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4.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diagrams/data51.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ppt/diagrams/data52.xml" ContentType="application/vnd.openxmlformats-officedocument.drawingml.diagramData+xml"/>
  <Override PartName="/ppt/diagrams/layout52.xml" ContentType="application/vnd.openxmlformats-officedocument.drawingml.diagramLayout+xml"/>
  <Override PartName="/ppt/diagrams/quickStyle52.xml" ContentType="application/vnd.openxmlformats-officedocument.drawingml.diagramStyle+xml"/>
  <Override PartName="/ppt/diagrams/colors52.xml" ContentType="application/vnd.openxmlformats-officedocument.drawingml.diagramColors+xml"/>
  <Override PartName="/ppt/diagrams/drawing52.xml" ContentType="application/vnd.ms-office.drawingml.diagramDrawing+xml"/>
  <Override PartName="/ppt/diagrams/data53.xml" ContentType="application/vnd.openxmlformats-officedocument.drawingml.diagramData+xml"/>
  <Override PartName="/ppt/diagrams/layout53.xml" ContentType="application/vnd.openxmlformats-officedocument.drawingml.diagramLayout+xml"/>
  <Override PartName="/ppt/diagrams/quickStyle53.xml" ContentType="application/vnd.openxmlformats-officedocument.drawingml.diagramStyle+xml"/>
  <Override PartName="/ppt/diagrams/colors53.xml" ContentType="application/vnd.openxmlformats-officedocument.drawingml.diagramColors+xml"/>
  <Override PartName="/ppt/diagrams/drawing53.xml" ContentType="application/vnd.ms-office.drawingml.diagramDrawing+xml"/>
  <Override PartName="/ppt/diagrams/data54.xml" ContentType="application/vnd.openxmlformats-officedocument.drawingml.diagramData+xml"/>
  <Override PartName="/ppt/diagrams/layout54.xml" ContentType="application/vnd.openxmlformats-officedocument.drawingml.diagramLayout+xml"/>
  <Override PartName="/ppt/diagrams/quickStyle54.xml" ContentType="application/vnd.openxmlformats-officedocument.drawingml.diagramStyle+xml"/>
  <Override PartName="/ppt/diagrams/colors54.xml" ContentType="application/vnd.openxmlformats-officedocument.drawingml.diagramColors+xml"/>
  <Override PartName="/ppt/diagrams/drawing54.xml" ContentType="application/vnd.ms-office.drawingml.diagramDrawing+xml"/>
  <Override PartName="/ppt/diagrams/data55.xml" ContentType="application/vnd.openxmlformats-officedocument.drawingml.diagramData+xml"/>
  <Override PartName="/ppt/diagrams/layout55.xml" ContentType="application/vnd.openxmlformats-officedocument.drawingml.diagramLayout+xml"/>
  <Override PartName="/ppt/diagrams/quickStyle55.xml" ContentType="application/vnd.openxmlformats-officedocument.drawingml.diagramStyle+xml"/>
  <Override PartName="/ppt/diagrams/colors55.xml" ContentType="application/vnd.openxmlformats-officedocument.drawingml.diagramColors+xml"/>
  <Override PartName="/ppt/diagrams/drawing55.xml" ContentType="application/vnd.ms-office.drawingml.diagramDrawing+xml"/>
  <Override PartName="/ppt/diagrams/data56.xml" ContentType="application/vnd.openxmlformats-officedocument.drawingml.diagramData+xml"/>
  <Override PartName="/ppt/diagrams/layout56.xml" ContentType="application/vnd.openxmlformats-officedocument.drawingml.diagramLayout+xml"/>
  <Override PartName="/ppt/diagrams/quickStyle56.xml" ContentType="application/vnd.openxmlformats-officedocument.drawingml.diagramStyle+xml"/>
  <Override PartName="/ppt/diagrams/colors56.xml" ContentType="application/vnd.openxmlformats-officedocument.drawingml.diagramColors+xml"/>
  <Override PartName="/ppt/diagrams/drawing56.xml" ContentType="application/vnd.ms-office.drawingml.diagramDrawing+xml"/>
  <Override PartName="/ppt/diagrams/data57.xml" ContentType="application/vnd.openxmlformats-officedocument.drawingml.diagramData+xml"/>
  <Override PartName="/ppt/diagrams/layout57.xml" ContentType="application/vnd.openxmlformats-officedocument.drawingml.diagramLayout+xml"/>
  <Override PartName="/ppt/diagrams/quickStyle57.xml" ContentType="application/vnd.openxmlformats-officedocument.drawingml.diagramStyle+xml"/>
  <Override PartName="/ppt/diagrams/colors57.xml" ContentType="application/vnd.openxmlformats-officedocument.drawingml.diagramColors+xml"/>
  <Override PartName="/ppt/diagrams/drawing57.xml" ContentType="application/vnd.ms-office.drawingml.diagramDrawing+xml"/>
  <Override PartName="/ppt/diagrams/data58.xml" ContentType="application/vnd.openxmlformats-officedocument.drawingml.diagramData+xml"/>
  <Override PartName="/ppt/diagrams/layout58.xml" ContentType="application/vnd.openxmlformats-officedocument.drawingml.diagramLayout+xml"/>
  <Override PartName="/ppt/diagrams/quickStyle58.xml" ContentType="application/vnd.openxmlformats-officedocument.drawingml.diagramStyle+xml"/>
  <Override PartName="/ppt/diagrams/colors58.xml" ContentType="application/vnd.openxmlformats-officedocument.drawingml.diagramColors+xml"/>
  <Override PartName="/ppt/diagrams/drawing58.xml" ContentType="application/vnd.ms-office.drawingml.diagramDrawing+xml"/>
  <Override PartName="/ppt/diagrams/data59.xml" ContentType="application/vnd.openxmlformats-officedocument.drawingml.diagramData+xml"/>
  <Override PartName="/ppt/diagrams/layout59.xml" ContentType="application/vnd.openxmlformats-officedocument.drawingml.diagramLayout+xml"/>
  <Override PartName="/ppt/diagrams/quickStyle59.xml" ContentType="application/vnd.openxmlformats-officedocument.drawingml.diagramStyle+xml"/>
  <Override PartName="/ppt/diagrams/colors59.xml" ContentType="application/vnd.openxmlformats-officedocument.drawingml.diagramColors+xml"/>
  <Override PartName="/ppt/diagrams/drawing59.xml" ContentType="application/vnd.ms-office.drawingml.diagramDrawing+xml"/>
  <Override PartName="/ppt/diagrams/data60.xml" ContentType="application/vnd.openxmlformats-officedocument.drawingml.diagramData+xml"/>
  <Override PartName="/ppt/diagrams/layout60.xml" ContentType="application/vnd.openxmlformats-officedocument.drawingml.diagramLayout+xml"/>
  <Override PartName="/ppt/diagrams/quickStyle60.xml" ContentType="application/vnd.openxmlformats-officedocument.drawingml.diagramStyle+xml"/>
  <Override PartName="/ppt/diagrams/colors60.xml" ContentType="application/vnd.openxmlformats-officedocument.drawingml.diagramColors+xml"/>
  <Override PartName="/ppt/diagrams/drawing60.xml" ContentType="application/vnd.ms-office.drawingml.diagramDrawing+xml"/>
  <Override PartName="/ppt/diagrams/data61.xml" ContentType="application/vnd.openxmlformats-officedocument.drawingml.diagramData+xml"/>
  <Override PartName="/ppt/diagrams/layout61.xml" ContentType="application/vnd.openxmlformats-officedocument.drawingml.diagramLayout+xml"/>
  <Override PartName="/ppt/diagrams/quickStyle61.xml" ContentType="application/vnd.openxmlformats-officedocument.drawingml.diagramStyle+xml"/>
  <Override PartName="/ppt/diagrams/colors61.xml" ContentType="application/vnd.openxmlformats-officedocument.drawingml.diagramColors+xml"/>
  <Override PartName="/ppt/diagrams/drawing6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9"/>
  </p:notesMasterIdLst>
  <p:handoutMasterIdLst>
    <p:handoutMasterId r:id="rId140"/>
  </p:handoutMasterIdLst>
  <p:sldIdLst>
    <p:sldId id="827" r:id="rId2"/>
    <p:sldId id="828" r:id="rId3"/>
    <p:sldId id="829" r:id="rId4"/>
    <p:sldId id="692" r:id="rId5"/>
    <p:sldId id="693" r:id="rId6"/>
    <p:sldId id="694" r:id="rId7"/>
    <p:sldId id="518" r:id="rId8"/>
    <p:sldId id="586" r:id="rId9"/>
    <p:sldId id="878" r:id="rId10"/>
    <p:sldId id="879" r:id="rId11"/>
    <p:sldId id="880" r:id="rId12"/>
    <p:sldId id="881" r:id="rId13"/>
    <p:sldId id="882" r:id="rId14"/>
    <p:sldId id="886" r:id="rId15"/>
    <p:sldId id="884" r:id="rId16"/>
    <p:sldId id="527" r:id="rId17"/>
    <p:sldId id="529" r:id="rId18"/>
    <p:sldId id="530" r:id="rId19"/>
    <p:sldId id="936" r:id="rId20"/>
    <p:sldId id="937" r:id="rId21"/>
    <p:sldId id="938" r:id="rId22"/>
    <p:sldId id="939" r:id="rId23"/>
    <p:sldId id="940" r:id="rId24"/>
    <p:sldId id="941" r:id="rId25"/>
    <p:sldId id="942" r:id="rId26"/>
    <p:sldId id="943" r:id="rId27"/>
    <p:sldId id="887" r:id="rId28"/>
    <p:sldId id="888" r:id="rId29"/>
    <p:sldId id="889" r:id="rId30"/>
    <p:sldId id="890" r:id="rId31"/>
    <p:sldId id="911" r:id="rId32"/>
    <p:sldId id="909" r:id="rId33"/>
    <p:sldId id="910" r:id="rId34"/>
    <p:sldId id="912" r:id="rId35"/>
    <p:sldId id="892" r:id="rId36"/>
    <p:sldId id="913" r:id="rId37"/>
    <p:sldId id="914" r:id="rId38"/>
    <p:sldId id="893" r:id="rId39"/>
    <p:sldId id="906" r:id="rId40"/>
    <p:sldId id="894" r:id="rId41"/>
    <p:sldId id="895" r:id="rId42"/>
    <p:sldId id="896" r:id="rId43"/>
    <p:sldId id="908" r:id="rId44"/>
    <p:sldId id="944" r:id="rId45"/>
    <p:sldId id="945" r:id="rId46"/>
    <p:sldId id="946" r:id="rId47"/>
    <p:sldId id="947" r:id="rId48"/>
    <p:sldId id="948" r:id="rId49"/>
    <p:sldId id="950" r:id="rId50"/>
    <p:sldId id="916" r:id="rId51"/>
    <p:sldId id="907" r:id="rId52"/>
    <p:sldId id="899" r:id="rId53"/>
    <p:sldId id="918" r:id="rId54"/>
    <p:sldId id="919" r:id="rId55"/>
    <p:sldId id="920" r:id="rId56"/>
    <p:sldId id="917" r:id="rId57"/>
    <p:sldId id="921" r:id="rId58"/>
    <p:sldId id="951" r:id="rId59"/>
    <p:sldId id="952" r:id="rId60"/>
    <p:sldId id="953" r:id="rId61"/>
    <p:sldId id="954" r:id="rId62"/>
    <p:sldId id="955" r:id="rId63"/>
    <p:sldId id="859" r:id="rId64"/>
    <p:sldId id="935" r:id="rId65"/>
    <p:sldId id="861" r:id="rId66"/>
    <p:sldId id="857" r:id="rId67"/>
    <p:sldId id="843" r:id="rId68"/>
    <p:sldId id="785" r:id="rId69"/>
    <p:sldId id="786" r:id="rId70"/>
    <p:sldId id="788" r:id="rId71"/>
    <p:sldId id="789" r:id="rId72"/>
    <p:sldId id="791" r:id="rId73"/>
    <p:sldId id="864" r:id="rId74"/>
    <p:sldId id="869" r:id="rId75"/>
    <p:sldId id="870" r:id="rId76"/>
    <p:sldId id="871" r:id="rId77"/>
    <p:sldId id="872" r:id="rId78"/>
    <p:sldId id="867" r:id="rId79"/>
    <p:sldId id="956" r:id="rId80"/>
    <p:sldId id="925" r:id="rId81"/>
    <p:sldId id="926" r:id="rId82"/>
    <p:sldId id="927" r:id="rId83"/>
    <p:sldId id="797" r:id="rId84"/>
    <p:sldId id="798" r:id="rId85"/>
    <p:sldId id="852" r:id="rId86"/>
    <p:sldId id="854" r:id="rId87"/>
    <p:sldId id="811" r:id="rId88"/>
    <p:sldId id="853" r:id="rId89"/>
    <p:sldId id="792" r:id="rId90"/>
    <p:sldId id="806" r:id="rId91"/>
    <p:sldId id="807" r:id="rId92"/>
    <p:sldId id="808" r:id="rId93"/>
    <p:sldId id="809" r:id="rId94"/>
    <p:sldId id="928" r:id="rId95"/>
    <p:sldId id="929" r:id="rId96"/>
    <p:sldId id="930" r:id="rId97"/>
    <p:sldId id="931" r:id="rId98"/>
    <p:sldId id="800" r:id="rId99"/>
    <p:sldId id="810" r:id="rId100"/>
    <p:sldId id="812" r:id="rId101"/>
    <p:sldId id="813" r:id="rId102"/>
    <p:sldId id="814" r:id="rId103"/>
    <p:sldId id="815" r:id="rId104"/>
    <p:sldId id="820" r:id="rId105"/>
    <p:sldId id="933" r:id="rId106"/>
    <p:sldId id="934" r:id="rId107"/>
    <p:sldId id="932" r:id="rId108"/>
    <p:sldId id="855" r:id="rId109"/>
    <p:sldId id="873" r:id="rId110"/>
    <p:sldId id="874" r:id="rId111"/>
    <p:sldId id="875" r:id="rId112"/>
    <p:sldId id="876" r:id="rId113"/>
    <p:sldId id="816" r:id="rId114"/>
    <p:sldId id="709" r:id="rId115"/>
    <p:sldId id="711" r:id="rId116"/>
    <p:sldId id="594" r:id="rId117"/>
    <p:sldId id="595" r:id="rId118"/>
    <p:sldId id="717" r:id="rId119"/>
    <p:sldId id="602" r:id="rId120"/>
    <p:sldId id="603" r:id="rId121"/>
    <p:sldId id="609" r:id="rId122"/>
    <p:sldId id="607" r:id="rId123"/>
    <p:sldId id="712" r:id="rId124"/>
    <p:sldId id="649" r:id="rId125"/>
    <p:sldId id="740" r:id="rId126"/>
    <p:sldId id="738" r:id="rId127"/>
    <p:sldId id="733" r:id="rId128"/>
    <p:sldId id="739" r:id="rId129"/>
    <p:sldId id="651" r:id="rId130"/>
    <p:sldId id="718" r:id="rId131"/>
    <p:sldId id="822" r:id="rId132"/>
    <p:sldId id="823" r:id="rId133"/>
    <p:sldId id="824" r:id="rId134"/>
    <p:sldId id="825" r:id="rId135"/>
    <p:sldId id="826" r:id="rId136"/>
    <p:sldId id="724" r:id="rId137"/>
    <p:sldId id="584" r:id="rId138"/>
  </p:sldIdLst>
  <p:sldSz cx="9144000" cy="5143500" type="screen16x9"/>
  <p:notesSz cx="9144000" cy="6858000"/>
  <p:custDataLst>
    <p:tags r:id="rId141"/>
  </p:custDataLst>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p15:clr>
            <a:srgbClr val="A4A3A4"/>
          </p15:clr>
        </p15:guide>
        <p15:guide id="3" orient="horz" pos="16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irección de Tecnologías para el Aprendizaje" initials="DdTpeA"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8DE3"/>
    <a:srgbClr val="00FF00"/>
    <a:srgbClr val="FFFF99"/>
    <a:srgbClr val="CCFFCC"/>
    <a:srgbClr val="99FF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385" autoAdjust="0"/>
    <p:restoredTop sz="93806" autoAdjust="0"/>
  </p:normalViewPr>
  <p:slideViewPr>
    <p:cSldViewPr>
      <p:cViewPr varScale="1">
        <p:scale>
          <a:sx n="99" d="100"/>
          <a:sy n="99" d="100"/>
        </p:scale>
        <p:origin x="900" y="84"/>
      </p:cViewPr>
      <p:guideLst>
        <p:guide pos="2880"/>
        <p:guide orient="horz" pos="1620"/>
      </p:guideLst>
    </p:cSldViewPr>
  </p:slideViewPr>
  <p:outlineViewPr>
    <p:cViewPr>
      <p:scale>
        <a:sx n="33" d="100"/>
        <a:sy n="33" d="100"/>
      </p:scale>
      <p:origin x="0" y="5958"/>
    </p:cViewPr>
  </p:outlineViewPr>
  <p:notesTextViewPr>
    <p:cViewPr>
      <p:scale>
        <a:sx n="1" d="1"/>
        <a:sy n="1" d="1"/>
      </p:scale>
      <p:origin x="0" y="0"/>
    </p:cViewPr>
  </p:notesTextViewPr>
  <p:sorterViewPr>
    <p:cViewPr>
      <p:scale>
        <a:sx n="100" d="100"/>
        <a:sy n="100" d="100"/>
      </p:scale>
      <p:origin x="0" y="-442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handoutMaster" Target="handoutMasters/handoutMaster1.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ags" Target="tags/tag1.xml"/><Relationship Id="rId14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commentAuthors" Target="commentAuthors.xml"/></Relationships>
</file>

<file path=ppt/diagrams/_rels/data15.xml.rels><?xml version="1.0" encoding="UTF-8" standalone="yes"?>
<Relationships xmlns="http://schemas.openxmlformats.org/package/2006/relationships"><Relationship Id="rId1" Type="http://schemas.openxmlformats.org/officeDocument/2006/relationships/image" Target="../media/image2.jpeg"/></Relationships>
</file>

<file path=ppt/diagrams/_rels/data4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image" Target="../media/image31.png"/></Relationships>
</file>

<file path=ppt/diagrams/_rels/data47.xml.rels><?xml version="1.0" encoding="UTF-8" standalone="yes"?>
<Relationships xmlns="http://schemas.openxmlformats.org/package/2006/relationships"><Relationship Id="rId1" Type="http://schemas.openxmlformats.org/officeDocument/2006/relationships/image" Target="../media/image2.jpeg"/></Relationships>
</file>

<file path=ppt/diagrams/_rels/data4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g"/><Relationship Id="rId1" Type="http://schemas.openxmlformats.org/officeDocument/2006/relationships/image" Target="../media/image34.png"/><Relationship Id="rId4" Type="http://schemas.openxmlformats.org/officeDocument/2006/relationships/image" Target="../media/image37.jpeg"/></Relationships>
</file>

<file path=ppt/diagrams/_rels/drawing4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image" Target="../media/image31.png"/></Relationships>
</file>

<file path=ppt/diagrams/_rels/drawing4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g"/><Relationship Id="rId1" Type="http://schemas.openxmlformats.org/officeDocument/2006/relationships/image" Target="../media/image34.png"/><Relationship Id="rId4" Type="http://schemas.openxmlformats.org/officeDocument/2006/relationships/image" Target="../media/image37.jpeg"/></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4B2621-680B-44FD-81AF-E83CC346BD2C}" type="doc">
      <dgm:prSet loTypeId="urn:microsoft.com/office/officeart/2005/8/layout/default" loCatId="list" qsTypeId="urn:microsoft.com/office/officeart/2005/8/quickstyle/simple1" qsCatId="simple" csTypeId="urn:microsoft.com/office/officeart/2005/8/colors/accent3_1" csCatId="accent3" phldr="1"/>
      <dgm:spPr/>
      <dgm:t>
        <a:bodyPr/>
        <a:lstStyle/>
        <a:p>
          <a:endParaRPr lang="es-PE"/>
        </a:p>
      </dgm:t>
    </dgm:pt>
    <dgm:pt modelId="{1610FAA6-2F37-44E8-8BD4-96756E3058B6}">
      <dgm:prSet custT="1"/>
      <dgm:spPr/>
      <dgm:t>
        <a:bodyPr/>
        <a:lstStyle/>
        <a:p>
          <a:pPr algn="just" rtl="0"/>
          <a:r>
            <a:rPr lang="es-ES" sz="2000" b="1" i="0" dirty="0">
              <a:solidFill>
                <a:schemeClr val="tx1">
                  <a:lumMod val="65000"/>
                  <a:lumOff val="35000"/>
                </a:schemeClr>
              </a:solidFill>
            </a:rPr>
            <a:t>Nueva economía </a:t>
          </a:r>
          <a:r>
            <a:rPr lang="es-ES" sz="2000" b="0" i="0" dirty="0">
              <a:solidFill>
                <a:schemeClr val="tx1">
                  <a:lumMod val="65000"/>
                  <a:lumOff val="35000"/>
                </a:schemeClr>
              </a:solidFill>
            </a:rPr>
            <a:t>es un término que indica el punto en que nos encontramos dentro de la evolución económica, donde no se puede negar los cambios que vienen ocurriendo.</a:t>
          </a:r>
          <a:endParaRPr lang="es-PE" sz="2000" dirty="0">
            <a:solidFill>
              <a:schemeClr val="tx1">
                <a:lumMod val="65000"/>
                <a:lumOff val="35000"/>
              </a:schemeClr>
            </a:solidFill>
          </a:endParaRPr>
        </a:p>
      </dgm:t>
    </dgm:pt>
    <dgm:pt modelId="{D42756BB-FD59-43C9-9358-8CA036CAC089}" type="parTrans" cxnId="{DAFC5FC2-99D3-412D-8815-BE69C6CC4D1D}">
      <dgm:prSet/>
      <dgm:spPr/>
      <dgm:t>
        <a:bodyPr/>
        <a:lstStyle/>
        <a:p>
          <a:endParaRPr lang="es-PE" sz="2000">
            <a:solidFill>
              <a:schemeClr val="tx1">
                <a:lumMod val="65000"/>
                <a:lumOff val="35000"/>
              </a:schemeClr>
            </a:solidFill>
          </a:endParaRPr>
        </a:p>
      </dgm:t>
    </dgm:pt>
    <dgm:pt modelId="{A63521EB-27F2-4DEC-8A8E-9EB1A6A94566}" type="sibTrans" cxnId="{DAFC5FC2-99D3-412D-8815-BE69C6CC4D1D}">
      <dgm:prSet/>
      <dgm:spPr/>
      <dgm:t>
        <a:bodyPr/>
        <a:lstStyle/>
        <a:p>
          <a:endParaRPr lang="es-PE" sz="2000">
            <a:solidFill>
              <a:schemeClr val="tx1">
                <a:lumMod val="65000"/>
                <a:lumOff val="35000"/>
              </a:schemeClr>
            </a:solidFill>
          </a:endParaRPr>
        </a:p>
      </dgm:t>
    </dgm:pt>
    <dgm:pt modelId="{3D1F4927-F0E2-42AD-9CB9-28531B4C7890}" type="pres">
      <dgm:prSet presAssocID="{C04B2621-680B-44FD-81AF-E83CC346BD2C}" presName="diagram" presStyleCnt="0">
        <dgm:presLayoutVars>
          <dgm:dir/>
          <dgm:resizeHandles val="exact"/>
        </dgm:presLayoutVars>
      </dgm:prSet>
      <dgm:spPr/>
    </dgm:pt>
    <dgm:pt modelId="{1ECC8D2B-E58C-4F6C-8448-3A763F0577DB}" type="pres">
      <dgm:prSet presAssocID="{1610FAA6-2F37-44E8-8BD4-96756E3058B6}" presName="node" presStyleLbl="node1" presStyleIdx="0" presStyleCnt="1">
        <dgm:presLayoutVars>
          <dgm:bulletEnabled val="1"/>
        </dgm:presLayoutVars>
      </dgm:prSet>
      <dgm:spPr/>
    </dgm:pt>
  </dgm:ptLst>
  <dgm:cxnLst>
    <dgm:cxn modelId="{7052F2BF-9A3D-4168-8250-3469931DAC9E}" type="presOf" srcId="{1610FAA6-2F37-44E8-8BD4-96756E3058B6}" destId="{1ECC8D2B-E58C-4F6C-8448-3A763F0577DB}" srcOrd="0" destOrd="0" presId="urn:microsoft.com/office/officeart/2005/8/layout/default"/>
    <dgm:cxn modelId="{DAFC5FC2-99D3-412D-8815-BE69C6CC4D1D}" srcId="{C04B2621-680B-44FD-81AF-E83CC346BD2C}" destId="{1610FAA6-2F37-44E8-8BD4-96756E3058B6}" srcOrd="0" destOrd="0" parTransId="{D42756BB-FD59-43C9-9358-8CA036CAC089}" sibTransId="{A63521EB-27F2-4DEC-8A8E-9EB1A6A94566}"/>
    <dgm:cxn modelId="{37C87CFE-F6DC-4AF0-BB45-DB6E34C996AE}" type="presOf" srcId="{C04B2621-680B-44FD-81AF-E83CC346BD2C}" destId="{3D1F4927-F0E2-42AD-9CB9-28531B4C7890}" srcOrd="0" destOrd="0" presId="urn:microsoft.com/office/officeart/2005/8/layout/default"/>
    <dgm:cxn modelId="{5A5882D8-0984-4E4E-8B96-B8142EAD6DAC}" type="presParOf" srcId="{3D1F4927-F0E2-42AD-9CB9-28531B4C7890}" destId="{1ECC8D2B-E58C-4F6C-8448-3A763F0577DB}"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1015316-DF54-4D3A-80DB-F2E31F0CCAE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0EC9BEA3-209B-40A9-B422-AB4EF8AA9950}">
      <dgm:prSet custT="1"/>
      <dgm:spPr>
        <a:solidFill>
          <a:schemeClr val="bg1"/>
        </a:solidFill>
        <a:ln>
          <a:solidFill>
            <a:srgbClr val="FF0000"/>
          </a:solidFill>
        </a:ln>
      </dgm:spPr>
      <dgm:t>
        <a:bodyPr/>
        <a:lstStyle/>
        <a:p>
          <a:pPr algn="ctr" rtl="0"/>
          <a:endParaRPr lang="es-ES_tradnl" sz="3200" b="1" i="0" dirty="0">
            <a:solidFill>
              <a:schemeClr val="tx1"/>
            </a:solidFill>
          </a:endParaRPr>
        </a:p>
        <a:p>
          <a:pPr algn="ctr" rtl="0"/>
          <a:r>
            <a:rPr lang="es-ES_tradnl" sz="3200" b="1" i="0" dirty="0">
              <a:solidFill>
                <a:schemeClr val="tx1"/>
              </a:solidFill>
            </a:rPr>
            <a:t>Mercados relevantes</a:t>
          </a:r>
          <a:br>
            <a:rPr lang="es-ES_tradnl" sz="3200" b="0" i="0" dirty="0">
              <a:solidFill>
                <a:schemeClr val="tx1"/>
              </a:solidFill>
            </a:rPr>
          </a:br>
          <a:endParaRPr lang="es-ES_tradnl" sz="3200" dirty="0">
            <a:solidFill>
              <a:schemeClr val="tx1"/>
            </a:solidFill>
          </a:endParaRPr>
        </a:p>
      </dgm:t>
    </dgm:pt>
    <dgm:pt modelId="{483292BA-8F04-453F-916C-3B060B546755}" type="parTrans" cxnId="{103DC90B-BB2C-4ECD-A84C-013333A5AD51}">
      <dgm:prSet/>
      <dgm:spPr/>
      <dgm:t>
        <a:bodyPr/>
        <a:lstStyle/>
        <a:p>
          <a:endParaRPr lang="es-ES_tradnl"/>
        </a:p>
      </dgm:t>
    </dgm:pt>
    <dgm:pt modelId="{4045F7F6-E735-41A6-AD43-FB37F3C4D349}" type="sibTrans" cxnId="{103DC90B-BB2C-4ECD-A84C-013333A5AD51}">
      <dgm:prSet/>
      <dgm:spPr/>
      <dgm:t>
        <a:bodyPr/>
        <a:lstStyle/>
        <a:p>
          <a:endParaRPr lang="es-ES_tradnl"/>
        </a:p>
      </dgm:t>
    </dgm:pt>
    <dgm:pt modelId="{FBD72C22-6A53-4859-AFBB-5A7DCFBF0CFA}" type="pres">
      <dgm:prSet presAssocID="{E1015316-DF54-4D3A-80DB-F2E31F0CCAEA}" presName="linear" presStyleCnt="0">
        <dgm:presLayoutVars>
          <dgm:animLvl val="lvl"/>
          <dgm:resizeHandles val="exact"/>
        </dgm:presLayoutVars>
      </dgm:prSet>
      <dgm:spPr/>
    </dgm:pt>
    <dgm:pt modelId="{41C95167-BDBB-48AC-B165-10B9DCA904B5}" type="pres">
      <dgm:prSet presAssocID="{0EC9BEA3-209B-40A9-B422-AB4EF8AA9950}" presName="parentText" presStyleLbl="node1" presStyleIdx="0" presStyleCnt="1">
        <dgm:presLayoutVars>
          <dgm:chMax val="0"/>
          <dgm:bulletEnabled val="1"/>
        </dgm:presLayoutVars>
      </dgm:prSet>
      <dgm:spPr/>
    </dgm:pt>
  </dgm:ptLst>
  <dgm:cxnLst>
    <dgm:cxn modelId="{103DC90B-BB2C-4ECD-A84C-013333A5AD51}" srcId="{E1015316-DF54-4D3A-80DB-F2E31F0CCAEA}" destId="{0EC9BEA3-209B-40A9-B422-AB4EF8AA9950}" srcOrd="0" destOrd="0" parTransId="{483292BA-8F04-453F-916C-3B060B546755}" sibTransId="{4045F7F6-E735-41A6-AD43-FB37F3C4D349}"/>
    <dgm:cxn modelId="{D56DE3F3-C3C4-4B66-B5ED-0931289EA1C5}" type="presOf" srcId="{0EC9BEA3-209B-40A9-B422-AB4EF8AA9950}" destId="{41C95167-BDBB-48AC-B165-10B9DCA904B5}" srcOrd="0" destOrd="0" presId="urn:microsoft.com/office/officeart/2005/8/layout/vList2"/>
    <dgm:cxn modelId="{57DE53F4-F7FF-4081-8480-F1107299097A}" type="presOf" srcId="{E1015316-DF54-4D3A-80DB-F2E31F0CCAEA}" destId="{FBD72C22-6A53-4859-AFBB-5A7DCFBF0CFA}" srcOrd="0" destOrd="0" presId="urn:microsoft.com/office/officeart/2005/8/layout/vList2"/>
    <dgm:cxn modelId="{11C4DD38-75A0-457B-B247-400FF31E7CB8}" type="presParOf" srcId="{FBD72C22-6A53-4859-AFBB-5A7DCFBF0CFA}" destId="{41C95167-BDBB-48AC-B165-10B9DCA904B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8246EBC-378D-400C-9AA4-E34E6F4F731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D3E759EE-17E9-4D24-AE61-C5A3D4EA59CA}">
      <dgm:prSet/>
      <dgm:spPr>
        <a:solidFill>
          <a:schemeClr val="bg1"/>
        </a:solidFill>
        <a:ln>
          <a:solidFill>
            <a:srgbClr val="FF0000"/>
          </a:solidFill>
        </a:ln>
      </dgm:spPr>
      <dgm:t>
        <a:bodyPr/>
        <a:lstStyle/>
        <a:p>
          <a:pPr algn="ctr" rtl="0"/>
          <a:r>
            <a:rPr lang="es-ES_tradnl" b="1" i="0" dirty="0">
              <a:solidFill>
                <a:schemeClr val="tx1"/>
              </a:solidFill>
            </a:rPr>
            <a:t>Análisis de demanda primaria</a:t>
          </a:r>
          <a:endParaRPr lang="es-ES_tradnl" dirty="0">
            <a:solidFill>
              <a:schemeClr val="tx1"/>
            </a:solidFill>
          </a:endParaRPr>
        </a:p>
      </dgm:t>
    </dgm:pt>
    <dgm:pt modelId="{42AB10EA-1BD9-4969-A43F-557D812B7BEC}" type="parTrans" cxnId="{2AE8856E-92D9-480E-96F0-BAFCC90CBF06}">
      <dgm:prSet/>
      <dgm:spPr/>
      <dgm:t>
        <a:bodyPr/>
        <a:lstStyle/>
        <a:p>
          <a:endParaRPr lang="es-ES_tradnl"/>
        </a:p>
      </dgm:t>
    </dgm:pt>
    <dgm:pt modelId="{BFC38C62-FB1D-4912-8976-D68CEFC908E7}" type="sibTrans" cxnId="{2AE8856E-92D9-480E-96F0-BAFCC90CBF06}">
      <dgm:prSet/>
      <dgm:spPr/>
      <dgm:t>
        <a:bodyPr/>
        <a:lstStyle/>
        <a:p>
          <a:endParaRPr lang="es-ES_tradnl"/>
        </a:p>
      </dgm:t>
    </dgm:pt>
    <dgm:pt modelId="{81A83873-4963-4112-8476-2D5B7E2551C6}" type="pres">
      <dgm:prSet presAssocID="{E8246EBC-378D-400C-9AA4-E34E6F4F7313}" presName="linear" presStyleCnt="0">
        <dgm:presLayoutVars>
          <dgm:animLvl val="lvl"/>
          <dgm:resizeHandles val="exact"/>
        </dgm:presLayoutVars>
      </dgm:prSet>
      <dgm:spPr/>
    </dgm:pt>
    <dgm:pt modelId="{657CE57A-25A5-4894-9A6E-47D09E3D574E}" type="pres">
      <dgm:prSet presAssocID="{D3E759EE-17E9-4D24-AE61-C5A3D4EA59CA}" presName="parentText" presStyleLbl="node1" presStyleIdx="0" presStyleCnt="1">
        <dgm:presLayoutVars>
          <dgm:chMax val="0"/>
          <dgm:bulletEnabled val="1"/>
        </dgm:presLayoutVars>
      </dgm:prSet>
      <dgm:spPr/>
    </dgm:pt>
  </dgm:ptLst>
  <dgm:cxnLst>
    <dgm:cxn modelId="{159CBD16-8952-4442-9E26-B68D0F62BB02}" type="presOf" srcId="{E8246EBC-378D-400C-9AA4-E34E6F4F7313}" destId="{81A83873-4963-4112-8476-2D5B7E2551C6}" srcOrd="0" destOrd="0" presId="urn:microsoft.com/office/officeart/2005/8/layout/vList2"/>
    <dgm:cxn modelId="{2AE8856E-92D9-480E-96F0-BAFCC90CBF06}" srcId="{E8246EBC-378D-400C-9AA4-E34E6F4F7313}" destId="{D3E759EE-17E9-4D24-AE61-C5A3D4EA59CA}" srcOrd="0" destOrd="0" parTransId="{42AB10EA-1BD9-4969-A43F-557D812B7BEC}" sibTransId="{BFC38C62-FB1D-4912-8976-D68CEFC908E7}"/>
    <dgm:cxn modelId="{1C01275A-8D51-44ED-B7B5-A397B99924F5}" type="presOf" srcId="{D3E759EE-17E9-4D24-AE61-C5A3D4EA59CA}" destId="{657CE57A-25A5-4894-9A6E-47D09E3D574E}" srcOrd="0" destOrd="0" presId="urn:microsoft.com/office/officeart/2005/8/layout/vList2"/>
    <dgm:cxn modelId="{38A5C5A8-FAA6-4CBA-ADC2-B395D8FAE3FD}" type="presParOf" srcId="{81A83873-4963-4112-8476-2D5B7E2551C6}" destId="{657CE57A-25A5-4894-9A6E-47D09E3D574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033546B-6E3C-4059-836F-55FB1ECD677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972B250B-FA4E-4234-B0DD-C902478F75A6}">
      <dgm:prSet/>
      <dgm:spPr>
        <a:solidFill>
          <a:schemeClr val="bg1"/>
        </a:solidFill>
        <a:ln>
          <a:solidFill>
            <a:srgbClr val="FF0000"/>
          </a:solidFill>
        </a:ln>
      </dgm:spPr>
      <dgm:t>
        <a:bodyPr/>
        <a:lstStyle/>
        <a:p>
          <a:pPr rtl="0"/>
          <a:r>
            <a:rPr lang="es-ES_tradnl" b="1" i="0">
              <a:solidFill>
                <a:schemeClr val="tx1"/>
              </a:solidFill>
            </a:rPr>
            <a:t>Elementos Clave en el Análisis de la Demanda Primaria</a:t>
          </a:r>
          <a:endParaRPr lang="es-ES_tradnl">
            <a:solidFill>
              <a:schemeClr val="tx1"/>
            </a:solidFill>
          </a:endParaRPr>
        </a:p>
      </dgm:t>
    </dgm:pt>
    <dgm:pt modelId="{48DC37D7-4410-4D3A-8B93-99CDAE7E186E}" type="parTrans" cxnId="{32ACC959-A3F4-4792-9684-572978D49A12}">
      <dgm:prSet/>
      <dgm:spPr/>
      <dgm:t>
        <a:bodyPr/>
        <a:lstStyle/>
        <a:p>
          <a:endParaRPr lang="es-ES_tradnl"/>
        </a:p>
      </dgm:t>
    </dgm:pt>
    <dgm:pt modelId="{F87A8FB5-3B1F-4DB0-BC0B-8BCB33E88B34}" type="sibTrans" cxnId="{32ACC959-A3F4-4792-9684-572978D49A12}">
      <dgm:prSet/>
      <dgm:spPr/>
      <dgm:t>
        <a:bodyPr/>
        <a:lstStyle/>
        <a:p>
          <a:endParaRPr lang="es-ES_tradnl"/>
        </a:p>
      </dgm:t>
    </dgm:pt>
    <dgm:pt modelId="{83A31C85-2510-48AB-8934-23C9E856CF06}" type="pres">
      <dgm:prSet presAssocID="{C033546B-6E3C-4059-836F-55FB1ECD6778}" presName="linear" presStyleCnt="0">
        <dgm:presLayoutVars>
          <dgm:animLvl val="lvl"/>
          <dgm:resizeHandles val="exact"/>
        </dgm:presLayoutVars>
      </dgm:prSet>
      <dgm:spPr/>
    </dgm:pt>
    <dgm:pt modelId="{7F118242-F9C0-467A-A83E-7FA308865D20}" type="pres">
      <dgm:prSet presAssocID="{972B250B-FA4E-4234-B0DD-C902478F75A6}" presName="parentText" presStyleLbl="node1" presStyleIdx="0" presStyleCnt="1">
        <dgm:presLayoutVars>
          <dgm:chMax val="0"/>
          <dgm:bulletEnabled val="1"/>
        </dgm:presLayoutVars>
      </dgm:prSet>
      <dgm:spPr/>
    </dgm:pt>
  </dgm:ptLst>
  <dgm:cxnLst>
    <dgm:cxn modelId="{32ACC959-A3F4-4792-9684-572978D49A12}" srcId="{C033546B-6E3C-4059-836F-55FB1ECD6778}" destId="{972B250B-FA4E-4234-B0DD-C902478F75A6}" srcOrd="0" destOrd="0" parTransId="{48DC37D7-4410-4D3A-8B93-99CDAE7E186E}" sibTransId="{F87A8FB5-3B1F-4DB0-BC0B-8BCB33E88B34}"/>
    <dgm:cxn modelId="{969E55F4-BAC1-4B10-A98F-161746A40B60}" type="presOf" srcId="{972B250B-FA4E-4234-B0DD-C902478F75A6}" destId="{7F118242-F9C0-467A-A83E-7FA308865D20}" srcOrd="0" destOrd="0" presId="urn:microsoft.com/office/officeart/2005/8/layout/vList2"/>
    <dgm:cxn modelId="{ED9F64FD-16C7-43EE-BB07-88ABC5FACDFC}" type="presOf" srcId="{C033546B-6E3C-4059-836F-55FB1ECD6778}" destId="{83A31C85-2510-48AB-8934-23C9E856CF06}" srcOrd="0" destOrd="0" presId="urn:microsoft.com/office/officeart/2005/8/layout/vList2"/>
    <dgm:cxn modelId="{32421559-1831-4CDE-811A-11262788C2AE}" type="presParOf" srcId="{83A31C85-2510-48AB-8934-23C9E856CF06}" destId="{7F118242-F9C0-467A-A83E-7FA308865D2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66BC24D-4B6C-4E24-A623-1E6B572F566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05D78A5B-34DD-4E75-AF44-DAEC38563D69}">
      <dgm:prSet/>
      <dgm:spPr>
        <a:solidFill>
          <a:schemeClr val="bg1"/>
        </a:solidFill>
        <a:ln>
          <a:solidFill>
            <a:srgbClr val="FF0000"/>
          </a:solidFill>
        </a:ln>
      </dgm:spPr>
      <dgm:t>
        <a:bodyPr/>
        <a:lstStyle/>
        <a:p>
          <a:pPr algn="ctr" rtl="0"/>
          <a:r>
            <a:rPr lang="es-ES_tradnl" b="1" i="0" dirty="0">
              <a:solidFill>
                <a:schemeClr val="tx1"/>
              </a:solidFill>
            </a:rPr>
            <a:t>Análisis de la demanda selectiva</a:t>
          </a:r>
          <a:endParaRPr lang="es-ES_tradnl" dirty="0">
            <a:solidFill>
              <a:schemeClr val="tx1"/>
            </a:solidFill>
          </a:endParaRPr>
        </a:p>
      </dgm:t>
    </dgm:pt>
    <dgm:pt modelId="{75AE5091-8BD1-489D-8C9B-01B8774F9BB4}" type="parTrans" cxnId="{2EB2013E-4C7E-4AEB-BAB8-AF6A9E7D8B86}">
      <dgm:prSet/>
      <dgm:spPr/>
      <dgm:t>
        <a:bodyPr/>
        <a:lstStyle/>
        <a:p>
          <a:endParaRPr lang="es-ES_tradnl"/>
        </a:p>
      </dgm:t>
    </dgm:pt>
    <dgm:pt modelId="{EC889DDF-6410-41F3-815D-0E0932703886}" type="sibTrans" cxnId="{2EB2013E-4C7E-4AEB-BAB8-AF6A9E7D8B86}">
      <dgm:prSet/>
      <dgm:spPr/>
      <dgm:t>
        <a:bodyPr/>
        <a:lstStyle/>
        <a:p>
          <a:endParaRPr lang="es-ES_tradnl"/>
        </a:p>
      </dgm:t>
    </dgm:pt>
    <dgm:pt modelId="{8DFE7B06-6216-4072-B5AB-B6095ECC8914}" type="pres">
      <dgm:prSet presAssocID="{566BC24D-4B6C-4E24-A623-1E6B572F5668}" presName="linear" presStyleCnt="0">
        <dgm:presLayoutVars>
          <dgm:animLvl val="lvl"/>
          <dgm:resizeHandles val="exact"/>
        </dgm:presLayoutVars>
      </dgm:prSet>
      <dgm:spPr/>
    </dgm:pt>
    <dgm:pt modelId="{A870F3BA-6FAF-46C7-A63C-602CCDE3B0B7}" type="pres">
      <dgm:prSet presAssocID="{05D78A5B-34DD-4E75-AF44-DAEC38563D69}" presName="parentText" presStyleLbl="node1" presStyleIdx="0" presStyleCnt="1">
        <dgm:presLayoutVars>
          <dgm:chMax val="0"/>
          <dgm:bulletEnabled val="1"/>
        </dgm:presLayoutVars>
      </dgm:prSet>
      <dgm:spPr/>
    </dgm:pt>
  </dgm:ptLst>
  <dgm:cxnLst>
    <dgm:cxn modelId="{2EB2013E-4C7E-4AEB-BAB8-AF6A9E7D8B86}" srcId="{566BC24D-4B6C-4E24-A623-1E6B572F5668}" destId="{05D78A5B-34DD-4E75-AF44-DAEC38563D69}" srcOrd="0" destOrd="0" parTransId="{75AE5091-8BD1-489D-8C9B-01B8774F9BB4}" sibTransId="{EC889DDF-6410-41F3-815D-0E0932703886}"/>
    <dgm:cxn modelId="{B2311C40-6D27-46F3-9BC2-9B3F0FBF5D31}" type="presOf" srcId="{05D78A5B-34DD-4E75-AF44-DAEC38563D69}" destId="{A870F3BA-6FAF-46C7-A63C-602CCDE3B0B7}" srcOrd="0" destOrd="0" presId="urn:microsoft.com/office/officeart/2005/8/layout/vList2"/>
    <dgm:cxn modelId="{BBFC58DD-B906-438A-ADA4-3CAB9AA0C68B}" type="presOf" srcId="{566BC24D-4B6C-4E24-A623-1E6B572F5668}" destId="{8DFE7B06-6216-4072-B5AB-B6095ECC8914}" srcOrd="0" destOrd="0" presId="urn:microsoft.com/office/officeart/2005/8/layout/vList2"/>
    <dgm:cxn modelId="{A3116208-08F9-4589-970E-9E3765A3A738}" type="presParOf" srcId="{8DFE7B06-6216-4072-B5AB-B6095ECC8914}" destId="{A870F3BA-6FAF-46C7-A63C-602CCDE3B0B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98E7B91-ED08-41B9-9562-89B8B050733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92C35832-79AC-4C26-BEEF-7352253B0F66}">
      <dgm:prSet/>
      <dgm:spPr>
        <a:solidFill>
          <a:schemeClr val="bg1"/>
        </a:solidFill>
        <a:ln>
          <a:solidFill>
            <a:srgbClr val="FF0000"/>
          </a:solidFill>
        </a:ln>
      </dgm:spPr>
      <dgm:t>
        <a:bodyPr/>
        <a:lstStyle/>
        <a:p>
          <a:pPr algn="ctr" rtl="0"/>
          <a:r>
            <a:rPr lang="es-ES_tradnl" b="1" i="0" dirty="0">
              <a:solidFill>
                <a:schemeClr val="tx1"/>
              </a:solidFill>
            </a:rPr>
            <a:t>Forma y perfil de segmento</a:t>
          </a:r>
          <a:endParaRPr lang="es-ES_tradnl" dirty="0">
            <a:solidFill>
              <a:schemeClr val="tx1"/>
            </a:solidFill>
          </a:endParaRPr>
        </a:p>
      </dgm:t>
    </dgm:pt>
    <dgm:pt modelId="{7F452654-A165-4CD6-8E52-13086BB58F9F}" type="parTrans" cxnId="{C692E3D7-ACDC-4C9F-ABF8-971EC6FEBE87}">
      <dgm:prSet/>
      <dgm:spPr/>
      <dgm:t>
        <a:bodyPr/>
        <a:lstStyle/>
        <a:p>
          <a:endParaRPr lang="es-ES_tradnl"/>
        </a:p>
      </dgm:t>
    </dgm:pt>
    <dgm:pt modelId="{6E5F7590-62C7-4F46-8316-F36C429C5D2B}" type="sibTrans" cxnId="{C692E3D7-ACDC-4C9F-ABF8-971EC6FEBE87}">
      <dgm:prSet/>
      <dgm:spPr/>
      <dgm:t>
        <a:bodyPr/>
        <a:lstStyle/>
        <a:p>
          <a:endParaRPr lang="es-ES_tradnl"/>
        </a:p>
      </dgm:t>
    </dgm:pt>
    <dgm:pt modelId="{EAB6646D-5AB9-4BD2-A6D2-CDC4B3BFE623}" type="pres">
      <dgm:prSet presAssocID="{798E7B91-ED08-41B9-9562-89B8B0507334}" presName="linear" presStyleCnt="0">
        <dgm:presLayoutVars>
          <dgm:animLvl val="lvl"/>
          <dgm:resizeHandles val="exact"/>
        </dgm:presLayoutVars>
      </dgm:prSet>
      <dgm:spPr/>
    </dgm:pt>
    <dgm:pt modelId="{C3FD6F86-559A-44ED-9A73-7C9514F03BBC}" type="pres">
      <dgm:prSet presAssocID="{92C35832-79AC-4C26-BEEF-7352253B0F66}" presName="parentText" presStyleLbl="node1" presStyleIdx="0" presStyleCnt="1">
        <dgm:presLayoutVars>
          <dgm:chMax val="0"/>
          <dgm:bulletEnabled val="1"/>
        </dgm:presLayoutVars>
      </dgm:prSet>
      <dgm:spPr/>
    </dgm:pt>
  </dgm:ptLst>
  <dgm:cxnLst>
    <dgm:cxn modelId="{2688673B-D9C5-4379-91C1-AD0E5189EA65}" type="presOf" srcId="{92C35832-79AC-4C26-BEEF-7352253B0F66}" destId="{C3FD6F86-559A-44ED-9A73-7C9514F03BBC}" srcOrd="0" destOrd="0" presId="urn:microsoft.com/office/officeart/2005/8/layout/vList2"/>
    <dgm:cxn modelId="{810961D4-D340-44DF-BF20-FA9328A94955}" type="presOf" srcId="{798E7B91-ED08-41B9-9562-89B8B0507334}" destId="{EAB6646D-5AB9-4BD2-A6D2-CDC4B3BFE623}" srcOrd="0" destOrd="0" presId="urn:microsoft.com/office/officeart/2005/8/layout/vList2"/>
    <dgm:cxn modelId="{C692E3D7-ACDC-4C9F-ABF8-971EC6FEBE87}" srcId="{798E7B91-ED08-41B9-9562-89B8B0507334}" destId="{92C35832-79AC-4C26-BEEF-7352253B0F66}" srcOrd="0" destOrd="0" parTransId="{7F452654-A165-4CD6-8E52-13086BB58F9F}" sibTransId="{6E5F7590-62C7-4F46-8316-F36C429C5D2B}"/>
    <dgm:cxn modelId="{9E5573DB-37B0-4885-88D6-704D5E99FA58}" type="presParOf" srcId="{EAB6646D-5AB9-4BD2-A6D2-CDC4B3BFE623}" destId="{C3FD6F86-559A-44ED-9A73-7C9514F03BB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6B260DD-F372-4B63-9D38-89DEFC654E0E}"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s-ES_tradnl"/>
        </a:p>
      </dgm:t>
    </dgm:pt>
    <dgm:pt modelId="{5385572F-A94E-46D5-8F7C-C5B2F1DA73CB}">
      <dgm:prSet/>
      <dgm:spPr/>
      <dgm:t>
        <a:bodyPr/>
        <a:lstStyle/>
        <a:p>
          <a:pPr rtl="0"/>
          <a:r>
            <a:rPr lang="es-ES_tradnl"/>
            <a:t>La segmentación de mercado es un proceso que consiste en dividir el mercado total de un bien o servicio en varios grupos más pequeños e internamente homogéneos. </a:t>
          </a:r>
        </a:p>
      </dgm:t>
    </dgm:pt>
    <dgm:pt modelId="{60D5249B-3C86-4EDE-A895-08F2332B282D}" type="parTrans" cxnId="{14D06ED6-0767-4239-9D30-ED1AA78EC719}">
      <dgm:prSet/>
      <dgm:spPr/>
      <dgm:t>
        <a:bodyPr/>
        <a:lstStyle/>
        <a:p>
          <a:endParaRPr lang="es-ES_tradnl"/>
        </a:p>
      </dgm:t>
    </dgm:pt>
    <dgm:pt modelId="{34FFCCAE-CC52-4997-BBB7-556AD77AFCB6}" type="sibTrans" cxnId="{14D06ED6-0767-4239-9D30-ED1AA78EC719}">
      <dgm:prSet/>
      <dgm:spPr/>
      <dgm:t>
        <a:bodyPr/>
        <a:lstStyle/>
        <a:p>
          <a:endParaRPr lang="es-ES_tradnl"/>
        </a:p>
      </dgm:t>
    </dgm:pt>
    <dgm:pt modelId="{58A628DB-CB68-4576-AC75-24B5C3D290C4}">
      <dgm:prSet/>
      <dgm:spPr/>
      <dgm:t>
        <a:bodyPr/>
        <a:lstStyle/>
        <a:p>
          <a:pPr rtl="0"/>
          <a:r>
            <a:rPr lang="es-ES_tradnl"/>
            <a:t>La esencia de la segmentación es conocer realmente a los consumidores. </a:t>
          </a:r>
        </a:p>
      </dgm:t>
    </dgm:pt>
    <dgm:pt modelId="{6F5AD47B-2A42-4723-9391-19F94C9CBB96}" type="parTrans" cxnId="{EE8CDD44-CD65-4827-ADAB-4BB08E0F0C06}">
      <dgm:prSet/>
      <dgm:spPr/>
      <dgm:t>
        <a:bodyPr/>
        <a:lstStyle/>
        <a:p>
          <a:endParaRPr lang="es-ES_tradnl"/>
        </a:p>
      </dgm:t>
    </dgm:pt>
    <dgm:pt modelId="{4993F4BB-89B9-43CB-A395-BFBA4F821D99}" type="sibTrans" cxnId="{EE8CDD44-CD65-4827-ADAB-4BB08E0F0C06}">
      <dgm:prSet/>
      <dgm:spPr/>
      <dgm:t>
        <a:bodyPr/>
        <a:lstStyle/>
        <a:p>
          <a:endParaRPr lang="es-ES_tradnl"/>
        </a:p>
      </dgm:t>
    </dgm:pt>
    <dgm:pt modelId="{67820582-6B59-450B-96B0-DE4FF6337E32}">
      <dgm:prSet/>
      <dgm:spPr/>
      <dgm:t>
        <a:bodyPr/>
        <a:lstStyle/>
        <a:p>
          <a:pPr rtl="0"/>
          <a:r>
            <a:rPr lang="es-ES_tradnl"/>
            <a:t>Uno de los elementos decisivos del éxito de un empresa es su capacidad de segmentar adecuadamente su mercado.</a:t>
          </a:r>
        </a:p>
      </dgm:t>
    </dgm:pt>
    <dgm:pt modelId="{05880ECE-5545-4185-A401-10D676DC6EB1}" type="parTrans" cxnId="{02E39F7A-C05B-4D67-BAEC-FA464F3E9C00}">
      <dgm:prSet/>
      <dgm:spPr/>
      <dgm:t>
        <a:bodyPr/>
        <a:lstStyle/>
        <a:p>
          <a:endParaRPr lang="es-ES_tradnl"/>
        </a:p>
      </dgm:t>
    </dgm:pt>
    <dgm:pt modelId="{6E36FAFE-6BDB-4EA8-ABCC-524934D2F6D1}" type="sibTrans" cxnId="{02E39F7A-C05B-4D67-BAEC-FA464F3E9C00}">
      <dgm:prSet/>
      <dgm:spPr/>
      <dgm:t>
        <a:bodyPr/>
        <a:lstStyle/>
        <a:p>
          <a:endParaRPr lang="es-ES_tradnl"/>
        </a:p>
      </dgm:t>
    </dgm:pt>
    <dgm:pt modelId="{8970D1F6-3F3C-49AA-83C0-5DF7F1E7847E}">
      <dgm:prSet/>
      <dgm:spPr/>
      <dgm:t>
        <a:bodyPr/>
        <a:lstStyle/>
        <a:p>
          <a:pPr rtl="0"/>
          <a:r>
            <a:rPr lang="es-ES_tradnl"/>
            <a:t>La segmentación es también un esfuerzo por mejorar la precisión del marketing de una empresa.</a:t>
          </a:r>
        </a:p>
      </dgm:t>
    </dgm:pt>
    <dgm:pt modelId="{5395A7CC-8D44-4D5B-B860-C4F2D8BFE3DE}" type="parTrans" cxnId="{0FB223CB-A6B0-4C6A-BA50-32192840D933}">
      <dgm:prSet/>
      <dgm:spPr/>
      <dgm:t>
        <a:bodyPr/>
        <a:lstStyle/>
        <a:p>
          <a:endParaRPr lang="es-ES_tradnl"/>
        </a:p>
      </dgm:t>
    </dgm:pt>
    <dgm:pt modelId="{411BADDB-9ACA-4B87-ADE4-703CFE1C2B77}" type="sibTrans" cxnId="{0FB223CB-A6B0-4C6A-BA50-32192840D933}">
      <dgm:prSet/>
      <dgm:spPr/>
      <dgm:t>
        <a:bodyPr/>
        <a:lstStyle/>
        <a:p>
          <a:endParaRPr lang="es-ES_tradnl"/>
        </a:p>
      </dgm:t>
    </dgm:pt>
    <dgm:pt modelId="{44FE887A-1C23-4211-ACE3-E68F2AF286EF}">
      <dgm:prSet/>
      <dgm:spPr/>
      <dgm:t>
        <a:bodyPr/>
        <a:lstStyle/>
        <a:p>
          <a:pPr rtl="0"/>
          <a:r>
            <a:rPr lang="es-ES_tradnl"/>
            <a:t>Es un proceso de agregación: agrupar en un segmento de mercado a personas con necesidades semejantes.</a:t>
          </a:r>
        </a:p>
      </dgm:t>
    </dgm:pt>
    <dgm:pt modelId="{51550ED0-EF51-447B-B7E0-37CD7DA35320}" type="parTrans" cxnId="{7843169D-DB52-4A83-97F4-A65E3EF72EBF}">
      <dgm:prSet/>
      <dgm:spPr/>
      <dgm:t>
        <a:bodyPr/>
        <a:lstStyle/>
        <a:p>
          <a:endParaRPr lang="es-ES_tradnl"/>
        </a:p>
      </dgm:t>
    </dgm:pt>
    <dgm:pt modelId="{66C37EBB-F925-4CF8-9493-98C68D42BA5F}" type="sibTrans" cxnId="{7843169D-DB52-4A83-97F4-A65E3EF72EBF}">
      <dgm:prSet/>
      <dgm:spPr/>
      <dgm:t>
        <a:bodyPr/>
        <a:lstStyle/>
        <a:p>
          <a:endParaRPr lang="es-ES_tradnl"/>
        </a:p>
      </dgm:t>
    </dgm:pt>
    <dgm:pt modelId="{8B7FD82B-D1BB-48E2-A5FA-D4A54692431D}" type="pres">
      <dgm:prSet presAssocID="{76B260DD-F372-4B63-9D38-89DEFC654E0E}" presName="linear" presStyleCnt="0">
        <dgm:presLayoutVars>
          <dgm:animLvl val="lvl"/>
          <dgm:resizeHandles val="exact"/>
        </dgm:presLayoutVars>
      </dgm:prSet>
      <dgm:spPr/>
    </dgm:pt>
    <dgm:pt modelId="{EBB8342F-0D7D-4A1E-B22F-FA4F6EEFC796}" type="pres">
      <dgm:prSet presAssocID="{5385572F-A94E-46D5-8F7C-C5B2F1DA73CB}" presName="parentText" presStyleLbl="node1" presStyleIdx="0" presStyleCnt="5">
        <dgm:presLayoutVars>
          <dgm:chMax val="0"/>
          <dgm:bulletEnabled val="1"/>
        </dgm:presLayoutVars>
      </dgm:prSet>
      <dgm:spPr/>
    </dgm:pt>
    <dgm:pt modelId="{B5A8FC09-C6F3-4E7C-8AE5-5ED6F357B959}" type="pres">
      <dgm:prSet presAssocID="{34FFCCAE-CC52-4997-BBB7-556AD77AFCB6}" presName="spacer" presStyleCnt="0"/>
      <dgm:spPr/>
    </dgm:pt>
    <dgm:pt modelId="{2E96042D-7E8B-4897-958C-3BC94E8212FD}" type="pres">
      <dgm:prSet presAssocID="{58A628DB-CB68-4576-AC75-24B5C3D290C4}" presName="parentText" presStyleLbl="node1" presStyleIdx="1" presStyleCnt="5">
        <dgm:presLayoutVars>
          <dgm:chMax val="0"/>
          <dgm:bulletEnabled val="1"/>
        </dgm:presLayoutVars>
      </dgm:prSet>
      <dgm:spPr/>
    </dgm:pt>
    <dgm:pt modelId="{16445AF4-5AD5-4C42-9D1F-D648774754B7}" type="pres">
      <dgm:prSet presAssocID="{4993F4BB-89B9-43CB-A395-BFBA4F821D99}" presName="spacer" presStyleCnt="0"/>
      <dgm:spPr/>
    </dgm:pt>
    <dgm:pt modelId="{2ADF13A7-D04B-457C-AE4B-E6FD04BAFE6C}" type="pres">
      <dgm:prSet presAssocID="{67820582-6B59-450B-96B0-DE4FF6337E32}" presName="parentText" presStyleLbl="node1" presStyleIdx="2" presStyleCnt="5">
        <dgm:presLayoutVars>
          <dgm:chMax val="0"/>
          <dgm:bulletEnabled val="1"/>
        </dgm:presLayoutVars>
      </dgm:prSet>
      <dgm:spPr/>
    </dgm:pt>
    <dgm:pt modelId="{8A2E0C01-14A6-4569-95E3-B4BD6E46D9BD}" type="pres">
      <dgm:prSet presAssocID="{6E36FAFE-6BDB-4EA8-ABCC-524934D2F6D1}" presName="spacer" presStyleCnt="0"/>
      <dgm:spPr/>
    </dgm:pt>
    <dgm:pt modelId="{D3189EE3-49AE-4E6D-A65B-6ECEA0066B82}" type="pres">
      <dgm:prSet presAssocID="{8970D1F6-3F3C-49AA-83C0-5DF7F1E7847E}" presName="parentText" presStyleLbl="node1" presStyleIdx="3" presStyleCnt="5">
        <dgm:presLayoutVars>
          <dgm:chMax val="0"/>
          <dgm:bulletEnabled val="1"/>
        </dgm:presLayoutVars>
      </dgm:prSet>
      <dgm:spPr/>
    </dgm:pt>
    <dgm:pt modelId="{0F264540-B5A2-48E3-A83B-43DEF6313902}" type="pres">
      <dgm:prSet presAssocID="{411BADDB-9ACA-4B87-ADE4-703CFE1C2B77}" presName="spacer" presStyleCnt="0"/>
      <dgm:spPr/>
    </dgm:pt>
    <dgm:pt modelId="{10C4A5B3-70C5-4FB0-BE9B-BA627AE6174C}" type="pres">
      <dgm:prSet presAssocID="{44FE887A-1C23-4211-ACE3-E68F2AF286EF}" presName="parentText" presStyleLbl="node1" presStyleIdx="4" presStyleCnt="5">
        <dgm:presLayoutVars>
          <dgm:chMax val="0"/>
          <dgm:bulletEnabled val="1"/>
        </dgm:presLayoutVars>
      </dgm:prSet>
      <dgm:spPr/>
    </dgm:pt>
  </dgm:ptLst>
  <dgm:cxnLst>
    <dgm:cxn modelId="{C622F32A-5288-4C49-BE1B-BA58A2845786}" type="presOf" srcId="{8970D1F6-3F3C-49AA-83C0-5DF7F1E7847E}" destId="{D3189EE3-49AE-4E6D-A65B-6ECEA0066B82}" srcOrd="0" destOrd="0" presId="urn:microsoft.com/office/officeart/2005/8/layout/vList2"/>
    <dgm:cxn modelId="{2AF6C05B-41B8-45C5-B3AC-44B343DB11A1}" type="presOf" srcId="{44FE887A-1C23-4211-ACE3-E68F2AF286EF}" destId="{10C4A5B3-70C5-4FB0-BE9B-BA627AE6174C}" srcOrd="0" destOrd="0" presId="urn:microsoft.com/office/officeart/2005/8/layout/vList2"/>
    <dgm:cxn modelId="{EE8CDD44-CD65-4827-ADAB-4BB08E0F0C06}" srcId="{76B260DD-F372-4B63-9D38-89DEFC654E0E}" destId="{58A628DB-CB68-4576-AC75-24B5C3D290C4}" srcOrd="1" destOrd="0" parTransId="{6F5AD47B-2A42-4723-9391-19F94C9CBB96}" sibTransId="{4993F4BB-89B9-43CB-A395-BFBA4F821D99}"/>
    <dgm:cxn modelId="{DD6B7645-AAD4-4D21-AEB5-D34B19D6396A}" type="presOf" srcId="{5385572F-A94E-46D5-8F7C-C5B2F1DA73CB}" destId="{EBB8342F-0D7D-4A1E-B22F-FA4F6EEFC796}" srcOrd="0" destOrd="0" presId="urn:microsoft.com/office/officeart/2005/8/layout/vList2"/>
    <dgm:cxn modelId="{F1EE4173-32BE-4DA0-8E98-5AD7D297743A}" type="presOf" srcId="{58A628DB-CB68-4576-AC75-24B5C3D290C4}" destId="{2E96042D-7E8B-4897-958C-3BC94E8212FD}" srcOrd="0" destOrd="0" presId="urn:microsoft.com/office/officeart/2005/8/layout/vList2"/>
    <dgm:cxn modelId="{02E39F7A-C05B-4D67-BAEC-FA464F3E9C00}" srcId="{76B260DD-F372-4B63-9D38-89DEFC654E0E}" destId="{67820582-6B59-450B-96B0-DE4FF6337E32}" srcOrd="2" destOrd="0" parTransId="{05880ECE-5545-4185-A401-10D676DC6EB1}" sibTransId="{6E36FAFE-6BDB-4EA8-ABCC-524934D2F6D1}"/>
    <dgm:cxn modelId="{58846D98-CEF3-4DFC-A125-3BC7457B9759}" type="presOf" srcId="{67820582-6B59-450B-96B0-DE4FF6337E32}" destId="{2ADF13A7-D04B-457C-AE4B-E6FD04BAFE6C}" srcOrd="0" destOrd="0" presId="urn:microsoft.com/office/officeart/2005/8/layout/vList2"/>
    <dgm:cxn modelId="{7843169D-DB52-4A83-97F4-A65E3EF72EBF}" srcId="{76B260DD-F372-4B63-9D38-89DEFC654E0E}" destId="{44FE887A-1C23-4211-ACE3-E68F2AF286EF}" srcOrd="4" destOrd="0" parTransId="{51550ED0-EF51-447B-B7E0-37CD7DA35320}" sibTransId="{66C37EBB-F925-4CF8-9493-98C68D42BA5F}"/>
    <dgm:cxn modelId="{7E047CC2-B5D1-430F-87FE-39BAE4DA96E5}" type="presOf" srcId="{76B260DD-F372-4B63-9D38-89DEFC654E0E}" destId="{8B7FD82B-D1BB-48E2-A5FA-D4A54692431D}" srcOrd="0" destOrd="0" presId="urn:microsoft.com/office/officeart/2005/8/layout/vList2"/>
    <dgm:cxn modelId="{0FB223CB-A6B0-4C6A-BA50-32192840D933}" srcId="{76B260DD-F372-4B63-9D38-89DEFC654E0E}" destId="{8970D1F6-3F3C-49AA-83C0-5DF7F1E7847E}" srcOrd="3" destOrd="0" parTransId="{5395A7CC-8D44-4D5B-B860-C4F2D8BFE3DE}" sibTransId="{411BADDB-9ACA-4B87-ADE4-703CFE1C2B77}"/>
    <dgm:cxn modelId="{14D06ED6-0767-4239-9D30-ED1AA78EC719}" srcId="{76B260DD-F372-4B63-9D38-89DEFC654E0E}" destId="{5385572F-A94E-46D5-8F7C-C5B2F1DA73CB}" srcOrd="0" destOrd="0" parTransId="{60D5249B-3C86-4EDE-A895-08F2332B282D}" sibTransId="{34FFCCAE-CC52-4997-BBB7-556AD77AFCB6}"/>
    <dgm:cxn modelId="{748C8572-3A42-4F6B-AE0A-42CFC45A8495}" type="presParOf" srcId="{8B7FD82B-D1BB-48E2-A5FA-D4A54692431D}" destId="{EBB8342F-0D7D-4A1E-B22F-FA4F6EEFC796}" srcOrd="0" destOrd="0" presId="urn:microsoft.com/office/officeart/2005/8/layout/vList2"/>
    <dgm:cxn modelId="{F013581D-FC13-4B4D-BD0A-0903651CC869}" type="presParOf" srcId="{8B7FD82B-D1BB-48E2-A5FA-D4A54692431D}" destId="{B5A8FC09-C6F3-4E7C-8AE5-5ED6F357B959}" srcOrd="1" destOrd="0" presId="urn:microsoft.com/office/officeart/2005/8/layout/vList2"/>
    <dgm:cxn modelId="{0C35CE53-5192-479F-B5AD-EAB74F589AAE}" type="presParOf" srcId="{8B7FD82B-D1BB-48E2-A5FA-D4A54692431D}" destId="{2E96042D-7E8B-4897-958C-3BC94E8212FD}" srcOrd="2" destOrd="0" presId="urn:microsoft.com/office/officeart/2005/8/layout/vList2"/>
    <dgm:cxn modelId="{19557AE5-1106-4B66-90B9-FB96C1614C0B}" type="presParOf" srcId="{8B7FD82B-D1BB-48E2-A5FA-D4A54692431D}" destId="{16445AF4-5AD5-4C42-9D1F-D648774754B7}" srcOrd="3" destOrd="0" presId="urn:microsoft.com/office/officeart/2005/8/layout/vList2"/>
    <dgm:cxn modelId="{891334D6-2C79-4F74-B40C-C72F0BA8A732}" type="presParOf" srcId="{8B7FD82B-D1BB-48E2-A5FA-D4A54692431D}" destId="{2ADF13A7-D04B-457C-AE4B-E6FD04BAFE6C}" srcOrd="4" destOrd="0" presId="urn:microsoft.com/office/officeart/2005/8/layout/vList2"/>
    <dgm:cxn modelId="{5EA135D6-0DDC-44A0-807B-9688E89C1A11}" type="presParOf" srcId="{8B7FD82B-D1BB-48E2-A5FA-D4A54692431D}" destId="{8A2E0C01-14A6-4569-95E3-B4BD6E46D9BD}" srcOrd="5" destOrd="0" presId="urn:microsoft.com/office/officeart/2005/8/layout/vList2"/>
    <dgm:cxn modelId="{D92A8F9C-4515-4538-87A2-DFBF5CB3442B}" type="presParOf" srcId="{8B7FD82B-D1BB-48E2-A5FA-D4A54692431D}" destId="{D3189EE3-49AE-4E6D-A65B-6ECEA0066B82}" srcOrd="6" destOrd="0" presId="urn:microsoft.com/office/officeart/2005/8/layout/vList2"/>
    <dgm:cxn modelId="{F72F4409-25C0-4C71-B320-61B0C0386402}" type="presParOf" srcId="{8B7FD82B-D1BB-48E2-A5FA-D4A54692431D}" destId="{0F264540-B5A2-48E3-A83B-43DEF6313902}" srcOrd="7" destOrd="0" presId="urn:microsoft.com/office/officeart/2005/8/layout/vList2"/>
    <dgm:cxn modelId="{F800DF33-7944-4DBC-9DD3-CEFC5097E238}" type="presParOf" srcId="{8B7FD82B-D1BB-48E2-A5FA-D4A54692431D}" destId="{10C4A5B3-70C5-4FB0-BE9B-BA627AE6174C}" srcOrd="8" destOrd="0" presId="urn:microsoft.com/office/officeart/2005/8/layout/vList2"/>
  </dgm:cxnLst>
  <dgm:bg>
    <a:blipFill>
      <a:blip xmlns:r="http://schemas.openxmlformats.org/officeDocument/2006/relationships" r:embed="rId1" cstate="print">
        <a:extLst>
          <a:ext uri="{28A0092B-C50C-407E-A947-70E740481C1C}">
            <a14:useLocalDpi xmlns:a14="http://schemas.microsoft.com/office/drawing/2010/main" val="0"/>
          </a:ext>
        </a:extLst>
      </a:blip>
      <a:stretch>
        <a:fillRect/>
      </a:stretch>
    </a:blipFill>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83DF293-E4D9-41BC-B184-8BFA2FA7121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39446D6B-CF9E-4393-A19C-35012E3B7BB5}">
      <dgm:prSet custT="1"/>
      <dgm:spPr>
        <a:solidFill>
          <a:schemeClr val="bg1"/>
        </a:solidFill>
        <a:ln>
          <a:solidFill>
            <a:srgbClr val="FF0000"/>
          </a:solidFill>
        </a:ln>
      </dgm:spPr>
      <dgm:t>
        <a:bodyPr/>
        <a:lstStyle/>
        <a:p>
          <a:pPr algn="ctr" rtl="0"/>
          <a:endParaRPr lang="es-ES_tradnl" sz="3200" b="1" i="0" dirty="0">
            <a:solidFill>
              <a:schemeClr val="tx1"/>
            </a:solidFill>
          </a:endParaRPr>
        </a:p>
        <a:p>
          <a:pPr algn="ctr" rtl="0"/>
          <a:r>
            <a:rPr lang="es-ES_tradnl" sz="3200" b="1" i="0" dirty="0">
              <a:solidFill>
                <a:srgbClr val="C00000"/>
              </a:solidFill>
            </a:rPr>
            <a:t>Proceso de </a:t>
          </a:r>
          <a:r>
            <a:rPr lang="es-ES_tradnl" sz="3200" b="1" i="0" dirty="0" err="1">
              <a:solidFill>
                <a:srgbClr val="C00000"/>
              </a:solidFill>
            </a:rPr>
            <a:t>Segmentacion</a:t>
          </a:r>
          <a:endParaRPr lang="es-ES_tradnl" sz="3200" b="1" i="0" dirty="0">
            <a:solidFill>
              <a:srgbClr val="C00000"/>
            </a:solidFill>
          </a:endParaRPr>
        </a:p>
        <a:p>
          <a:pPr algn="ctr" rtl="0"/>
          <a:endParaRPr lang="es-ES_tradnl" sz="3200" dirty="0">
            <a:solidFill>
              <a:schemeClr val="tx1"/>
            </a:solidFill>
          </a:endParaRPr>
        </a:p>
      </dgm:t>
    </dgm:pt>
    <dgm:pt modelId="{9846BAAD-F288-403B-9719-7E4142F5E825}" type="parTrans" cxnId="{733009AC-5930-46F4-9009-C3F256B82CF3}">
      <dgm:prSet/>
      <dgm:spPr/>
      <dgm:t>
        <a:bodyPr/>
        <a:lstStyle/>
        <a:p>
          <a:endParaRPr lang="es-ES_tradnl"/>
        </a:p>
      </dgm:t>
    </dgm:pt>
    <dgm:pt modelId="{6E22FDCF-6FE1-453A-90EA-B7F0EB3B441D}" type="sibTrans" cxnId="{733009AC-5930-46F4-9009-C3F256B82CF3}">
      <dgm:prSet/>
      <dgm:spPr/>
      <dgm:t>
        <a:bodyPr/>
        <a:lstStyle/>
        <a:p>
          <a:endParaRPr lang="es-ES_tradnl"/>
        </a:p>
      </dgm:t>
    </dgm:pt>
    <dgm:pt modelId="{6C8627CE-2B61-4909-958F-1243642152D1}" type="pres">
      <dgm:prSet presAssocID="{583DF293-E4D9-41BC-B184-8BFA2FA71212}" presName="linear" presStyleCnt="0">
        <dgm:presLayoutVars>
          <dgm:animLvl val="lvl"/>
          <dgm:resizeHandles val="exact"/>
        </dgm:presLayoutVars>
      </dgm:prSet>
      <dgm:spPr/>
    </dgm:pt>
    <dgm:pt modelId="{5764BF9D-0A12-48C8-A64C-67CFB08647AC}" type="pres">
      <dgm:prSet presAssocID="{39446D6B-CF9E-4393-A19C-35012E3B7BB5}" presName="parentText" presStyleLbl="node1" presStyleIdx="0" presStyleCnt="1">
        <dgm:presLayoutVars>
          <dgm:chMax val="0"/>
          <dgm:bulletEnabled val="1"/>
        </dgm:presLayoutVars>
      </dgm:prSet>
      <dgm:spPr/>
    </dgm:pt>
  </dgm:ptLst>
  <dgm:cxnLst>
    <dgm:cxn modelId="{733009AC-5930-46F4-9009-C3F256B82CF3}" srcId="{583DF293-E4D9-41BC-B184-8BFA2FA71212}" destId="{39446D6B-CF9E-4393-A19C-35012E3B7BB5}" srcOrd="0" destOrd="0" parTransId="{9846BAAD-F288-403B-9719-7E4142F5E825}" sibTransId="{6E22FDCF-6FE1-453A-90EA-B7F0EB3B441D}"/>
    <dgm:cxn modelId="{10DBC1F7-AA1E-47BB-905B-5F84C1FACF0C}" type="presOf" srcId="{39446D6B-CF9E-4393-A19C-35012E3B7BB5}" destId="{5764BF9D-0A12-48C8-A64C-67CFB08647AC}" srcOrd="0" destOrd="0" presId="urn:microsoft.com/office/officeart/2005/8/layout/vList2"/>
    <dgm:cxn modelId="{ED5109FE-B29C-473C-A865-8541B014275F}" type="presOf" srcId="{583DF293-E4D9-41BC-B184-8BFA2FA71212}" destId="{6C8627CE-2B61-4909-958F-1243642152D1}" srcOrd="0" destOrd="0" presId="urn:microsoft.com/office/officeart/2005/8/layout/vList2"/>
    <dgm:cxn modelId="{788F1E8C-9CD4-4428-A8C4-30A2AC9A249E}" type="presParOf" srcId="{6C8627CE-2B61-4909-958F-1243642152D1}" destId="{5764BF9D-0A12-48C8-A64C-67CFB08647A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7E4DF09-AD95-44D0-A4E3-26B1AC6FD32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4C0AE001-D7EB-4C65-BB68-4A85B26E4EA0}">
      <dgm:prSet/>
      <dgm:spPr>
        <a:solidFill>
          <a:schemeClr val="bg1"/>
        </a:solidFill>
        <a:ln>
          <a:solidFill>
            <a:srgbClr val="FF0000"/>
          </a:solidFill>
        </a:ln>
      </dgm:spPr>
      <dgm:t>
        <a:bodyPr/>
        <a:lstStyle/>
        <a:p>
          <a:pPr algn="ctr" rtl="0"/>
          <a:r>
            <a:rPr lang="es-ES_tradnl" b="1" i="0" dirty="0">
              <a:solidFill>
                <a:schemeClr val="tx1"/>
              </a:solidFill>
            </a:rPr>
            <a:t>Métodos cuantitativos</a:t>
          </a:r>
          <a:endParaRPr lang="es-ES_tradnl" dirty="0">
            <a:solidFill>
              <a:schemeClr val="tx1"/>
            </a:solidFill>
          </a:endParaRPr>
        </a:p>
      </dgm:t>
    </dgm:pt>
    <dgm:pt modelId="{C8AFA19F-9A12-4C6C-BC71-FB4C4792F5B8}" type="parTrans" cxnId="{953CFEFF-C33A-4217-B8E7-A233DE762EC1}">
      <dgm:prSet/>
      <dgm:spPr/>
      <dgm:t>
        <a:bodyPr/>
        <a:lstStyle/>
        <a:p>
          <a:endParaRPr lang="es-ES_tradnl"/>
        </a:p>
      </dgm:t>
    </dgm:pt>
    <dgm:pt modelId="{B8C94DAC-A3C3-435B-BFA5-64B92D5C7857}" type="sibTrans" cxnId="{953CFEFF-C33A-4217-B8E7-A233DE762EC1}">
      <dgm:prSet/>
      <dgm:spPr/>
      <dgm:t>
        <a:bodyPr/>
        <a:lstStyle/>
        <a:p>
          <a:endParaRPr lang="es-ES_tradnl"/>
        </a:p>
      </dgm:t>
    </dgm:pt>
    <dgm:pt modelId="{7A476518-B1E4-4B7A-9006-B19FA6A1B42D}" type="pres">
      <dgm:prSet presAssocID="{97E4DF09-AD95-44D0-A4E3-26B1AC6FD327}" presName="linear" presStyleCnt="0">
        <dgm:presLayoutVars>
          <dgm:animLvl val="lvl"/>
          <dgm:resizeHandles val="exact"/>
        </dgm:presLayoutVars>
      </dgm:prSet>
      <dgm:spPr/>
    </dgm:pt>
    <dgm:pt modelId="{5865C311-4EF7-4259-B052-B6EB01834E6E}" type="pres">
      <dgm:prSet presAssocID="{4C0AE001-D7EB-4C65-BB68-4A85B26E4EA0}" presName="parentText" presStyleLbl="node1" presStyleIdx="0" presStyleCnt="1">
        <dgm:presLayoutVars>
          <dgm:chMax val="0"/>
          <dgm:bulletEnabled val="1"/>
        </dgm:presLayoutVars>
      </dgm:prSet>
      <dgm:spPr/>
    </dgm:pt>
  </dgm:ptLst>
  <dgm:cxnLst>
    <dgm:cxn modelId="{7F96A23D-49D7-4117-86DD-AAE0D69B66DD}" type="presOf" srcId="{97E4DF09-AD95-44D0-A4E3-26B1AC6FD327}" destId="{7A476518-B1E4-4B7A-9006-B19FA6A1B42D}" srcOrd="0" destOrd="0" presId="urn:microsoft.com/office/officeart/2005/8/layout/vList2"/>
    <dgm:cxn modelId="{A8145F77-C1AB-4CB5-9A50-3AD415ECB618}" type="presOf" srcId="{4C0AE001-D7EB-4C65-BB68-4A85B26E4EA0}" destId="{5865C311-4EF7-4259-B052-B6EB01834E6E}" srcOrd="0" destOrd="0" presId="urn:microsoft.com/office/officeart/2005/8/layout/vList2"/>
    <dgm:cxn modelId="{953CFEFF-C33A-4217-B8E7-A233DE762EC1}" srcId="{97E4DF09-AD95-44D0-A4E3-26B1AC6FD327}" destId="{4C0AE001-D7EB-4C65-BB68-4A85B26E4EA0}" srcOrd="0" destOrd="0" parTransId="{C8AFA19F-9A12-4C6C-BC71-FB4C4792F5B8}" sibTransId="{B8C94DAC-A3C3-435B-BFA5-64B92D5C7857}"/>
    <dgm:cxn modelId="{D3A955F5-0B0C-461E-9778-45D1ADDE82E2}" type="presParOf" srcId="{7A476518-B1E4-4B7A-9006-B19FA6A1B42D}" destId="{5865C311-4EF7-4259-B052-B6EB01834E6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6F9D76F0-3521-4113-BAEE-A048263B515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D8DFCC03-52A7-4CF1-84E0-5A970CEEE9FB}">
      <dgm:prSet/>
      <dgm:spPr>
        <a:solidFill>
          <a:schemeClr val="bg1"/>
        </a:solidFill>
        <a:ln>
          <a:solidFill>
            <a:srgbClr val="FF0000"/>
          </a:solidFill>
        </a:ln>
      </dgm:spPr>
      <dgm:t>
        <a:bodyPr/>
        <a:lstStyle/>
        <a:p>
          <a:pPr algn="ctr" rtl="0"/>
          <a:r>
            <a:rPr lang="es-ES_tradnl" b="1" i="0" dirty="0">
              <a:solidFill>
                <a:schemeClr val="tx1"/>
              </a:solidFill>
            </a:rPr>
            <a:t>Clúster</a:t>
          </a:r>
          <a:endParaRPr lang="es-ES_tradnl" dirty="0">
            <a:solidFill>
              <a:schemeClr val="tx1"/>
            </a:solidFill>
          </a:endParaRPr>
        </a:p>
      </dgm:t>
    </dgm:pt>
    <dgm:pt modelId="{4635D3F2-A17C-43D2-8653-D2C08AA7DD09}" type="parTrans" cxnId="{0BA40288-80EA-4FA1-8BF8-F75DF431924E}">
      <dgm:prSet/>
      <dgm:spPr/>
      <dgm:t>
        <a:bodyPr/>
        <a:lstStyle/>
        <a:p>
          <a:endParaRPr lang="es-ES_tradnl"/>
        </a:p>
      </dgm:t>
    </dgm:pt>
    <dgm:pt modelId="{A7F15523-E81C-42ED-AD0A-15E712CED1DF}" type="sibTrans" cxnId="{0BA40288-80EA-4FA1-8BF8-F75DF431924E}">
      <dgm:prSet/>
      <dgm:spPr/>
      <dgm:t>
        <a:bodyPr/>
        <a:lstStyle/>
        <a:p>
          <a:endParaRPr lang="es-ES_tradnl"/>
        </a:p>
      </dgm:t>
    </dgm:pt>
    <dgm:pt modelId="{5F19F520-81B7-4083-8D54-F505AD8B3563}" type="pres">
      <dgm:prSet presAssocID="{6F9D76F0-3521-4113-BAEE-A048263B5153}" presName="linear" presStyleCnt="0">
        <dgm:presLayoutVars>
          <dgm:animLvl val="lvl"/>
          <dgm:resizeHandles val="exact"/>
        </dgm:presLayoutVars>
      </dgm:prSet>
      <dgm:spPr/>
    </dgm:pt>
    <dgm:pt modelId="{79F7D970-8540-4E3B-8F2A-BA9066DDCD11}" type="pres">
      <dgm:prSet presAssocID="{D8DFCC03-52A7-4CF1-84E0-5A970CEEE9FB}" presName="parentText" presStyleLbl="node1" presStyleIdx="0" presStyleCnt="1">
        <dgm:presLayoutVars>
          <dgm:chMax val="0"/>
          <dgm:bulletEnabled val="1"/>
        </dgm:presLayoutVars>
      </dgm:prSet>
      <dgm:spPr/>
    </dgm:pt>
  </dgm:ptLst>
  <dgm:cxnLst>
    <dgm:cxn modelId="{0BA40288-80EA-4FA1-8BF8-F75DF431924E}" srcId="{6F9D76F0-3521-4113-BAEE-A048263B5153}" destId="{D8DFCC03-52A7-4CF1-84E0-5A970CEEE9FB}" srcOrd="0" destOrd="0" parTransId="{4635D3F2-A17C-43D2-8653-D2C08AA7DD09}" sibTransId="{A7F15523-E81C-42ED-AD0A-15E712CED1DF}"/>
    <dgm:cxn modelId="{1290E2CC-D84E-4B58-B1DB-2C58B48D3A60}" type="presOf" srcId="{D8DFCC03-52A7-4CF1-84E0-5A970CEEE9FB}" destId="{79F7D970-8540-4E3B-8F2A-BA9066DDCD11}" srcOrd="0" destOrd="0" presId="urn:microsoft.com/office/officeart/2005/8/layout/vList2"/>
    <dgm:cxn modelId="{68FBF3E4-BE33-4456-AE09-E497454E6C61}" type="presOf" srcId="{6F9D76F0-3521-4113-BAEE-A048263B5153}" destId="{5F19F520-81B7-4083-8D54-F505AD8B3563}" srcOrd="0" destOrd="0" presId="urn:microsoft.com/office/officeart/2005/8/layout/vList2"/>
    <dgm:cxn modelId="{879A95D4-7FE5-4264-8D15-21255127B71E}" type="presParOf" srcId="{5F19F520-81B7-4083-8D54-F505AD8B3563}" destId="{79F7D970-8540-4E3B-8F2A-BA9066DDCD1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DC701C07-6A44-412E-8970-30688687887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AF8B52E7-4557-4862-894A-9AA180B1521A}">
      <dgm:prSet/>
      <dgm:spPr>
        <a:solidFill>
          <a:schemeClr val="bg1"/>
        </a:solidFill>
        <a:ln>
          <a:solidFill>
            <a:srgbClr val="FF0000"/>
          </a:solidFill>
        </a:ln>
      </dgm:spPr>
      <dgm:t>
        <a:bodyPr/>
        <a:lstStyle/>
        <a:p>
          <a:pPr algn="ctr" rtl="0"/>
          <a:r>
            <a:rPr lang="es-ES_tradnl" b="1" i="0" dirty="0">
              <a:solidFill>
                <a:schemeClr val="tx1"/>
              </a:solidFill>
            </a:rPr>
            <a:t>Métodos cualitativos</a:t>
          </a:r>
          <a:endParaRPr lang="es-ES_tradnl" dirty="0">
            <a:solidFill>
              <a:schemeClr val="tx1"/>
            </a:solidFill>
          </a:endParaRPr>
        </a:p>
      </dgm:t>
    </dgm:pt>
    <dgm:pt modelId="{F265255D-6169-4889-A21A-AF991E434369}" type="parTrans" cxnId="{45CA34D4-BEF3-4D91-947C-6C420476144C}">
      <dgm:prSet/>
      <dgm:spPr/>
      <dgm:t>
        <a:bodyPr/>
        <a:lstStyle/>
        <a:p>
          <a:endParaRPr lang="es-ES_tradnl"/>
        </a:p>
      </dgm:t>
    </dgm:pt>
    <dgm:pt modelId="{F5D3A02D-2D0C-44FD-845B-11BC5CB7BC36}" type="sibTrans" cxnId="{45CA34D4-BEF3-4D91-947C-6C420476144C}">
      <dgm:prSet/>
      <dgm:spPr/>
      <dgm:t>
        <a:bodyPr/>
        <a:lstStyle/>
        <a:p>
          <a:endParaRPr lang="es-ES_tradnl"/>
        </a:p>
      </dgm:t>
    </dgm:pt>
    <dgm:pt modelId="{0A19F57E-AE25-4A70-8C59-DAB9788391DE}" type="pres">
      <dgm:prSet presAssocID="{DC701C07-6A44-412E-8970-306886878875}" presName="linear" presStyleCnt="0">
        <dgm:presLayoutVars>
          <dgm:animLvl val="lvl"/>
          <dgm:resizeHandles val="exact"/>
        </dgm:presLayoutVars>
      </dgm:prSet>
      <dgm:spPr/>
    </dgm:pt>
    <dgm:pt modelId="{93E77D3D-D61B-4A83-B831-FDE921C4B9F3}" type="pres">
      <dgm:prSet presAssocID="{AF8B52E7-4557-4862-894A-9AA180B1521A}" presName="parentText" presStyleLbl="node1" presStyleIdx="0" presStyleCnt="1">
        <dgm:presLayoutVars>
          <dgm:chMax val="0"/>
          <dgm:bulletEnabled val="1"/>
        </dgm:presLayoutVars>
      </dgm:prSet>
      <dgm:spPr/>
    </dgm:pt>
  </dgm:ptLst>
  <dgm:cxnLst>
    <dgm:cxn modelId="{0EBA0C0F-4DF1-4066-AAB4-230FBB858E8A}" type="presOf" srcId="{DC701C07-6A44-412E-8970-306886878875}" destId="{0A19F57E-AE25-4A70-8C59-DAB9788391DE}" srcOrd="0" destOrd="0" presId="urn:microsoft.com/office/officeart/2005/8/layout/vList2"/>
    <dgm:cxn modelId="{45CA34D4-BEF3-4D91-947C-6C420476144C}" srcId="{DC701C07-6A44-412E-8970-306886878875}" destId="{AF8B52E7-4557-4862-894A-9AA180B1521A}" srcOrd="0" destOrd="0" parTransId="{F265255D-6169-4889-A21A-AF991E434369}" sibTransId="{F5D3A02D-2D0C-44FD-845B-11BC5CB7BC36}"/>
    <dgm:cxn modelId="{97AA62FC-80C1-4D73-BC89-5FBF75EF8073}" type="presOf" srcId="{AF8B52E7-4557-4862-894A-9AA180B1521A}" destId="{93E77D3D-D61B-4A83-B831-FDE921C4B9F3}" srcOrd="0" destOrd="0" presId="urn:microsoft.com/office/officeart/2005/8/layout/vList2"/>
    <dgm:cxn modelId="{3995C303-3AAC-45B9-BB17-650924C6DE51}" type="presParOf" srcId="{0A19F57E-AE25-4A70-8C59-DAB9788391DE}" destId="{93E77D3D-D61B-4A83-B831-FDE921C4B9F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7A50B2-78B1-46C3-8EFD-8704DCE8619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ES"/>
        </a:p>
      </dgm:t>
    </dgm:pt>
    <dgm:pt modelId="{E1D6C0A0-4657-45F0-B452-F43520A47537}">
      <dgm:prSet phldrT="[Texto]"/>
      <dgm:spPr/>
      <dgm:t>
        <a:bodyPr/>
        <a:lstStyle/>
        <a:p>
          <a:r>
            <a:rPr lang="es-ES" dirty="0" err="1"/>
            <a:t>Revolucion</a:t>
          </a:r>
          <a:r>
            <a:rPr lang="es-ES" dirty="0"/>
            <a:t> </a:t>
          </a:r>
          <a:r>
            <a:rPr lang="es-ES" dirty="0" err="1"/>
            <a:t>tecnologica</a:t>
          </a:r>
          <a:endParaRPr lang="es-ES" dirty="0"/>
        </a:p>
      </dgm:t>
    </dgm:pt>
    <dgm:pt modelId="{E8E99471-C465-4375-BE0F-DA611D4227B5}" type="parTrans" cxnId="{596C0B9E-3D2A-4BFD-9897-9CF064A6F501}">
      <dgm:prSet/>
      <dgm:spPr/>
      <dgm:t>
        <a:bodyPr/>
        <a:lstStyle/>
        <a:p>
          <a:endParaRPr lang="es-ES"/>
        </a:p>
      </dgm:t>
    </dgm:pt>
    <dgm:pt modelId="{7B29A8EC-C47A-4B56-9DA2-5CE83BD886BA}" type="sibTrans" cxnId="{596C0B9E-3D2A-4BFD-9897-9CF064A6F501}">
      <dgm:prSet/>
      <dgm:spPr/>
      <dgm:t>
        <a:bodyPr/>
        <a:lstStyle/>
        <a:p>
          <a:endParaRPr lang="es-ES"/>
        </a:p>
      </dgm:t>
    </dgm:pt>
    <dgm:pt modelId="{9759D926-CEAE-49FA-AE23-DBF0AA24D961}">
      <dgm:prSet phldrT="[Texto]"/>
      <dgm:spPr/>
      <dgm:t>
        <a:bodyPr/>
        <a:lstStyle/>
        <a:p>
          <a:r>
            <a:rPr lang="es-ES" dirty="0"/>
            <a:t>Incremento de PBI</a:t>
          </a:r>
        </a:p>
      </dgm:t>
    </dgm:pt>
    <dgm:pt modelId="{A54AF903-EFBA-4E66-A8DC-B646EA4EAEE1}" type="parTrans" cxnId="{CAD2F1C0-5EA3-45B0-AC90-E38FA3ADBE3A}">
      <dgm:prSet/>
      <dgm:spPr/>
      <dgm:t>
        <a:bodyPr/>
        <a:lstStyle/>
        <a:p>
          <a:endParaRPr lang="es-ES"/>
        </a:p>
      </dgm:t>
    </dgm:pt>
    <dgm:pt modelId="{E463D5F5-3725-4851-8D25-0B15E474DF07}" type="sibTrans" cxnId="{CAD2F1C0-5EA3-45B0-AC90-E38FA3ADBE3A}">
      <dgm:prSet/>
      <dgm:spPr/>
      <dgm:t>
        <a:bodyPr/>
        <a:lstStyle/>
        <a:p>
          <a:endParaRPr lang="es-ES"/>
        </a:p>
      </dgm:t>
    </dgm:pt>
    <dgm:pt modelId="{26C208BA-9570-45DD-BFF7-1FBDEA51775E}">
      <dgm:prSet phldrT="[Texto]"/>
      <dgm:spPr/>
      <dgm:t>
        <a:bodyPr/>
        <a:lstStyle/>
        <a:p>
          <a:r>
            <a:rPr lang="es-ES" dirty="0"/>
            <a:t>Productividad</a:t>
          </a:r>
        </a:p>
      </dgm:t>
    </dgm:pt>
    <dgm:pt modelId="{A2250578-4389-4770-95DF-602E65A575C1}" type="parTrans" cxnId="{E4D9335A-9856-428F-9816-59EC9E595374}">
      <dgm:prSet/>
      <dgm:spPr/>
      <dgm:t>
        <a:bodyPr/>
        <a:lstStyle/>
        <a:p>
          <a:endParaRPr lang="es-ES"/>
        </a:p>
      </dgm:t>
    </dgm:pt>
    <dgm:pt modelId="{6D997A01-8686-45B9-BAD9-87296E49F92F}" type="sibTrans" cxnId="{E4D9335A-9856-428F-9816-59EC9E595374}">
      <dgm:prSet/>
      <dgm:spPr/>
      <dgm:t>
        <a:bodyPr/>
        <a:lstStyle/>
        <a:p>
          <a:endParaRPr lang="es-ES"/>
        </a:p>
      </dgm:t>
    </dgm:pt>
    <dgm:pt modelId="{8E6E3615-DA40-46DC-ACB7-D6231EF9A3AA}">
      <dgm:prSet phldrT="[Texto]"/>
      <dgm:spPr/>
      <dgm:t>
        <a:bodyPr/>
        <a:lstStyle/>
        <a:p>
          <a:r>
            <a:rPr lang="es-ES" dirty="0"/>
            <a:t>Crisis</a:t>
          </a:r>
        </a:p>
      </dgm:t>
    </dgm:pt>
    <dgm:pt modelId="{450F456F-6308-4FA5-87A6-4C0081272BDD}" type="parTrans" cxnId="{061F6717-E1B9-4666-A645-D5717D611848}">
      <dgm:prSet/>
      <dgm:spPr/>
      <dgm:t>
        <a:bodyPr/>
        <a:lstStyle/>
        <a:p>
          <a:endParaRPr lang="es-ES"/>
        </a:p>
      </dgm:t>
    </dgm:pt>
    <dgm:pt modelId="{A11EF608-A541-4A6B-9C9E-6CEFDC1F649A}" type="sibTrans" cxnId="{061F6717-E1B9-4666-A645-D5717D611848}">
      <dgm:prSet/>
      <dgm:spPr/>
      <dgm:t>
        <a:bodyPr/>
        <a:lstStyle/>
        <a:p>
          <a:endParaRPr lang="es-ES"/>
        </a:p>
      </dgm:t>
    </dgm:pt>
    <dgm:pt modelId="{4F65C0BD-6D69-4899-9822-928AFB964B86}" type="pres">
      <dgm:prSet presAssocID="{537A50B2-78B1-46C3-8EFD-8704DCE8619A}" presName="Name0" presStyleCnt="0">
        <dgm:presLayoutVars>
          <dgm:dir/>
          <dgm:animLvl val="lvl"/>
          <dgm:resizeHandles val="exact"/>
        </dgm:presLayoutVars>
      </dgm:prSet>
      <dgm:spPr/>
    </dgm:pt>
    <dgm:pt modelId="{D7255608-3986-4A4F-A0FC-627AB919E8AB}" type="pres">
      <dgm:prSet presAssocID="{E1D6C0A0-4657-45F0-B452-F43520A47537}" presName="composite" presStyleCnt="0"/>
      <dgm:spPr/>
    </dgm:pt>
    <dgm:pt modelId="{B881FDE5-F124-40FE-9DED-E5E1D5D50D78}" type="pres">
      <dgm:prSet presAssocID="{E1D6C0A0-4657-45F0-B452-F43520A47537}" presName="parTx" presStyleLbl="alignNode1" presStyleIdx="0" presStyleCnt="1" custLinFactNeighborX="-602" custLinFactNeighborY="1378">
        <dgm:presLayoutVars>
          <dgm:chMax val="0"/>
          <dgm:chPref val="0"/>
          <dgm:bulletEnabled val="1"/>
        </dgm:presLayoutVars>
      </dgm:prSet>
      <dgm:spPr/>
    </dgm:pt>
    <dgm:pt modelId="{E7775822-8ED8-4B2C-B845-7B6FE1220B2A}" type="pres">
      <dgm:prSet presAssocID="{E1D6C0A0-4657-45F0-B452-F43520A47537}" presName="desTx" presStyleLbl="alignAccFollowNode1" presStyleIdx="0" presStyleCnt="1">
        <dgm:presLayoutVars>
          <dgm:bulletEnabled val="1"/>
        </dgm:presLayoutVars>
      </dgm:prSet>
      <dgm:spPr/>
    </dgm:pt>
  </dgm:ptLst>
  <dgm:cxnLst>
    <dgm:cxn modelId="{1A43F60A-907E-4238-B273-414E9FFA8B32}" type="presOf" srcId="{537A50B2-78B1-46C3-8EFD-8704DCE8619A}" destId="{4F65C0BD-6D69-4899-9822-928AFB964B86}" srcOrd="0" destOrd="0" presId="urn:microsoft.com/office/officeart/2005/8/layout/hList1"/>
    <dgm:cxn modelId="{2F995C10-7BA8-45DF-BCDF-16F4D3657C1F}" type="presOf" srcId="{8E6E3615-DA40-46DC-ACB7-D6231EF9A3AA}" destId="{E7775822-8ED8-4B2C-B845-7B6FE1220B2A}" srcOrd="0" destOrd="1" presId="urn:microsoft.com/office/officeart/2005/8/layout/hList1"/>
    <dgm:cxn modelId="{176FEE15-35AA-48FA-8D22-9B47C6C07DDC}" type="presOf" srcId="{26C208BA-9570-45DD-BFF7-1FBDEA51775E}" destId="{E7775822-8ED8-4B2C-B845-7B6FE1220B2A}" srcOrd="0" destOrd="2" presId="urn:microsoft.com/office/officeart/2005/8/layout/hList1"/>
    <dgm:cxn modelId="{061F6717-E1B9-4666-A645-D5717D611848}" srcId="{E1D6C0A0-4657-45F0-B452-F43520A47537}" destId="{8E6E3615-DA40-46DC-ACB7-D6231EF9A3AA}" srcOrd="1" destOrd="0" parTransId="{450F456F-6308-4FA5-87A6-4C0081272BDD}" sibTransId="{A11EF608-A541-4A6B-9C9E-6CEFDC1F649A}"/>
    <dgm:cxn modelId="{96A8D141-EA9B-4C7C-9AB2-59E612552B03}" type="presOf" srcId="{E1D6C0A0-4657-45F0-B452-F43520A47537}" destId="{B881FDE5-F124-40FE-9DED-E5E1D5D50D78}" srcOrd="0" destOrd="0" presId="urn:microsoft.com/office/officeart/2005/8/layout/hList1"/>
    <dgm:cxn modelId="{E4D9335A-9856-428F-9816-59EC9E595374}" srcId="{E1D6C0A0-4657-45F0-B452-F43520A47537}" destId="{26C208BA-9570-45DD-BFF7-1FBDEA51775E}" srcOrd="2" destOrd="0" parTransId="{A2250578-4389-4770-95DF-602E65A575C1}" sibTransId="{6D997A01-8686-45B9-BAD9-87296E49F92F}"/>
    <dgm:cxn modelId="{596C0B9E-3D2A-4BFD-9897-9CF064A6F501}" srcId="{537A50B2-78B1-46C3-8EFD-8704DCE8619A}" destId="{E1D6C0A0-4657-45F0-B452-F43520A47537}" srcOrd="0" destOrd="0" parTransId="{E8E99471-C465-4375-BE0F-DA611D4227B5}" sibTransId="{7B29A8EC-C47A-4B56-9DA2-5CE83BD886BA}"/>
    <dgm:cxn modelId="{CAD2F1C0-5EA3-45B0-AC90-E38FA3ADBE3A}" srcId="{E1D6C0A0-4657-45F0-B452-F43520A47537}" destId="{9759D926-CEAE-49FA-AE23-DBF0AA24D961}" srcOrd="0" destOrd="0" parTransId="{A54AF903-EFBA-4E66-A8DC-B646EA4EAEE1}" sibTransId="{E463D5F5-3725-4851-8D25-0B15E474DF07}"/>
    <dgm:cxn modelId="{C7EADAC7-E14E-4314-A1AC-7D7EF2B243A1}" type="presOf" srcId="{9759D926-CEAE-49FA-AE23-DBF0AA24D961}" destId="{E7775822-8ED8-4B2C-B845-7B6FE1220B2A}" srcOrd="0" destOrd="0" presId="urn:microsoft.com/office/officeart/2005/8/layout/hList1"/>
    <dgm:cxn modelId="{52BAA0ED-1EDB-43F9-8834-D5193EC7B976}" type="presParOf" srcId="{4F65C0BD-6D69-4899-9822-928AFB964B86}" destId="{D7255608-3986-4A4F-A0FC-627AB919E8AB}" srcOrd="0" destOrd="0" presId="urn:microsoft.com/office/officeart/2005/8/layout/hList1"/>
    <dgm:cxn modelId="{924581C4-7D81-46A9-B2FF-8CF344828BF8}" type="presParOf" srcId="{D7255608-3986-4A4F-A0FC-627AB919E8AB}" destId="{B881FDE5-F124-40FE-9DED-E5E1D5D50D78}" srcOrd="0" destOrd="0" presId="urn:microsoft.com/office/officeart/2005/8/layout/hList1"/>
    <dgm:cxn modelId="{19661237-349F-4FDA-8484-8BE7F8B98BBB}" type="presParOf" srcId="{D7255608-3986-4A4F-A0FC-627AB919E8AB}" destId="{E7775822-8ED8-4B2C-B845-7B6FE1220B2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2D921F5E-F2F9-4F11-AA38-91A46A10D0F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4EEB9DC0-72AB-4325-9AFE-697FAC1CCC9D}">
      <dgm:prSet/>
      <dgm:spPr>
        <a:solidFill>
          <a:schemeClr val="bg1"/>
        </a:solidFill>
        <a:ln>
          <a:solidFill>
            <a:srgbClr val="FF0000"/>
          </a:solidFill>
        </a:ln>
      </dgm:spPr>
      <dgm:t>
        <a:bodyPr/>
        <a:lstStyle/>
        <a:p>
          <a:pPr algn="ctr" rtl="0"/>
          <a:r>
            <a:rPr lang="es-ES_tradnl" b="1" i="0" dirty="0">
              <a:solidFill>
                <a:schemeClr val="tx1"/>
              </a:solidFill>
            </a:rPr>
            <a:t>Matriz </a:t>
          </a:r>
          <a:r>
            <a:rPr lang="es-ES_tradnl" b="1" i="0" dirty="0" err="1">
              <a:solidFill>
                <a:schemeClr val="tx1"/>
              </a:solidFill>
            </a:rPr>
            <a:t>multicriterio</a:t>
          </a:r>
          <a:endParaRPr lang="es-ES_tradnl" dirty="0">
            <a:solidFill>
              <a:schemeClr val="tx1"/>
            </a:solidFill>
          </a:endParaRPr>
        </a:p>
      </dgm:t>
    </dgm:pt>
    <dgm:pt modelId="{B74BA9ED-B0D5-4F07-9C18-397AE09DDFCF}" type="parTrans" cxnId="{DF3FFDE3-AC16-43D0-8595-ABB9D8348F6B}">
      <dgm:prSet/>
      <dgm:spPr/>
      <dgm:t>
        <a:bodyPr/>
        <a:lstStyle/>
        <a:p>
          <a:endParaRPr lang="es-ES_tradnl"/>
        </a:p>
      </dgm:t>
    </dgm:pt>
    <dgm:pt modelId="{DE8CE611-D426-4ABF-AB43-9104587995EF}" type="sibTrans" cxnId="{DF3FFDE3-AC16-43D0-8595-ABB9D8348F6B}">
      <dgm:prSet/>
      <dgm:spPr/>
      <dgm:t>
        <a:bodyPr/>
        <a:lstStyle/>
        <a:p>
          <a:endParaRPr lang="es-ES_tradnl"/>
        </a:p>
      </dgm:t>
    </dgm:pt>
    <dgm:pt modelId="{CDFC0EB8-8738-41CF-BDEC-DC720BF36746}" type="pres">
      <dgm:prSet presAssocID="{2D921F5E-F2F9-4F11-AA38-91A46A10D0F8}" presName="linear" presStyleCnt="0">
        <dgm:presLayoutVars>
          <dgm:animLvl val="lvl"/>
          <dgm:resizeHandles val="exact"/>
        </dgm:presLayoutVars>
      </dgm:prSet>
      <dgm:spPr/>
    </dgm:pt>
    <dgm:pt modelId="{44D30DE6-17EF-4FEA-9B26-1AB677C7E5FA}" type="pres">
      <dgm:prSet presAssocID="{4EEB9DC0-72AB-4325-9AFE-697FAC1CCC9D}" presName="parentText" presStyleLbl="node1" presStyleIdx="0" presStyleCnt="1">
        <dgm:presLayoutVars>
          <dgm:chMax val="0"/>
          <dgm:bulletEnabled val="1"/>
        </dgm:presLayoutVars>
      </dgm:prSet>
      <dgm:spPr/>
    </dgm:pt>
  </dgm:ptLst>
  <dgm:cxnLst>
    <dgm:cxn modelId="{04646C38-7E15-4CE0-972D-6BB6EDB3366C}" type="presOf" srcId="{4EEB9DC0-72AB-4325-9AFE-697FAC1CCC9D}" destId="{44D30DE6-17EF-4FEA-9B26-1AB677C7E5FA}" srcOrd="0" destOrd="0" presId="urn:microsoft.com/office/officeart/2005/8/layout/vList2"/>
    <dgm:cxn modelId="{2DA8344B-C771-40AD-B319-70952A8D0EA4}" type="presOf" srcId="{2D921F5E-F2F9-4F11-AA38-91A46A10D0F8}" destId="{CDFC0EB8-8738-41CF-BDEC-DC720BF36746}" srcOrd="0" destOrd="0" presId="urn:microsoft.com/office/officeart/2005/8/layout/vList2"/>
    <dgm:cxn modelId="{DF3FFDE3-AC16-43D0-8595-ABB9D8348F6B}" srcId="{2D921F5E-F2F9-4F11-AA38-91A46A10D0F8}" destId="{4EEB9DC0-72AB-4325-9AFE-697FAC1CCC9D}" srcOrd="0" destOrd="0" parTransId="{B74BA9ED-B0D5-4F07-9C18-397AE09DDFCF}" sibTransId="{DE8CE611-D426-4ABF-AB43-9104587995EF}"/>
    <dgm:cxn modelId="{574A68D7-CF02-4D49-99F9-5D7EF0B92C55}" type="presParOf" srcId="{CDFC0EB8-8738-41CF-BDEC-DC720BF36746}" destId="{44D30DE6-17EF-4FEA-9B26-1AB677C7E5F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992D20D2-19C2-44FC-AB35-BC6D4840459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C1078890-17B5-4E38-A910-6F05CE916620}">
      <dgm:prSet/>
      <dgm:spPr>
        <a:solidFill>
          <a:schemeClr val="bg1"/>
        </a:solidFill>
        <a:ln>
          <a:solidFill>
            <a:srgbClr val="FF0000"/>
          </a:solidFill>
        </a:ln>
      </dgm:spPr>
      <dgm:t>
        <a:bodyPr/>
        <a:lstStyle/>
        <a:p>
          <a:pPr algn="ctr" rtl="0"/>
          <a:r>
            <a:rPr lang="es-ES_tradnl" b="1" i="0" dirty="0">
              <a:solidFill>
                <a:schemeClr val="tx1"/>
              </a:solidFill>
            </a:rPr>
            <a:t>Análisis</a:t>
          </a:r>
          <a:r>
            <a:rPr lang="es-ES_tradnl" b="1" i="0" dirty="0"/>
            <a:t> </a:t>
          </a:r>
          <a:r>
            <a:rPr lang="es-ES_tradnl" b="1" i="0" dirty="0">
              <a:solidFill>
                <a:schemeClr val="tx1"/>
              </a:solidFill>
            </a:rPr>
            <a:t>de la demanda selectiva</a:t>
          </a:r>
          <a:endParaRPr lang="es-ES_tradnl" dirty="0">
            <a:solidFill>
              <a:schemeClr val="tx1"/>
            </a:solidFill>
          </a:endParaRPr>
        </a:p>
      </dgm:t>
    </dgm:pt>
    <dgm:pt modelId="{17FD0452-37EE-4B58-8FDA-D034E72F8BBA}" type="parTrans" cxnId="{D32DF6DE-A474-4F95-977C-7112C7488ADF}">
      <dgm:prSet/>
      <dgm:spPr/>
      <dgm:t>
        <a:bodyPr/>
        <a:lstStyle/>
        <a:p>
          <a:endParaRPr lang="es-ES_tradnl"/>
        </a:p>
      </dgm:t>
    </dgm:pt>
    <dgm:pt modelId="{428A3988-7A4B-4193-9B2A-9FB851F46BEA}" type="sibTrans" cxnId="{D32DF6DE-A474-4F95-977C-7112C7488ADF}">
      <dgm:prSet/>
      <dgm:spPr/>
      <dgm:t>
        <a:bodyPr/>
        <a:lstStyle/>
        <a:p>
          <a:endParaRPr lang="es-ES_tradnl"/>
        </a:p>
      </dgm:t>
    </dgm:pt>
    <dgm:pt modelId="{0EE41CDA-6ED8-4B46-8DDF-74AD2DF64D80}" type="pres">
      <dgm:prSet presAssocID="{992D20D2-19C2-44FC-AB35-BC6D48404596}" presName="linear" presStyleCnt="0">
        <dgm:presLayoutVars>
          <dgm:animLvl val="lvl"/>
          <dgm:resizeHandles val="exact"/>
        </dgm:presLayoutVars>
      </dgm:prSet>
      <dgm:spPr/>
    </dgm:pt>
    <dgm:pt modelId="{F53E8ED5-45A6-47B6-B882-0355A3CE706D}" type="pres">
      <dgm:prSet presAssocID="{C1078890-17B5-4E38-A910-6F05CE916620}" presName="parentText" presStyleLbl="node1" presStyleIdx="0" presStyleCnt="1">
        <dgm:presLayoutVars>
          <dgm:chMax val="0"/>
          <dgm:bulletEnabled val="1"/>
        </dgm:presLayoutVars>
      </dgm:prSet>
      <dgm:spPr/>
    </dgm:pt>
  </dgm:ptLst>
  <dgm:cxnLst>
    <dgm:cxn modelId="{0C65872E-0EAE-4258-8E24-A555D047B6E4}" type="presOf" srcId="{C1078890-17B5-4E38-A910-6F05CE916620}" destId="{F53E8ED5-45A6-47B6-B882-0355A3CE706D}" srcOrd="0" destOrd="0" presId="urn:microsoft.com/office/officeart/2005/8/layout/vList2"/>
    <dgm:cxn modelId="{9D9D929A-664F-40AD-AF7E-FD1B23FCB9C8}" type="presOf" srcId="{992D20D2-19C2-44FC-AB35-BC6D48404596}" destId="{0EE41CDA-6ED8-4B46-8DDF-74AD2DF64D80}" srcOrd="0" destOrd="0" presId="urn:microsoft.com/office/officeart/2005/8/layout/vList2"/>
    <dgm:cxn modelId="{D32DF6DE-A474-4F95-977C-7112C7488ADF}" srcId="{992D20D2-19C2-44FC-AB35-BC6D48404596}" destId="{C1078890-17B5-4E38-A910-6F05CE916620}" srcOrd="0" destOrd="0" parTransId="{17FD0452-37EE-4B58-8FDA-D034E72F8BBA}" sibTransId="{428A3988-7A4B-4193-9B2A-9FB851F46BEA}"/>
    <dgm:cxn modelId="{EE49C8FF-5245-459A-9027-04D93AD64020}" type="presParOf" srcId="{0EE41CDA-6ED8-4B46-8DDF-74AD2DF64D80}" destId="{F53E8ED5-45A6-47B6-B882-0355A3CE706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EFE073FD-5CFF-4862-AAD0-AFDB6F5C237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DAD80992-C02B-43C9-8B09-4AE1C969E309}">
      <dgm:prSet/>
      <dgm:spPr>
        <a:solidFill>
          <a:schemeClr val="bg1"/>
        </a:solidFill>
        <a:ln>
          <a:solidFill>
            <a:srgbClr val="FF0000"/>
          </a:solidFill>
        </a:ln>
      </dgm:spPr>
      <dgm:t>
        <a:bodyPr/>
        <a:lstStyle/>
        <a:p>
          <a:pPr algn="ctr" rtl="0"/>
          <a:r>
            <a:rPr lang="es-ES_tradnl" b="1" i="0" dirty="0">
              <a:solidFill>
                <a:schemeClr val="tx1"/>
              </a:solidFill>
            </a:rPr>
            <a:t>ÁRBOLES DE DECISIÓN</a:t>
          </a:r>
          <a:endParaRPr lang="es-ES_tradnl" dirty="0">
            <a:solidFill>
              <a:schemeClr val="tx1"/>
            </a:solidFill>
          </a:endParaRPr>
        </a:p>
      </dgm:t>
    </dgm:pt>
    <dgm:pt modelId="{9C90EE90-0D94-4807-8D53-D5261D073C72}" type="parTrans" cxnId="{CF1FE910-1BC3-464A-8752-6F4226A9C246}">
      <dgm:prSet/>
      <dgm:spPr/>
      <dgm:t>
        <a:bodyPr/>
        <a:lstStyle/>
        <a:p>
          <a:endParaRPr lang="es-ES_tradnl"/>
        </a:p>
      </dgm:t>
    </dgm:pt>
    <dgm:pt modelId="{C1D1DFCA-6CEA-4F67-86E2-F9DF07BDF12F}" type="sibTrans" cxnId="{CF1FE910-1BC3-464A-8752-6F4226A9C246}">
      <dgm:prSet/>
      <dgm:spPr/>
      <dgm:t>
        <a:bodyPr/>
        <a:lstStyle/>
        <a:p>
          <a:endParaRPr lang="es-ES_tradnl"/>
        </a:p>
      </dgm:t>
    </dgm:pt>
    <dgm:pt modelId="{7AA7C182-1F38-4FB1-9741-9270137B00B7}" type="pres">
      <dgm:prSet presAssocID="{EFE073FD-5CFF-4862-AAD0-AFDB6F5C2372}" presName="linear" presStyleCnt="0">
        <dgm:presLayoutVars>
          <dgm:animLvl val="lvl"/>
          <dgm:resizeHandles val="exact"/>
        </dgm:presLayoutVars>
      </dgm:prSet>
      <dgm:spPr/>
    </dgm:pt>
    <dgm:pt modelId="{D444DAE4-96F6-42AD-8FB8-CE88CE80B31E}" type="pres">
      <dgm:prSet presAssocID="{DAD80992-C02B-43C9-8B09-4AE1C969E309}" presName="parentText" presStyleLbl="node1" presStyleIdx="0" presStyleCnt="1">
        <dgm:presLayoutVars>
          <dgm:chMax val="0"/>
          <dgm:bulletEnabled val="1"/>
        </dgm:presLayoutVars>
      </dgm:prSet>
      <dgm:spPr/>
    </dgm:pt>
  </dgm:ptLst>
  <dgm:cxnLst>
    <dgm:cxn modelId="{CF1FE910-1BC3-464A-8752-6F4226A9C246}" srcId="{EFE073FD-5CFF-4862-AAD0-AFDB6F5C2372}" destId="{DAD80992-C02B-43C9-8B09-4AE1C969E309}" srcOrd="0" destOrd="0" parTransId="{9C90EE90-0D94-4807-8D53-D5261D073C72}" sibTransId="{C1D1DFCA-6CEA-4F67-86E2-F9DF07BDF12F}"/>
    <dgm:cxn modelId="{D94FDC48-626C-47E4-AEDD-F6BB417EFF5C}" type="presOf" srcId="{EFE073FD-5CFF-4862-AAD0-AFDB6F5C2372}" destId="{7AA7C182-1F38-4FB1-9741-9270137B00B7}" srcOrd="0" destOrd="0" presId="urn:microsoft.com/office/officeart/2005/8/layout/vList2"/>
    <dgm:cxn modelId="{5E5B924A-6EAE-4155-B8AC-B370FC83C367}" type="presOf" srcId="{DAD80992-C02B-43C9-8B09-4AE1C969E309}" destId="{D444DAE4-96F6-42AD-8FB8-CE88CE80B31E}" srcOrd="0" destOrd="0" presId="urn:microsoft.com/office/officeart/2005/8/layout/vList2"/>
    <dgm:cxn modelId="{A9FA5CB2-4739-4131-BF9B-942CABC92303}" type="presParOf" srcId="{7AA7C182-1F38-4FB1-9741-9270137B00B7}" destId="{D444DAE4-96F6-42AD-8FB8-CE88CE80B31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E0032E9B-2928-472C-8811-0CEB901D438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0A312D1F-FE00-4D17-8FF3-89B5DE0FBAF5}">
      <dgm:prSet/>
      <dgm:spPr>
        <a:solidFill>
          <a:schemeClr val="bg1"/>
        </a:solidFill>
        <a:ln>
          <a:solidFill>
            <a:srgbClr val="FF0000"/>
          </a:solidFill>
        </a:ln>
      </dgm:spPr>
      <dgm:t>
        <a:bodyPr/>
        <a:lstStyle/>
        <a:p>
          <a:pPr rtl="0"/>
          <a:r>
            <a:rPr lang="es-ES_tradnl" b="1" i="0" dirty="0">
              <a:solidFill>
                <a:schemeClr val="tx1"/>
              </a:solidFill>
            </a:rPr>
            <a:t>árboles de decisión</a:t>
          </a:r>
          <a:endParaRPr lang="es-ES_tradnl" dirty="0">
            <a:solidFill>
              <a:schemeClr val="tx1"/>
            </a:solidFill>
          </a:endParaRPr>
        </a:p>
      </dgm:t>
    </dgm:pt>
    <dgm:pt modelId="{91B482F2-5846-469F-AC99-F0DB269E8FAA}" type="parTrans" cxnId="{0CC2573B-27D8-4CD8-B115-621764E06DB5}">
      <dgm:prSet/>
      <dgm:spPr/>
      <dgm:t>
        <a:bodyPr/>
        <a:lstStyle/>
        <a:p>
          <a:endParaRPr lang="es-ES_tradnl"/>
        </a:p>
      </dgm:t>
    </dgm:pt>
    <dgm:pt modelId="{CFB28D37-AA9E-42F8-B506-D5D3A28A46A9}" type="sibTrans" cxnId="{0CC2573B-27D8-4CD8-B115-621764E06DB5}">
      <dgm:prSet/>
      <dgm:spPr/>
      <dgm:t>
        <a:bodyPr/>
        <a:lstStyle/>
        <a:p>
          <a:endParaRPr lang="es-ES_tradnl"/>
        </a:p>
      </dgm:t>
    </dgm:pt>
    <dgm:pt modelId="{F0052EB0-D96C-43A0-89A0-39A00B66773A}" type="pres">
      <dgm:prSet presAssocID="{E0032E9B-2928-472C-8811-0CEB901D438D}" presName="linear" presStyleCnt="0">
        <dgm:presLayoutVars>
          <dgm:animLvl val="lvl"/>
          <dgm:resizeHandles val="exact"/>
        </dgm:presLayoutVars>
      </dgm:prSet>
      <dgm:spPr/>
    </dgm:pt>
    <dgm:pt modelId="{F4447DF8-8F48-4F6B-8C35-D09370AA6CEF}" type="pres">
      <dgm:prSet presAssocID="{0A312D1F-FE00-4D17-8FF3-89B5DE0FBAF5}" presName="parentText" presStyleLbl="node1" presStyleIdx="0" presStyleCnt="1">
        <dgm:presLayoutVars>
          <dgm:chMax val="0"/>
          <dgm:bulletEnabled val="1"/>
        </dgm:presLayoutVars>
      </dgm:prSet>
      <dgm:spPr/>
    </dgm:pt>
  </dgm:ptLst>
  <dgm:cxnLst>
    <dgm:cxn modelId="{0CC2573B-27D8-4CD8-B115-621764E06DB5}" srcId="{E0032E9B-2928-472C-8811-0CEB901D438D}" destId="{0A312D1F-FE00-4D17-8FF3-89B5DE0FBAF5}" srcOrd="0" destOrd="0" parTransId="{91B482F2-5846-469F-AC99-F0DB269E8FAA}" sibTransId="{CFB28D37-AA9E-42F8-B506-D5D3A28A46A9}"/>
    <dgm:cxn modelId="{DF450785-C19D-4F39-A9A4-8F7E013F8E23}" type="presOf" srcId="{0A312D1F-FE00-4D17-8FF3-89B5DE0FBAF5}" destId="{F4447DF8-8F48-4F6B-8C35-D09370AA6CEF}" srcOrd="0" destOrd="0" presId="urn:microsoft.com/office/officeart/2005/8/layout/vList2"/>
    <dgm:cxn modelId="{CEE2F8E3-0B12-42E7-AABC-319EC88C29FA}" type="presOf" srcId="{E0032E9B-2928-472C-8811-0CEB901D438D}" destId="{F0052EB0-D96C-43A0-89A0-39A00B66773A}" srcOrd="0" destOrd="0" presId="urn:microsoft.com/office/officeart/2005/8/layout/vList2"/>
    <dgm:cxn modelId="{04CB5E24-8A24-4F9F-ADED-01F52B725853}" type="presParOf" srcId="{F0052EB0-D96C-43A0-89A0-39A00B66773A}" destId="{F4447DF8-8F48-4F6B-8C35-D09370AA6CE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A1CBA16D-1DEC-4630-81B1-129E385B8E6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6B5675C1-1041-448E-B0D2-61357524AE4C}">
      <dgm:prSet/>
      <dgm:spPr>
        <a:solidFill>
          <a:schemeClr val="bg1"/>
        </a:solidFill>
        <a:ln>
          <a:solidFill>
            <a:srgbClr val="FF0000"/>
          </a:solidFill>
        </a:ln>
      </dgm:spPr>
      <dgm:t>
        <a:bodyPr/>
        <a:lstStyle/>
        <a:p>
          <a:pPr algn="ctr" rtl="0"/>
          <a:r>
            <a:rPr lang="es-ES_tradnl" b="1" i="0" dirty="0">
              <a:solidFill>
                <a:schemeClr val="tx1"/>
              </a:solidFill>
            </a:rPr>
            <a:t>árboles de decisión</a:t>
          </a:r>
          <a:endParaRPr lang="es-ES_tradnl" dirty="0">
            <a:solidFill>
              <a:schemeClr val="tx1"/>
            </a:solidFill>
          </a:endParaRPr>
        </a:p>
      </dgm:t>
    </dgm:pt>
    <dgm:pt modelId="{2A65176E-F4CC-48D7-9F4C-2B5959D50993}" type="parTrans" cxnId="{FAE99B9F-6670-427F-8784-303C993EF799}">
      <dgm:prSet/>
      <dgm:spPr/>
      <dgm:t>
        <a:bodyPr/>
        <a:lstStyle/>
        <a:p>
          <a:endParaRPr lang="es-ES_tradnl"/>
        </a:p>
      </dgm:t>
    </dgm:pt>
    <dgm:pt modelId="{54912515-32EF-40BF-8176-D940C4407D46}" type="sibTrans" cxnId="{FAE99B9F-6670-427F-8784-303C993EF799}">
      <dgm:prSet/>
      <dgm:spPr/>
      <dgm:t>
        <a:bodyPr/>
        <a:lstStyle/>
        <a:p>
          <a:endParaRPr lang="es-ES_tradnl"/>
        </a:p>
      </dgm:t>
    </dgm:pt>
    <dgm:pt modelId="{1241B723-3E45-42BA-B4CF-EABB634AD09C}" type="pres">
      <dgm:prSet presAssocID="{A1CBA16D-1DEC-4630-81B1-129E385B8E6E}" presName="linear" presStyleCnt="0">
        <dgm:presLayoutVars>
          <dgm:animLvl val="lvl"/>
          <dgm:resizeHandles val="exact"/>
        </dgm:presLayoutVars>
      </dgm:prSet>
      <dgm:spPr/>
    </dgm:pt>
    <dgm:pt modelId="{8F5D8C2B-CDD0-4356-9C0F-5108663CB245}" type="pres">
      <dgm:prSet presAssocID="{6B5675C1-1041-448E-B0D2-61357524AE4C}" presName="parentText" presStyleLbl="node1" presStyleIdx="0" presStyleCnt="1">
        <dgm:presLayoutVars>
          <dgm:chMax val="0"/>
          <dgm:bulletEnabled val="1"/>
        </dgm:presLayoutVars>
      </dgm:prSet>
      <dgm:spPr/>
    </dgm:pt>
  </dgm:ptLst>
  <dgm:cxnLst>
    <dgm:cxn modelId="{862C721C-126A-4848-B93D-5189EF969991}" type="presOf" srcId="{A1CBA16D-1DEC-4630-81B1-129E385B8E6E}" destId="{1241B723-3E45-42BA-B4CF-EABB634AD09C}" srcOrd="0" destOrd="0" presId="urn:microsoft.com/office/officeart/2005/8/layout/vList2"/>
    <dgm:cxn modelId="{4677B760-8EA6-4D26-8B32-52DECCDBEE14}" type="presOf" srcId="{6B5675C1-1041-448E-B0D2-61357524AE4C}" destId="{8F5D8C2B-CDD0-4356-9C0F-5108663CB245}" srcOrd="0" destOrd="0" presId="urn:microsoft.com/office/officeart/2005/8/layout/vList2"/>
    <dgm:cxn modelId="{FAE99B9F-6670-427F-8784-303C993EF799}" srcId="{A1CBA16D-1DEC-4630-81B1-129E385B8E6E}" destId="{6B5675C1-1041-448E-B0D2-61357524AE4C}" srcOrd="0" destOrd="0" parTransId="{2A65176E-F4CC-48D7-9F4C-2B5959D50993}" sibTransId="{54912515-32EF-40BF-8176-D940C4407D46}"/>
    <dgm:cxn modelId="{48406BC4-6FB7-4C0C-82ED-7751364AC4D4}" type="presParOf" srcId="{1241B723-3E45-42BA-B4CF-EABB634AD09C}" destId="{8F5D8C2B-CDD0-4356-9C0F-5108663CB24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6641B273-0383-4EB9-B6A1-592E675CA47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9AF89EA7-6115-4C50-9849-944638F0DEFE}">
      <dgm:prSet/>
      <dgm:spPr>
        <a:solidFill>
          <a:schemeClr val="bg1"/>
        </a:solidFill>
        <a:ln>
          <a:solidFill>
            <a:srgbClr val="FF0000"/>
          </a:solidFill>
        </a:ln>
      </dgm:spPr>
      <dgm:t>
        <a:bodyPr/>
        <a:lstStyle/>
        <a:p>
          <a:pPr rtl="0"/>
          <a:r>
            <a:rPr lang="es-ES_tradnl" b="1" i="0" dirty="0">
              <a:solidFill>
                <a:schemeClr val="tx1"/>
              </a:solidFill>
            </a:rPr>
            <a:t>Examen</a:t>
          </a:r>
          <a:r>
            <a:rPr lang="es-ES_tradnl" b="1" i="0" dirty="0"/>
            <a:t> </a:t>
          </a:r>
          <a:r>
            <a:rPr lang="es-ES_tradnl" b="1" i="0" dirty="0">
              <a:solidFill>
                <a:schemeClr val="tx1"/>
              </a:solidFill>
            </a:rPr>
            <a:t>de fuerzas competitivas de mercado</a:t>
          </a:r>
          <a:endParaRPr lang="es-ES_tradnl" dirty="0">
            <a:solidFill>
              <a:schemeClr val="tx1"/>
            </a:solidFill>
          </a:endParaRPr>
        </a:p>
      </dgm:t>
    </dgm:pt>
    <dgm:pt modelId="{D4ACD4E8-1371-4FA5-8CE2-2D4FE4E11C7B}" type="parTrans" cxnId="{DD6C45CD-EFE2-498C-A3B5-F751399E0D07}">
      <dgm:prSet/>
      <dgm:spPr/>
      <dgm:t>
        <a:bodyPr/>
        <a:lstStyle/>
        <a:p>
          <a:endParaRPr lang="es-ES_tradnl"/>
        </a:p>
      </dgm:t>
    </dgm:pt>
    <dgm:pt modelId="{B8B40820-4FDD-4471-9D3B-BC321F0206F1}" type="sibTrans" cxnId="{DD6C45CD-EFE2-498C-A3B5-F751399E0D07}">
      <dgm:prSet/>
      <dgm:spPr/>
      <dgm:t>
        <a:bodyPr/>
        <a:lstStyle/>
        <a:p>
          <a:endParaRPr lang="es-ES_tradnl"/>
        </a:p>
      </dgm:t>
    </dgm:pt>
    <dgm:pt modelId="{FDF34A97-ACD5-434C-914F-12E061880B20}" type="pres">
      <dgm:prSet presAssocID="{6641B273-0383-4EB9-B6A1-592E675CA47D}" presName="linear" presStyleCnt="0">
        <dgm:presLayoutVars>
          <dgm:animLvl val="lvl"/>
          <dgm:resizeHandles val="exact"/>
        </dgm:presLayoutVars>
      </dgm:prSet>
      <dgm:spPr/>
    </dgm:pt>
    <dgm:pt modelId="{063E9C61-5EAE-43D4-8433-71C0E9FF4BF4}" type="pres">
      <dgm:prSet presAssocID="{9AF89EA7-6115-4C50-9849-944638F0DEFE}" presName="parentText" presStyleLbl="node1" presStyleIdx="0" presStyleCnt="1">
        <dgm:presLayoutVars>
          <dgm:chMax val="0"/>
          <dgm:bulletEnabled val="1"/>
        </dgm:presLayoutVars>
      </dgm:prSet>
      <dgm:spPr/>
    </dgm:pt>
  </dgm:ptLst>
  <dgm:cxnLst>
    <dgm:cxn modelId="{46F26A14-0A29-4196-9E97-C5242009E177}" type="presOf" srcId="{9AF89EA7-6115-4C50-9849-944638F0DEFE}" destId="{063E9C61-5EAE-43D4-8433-71C0E9FF4BF4}" srcOrd="0" destOrd="0" presId="urn:microsoft.com/office/officeart/2005/8/layout/vList2"/>
    <dgm:cxn modelId="{DD6C45CD-EFE2-498C-A3B5-F751399E0D07}" srcId="{6641B273-0383-4EB9-B6A1-592E675CA47D}" destId="{9AF89EA7-6115-4C50-9849-944638F0DEFE}" srcOrd="0" destOrd="0" parTransId="{D4ACD4E8-1371-4FA5-8CE2-2D4FE4E11C7B}" sibTransId="{B8B40820-4FDD-4471-9D3B-BC321F0206F1}"/>
    <dgm:cxn modelId="{1CA5F8E0-4E5D-416A-8970-98435056AC42}" type="presOf" srcId="{6641B273-0383-4EB9-B6A1-592E675CA47D}" destId="{FDF34A97-ACD5-434C-914F-12E061880B20}" srcOrd="0" destOrd="0" presId="urn:microsoft.com/office/officeart/2005/8/layout/vList2"/>
    <dgm:cxn modelId="{0E777769-7CF2-4F7E-A7C3-FB25ABBB68F1}" type="presParOf" srcId="{FDF34A97-ACD5-434C-914F-12E061880B20}" destId="{063E9C61-5EAE-43D4-8433-71C0E9FF4BF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64B5D2BD-60AA-4C7D-BD19-A158831B73F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7A0632C4-DF29-4282-AFB8-D104B034A9AF}">
      <dgm:prSet/>
      <dgm:spPr>
        <a:solidFill>
          <a:schemeClr val="bg1"/>
        </a:solidFill>
        <a:ln>
          <a:solidFill>
            <a:srgbClr val="FF0000"/>
          </a:solidFill>
        </a:ln>
      </dgm:spPr>
      <dgm:t>
        <a:bodyPr/>
        <a:lstStyle/>
        <a:p>
          <a:pPr rtl="0"/>
          <a:r>
            <a:rPr lang="es-ES_tradnl" b="1" i="0" dirty="0">
              <a:solidFill>
                <a:schemeClr val="tx1"/>
              </a:solidFill>
            </a:rPr>
            <a:t>Mercado objetivo y ventaja competitiva</a:t>
          </a:r>
          <a:endParaRPr lang="es-ES_tradnl" dirty="0">
            <a:solidFill>
              <a:schemeClr val="tx1"/>
            </a:solidFill>
          </a:endParaRPr>
        </a:p>
      </dgm:t>
    </dgm:pt>
    <dgm:pt modelId="{3D84E2EA-527B-4797-9FED-D3F87F77553F}" type="parTrans" cxnId="{C7C4D211-6A0E-4203-9BEE-148CFE500AB7}">
      <dgm:prSet/>
      <dgm:spPr/>
      <dgm:t>
        <a:bodyPr/>
        <a:lstStyle/>
        <a:p>
          <a:endParaRPr lang="es-ES_tradnl"/>
        </a:p>
      </dgm:t>
    </dgm:pt>
    <dgm:pt modelId="{EB9775E9-AF9D-424E-8071-593242B98090}" type="sibTrans" cxnId="{C7C4D211-6A0E-4203-9BEE-148CFE500AB7}">
      <dgm:prSet/>
      <dgm:spPr/>
      <dgm:t>
        <a:bodyPr/>
        <a:lstStyle/>
        <a:p>
          <a:endParaRPr lang="es-ES_tradnl"/>
        </a:p>
      </dgm:t>
    </dgm:pt>
    <dgm:pt modelId="{A6A790C6-C070-4DE4-A5A4-A361FC6DDB3E}" type="pres">
      <dgm:prSet presAssocID="{64B5D2BD-60AA-4C7D-BD19-A158831B73FD}" presName="linear" presStyleCnt="0">
        <dgm:presLayoutVars>
          <dgm:animLvl val="lvl"/>
          <dgm:resizeHandles val="exact"/>
        </dgm:presLayoutVars>
      </dgm:prSet>
      <dgm:spPr/>
    </dgm:pt>
    <dgm:pt modelId="{1F907138-75DF-492C-B9B9-0513920046EA}" type="pres">
      <dgm:prSet presAssocID="{7A0632C4-DF29-4282-AFB8-D104B034A9AF}" presName="parentText" presStyleLbl="node1" presStyleIdx="0" presStyleCnt="1">
        <dgm:presLayoutVars>
          <dgm:chMax val="0"/>
          <dgm:bulletEnabled val="1"/>
        </dgm:presLayoutVars>
      </dgm:prSet>
      <dgm:spPr/>
    </dgm:pt>
  </dgm:ptLst>
  <dgm:cxnLst>
    <dgm:cxn modelId="{C7C4D211-6A0E-4203-9BEE-148CFE500AB7}" srcId="{64B5D2BD-60AA-4C7D-BD19-A158831B73FD}" destId="{7A0632C4-DF29-4282-AFB8-D104B034A9AF}" srcOrd="0" destOrd="0" parTransId="{3D84E2EA-527B-4797-9FED-D3F87F77553F}" sibTransId="{EB9775E9-AF9D-424E-8071-593242B98090}"/>
    <dgm:cxn modelId="{EC71BBA0-EB92-4DBD-8839-305DB3A6E97F}" type="presOf" srcId="{64B5D2BD-60AA-4C7D-BD19-A158831B73FD}" destId="{A6A790C6-C070-4DE4-A5A4-A361FC6DDB3E}" srcOrd="0" destOrd="0" presId="urn:microsoft.com/office/officeart/2005/8/layout/vList2"/>
    <dgm:cxn modelId="{AA74ECB7-2803-4E6C-B73C-9F593A958DD7}" type="presOf" srcId="{7A0632C4-DF29-4282-AFB8-D104B034A9AF}" destId="{1F907138-75DF-492C-B9B9-0513920046EA}" srcOrd="0" destOrd="0" presId="urn:microsoft.com/office/officeart/2005/8/layout/vList2"/>
    <dgm:cxn modelId="{99B0AD0C-CFFB-4EDC-8D30-54ECE1FD1AE2}" type="presParOf" srcId="{A6A790C6-C070-4DE4-A5A4-A361FC6DDB3E}" destId="{1F907138-75DF-492C-B9B9-0513920046E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F0913722-A309-43BF-B6AE-97C54F38F5D0}" type="doc">
      <dgm:prSet loTypeId="urn:microsoft.com/office/officeart/2005/8/layout/target3" loCatId="relationship" qsTypeId="urn:microsoft.com/office/officeart/2005/8/quickstyle/simple1" qsCatId="simple" csTypeId="urn:microsoft.com/office/officeart/2005/8/colors/colorful5" csCatId="colorful"/>
      <dgm:spPr/>
      <dgm:t>
        <a:bodyPr/>
        <a:lstStyle/>
        <a:p>
          <a:endParaRPr lang="es-ES_tradnl"/>
        </a:p>
      </dgm:t>
    </dgm:pt>
    <dgm:pt modelId="{41988B14-F69C-4CD4-80BA-6C17BAEF32E5}">
      <dgm:prSet/>
      <dgm:spPr/>
      <dgm:t>
        <a:bodyPr/>
        <a:lstStyle/>
        <a:p>
          <a:pPr rtl="0"/>
          <a:r>
            <a:rPr lang="es-ES_tradnl" b="0" i="0"/>
            <a:t>LA META DEL MERCADO OBJETIVO ES POSICIONAR UNA MARCA EN EL MERCADO DEL PRODUCTO, DE TAL MODO QUE LA MARCA CUENTE CON UNA VENTAJA COMPETITIVA.</a:t>
          </a:r>
          <a:endParaRPr lang="es-ES_tradnl"/>
        </a:p>
      </dgm:t>
    </dgm:pt>
    <dgm:pt modelId="{926732BC-0986-4DB4-877E-CC7DEC350336}" type="parTrans" cxnId="{CEA182C2-EE3E-4537-9C84-19033198207A}">
      <dgm:prSet/>
      <dgm:spPr/>
      <dgm:t>
        <a:bodyPr/>
        <a:lstStyle/>
        <a:p>
          <a:endParaRPr lang="es-ES_tradnl"/>
        </a:p>
      </dgm:t>
    </dgm:pt>
    <dgm:pt modelId="{11FD229C-1BE0-440A-B70E-D2B5108C2C03}" type="sibTrans" cxnId="{CEA182C2-EE3E-4537-9C84-19033198207A}">
      <dgm:prSet/>
      <dgm:spPr/>
      <dgm:t>
        <a:bodyPr/>
        <a:lstStyle/>
        <a:p>
          <a:endParaRPr lang="es-ES_tradnl"/>
        </a:p>
      </dgm:t>
    </dgm:pt>
    <dgm:pt modelId="{E893B575-770B-4D39-BC56-F474DA9E12ED}">
      <dgm:prSet/>
      <dgm:spPr/>
      <dgm:t>
        <a:bodyPr/>
        <a:lstStyle/>
        <a:p>
          <a:pPr rtl="0"/>
          <a:r>
            <a:rPr lang="es-ES_tradnl" b="0" i="0"/>
            <a:t>LOS PRODUCTOS ALCANZAN UNA VENTAJA COMPETITIVA CUANDO OFRECEN ATRIBUTOS UNICOS E IMPORTANTES PARA EL CONSUMIDOR</a:t>
          </a:r>
          <a:endParaRPr lang="es-ES_tradnl"/>
        </a:p>
      </dgm:t>
    </dgm:pt>
    <dgm:pt modelId="{189E97EF-B73A-4F2D-8896-7E82EA0BB90E}" type="parTrans" cxnId="{EC8241FB-79D8-428D-B4EF-A2B8AB6EBAAA}">
      <dgm:prSet/>
      <dgm:spPr/>
      <dgm:t>
        <a:bodyPr/>
        <a:lstStyle/>
        <a:p>
          <a:endParaRPr lang="es-ES_tradnl"/>
        </a:p>
      </dgm:t>
    </dgm:pt>
    <dgm:pt modelId="{153337CB-B268-4442-A927-9B47FCC26063}" type="sibTrans" cxnId="{EC8241FB-79D8-428D-B4EF-A2B8AB6EBAAA}">
      <dgm:prSet/>
      <dgm:spPr/>
      <dgm:t>
        <a:bodyPr/>
        <a:lstStyle/>
        <a:p>
          <a:endParaRPr lang="es-ES_tradnl"/>
        </a:p>
      </dgm:t>
    </dgm:pt>
    <dgm:pt modelId="{76659D22-9AE9-4822-A015-E87D0BF4EC59}" type="pres">
      <dgm:prSet presAssocID="{F0913722-A309-43BF-B6AE-97C54F38F5D0}" presName="Name0" presStyleCnt="0">
        <dgm:presLayoutVars>
          <dgm:chMax val="7"/>
          <dgm:dir/>
          <dgm:animLvl val="lvl"/>
          <dgm:resizeHandles val="exact"/>
        </dgm:presLayoutVars>
      </dgm:prSet>
      <dgm:spPr/>
    </dgm:pt>
    <dgm:pt modelId="{AB9EE71B-BC0C-450F-AB4E-FC8EB0739861}" type="pres">
      <dgm:prSet presAssocID="{41988B14-F69C-4CD4-80BA-6C17BAEF32E5}" presName="circle1" presStyleLbl="node1" presStyleIdx="0" presStyleCnt="2"/>
      <dgm:spPr/>
    </dgm:pt>
    <dgm:pt modelId="{90A9ADB7-F70D-45E8-BA27-83472E0291B8}" type="pres">
      <dgm:prSet presAssocID="{41988B14-F69C-4CD4-80BA-6C17BAEF32E5}" presName="space" presStyleCnt="0"/>
      <dgm:spPr/>
    </dgm:pt>
    <dgm:pt modelId="{64066B8C-C9AC-42FB-8765-B69617560D16}" type="pres">
      <dgm:prSet presAssocID="{41988B14-F69C-4CD4-80BA-6C17BAEF32E5}" presName="rect1" presStyleLbl="alignAcc1" presStyleIdx="0" presStyleCnt="2"/>
      <dgm:spPr/>
    </dgm:pt>
    <dgm:pt modelId="{3F0CFD5F-E7C6-49D6-80E5-1BA897C8DAE2}" type="pres">
      <dgm:prSet presAssocID="{E893B575-770B-4D39-BC56-F474DA9E12ED}" presName="vertSpace2" presStyleLbl="node1" presStyleIdx="0" presStyleCnt="2"/>
      <dgm:spPr/>
    </dgm:pt>
    <dgm:pt modelId="{3E613FEC-5FD0-40DA-851B-9D75E7351C5A}" type="pres">
      <dgm:prSet presAssocID="{E893B575-770B-4D39-BC56-F474DA9E12ED}" presName="circle2" presStyleLbl="node1" presStyleIdx="1" presStyleCnt="2"/>
      <dgm:spPr/>
    </dgm:pt>
    <dgm:pt modelId="{2043CCA8-8208-4409-98E5-954D59FE24B9}" type="pres">
      <dgm:prSet presAssocID="{E893B575-770B-4D39-BC56-F474DA9E12ED}" presName="rect2" presStyleLbl="alignAcc1" presStyleIdx="1" presStyleCnt="2"/>
      <dgm:spPr/>
    </dgm:pt>
    <dgm:pt modelId="{FD9DDCE0-B0B7-4350-A9FC-6C166DAE084E}" type="pres">
      <dgm:prSet presAssocID="{41988B14-F69C-4CD4-80BA-6C17BAEF32E5}" presName="rect1ParTxNoCh" presStyleLbl="alignAcc1" presStyleIdx="1" presStyleCnt="2">
        <dgm:presLayoutVars>
          <dgm:chMax val="1"/>
          <dgm:bulletEnabled val="1"/>
        </dgm:presLayoutVars>
      </dgm:prSet>
      <dgm:spPr/>
    </dgm:pt>
    <dgm:pt modelId="{C94D2CA6-832B-4BA2-8946-06C72B650F0E}" type="pres">
      <dgm:prSet presAssocID="{E893B575-770B-4D39-BC56-F474DA9E12ED}" presName="rect2ParTxNoCh" presStyleLbl="alignAcc1" presStyleIdx="1" presStyleCnt="2">
        <dgm:presLayoutVars>
          <dgm:chMax val="1"/>
          <dgm:bulletEnabled val="1"/>
        </dgm:presLayoutVars>
      </dgm:prSet>
      <dgm:spPr/>
    </dgm:pt>
  </dgm:ptLst>
  <dgm:cxnLst>
    <dgm:cxn modelId="{5535C25B-A9AE-47A5-A64C-40AB431D48FA}" type="presOf" srcId="{F0913722-A309-43BF-B6AE-97C54F38F5D0}" destId="{76659D22-9AE9-4822-A015-E87D0BF4EC59}" srcOrd="0" destOrd="0" presId="urn:microsoft.com/office/officeart/2005/8/layout/target3"/>
    <dgm:cxn modelId="{56990D6C-6CF7-415C-8512-619E24A13398}" type="presOf" srcId="{41988B14-F69C-4CD4-80BA-6C17BAEF32E5}" destId="{64066B8C-C9AC-42FB-8765-B69617560D16}" srcOrd="0" destOrd="0" presId="urn:microsoft.com/office/officeart/2005/8/layout/target3"/>
    <dgm:cxn modelId="{93A276A3-FF83-421F-834B-E84A3BF1B0B4}" type="presOf" srcId="{41988B14-F69C-4CD4-80BA-6C17BAEF32E5}" destId="{FD9DDCE0-B0B7-4350-A9FC-6C166DAE084E}" srcOrd="1" destOrd="0" presId="urn:microsoft.com/office/officeart/2005/8/layout/target3"/>
    <dgm:cxn modelId="{FAC60BBD-4D39-4E0D-8DA5-2DBC3AC6FACC}" type="presOf" srcId="{E893B575-770B-4D39-BC56-F474DA9E12ED}" destId="{2043CCA8-8208-4409-98E5-954D59FE24B9}" srcOrd="0" destOrd="0" presId="urn:microsoft.com/office/officeart/2005/8/layout/target3"/>
    <dgm:cxn modelId="{CEA182C2-EE3E-4537-9C84-19033198207A}" srcId="{F0913722-A309-43BF-B6AE-97C54F38F5D0}" destId="{41988B14-F69C-4CD4-80BA-6C17BAEF32E5}" srcOrd="0" destOrd="0" parTransId="{926732BC-0986-4DB4-877E-CC7DEC350336}" sibTransId="{11FD229C-1BE0-440A-B70E-D2B5108C2C03}"/>
    <dgm:cxn modelId="{DBC094DD-BD2E-41CE-9020-8ACF15987E3D}" type="presOf" srcId="{E893B575-770B-4D39-BC56-F474DA9E12ED}" destId="{C94D2CA6-832B-4BA2-8946-06C72B650F0E}" srcOrd="1" destOrd="0" presId="urn:microsoft.com/office/officeart/2005/8/layout/target3"/>
    <dgm:cxn modelId="{EC8241FB-79D8-428D-B4EF-A2B8AB6EBAAA}" srcId="{F0913722-A309-43BF-B6AE-97C54F38F5D0}" destId="{E893B575-770B-4D39-BC56-F474DA9E12ED}" srcOrd="1" destOrd="0" parTransId="{189E97EF-B73A-4F2D-8896-7E82EA0BB90E}" sibTransId="{153337CB-B268-4442-A927-9B47FCC26063}"/>
    <dgm:cxn modelId="{8E108663-0749-4E62-B039-6205D5A083C5}" type="presParOf" srcId="{76659D22-9AE9-4822-A015-E87D0BF4EC59}" destId="{AB9EE71B-BC0C-450F-AB4E-FC8EB0739861}" srcOrd="0" destOrd="0" presId="urn:microsoft.com/office/officeart/2005/8/layout/target3"/>
    <dgm:cxn modelId="{9E5289E0-6FCE-48CE-9D0D-1C6F4C5C59DE}" type="presParOf" srcId="{76659D22-9AE9-4822-A015-E87D0BF4EC59}" destId="{90A9ADB7-F70D-45E8-BA27-83472E0291B8}" srcOrd="1" destOrd="0" presId="urn:microsoft.com/office/officeart/2005/8/layout/target3"/>
    <dgm:cxn modelId="{82CB9CC3-AC03-4A38-ACF8-7CCF59A7D281}" type="presParOf" srcId="{76659D22-9AE9-4822-A015-E87D0BF4EC59}" destId="{64066B8C-C9AC-42FB-8765-B69617560D16}" srcOrd="2" destOrd="0" presId="urn:microsoft.com/office/officeart/2005/8/layout/target3"/>
    <dgm:cxn modelId="{6CA01A43-ABE8-45B0-B1DB-B05A93072CE3}" type="presParOf" srcId="{76659D22-9AE9-4822-A015-E87D0BF4EC59}" destId="{3F0CFD5F-E7C6-49D6-80E5-1BA897C8DAE2}" srcOrd="3" destOrd="0" presId="urn:microsoft.com/office/officeart/2005/8/layout/target3"/>
    <dgm:cxn modelId="{966CE8D3-259D-4578-A7AE-F5C9A5EEDE41}" type="presParOf" srcId="{76659D22-9AE9-4822-A015-E87D0BF4EC59}" destId="{3E613FEC-5FD0-40DA-851B-9D75E7351C5A}" srcOrd="4" destOrd="0" presId="urn:microsoft.com/office/officeart/2005/8/layout/target3"/>
    <dgm:cxn modelId="{95F6AFDB-A7E1-4D19-9FFA-30985E2512CE}" type="presParOf" srcId="{76659D22-9AE9-4822-A015-E87D0BF4EC59}" destId="{2043CCA8-8208-4409-98E5-954D59FE24B9}" srcOrd="5" destOrd="0" presId="urn:microsoft.com/office/officeart/2005/8/layout/target3"/>
    <dgm:cxn modelId="{6E0BD427-C0D2-484F-BD51-B3180AF74980}" type="presParOf" srcId="{76659D22-9AE9-4822-A015-E87D0BF4EC59}" destId="{FD9DDCE0-B0B7-4350-A9FC-6C166DAE084E}" srcOrd="6" destOrd="0" presId="urn:microsoft.com/office/officeart/2005/8/layout/target3"/>
    <dgm:cxn modelId="{4F721CF4-686B-4D8C-9525-8E5706018422}" type="presParOf" srcId="{76659D22-9AE9-4822-A015-E87D0BF4EC59}" destId="{C94D2CA6-832B-4BA2-8946-06C72B650F0E}" srcOrd="7" destOrd="0" presId="urn:microsoft.com/office/officeart/2005/8/layout/targe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1C2B73CF-0185-4E8C-BC01-9E4BE954944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DB5EA28A-9081-4DF1-980F-6F3E8EDD9D5D}">
      <dgm:prSet/>
      <dgm:spPr>
        <a:solidFill>
          <a:schemeClr val="bg1"/>
        </a:solidFill>
        <a:ln>
          <a:solidFill>
            <a:srgbClr val="FF0000"/>
          </a:solidFill>
        </a:ln>
      </dgm:spPr>
      <dgm:t>
        <a:bodyPr/>
        <a:lstStyle/>
        <a:p>
          <a:pPr rtl="0"/>
          <a:r>
            <a:rPr lang="es-ES_tradnl" b="1" i="0" dirty="0">
              <a:solidFill>
                <a:schemeClr val="tx1"/>
              </a:solidFill>
            </a:rPr>
            <a:t>Mercado objetivo y ventaja competitiva</a:t>
          </a:r>
          <a:endParaRPr lang="es-ES_tradnl" dirty="0">
            <a:solidFill>
              <a:schemeClr val="tx1"/>
            </a:solidFill>
          </a:endParaRPr>
        </a:p>
      </dgm:t>
    </dgm:pt>
    <dgm:pt modelId="{96914E62-F29C-4ECB-A1B6-9A05746FA5AA}" type="parTrans" cxnId="{BC2BF767-9C20-4B61-BDD1-B8F2E29A7277}">
      <dgm:prSet/>
      <dgm:spPr/>
      <dgm:t>
        <a:bodyPr/>
        <a:lstStyle/>
        <a:p>
          <a:endParaRPr lang="es-ES_tradnl"/>
        </a:p>
      </dgm:t>
    </dgm:pt>
    <dgm:pt modelId="{DFEC05FE-9A1C-4BD8-A7E7-B33DF379D0A6}" type="sibTrans" cxnId="{BC2BF767-9C20-4B61-BDD1-B8F2E29A7277}">
      <dgm:prSet/>
      <dgm:spPr/>
      <dgm:t>
        <a:bodyPr/>
        <a:lstStyle/>
        <a:p>
          <a:endParaRPr lang="es-ES_tradnl"/>
        </a:p>
      </dgm:t>
    </dgm:pt>
    <dgm:pt modelId="{D554E254-0A7A-4D51-B277-9723CB8A2D28}" type="pres">
      <dgm:prSet presAssocID="{1C2B73CF-0185-4E8C-BC01-9E4BE9549444}" presName="linear" presStyleCnt="0">
        <dgm:presLayoutVars>
          <dgm:animLvl val="lvl"/>
          <dgm:resizeHandles val="exact"/>
        </dgm:presLayoutVars>
      </dgm:prSet>
      <dgm:spPr/>
    </dgm:pt>
    <dgm:pt modelId="{BB3C06AB-80B8-4CCC-ABB1-6D6CC1812280}" type="pres">
      <dgm:prSet presAssocID="{DB5EA28A-9081-4DF1-980F-6F3E8EDD9D5D}" presName="parentText" presStyleLbl="node1" presStyleIdx="0" presStyleCnt="1">
        <dgm:presLayoutVars>
          <dgm:chMax val="0"/>
          <dgm:bulletEnabled val="1"/>
        </dgm:presLayoutVars>
      </dgm:prSet>
      <dgm:spPr/>
    </dgm:pt>
  </dgm:ptLst>
  <dgm:cxnLst>
    <dgm:cxn modelId="{BC2BF767-9C20-4B61-BDD1-B8F2E29A7277}" srcId="{1C2B73CF-0185-4E8C-BC01-9E4BE9549444}" destId="{DB5EA28A-9081-4DF1-980F-6F3E8EDD9D5D}" srcOrd="0" destOrd="0" parTransId="{96914E62-F29C-4ECB-A1B6-9A05746FA5AA}" sibTransId="{DFEC05FE-9A1C-4BD8-A7E7-B33DF379D0A6}"/>
    <dgm:cxn modelId="{0F6CE94F-AA80-424B-8F38-1C41615653D1}" type="presOf" srcId="{1C2B73CF-0185-4E8C-BC01-9E4BE9549444}" destId="{D554E254-0A7A-4D51-B277-9723CB8A2D28}" srcOrd="0" destOrd="0" presId="urn:microsoft.com/office/officeart/2005/8/layout/vList2"/>
    <dgm:cxn modelId="{095D62B2-2950-4DB0-96CD-13F07C75152F}" type="presOf" srcId="{DB5EA28A-9081-4DF1-980F-6F3E8EDD9D5D}" destId="{BB3C06AB-80B8-4CCC-ABB1-6D6CC1812280}" srcOrd="0" destOrd="0" presId="urn:microsoft.com/office/officeart/2005/8/layout/vList2"/>
    <dgm:cxn modelId="{EEBD640A-6AF9-46DC-AC77-60C46F16BA52}" type="presParOf" srcId="{D554E254-0A7A-4D51-B277-9723CB8A2D28}" destId="{BB3C06AB-80B8-4CCC-ABB1-6D6CC181228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8A15A800-0581-4B2E-9DC1-EB4F014979C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5C4FB279-5570-4593-BF12-6DA10CB5131C}">
      <dgm:prSet/>
      <dgm:spPr>
        <a:solidFill>
          <a:schemeClr val="bg1"/>
        </a:solidFill>
        <a:ln>
          <a:solidFill>
            <a:srgbClr val="FF0000"/>
          </a:solidFill>
        </a:ln>
      </dgm:spPr>
      <dgm:t>
        <a:bodyPr/>
        <a:lstStyle/>
        <a:p>
          <a:pPr rtl="0"/>
          <a:r>
            <a:rPr lang="es-ES_tradnl" b="0" i="0">
              <a:solidFill>
                <a:schemeClr val="tx1"/>
              </a:solidFill>
            </a:rPr>
            <a:t>Mercado objetivo y ventaja competitiva</a:t>
          </a:r>
          <a:endParaRPr lang="es-ES_tradnl">
            <a:solidFill>
              <a:schemeClr val="tx1"/>
            </a:solidFill>
          </a:endParaRPr>
        </a:p>
      </dgm:t>
    </dgm:pt>
    <dgm:pt modelId="{A6087CD8-4A28-47E2-B7AD-58D4A861D354}" type="parTrans" cxnId="{75F61760-5B19-4115-B3B1-487E20319841}">
      <dgm:prSet/>
      <dgm:spPr/>
      <dgm:t>
        <a:bodyPr/>
        <a:lstStyle/>
        <a:p>
          <a:endParaRPr lang="es-ES_tradnl"/>
        </a:p>
      </dgm:t>
    </dgm:pt>
    <dgm:pt modelId="{124DD5BB-4CEA-48BF-A3DF-C149B5D557DD}" type="sibTrans" cxnId="{75F61760-5B19-4115-B3B1-487E20319841}">
      <dgm:prSet/>
      <dgm:spPr/>
      <dgm:t>
        <a:bodyPr/>
        <a:lstStyle/>
        <a:p>
          <a:endParaRPr lang="es-ES_tradnl"/>
        </a:p>
      </dgm:t>
    </dgm:pt>
    <dgm:pt modelId="{16BDAD26-1170-45F6-B5B3-00D76145623A}" type="pres">
      <dgm:prSet presAssocID="{8A15A800-0581-4B2E-9DC1-EB4F014979C9}" presName="linear" presStyleCnt="0">
        <dgm:presLayoutVars>
          <dgm:animLvl val="lvl"/>
          <dgm:resizeHandles val="exact"/>
        </dgm:presLayoutVars>
      </dgm:prSet>
      <dgm:spPr/>
    </dgm:pt>
    <dgm:pt modelId="{7E3E8113-BD3B-4D04-9316-0E21377675FC}" type="pres">
      <dgm:prSet presAssocID="{5C4FB279-5570-4593-BF12-6DA10CB5131C}" presName="parentText" presStyleLbl="node1" presStyleIdx="0" presStyleCnt="1">
        <dgm:presLayoutVars>
          <dgm:chMax val="0"/>
          <dgm:bulletEnabled val="1"/>
        </dgm:presLayoutVars>
      </dgm:prSet>
      <dgm:spPr/>
    </dgm:pt>
  </dgm:ptLst>
  <dgm:cxnLst>
    <dgm:cxn modelId="{5BF1663E-12C8-47EF-AA73-C07BF57C0216}" type="presOf" srcId="{5C4FB279-5570-4593-BF12-6DA10CB5131C}" destId="{7E3E8113-BD3B-4D04-9316-0E21377675FC}" srcOrd="0" destOrd="0" presId="urn:microsoft.com/office/officeart/2005/8/layout/vList2"/>
    <dgm:cxn modelId="{11F8965E-7080-4218-B5B4-435172FF9AA2}" type="presOf" srcId="{8A15A800-0581-4B2E-9DC1-EB4F014979C9}" destId="{16BDAD26-1170-45F6-B5B3-00D76145623A}" srcOrd="0" destOrd="0" presId="urn:microsoft.com/office/officeart/2005/8/layout/vList2"/>
    <dgm:cxn modelId="{75F61760-5B19-4115-B3B1-487E20319841}" srcId="{8A15A800-0581-4B2E-9DC1-EB4F014979C9}" destId="{5C4FB279-5570-4593-BF12-6DA10CB5131C}" srcOrd="0" destOrd="0" parTransId="{A6087CD8-4A28-47E2-B7AD-58D4A861D354}" sibTransId="{124DD5BB-4CEA-48BF-A3DF-C149B5D557DD}"/>
    <dgm:cxn modelId="{0881EC6A-FDB2-4ED4-9229-A863F710861C}" type="presParOf" srcId="{16BDAD26-1170-45F6-B5B3-00D76145623A}" destId="{7E3E8113-BD3B-4D04-9316-0E21377675F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A017544-F48D-49A9-B952-ABD22018204B}"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s-PE"/>
        </a:p>
      </dgm:t>
    </dgm:pt>
    <dgm:pt modelId="{47FB5D6E-3E02-4204-B10C-B98AF14FDE53}">
      <dgm:prSet custT="1"/>
      <dgm:spPr/>
      <dgm:t>
        <a:bodyPr/>
        <a:lstStyle/>
        <a:p>
          <a:pPr algn="just" rtl="0"/>
          <a:r>
            <a:rPr lang="es-ES" sz="1600" b="0" i="0" dirty="0">
              <a:solidFill>
                <a:schemeClr val="tx1">
                  <a:lumMod val="65000"/>
                  <a:lumOff val="35000"/>
                </a:schemeClr>
              </a:solidFill>
            </a:rPr>
            <a:t>Economía del nuevo milenio </a:t>
          </a:r>
          <a:r>
            <a:rPr lang="es-ES" sz="1600" b="0" i="0" dirty="0">
              <a:solidFill>
                <a:schemeClr val="tx1">
                  <a:lumMod val="65000"/>
                  <a:lumOff val="35000"/>
                </a:schemeClr>
              </a:solidFill>
              <a:sym typeface="Wingdings" panose="05000000000000000000" pitchFamily="2" charset="2"/>
            </a:rPr>
            <a:t></a:t>
          </a:r>
          <a:r>
            <a:rPr lang="es-ES" sz="1600" b="0" i="0" dirty="0">
              <a:solidFill>
                <a:schemeClr val="tx1">
                  <a:lumMod val="65000"/>
                  <a:lumOff val="35000"/>
                </a:schemeClr>
              </a:solidFill>
            </a:rPr>
            <a:t> Entorno mucho más competitivo. </a:t>
          </a:r>
          <a:endParaRPr lang="es-PE" sz="1600" dirty="0">
            <a:solidFill>
              <a:schemeClr val="tx1">
                <a:lumMod val="65000"/>
                <a:lumOff val="35000"/>
              </a:schemeClr>
            </a:solidFill>
          </a:endParaRPr>
        </a:p>
      </dgm:t>
    </dgm:pt>
    <dgm:pt modelId="{750A6F76-03B2-44F9-AF72-4D7DFFDCE49E}" type="parTrans" cxnId="{7C5335C4-4BA8-40E8-8705-E40310BE0F09}">
      <dgm:prSet/>
      <dgm:spPr/>
      <dgm:t>
        <a:bodyPr/>
        <a:lstStyle/>
        <a:p>
          <a:endParaRPr lang="es-PE" sz="1600">
            <a:solidFill>
              <a:schemeClr val="tx1">
                <a:lumMod val="65000"/>
                <a:lumOff val="35000"/>
              </a:schemeClr>
            </a:solidFill>
          </a:endParaRPr>
        </a:p>
      </dgm:t>
    </dgm:pt>
    <dgm:pt modelId="{5FF1462A-CA78-4E17-8C9B-234BA3843729}" type="sibTrans" cxnId="{7C5335C4-4BA8-40E8-8705-E40310BE0F09}">
      <dgm:prSet/>
      <dgm:spPr/>
      <dgm:t>
        <a:bodyPr/>
        <a:lstStyle/>
        <a:p>
          <a:endParaRPr lang="es-PE" sz="1600">
            <a:solidFill>
              <a:schemeClr val="tx1">
                <a:lumMod val="65000"/>
                <a:lumOff val="35000"/>
              </a:schemeClr>
            </a:solidFill>
          </a:endParaRPr>
        </a:p>
      </dgm:t>
    </dgm:pt>
    <dgm:pt modelId="{8D8C3721-E510-48EC-97F8-18633AE29A2C}">
      <dgm:prSet custT="1"/>
      <dgm:spPr/>
      <dgm:t>
        <a:bodyPr/>
        <a:lstStyle/>
        <a:p>
          <a:pPr algn="just" rtl="0"/>
          <a:r>
            <a:rPr lang="es-ES" sz="1600" kern="1200" dirty="0">
              <a:solidFill>
                <a:schemeClr val="tx1">
                  <a:lumMod val="65000"/>
                  <a:lumOff val="35000"/>
                </a:schemeClr>
              </a:solidFill>
            </a:rPr>
            <a:t>Competidores poderosos como China y  los demás países BRIC.</a:t>
          </a:r>
          <a:endParaRPr lang="es-PE" sz="1600" kern="1200" dirty="0">
            <a:solidFill>
              <a:schemeClr val="tx1">
                <a:lumMod val="65000"/>
                <a:lumOff val="35000"/>
              </a:schemeClr>
            </a:solidFill>
          </a:endParaRPr>
        </a:p>
      </dgm:t>
    </dgm:pt>
    <dgm:pt modelId="{F0E06EC0-E327-4217-9426-4011A8D56736}" type="parTrans" cxnId="{23778769-89B8-4F74-8839-E1691C521519}">
      <dgm:prSet/>
      <dgm:spPr/>
      <dgm:t>
        <a:bodyPr/>
        <a:lstStyle/>
        <a:p>
          <a:endParaRPr lang="es-PE" sz="1600">
            <a:solidFill>
              <a:schemeClr val="tx1">
                <a:lumMod val="65000"/>
                <a:lumOff val="35000"/>
              </a:schemeClr>
            </a:solidFill>
          </a:endParaRPr>
        </a:p>
      </dgm:t>
    </dgm:pt>
    <dgm:pt modelId="{F8EBFC25-09FA-4656-8E0B-C48D0F4D8A8C}" type="sibTrans" cxnId="{23778769-89B8-4F74-8839-E1691C521519}">
      <dgm:prSet/>
      <dgm:spPr/>
      <dgm:t>
        <a:bodyPr/>
        <a:lstStyle/>
        <a:p>
          <a:endParaRPr lang="es-PE" sz="1600">
            <a:solidFill>
              <a:schemeClr val="tx1">
                <a:lumMod val="65000"/>
                <a:lumOff val="35000"/>
              </a:schemeClr>
            </a:solidFill>
          </a:endParaRPr>
        </a:p>
      </dgm:t>
    </dgm:pt>
    <dgm:pt modelId="{EA9DFECA-93C2-4C22-8CA1-45BB39EEA2F3}">
      <dgm:prSet custT="1"/>
      <dgm:spPr/>
      <dgm:t>
        <a:bodyPr/>
        <a:lstStyle/>
        <a:p>
          <a:pPr rtl="0"/>
          <a:r>
            <a:rPr lang="es-ES" sz="1600" b="0" i="0" dirty="0">
              <a:solidFill>
                <a:schemeClr val="tx1">
                  <a:lumMod val="65000"/>
                  <a:lumOff val="35000"/>
                </a:schemeClr>
              </a:solidFill>
            </a:rPr>
            <a:t>Tecnología avanzada </a:t>
          </a:r>
          <a:endParaRPr lang="es-PE" sz="1600" dirty="0">
            <a:solidFill>
              <a:schemeClr val="tx1">
                <a:lumMod val="65000"/>
                <a:lumOff val="35000"/>
              </a:schemeClr>
            </a:solidFill>
          </a:endParaRPr>
        </a:p>
      </dgm:t>
    </dgm:pt>
    <dgm:pt modelId="{CDD0BB38-62D3-44BF-B007-D8B761DE5F8C}" type="parTrans" cxnId="{EA2203B0-15B0-4539-AB6E-87AE281DBF0D}">
      <dgm:prSet/>
      <dgm:spPr/>
      <dgm:t>
        <a:bodyPr/>
        <a:lstStyle/>
        <a:p>
          <a:endParaRPr lang="es-PE" sz="1600">
            <a:solidFill>
              <a:schemeClr val="tx1">
                <a:lumMod val="65000"/>
                <a:lumOff val="35000"/>
              </a:schemeClr>
            </a:solidFill>
          </a:endParaRPr>
        </a:p>
      </dgm:t>
    </dgm:pt>
    <dgm:pt modelId="{EA9A7881-469D-40E9-B8E5-47540582B07D}" type="sibTrans" cxnId="{EA2203B0-15B0-4539-AB6E-87AE281DBF0D}">
      <dgm:prSet/>
      <dgm:spPr/>
      <dgm:t>
        <a:bodyPr/>
        <a:lstStyle/>
        <a:p>
          <a:endParaRPr lang="es-PE" sz="1600">
            <a:solidFill>
              <a:schemeClr val="tx1">
                <a:lumMod val="65000"/>
                <a:lumOff val="35000"/>
              </a:schemeClr>
            </a:solidFill>
          </a:endParaRPr>
        </a:p>
      </dgm:t>
    </dgm:pt>
    <dgm:pt modelId="{A723F917-C31E-467F-B211-D4438C359FB1}">
      <dgm:prSet custT="1"/>
      <dgm:spPr/>
      <dgm:t>
        <a:bodyPr/>
        <a:lstStyle/>
        <a:p>
          <a:pPr rtl="0"/>
          <a:r>
            <a:rPr lang="es-ES" sz="1600" b="0" i="0">
              <a:solidFill>
                <a:schemeClr val="tx1">
                  <a:lumMod val="65000"/>
                  <a:lumOff val="35000"/>
                </a:schemeClr>
              </a:solidFill>
            </a:rPr>
            <a:t>Clientes se vuelven más exigentes. </a:t>
          </a:r>
          <a:endParaRPr lang="es-PE" sz="1600">
            <a:solidFill>
              <a:schemeClr val="tx1">
                <a:lumMod val="65000"/>
                <a:lumOff val="35000"/>
              </a:schemeClr>
            </a:solidFill>
          </a:endParaRPr>
        </a:p>
      </dgm:t>
    </dgm:pt>
    <dgm:pt modelId="{33441A1E-601C-4778-8DDD-D635D2484F13}" type="parTrans" cxnId="{52D47E96-004E-46D8-B9F6-F0F2BAC3722F}">
      <dgm:prSet/>
      <dgm:spPr/>
      <dgm:t>
        <a:bodyPr/>
        <a:lstStyle/>
        <a:p>
          <a:endParaRPr lang="es-PE" sz="1600">
            <a:solidFill>
              <a:schemeClr val="tx1">
                <a:lumMod val="65000"/>
                <a:lumOff val="35000"/>
              </a:schemeClr>
            </a:solidFill>
          </a:endParaRPr>
        </a:p>
      </dgm:t>
    </dgm:pt>
    <dgm:pt modelId="{04A8C791-35A0-424B-99AB-42DE0FE710B8}" type="sibTrans" cxnId="{52D47E96-004E-46D8-B9F6-F0F2BAC3722F}">
      <dgm:prSet/>
      <dgm:spPr/>
      <dgm:t>
        <a:bodyPr/>
        <a:lstStyle/>
        <a:p>
          <a:endParaRPr lang="es-PE" sz="1600">
            <a:solidFill>
              <a:schemeClr val="tx1">
                <a:lumMod val="65000"/>
                <a:lumOff val="35000"/>
              </a:schemeClr>
            </a:solidFill>
          </a:endParaRPr>
        </a:p>
      </dgm:t>
    </dgm:pt>
    <dgm:pt modelId="{17D62B77-36EE-4C43-A7A0-78E106E9A5FE}">
      <dgm:prSet custT="1"/>
      <dgm:spPr/>
      <dgm:t>
        <a:bodyPr/>
        <a:lstStyle/>
        <a:p>
          <a:pPr algn="l" rtl="0"/>
          <a:endParaRPr lang="es-PE" sz="1600" kern="1200" dirty="0">
            <a:solidFill>
              <a:schemeClr val="tx1">
                <a:lumMod val="65000"/>
                <a:lumOff val="35000"/>
              </a:schemeClr>
            </a:solidFill>
          </a:endParaRPr>
        </a:p>
      </dgm:t>
    </dgm:pt>
    <dgm:pt modelId="{E3B33DD3-696B-4877-A6CB-D8C19BA95437}" type="parTrans" cxnId="{02B43343-6B91-4F63-B232-967C09A46BFE}">
      <dgm:prSet/>
      <dgm:spPr/>
      <dgm:t>
        <a:bodyPr/>
        <a:lstStyle/>
        <a:p>
          <a:endParaRPr lang="es-PE" sz="1600">
            <a:solidFill>
              <a:schemeClr val="tx1">
                <a:lumMod val="65000"/>
                <a:lumOff val="35000"/>
              </a:schemeClr>
            </a:solidFill>
          </a:endParaRPr>
        </a:p>
      </dgm:t>
    </dgm:pt>
    <dgm:pt modelId="{2C9D12EC-6906-4E93-AC9C-E1B7F9110F47}" type="sibTrans" cxnId="{02B43343-6B91-4F63-B232-967C09A46BFE}">
      <dgm:prSet/>
      <dgm:spPr/>
      <dgm:t>
        <a:bodyPr/>
        <a:lstStyle/>
        <a:p>
          <a:endParaRPr lang="es-PE" sz="1600">
            <a:solidFill>
              <a:schemeClr val="tx1">
                <a:lumMod val="65000"/>
                <a:lumOff val="35000"/>
              </a:schemeClr>
            </a:solidFill>
          </a:endParaRPr>
        </a:p>
      </dgm:t>
    </dgm:pt>
    <dgm:pt modelId="{B3A0CF93-A86F-471F-A434-3D691DB99438}">
      <dgm:prSet custT="1"/>
      <dgm:spPr/>
      <dgm:t>
        <a:bodyPr/>
        <a:lstStyle/>
        <a:p>
          <a:pPr rtl="0"/>
          <a:endParaRPr lang="es-PE" sz="1600" dirty="0">
            <a:solidFill>
              <a:schemeClr val="tx1">
                <a:lumMod val="65000"/>
                <a:lumOff val="35000"/>
              </a:schemeClr>
            </a:solidFill>
          </a:endParaRPr>
        </a:p>
      </dgm:t>
    </dgm:pt>
    <dgm:pt modelId="{26B4295C-98F4-4818-81A3-4D022F7016D8}" type="parTrans" cxnId="{4559DEDD-6589-4458-A4C9-863A3B267D7E}">
      <dgm:prSet/>
      <dgm:spPr/>
      <dgm:t>
        <a:bodyPr/>
        <a:lstStyle/>
        <a:p>
          <a:endParaRPr lang="es-PE" sz="1600">
            <a:solidFill>
              <a:schemeClr val="tx1">
                <a:lumMod val="65000"/>
                <a:lumOff val="35000"/>
              </a:schemeClr>
            </a:solidFill>
          </a:endParaRPr>
        </a:p>
      </dgm:t>
    </dgm:pt>
    <dgm:pt modelId="{B7A12EF8-101B-4438-BE43-DD757E931A8E}" type="sibTrans" cxnId="{4559DEDD-6589-4458-A4C9-863A3B267D7E}">
      <dgm:prSet/>
      <dgm:spPr/>
      <dgm:t>
        <a:bodyPr/>
        <a:lstStyle/>
        <a:p>
          <a:endParaRPr lang="es-PE" sz="1600">
            <a:solidFill>
              <a:schemeClr val="tx1">
                <a:lumMod val="65000"/>
                <a:lumOff val="35000"/>
              </a:schemeClr>
            </a:solidFill>
          </a:endParaRPr>
        </a:p>
      </dgm:t>
    </dgm:pt>
    <dgm:pt modelId="{412D926C-0C2F-4D7E-8A2F-7B85E2A2B72E}">
      <dgm:prSet custT="1"/>
      <dgm:spPr/>
      <dgm:t>
        <a:bodyPr/>
        <a:lstStyle/>
        <a:p>
          <a:pPr algn="l" rtl="0"/>
          <a:endParaRPr lang="es-PE" sz="1600" b="0" i="0" u="none" kern="1200" dirty="0">
            <a:solidFill>
              <a:schemeClr val="tx1">
                <a:lumMod val="65000"/>
                <a:lumOff val="35000"/>
              </a:schemeClr>
            </a:solidFill>
            <a:latin typeface="+mn-lt"/>
            <a:ea typeface="+mn-ea"/>
            <a:cs typeface="+mn-cs"/>
          </a:endParaRPr>
        </a:p>
      </dgm:t>
    </dgm:pt>
    <dgm:pt modelId="{BF7B3065-AEBC-439D-BEC0-BD58092BF47F}" type="parTrans" cxnId="{234E7593-1597-41E3-A6A3-CA0ABF0422E2}">
      <dgm:prSet/>
      <dgm:spPr/>
      <dgm:t>
        <a:bodyPr/>
        <a:lstStyle/>
        <a:p>
          <a:endParaRPr lang="es-PE" sz="1600">
            <a:solidFill>
              <a:schemeClr val="tx1">
                <a:lumMod val="65000"/>
                <a:lumOff val="35000"/>
              </a:schemeClr>
            </a:solidFill>
          </a:endParaRPr>
        </a:p>
      </dgm:t>
    </dgm:pt>
    <dgm:pt modelId="{4A3F6BAF-AB96-40B0-8017-DA7632596F98}" type="sibTrans" cxnId="{234E7593-1597-41E3-A6A3-CA0ABF0422E2}">
      <dgm:prSet/>
      <dgm:spPr/>
      <dgm:t>
        <a:bodyPr/>
        <a:lstStyle/>
        <a:p>
          <a:endParaRPr lang="es-PE" sz="1600">
            <a:solidFill>
              <a:schemeClr val="tx1">
                <a:lumMod val="65000"/>
                <a:lumOff val="35000"/>
              </a:schemeClr>
            </a:solidFill>
          </a:endParaRPr>
        </a:p>
      </dgm:t>
    </dgm:pt>
    <dgm:pt modelId="{34DC9066-C265-4C74-845E-8B9CF5C13E46}" type="pres">
      <dgm:prSet presAssocID="{8A017544-F48D-49A9-B952-ABD22018204B}" presName="linear" presStyleCnt="0">
        <dgm:presLayoutVars>
          <dgm:animLvl val="lvl"/>
          <dgm:resizeHandles val="exact"/>
        </dgm:presLayoutVars>
      </dgm:prSet>
      <dgm:spPr/>
    </dgm:pt>
    <dgm:pt modelId="{32BD4466-614C-4B4F-866A-FB9E64DF3083}" type="pres">
      <dgm:prSet presAssocID="{47FB5D6E-3E02-4204-B10C-B98AF14FDE53}" presName="parentText" presStyleLbl="node1" presStyleIdx="0" presStyleCnt="3">
        <dgm:presLayoutVars>
          <dgm:chMax val="0"/>
          <dgm:bulletEnabled val="1"/>
        </dgm:presLayoutVars>
      </dgm:prSet>
      <dgm:spPr/>
    </dgm:pt>
    <dgm:pt modelId="{E9D301FF-3D49-4135-BD03-8D12E3CEA10E}" type="pres">
      <dgm:prSet presAssocID="{47FB5D6E-3E02-4204-B10C-B98AF14FDE53}" presName="childText" presStyleLbl="revTx" presStyleIdx="0" presStyleCnt="2">
        <dgm:presLayoutVars>
          <dgm:bulletEnabled val="1"/>
        </dgm:presLayoutVars>
      </dgm:prSet>
      <dgm:spPr/>
    </dgm:pt>
    <dgm:pt modelId="{9A5CA670-5AD3-4B00-8F23-625B62B69BDA}" type="pres">
      <dgm:prSet presAssocID="{EA9DFECA-93C2-4C22-8CA1-45BB39EEA2F3}" presName="parentText" presStyleLbl="node1" presStyleIdx="1" presStyleCnt="3">
        <dgm:presLayoutVars>
          <dgm:chMax val="0"/>
          <dgm:bulletEnabled val="1"/>
        </dgm:presLayoutVars>
      </dgm:prSet>
      <dgm:spPr/>
    </dgm:pt>
    <dgm:pt modelId="{D0F99620-87FB-4CDC-AFF0-2BCD60CAD837}" type="pres">
      <dgm:prSet presAssocID="{EA9DFECA-93C2-4C22-8CA1-45BB39EEA2F3}" presName="childText" presStyleLbl="revTx" presStyleIdx="1" presStyleCnt="2">
        <dgm:presLayoutVars>
          <dgm:bulletEnabled val="1"/>
        </dgm:presLayoutVars>
      </dgm:prSet>
      <dgm:spPr/>
    </dgm:pt>
    <dgm:pt modelId="{AB3BA13B-80AE-474A-8C1B-110EC530D1D8}" type="pres">
      <dgm:prSet presAssocID="{A723F917-C31E-467F-B211-D4438C359FB1}" presName="parentText" presStyleLbl="node1" presStyleIdx="2" presStyleCnt="3">
        <dgm:presLayoutVars>
          <dgm:chMax val="0"/>
          <dgm:bulletEnabled val="1"/>
        </dgm:presLayoutVars>
      </dgm:prSet>
      <dgm:spPr/>
    </dgm:pt>
  </dgm:ptLst>
  <dgm:cxnLst>
    <dgm:cxn modelId="{C68CBA12-6556-49C5-A069-C68195500293}" type="presOf" srcId="{8D8C3721-E510-48EC-97F8-18633AE29A2C}" destId="{E9D301FF-3D49-4135-BD03-8D12E3CEA10E}" srcOrd="0" destOrd="1" presId="urn:microsoft.com/office/officeart/2005/8/layout/vList2"/>
    <dgm:cxn modelId="{1B18212D-EFA8-4434-A43D-ADD3B3C9F2F2}" type="presOf" srcId="{EA9DFECA-93C2-4C22-8CA1-45BB39EEA2F3}" destId="{9A5CA670-5AD3-4B00-8F23-625B62B69BDA}" srcOrd="0" destOrd="0" presId="urn:microsoft.com/office/officeart/2005/8/layout/vList2"/>
    <dgm:cxn modelId="{DEAEA52F-CE92-4A7B-8307-C8DA5F5C7BFD}" type="presOf" srcId="{8A017544-F48D-49A9-B952-ABD22018204B}" destId="{34DC9066-C265-4C74-845E-8B9CF5C13E46}" srcOrd="0" destOrd="0" presId="urn:microsoft.com/office/officeart/2005/8/layout/vList2"/>
    <dgm:cxn modelId="{02B43343-6B91-4F63-B232-967C09A46BFE}" srcId="{47FB5D6E-3E02-4204-B10C-B98AF14FDE53}" destId="{17D62B77-36EE-4C43-A7A0-78E106E9A5FE}" srcOrd="2" destOrd="0" parTransId="{E3B33DD3-696B-4877-A6CB-D8C19BA95437}" sibTransId="{2C9D12EC-6906-4E93-AC9C-E1B7F9110F47}"/>
    <dgm:cxn modelId="{FB8C0F64-13D3-412D-B3B7-657EC47C9778}" type="presOf" srcId="{17D62B77-36EE-4C43-A7A0-78E106E9A5FE}" destId="{E9D301FF-3D49-4135-BD03-8D12E3CEA10E}" srcOrd="0" destOrd="2" presId="urn:microsoft.com/office/officeart/2005/8/layout/vList2"/>
    <dgm:cxn modelId="{23778769-89B8-4F74-8839-E1691C521519}" srcId="{47FB5D6E-3E02-4204-B10C-B98AF14FDE53}" destId="{8D8C3721-E510-48EC-97F8-18633AE29A2C}" srcOrd="1" destOrd="0" parTransId="{F0E06EC0-E327-4217-9426-4011A8D56736}" sibTransId="{F8EBFC25-09FA-4656-8E0B-C48D0F4D8A8C}"/>
    <dgm:cxn modelId="{404DD452-9486-437C-BC9E-BB0512AC6AAA}" type="presOf" srcId="{412D926C-0C2F-4D7E-8A2F-7B85E2A2B72E}" destId="{E9D301FF-3D49-4135-BD03-8D12E3CEA10E}" srcOrd="0" destOrd="0" presId="urn:microsoft.com/office/officeart/2005/8/layout/vList2"/>
    <dgm:cxn modelId="{234E7593-1597-41E3-A6A3-CA0ABF0422E2}" srcId="{47FB5D6E-3E02-4204-B10C-B98AF14FDE53}" destId="{412D926C-0C2F-4D7E-8A2F-7B85E2A2B72E}" srcOrd="0" destOrd="0" parTransId="{BF7B3065-AEBC-439D-BEC0-BD58092BF47F}" sibTransId="{4A3F6BAF-AB96-40B0-8017-DA7632596F98}"/>
    <dgm:cxn modelId="{52D47E96-004E-46D8-B9F6-F0F2BAC3722F}" srcId="{8A017544-F48D-49A9-B952-ABD22018204B}" destId="{A723F917-C31E-467F-B211-D4438C359FB1}" srcOrd="2" destOrd="0" parTransId="{33441A1E-601C-4778-8DDD-D635D2484F13}" sibTransId="{04A8C791-35A0-424B-99AB-42DE0FE710B8}"/>
    <dgm:cxn modelId="{EA2203B0-15B0-4539-AB6E-87AE281DBF0D}" srcId="{8A017544-F48D-49A9-B952-ABD22018204B}" destId="{EA9DFECA-93C2-4C22-8CA1-45BB39EEA2F3}" srcOrd="1" destOrd="0" parTransId="{CDD0BB38-62D3-44BF-B007-D8B761DE5F8C}" sibTransId="{EA9A7881-469D-40E9-B8E5-47540582B07D}"/>
    <dgm:cxn modelId="{7C5335C4-4BA8-40E8-8705-E40310BE0F09}" srcId="{8A017544-F48D-49A9-B952-ABD22018204B}" destId="{47FB5D6E-3E02-4204-B10C-B98AF14FDE53}" srcOrd="0" destOrd="0" parTransId="{750A6F76-03B2-44F9-AF72-4D7DFFDCE49E}" sibTransId="{5FF1462A-CA78-4E17-8C9B-234BA3843729}"/>
    <dgm:cxn modelId="{412D1DD6-3DF4-48C2-9BDF-CD31A902008E}" type="presOf" srcId="{47FB5D6E-3E02-4204-B10C-B98AF14FDE53}" destId="{32BD4466-614C-4B4F-866A-FB9E64DF3083}" srcOrd="0" destOrd="0" presId="urn:microsoft.com/office/officeart/2005/8/layout/vList2"/>
    <dgm:cxn modelId="{4559DEDD-6589-4458-A4C9-863A3B267D7E}" srcId="{EA9DFECA-93C2-4C22-8CA1-45BB39EEA2F3}" destId="{B3A0CF93-A86F-471F-A434-3D691DB99438}" srcOrd="0" destOrd="0" parTransId="{26B4295C-98F4-4818-81A3-4D022F7016D8}" sibTransId="{B7A12EF8-101B-4438-BE43-DD757E931A8E}"/>
    <dgm:cxn modelId="{33B807E5-4405-433E-966B-516D2A08C22C}" type="presOf" srcId="{B3A0CF93-A86F-471F-A434-3D691DB99438}" destId="{D0F99620-87FB-4CDC-AFF0-2BCD60CAD837}" srcOrd="0" destOrd="0" presId="urn:microsoft.com/office/officeart/2005/8/layout/vList2"/>
    <dgm:cxn modelId="{9AC416F4-5CD6-4643-BAB4-9DDA8267C21B}" type="presOf" srcId="{A723F917-C31E-467F-B211-D4438C359FB1}" destId="{AB3BA13B-80AE-474A-8C1B-110EC530D1D8}" srcOrd="0" destOrd="0" presId="urn:microsoft.com/office/officeart/2005/8/layout/vList2"/>
    <dgm:cxn modelId="{F4E13B9A-2259-440B-A0CA-D0A4326136D5}" type="presParOf" srcId="{34DC9066-C265-4C74-845E-8B9CF5C13E46}" destId="{32BD4466-614C-4B4F-866A-FB9E64DF3083}" srcOrd="0" destOrd="0" presId="urn:microsoft.com/office/officeart/2005/8/layout/vList2"/>
    <dgm:cxn modelId="{D479AC84-3102-42CD-84B7-0188D6C5A7AB}" type="presParOf" srcId="{34DC9066-C265-4C74-845E-8B9CF5C13E46}" destId="{E9D301FF-3D49-4135-BD03-8D12E3CEA10E}" srcOrd="1" destOrd="0" presId="urn:microsoft.com/office/officeart/2005/8/layout/vList2"/>
    <dgm:cxn modelId="{DEDD9620-16E3-4DD4-A0EB-8DE470543720}" type="presParOf" srcId="{34DC9066-C265-4C74-845E-8B9CF5C13E46}" destId="{9A5CA670-5AD3-4B00-8F23-625B62B69BDA}" srcOrd="2" destOrd="0" presId="urn:microsoft.com/office/officeart/2005/8/layout/vList2"/>
    <dgm:cxn modelId="{4365F647-383F-4288-8AF8-8E861552DAB6}" type="presParOf" srcId="{34DC9066-C265-4C74-845E-8B9CF5C13E46}" destId="{D0F99620-87FB-4CDC-AFF0-2BCD60CAD837}" srcOrd="3" destOrd="0" presId="urn:microsoft.com/office/officeart/2005/8/layout/vList2"/>
    <dgm:cxn modelId="{4EBD744B-50BD-47E1-AFC1-F982CBFA46F7}" type="presParOf" srcId="{34DC9066-C265-4C74-845E-8B9CF5C13E46}" destId="{AB3BA13B-80AE-474A-8C1B-110EC530D1D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FFA605EE-6DE2-426E-919F-770F2528FCDD}" type="doc">
      <dgm:prSet loTypeId="urn:microsoft.com/office/officeart/2005/8/layout/target3" loCatId="relationship" qsTypeId="urn:microsoft.com/office/officeart/2005/8/quickstyle/simple1" qsCatId="simple" csTypeId="urn:microsoft.com/office/officeart/2005/8/colors/colorful5" csCatId="colorful"/>
      <dgm:spPr/>
      <dgm:t>
        <a:bodyPr/>
        <a:lstStyle/>
        <a:p>
          <a:endParaRPr lang="es-ES_tradnl"/>
        </a:p>
      </dgm:t>
    </dgm:pt>
    <dgm:pt modelId="{8F3B3013-0D13-4E1B-B0B4-31258D231CBB}">
      <dgm:prSet/>
      <dgm:spPr/>
      <dgm:t>
        <a:bodyPr/>
        <a:lstStyle/>
        <a:p>
          <a:pPr rtl="0"/>
          <a:r>
            <a:rPr lang="es-ES_tradnl" b="1" i="0"/>
            <a:t>PASOS PARA DEFINIR EL MERCADO OBJETIVO</a:t>
          </a:r>
          <a:endParaRPr lang="es-ES_tradnl"/>
        </a:p>
      </dgm:t>
    </dgm:pt>
    <dgm:pt modelId="{D769AADE-7A26-488B-AD58-9DA589F74E5A}" type="parTrans" cxnId="{2FA47D18-FBC8-4907-B0F8-6B9EE714358C}">
      <dgm:prSet/>
      <dgm:spPr/>
      <dgm:t>
        <a:bodyPr/>
        <a:lstStyle/>
        <a:p>
          <a:endParaRPr lang="es-ES_tradnl"/>
        </a:p>
      </dgm:t>
    </dgm:pt>
    <dgm:pt modelId="{832BC6A6-319B-4DDE-9E89-D9933DD3B1FD}" type="sibTrans" cxnId="{2FA47D18-FBC8-4907-B0F8-6B9EE714358C}">
      <dgm:prSet/>
      <dgm:spPr/>
      <dgm:t>
        <a:bodyPr/>
        <a:lstStyle/>
        <a:p>
          <a:endParaRPr lang="es-ES_tradnl"/>
        </a:p>
      </dgm:t>
    </dgm:pt>
    <dgm:pt modelId="{1E48871D-2826-4756-8B69-48F53F54A438}">
      <dgm:prSet/>
      <dgm:spPr/>
      <dgm:t>
        <a:bodyPr/>
        <a:lstStyle/>
        <a:p>
          <a:pPr rtl="0"/>
          <a:r>
            <a:rPr lang="es-ES_tradnl" b="1" i="0"/>
            <a:t>Analizar la demanda primaria (influencia en la disposición y capacidad de compra)</a:t>
          </a:r>
          <a:endParaRPr lang="es-ES_tradnl"/>
        </a:p>
      </dgm:t>
    </dgm:pt>
    <dgm:pt modelId="{4A5E28CD-275C-4DF8-9193-EC4AF34C8FE7}" type="parTrans" cxnId="{0DB08CF1-E8D2-415F-970B-045F9AB66CE3}">
      <dgm:prSet/>
      <dgm:spPr/>
      <dgm:t>
        <a:bodyPr/>
        <a:lstStyle/>
        <a:p>
          <a:endParaRPr lang="es-ES_tradnl"/>
        </a:p>
      </dgm:t>
    </dgm:pt>
    <dgm:pt modelId="{0E6669D2-54EF-44ED-B795-FD7A7C479D70}" type="sibTrans" cxnId="{0DB08CF1-E8D2-415F-970B-045F9AB66CE3}">
      <dgm:prSet/>
      <dgm:spPr/>
      <dgm:t>
        <a:bodyPr/>
        <a:lstStyle/>
        <a:p>
          <a:endParaRPr lang="es-ES_tradnl"/>
        </a:p>
      </dgm:t>
    </dgm:pt>
    <dgm:pt modelId="{FE9C6ACC-6218-4753-B0F5-6C34FF6CF34C}">
      <dgm:prSet/>
      <dgm:spPr/>
      <dgm:t>
        <a:bodyPr/>
        <a:lstStyle/>
        <a:p>
          <a:pPr rtl="0"/>
          <a:r>
            <a:rPr lang="es-ES_tradnl" b="1" i="0"/>
            <a:t>Analizar la demanda selectiva ( benficios ofrecidos y direccionamiento de la oferta)</a:t>
          </a:r>
          <a:endParaRPr lang="es-ES_tradnl"/>
        </a:p>
      </dgm:t>
    </dgm:pt>
    <dgm:pt modelId="{5C9728DC-45AF-40A1-AA4A-3338D2350004}" type="parTrans" cxnId="{6266465B-D791-42E7-9B52-D13AC830E462}">
      <dgm:prSet/>
      <dgm:spPr/>
      <dgm:t>
        <a:bodyPr/>
        <a:lstStyle/>
        <a:p>
          <a:endParaRPr lang="es-ES_tradnl"/>
        </a:p>
      </dgm:t>
    </dgm:pt>
    <dgm:pt modelId="{B62B45FE-5A59-4289-8945-ED3957D272D3}" type="sibTrans" cxnId="{6266465B-D791-42E7-9B52-D13AC830E462}">
      <dgm:prSet/>
      <dgm:spPr/>
      <dgm:t>
        <a:bodyPr/>
        <a:lstStyle/>
        <a:p>
          <a:endParaRPr lang="es-ES_tradnl"/>
        </a:p>
      </dgm:t>
    </dgm:pt>
    <dgm:pt modelId="{20FE4ABC-CFD1-49AF-85FD-4F0DF939B10B}">
      <dgm:prSet/>
      <dgm:spPr/>
      <dgm:t>
        <a:bodyPr/>
        <a:lstStyle/>
        <a:p>
          <a:pPr rtl="0"/>
          <a:r>
            <a:rPr lang="es-ES_tradnl" b="1" i="0"/>
            <a:t>Establecer el mercado objetivo potencial  </a:t>
          </a:r>
          <a:endParaRPr lang="es-ES_tradnl"/>
        </a:p>
      </dgm:t>
    </dgm:pt>
    <dgm:pt modelId="{4960C586-C9E2-468F-80C0-F84727F3C02B}" type="parTrans" cxnId="{7A307C70-CE6C-44B3-978F-A791E056B4E3}">
      <dgm:prSet/>
      <dgm:spPr/>
      <dgm:t>
        <a:bodyPr/>
        <a:lstStyle/>
        <a:p>
          <a:endParaRPr lang="es-ES_tradnl"/>
        </a:p>
      </dgm:t>
    </dgm:pt>
    <dgm:pt modelId="{455220C0-740D-4BA4-9BA7-648A61EB2419}" type="sibTrans" cxnId="{7A307C70-CE6C-44B3-978F-A791E056B4E3}">
      <dgm:prSet/>
      <dgm:spPr/>
      <dgm:t>
        <a:bodyPr/>
        <a:lstStyle/>
        <a:p>
          <a:endParaRPr lang="es-ES_tradnl"/>
        </a:p>
      </dgm:t>
    </dgm:pt>
    <dgm:pt modelId="{280733DA-7C15-4431-9C93-C115635BD83C}">
      <dgm:prSet/>
      <dgm:spPr/>
      <dgm:t>
        <a:bodyPr/>
        <a:lstStyle/>
        <a:p>
          <a:pPr rtl="0"/>
          <a:r>
            <a:rPr lang="es-ES_tradnl" b="1" i="0"/>
            <a:t>Definir oportunidades y requerimientos del mercado</a:t>
          </a:r>
          <a:endParaRPr lang="es-ES_tradnl"/>
        </a:p>
      </dgm:t>
    </dgm:pt>
    <dgm:pt modelId="{3260DF42-8426-4B84-8082-4AC9428DBBA4}" type="parTrans" cxnId="{961CF045-DE78-4043-9829-92C3C7D4D0BB}">
      <dgm:prSet/>
      <dgm:spPr/>
      <dgm:t>
        <a:bodyPr/>
        <a:lstStyle/>
        <a:p>
          <a:endParaRPr lang="es-ES_tradnl"/>
        </a:p>
      </dgm:t>
    </dgm:pt>
    <dgm:pt modelId="{4E20C866-FAF0-4044-ABA2-DC245C9F7A64}" type="sibTrans" cxnId="{961CF045-DE78-4043-9829-92C3C7D4D0BB}">
      <dgm:prSet/>
      <dgm:spPr/>
      <dgm:t>
        <a:bodyPr/>
        <a:lstStyle/>
        <a:p>
          <a:endParaRPr lang="es-ES_tradnl"/>
        </a:p>
      </dgm:t>
    </dgm:pt>
    <dgm:pt modelId="{48EA5720-B959-4EB1-86CA-CC25150229EC}">
      <dgm:prSet/>
      <dgm:spPr/>
      <dgm:t>
        <a:bodyPr/>
        <a:lstStyle/>
        <a:p>
          <a:pPr rtl="0"/>
          <a:r>
            <a:rPr lang="es-ES_tradnl" b="1" i="0"/>
            <a:t>Medir el mercado</a:t>
          </a:r>
          <a:endParaRPr lang="es-ES_tradnl"/>
        </a:p>
      </dgm:t>
    </dgm:pt>
    <dgm:pt modelId="{541EC3FB-5ACD-4D24-85F0-C7B2F3FDB018}" type="parTrans" cxnId="{BFF84926-2D1E-4D4A-9A43-DBB2457CB1C9}">
      <dgm:prSet/>
      <dgm:spPr/>
      <dgm:t>
        <a:bodyPr/>
        <a:lstStyle/>
        <a:p>
          <a:endParaRPr lang="es-ES_tradnl"/>
        </a:p>
      </dgm:t>
    </dgm:pt>
    <dgm:pt modelId="{333F06B6-1625-48B2-B0D2-D45BC3459E39}" type="sibTrans" cxnId="{BFF84926-2D1E-4D4A-9A43-DBB2457CB1C9}">
      <dgm:prSet/>
      <dgm:spPr/>
      <dgm:t>
        <a:bodyPr/>
        <a:lstStyle/>
        <a:p>
          <a:endParaRPr lang="es-ES_tradnl"/>
        </a:p>
      </dgm:t>
    </dgm:pt>
    <dgm:pt modelId="{8E694F30-0932-4365-9156-F7043CE0334C}">
      <dgm:prSet/>
      <dgm:spPr/>
      <dgm:t>
        <a:bodyPr/>
        <a:lstStyle/>
        <a:p>
          <a:pPr rtl="0"/>
          <a:r>
            <a:rPr lang="es-ES_tradnl" b="1" i="0"/>
            <a:t>Análisis competitivo</a:t>
          </a:r>
          <a:endParaRPr lang="es-ES_tradnl"/>
        </a:p>
      </dgm:t>
    </dgm:pt>
    <dgm:pt modelId="{AFDF9702-C852-4248-97E4-A1D5E4029A8D}" type="parTrans" cxnId="{C97D9602-26BA-4EDA-A91E-C81A4FEEF3DD}">
      <dgm:prSet/>
      <dgm:spPr/>
      <dgm:t>
        <a:bodyPr/>
        <a:lstStyle/>
        <a:p>
          <a:endParaRPr lang="es-ES_tradnl"/>
        </a:p>
      </dgm:t>
    </dgm:pt>
    <dgm:pt modelId="{00038C85-A0DE-437F-8902-16710890495D}" type="sibTrans" cxnId="{C97D9602-26BA-4EDA-A91E-C81A4FEEF3DD}">
      <dgm:prSet/>
      <dgm:spPr/>
      <dgm:t>
        <a:bodyPr/>
        <a:lstStyle/>
        <a:p>
          <a:endParaRPr lang="es-ES_tradnl"/>
        </a:p>
      </dgm:t>
    </dgm:pt>
    <dgm:pt modelId="{10A249A2-E749-4AB2-80D8-F93FA20588F7}">
      <dgm:prSet/>
      <dgm:spPr/>
      <dgm:t>
        <a:bodyPr/>
        <a:lstStyle/>
        <a:p>
          <a:endParaRPr lang="es-PE"/>
        </a:p>
      </dgm:t>
    </dgm:pt>
    <dgm:pt modelId="{B908C9BE-E332-4CC6-9E33-443C7FB3A58F}" type="parTrans" cxnId="{37125331-4338-4398-8175-0A85B5F793C8}">
      <dgm:prSet/>
      <dgm:spPr/>
      <dgm:t>
        <a:bodyPr/>
        <a:lstStyle/>
        <a:p>
          <a:endParaRPr lang="es-ES_tradnl"/>
        </a:p>
      </dgm:t>
    </dgm:pt>
    <dgm:pt modelId="{7C54FC68-FA2C-4BB2-9D74-12465D7680FE}" type="sibTrans" cxnId="{37125331-4338-4398-8175-0A85B5F793C8}">
      <dgm:prSet/>
      <dgm:spPr/>
      <dgm:t>
        <a:bodyPr/>
        <a:lstStyle/>
        <a:p>
          <a:endParaRPr lang="es-ES_tradnl"/>
        </a:p>
      </dgm:t>
    </dgm:pt>
    <dgm:pt modelId="{2553AEE2-8D45-4B88-AE75-FD99B1D057E3}">
      <dgm:prSet/>
      <dgm:spPr/>
      <dgm:t>
        <a:bodyPr/>
        <a:lstStyle/>
        <a:p>
          <a:endParaRPr lang="es-PE"/>
        </a:p>
      </dgm:t>
    </dgm:pt>
    <dgm:pt modelId="{124CEDDB-742C-49E0-832A-0691FB950DA2}" type="parTrans" cxnId="{D06A9233-0A80-46A0-B7BF-A21BC50187C6}">
      <dgm:prSet/>
      <dgm:spPr/>
      <dgm:t>
        <a:bodyPr/>
        <a:lstStyle/>
        <a:p>
          <a:endParaRPr lang="es-ES_tradnl"/>
        </a:p>
      </dgm:t>
    </dgm:pt>
    <dgm:pt modelId="{D7BE682A-E808-4C98-A321-933593ED93ED}" type="sibTrans" cxnId="{D06A9233-0A80-46A0-B7BF-A21BC50187C6}">
      <dgm:prSet/>
      <dgm:spPr/>
      <dgm:t>
        <a:bodyPr/>
        <a:lstStyle/>
        <a:p>
          <a:endParaRPr lang="es-ES_tradnl"/>
        </a:p>
      </dgm:t>
    </dgm:pt>
    <dgm:pt modelId="{5C662A14-B3A2-4A7A-93BB-CF9AE1E37637}">
      <dgm:prSet/>
      <dgm:spPr/>
      <dgm:t>
        <a:bodyPr/>
        <a:lstStyle/>
        <a:p>
          <a:endParaRPr lang="es-PE"/>
        </a:p>
      </dgm:t>
    </dgm:pt>
    <dgm:pt modelId="{974BAB94-C996-4BF6-9BF3-16C5944E75BF}" type="parTrans" cxnId="{CC500D68-B3F8-410A-9789-0ED78E207109}">
      <dgm:prSet/>
      <dgm:spPr/>
      <dgm:t>
        <a:bodyPr/>
        <a:lstStyle/>
        <a:p>
          <a:endParaRPr lang="es-ES_tradnl"/>
        </a:p>
      </dgm:t>
    </dgm:pt>
    <dgm:pt modelId="{3ACB1613-97FF-469F-BF85-49E9E708B86A}" type="sibTrans" cxnId="{CC500D68-B3F8-410A-9789-0ED78E207109}">
      <dgm:prSet/>
      <dgm:spPr/>
      <dgm:t>
        <a:bodyPr/>
        <a:lstStyle/>
        <a:p>
          <a:endParaRPr lang="es-ES_tradnl"/>
        </a:p>
      </dgm:t>
    </dgm:pt>
    <dgm:pt modelId="{4417043D-2D54-494E-A863-6FFE3879C283}" type="pres">
      <dgm:prSet presAssocID="{FFA605EE-6DE2-426E-919F-770F2528FCDD}" presName="Name0" presStyleCnt="0">
        <dgm:presLayoutVars>
          <dgm:chMax val="7"/>
          <dgm:dir/>
          <dgm:animLvl val="lvl"/>
          <dgm:resizeHandles val="exact"/>
        </dgm:presLayoutVars>
      </dgm:prSet>
      <dgm:spPr/>
    </dgm:pt>
    <dgm:pt modelId="{59469EA5-E7DA-4DA4-BCC1-72EA3CBE8B5B}" type="pres">
      <dgm:prSet presAssocID="{8F3B3013-0D13-4E1B-B0B4-31258D231CBB}" presName="circle1" presStyleLbl="node1" presStyleIdx="0" presStyleCnt="7"/>
      <dgm:spPr/>
    </dgm:pt>
    <dgm:pt modelId="{2DADE53D-9F6A-4974-98D4-3B82534DAF28}" type="pres">
      <dgm:prSet presAssocID="{8F3B3013-0D13-4E1B-B0B4-31258D231CBB}" presName="space" presStyleCnt="0"/>
      <dgm:spPr/>
    </dgm:pt>
    <dgm:pt modelId="{BB3C5665-7005-4FEC-887B-B9BFBD733C26}" type="pres">
      <dgm:prSet presAssocID="{8F3B3013-0D13-4E1B-B0B4-31258D231CBB}" presName="rect1" presStyleLbl="alignAcc1" presStyleIdx="0" presStyleCnt="7"/>
      <dgm:spPr/>
    </dgm:pt>
    <dgm:pt modelId="{48EE043E-0495-460E-8F64-E93310EC0456}" type="pres">
      <dgm:prSet presAssocID="{1E48871D-2826-4756-8B69-48F53F54A438}" presName="vertSpace2" presStyleLbl="node1" presStyleIdx="0" presStyleCnt="7"/>
      <dgm:spPr/>
    </dgm:pt>
    <dgm:pt modelId="{22E8846E-E00F-4D12-A20C-2CC21E8541E5}" type="pres">
      <dgm:prSet presAssocID="{1E48871D-2826-4756-8B69-48F53F54A438}" presName="circle2" presStyleLbl="node1" presStyleIdx="1" presStyleCnt="7"/>
      <dgm:spPr/>
    </dgm:pt>
    <dgm:pt modelId="{1611A684-6B6E-4A74-A986-C7E5A73C2D43}" type="pres">
      <dgm:prSet presAssocID="{1E48871D-2826-4756-8B69-48F53F54A438}" presName="rect2" presStyleLbl="alignAcc1" presStyleIdx="1" presStyleCnt="7"/>
      <dgm:spPr/>
    </dgm:pt>
    <dgm:pt modelId="{8AD265E0-041C-4A10-BD1B-A53FB3BDD2C6}" type="pres">
      <dgm:prSet presAssocID="{FE9C6ACC-6218-4753-B0F5-6C34FF6CF34C}" presName="vertSpace3" presStyleLbl="node1" presStyleIdx="1" presStyleCnt="7"/>
      <dgm:spPr/>
    </dgm:pt>
    <dgm:pt modelId="{5453AC97-833C-45B2-8199-D1D5CECCE2C3}" type="pres">
      <dgm:prSet presAssocID="{FE9C6ACC-6218-4753-B0F5-6C34FF6CF34C}" presName="circle3" presStyleLbl="node1" presStyleIdx="2" presStyleCnt="7"/>
      <dgm:spPr/>
    </dgm:pt>
    <dgm:pt modelId="{A0D2B843-EB6F-4802-AD0D-59A1DA43C941}" type="pres">
      <dgm:prSet presAssocID="{FE9C6ACC-6218-4753-B0F5-6C34FF6CF34C}" presName="rect3" presStyleLbl="alignAcc1" presStyleIdx="2" presStyleCnt="7"/>
      <dgm:spPr/>
    </dgm:pt>
    <dgm:pt modelId="{33BF8289-F00E-48C6-8A7B-052CCCA2259A}" type="pres">
      <dgm:prSet presAssocID="{20FE4ABC-CFD1-49AF-85FD-4F0DF939B10B}" presName="vertSpace4" presStyleLbl="node1" presStyleIdx="2" presStyleCnt="7"/>
      <dgm:spPr/>
    </dgm:pt>
    <dgm:pt modelId="{3CDB9189-E554-43CB-AB0F-014F624C23EE}" type="pres">
      <dgm:prSet presAssocID="{20FE4ABC-CFD1-49AF-85FD-4F0DF939B10B}" presName="circle4" presStyleLbl="node1" presStyleIdx="3" presStyleCnt="7"/>
      <dgm:spPr/>
    </dgm:pt>
    <dgm:pt modelId="{A6A7F146-AC60-4643-B8EE-0A95A084057A}" type="pres">
      <dgm:prSet presAssocID="{20FE4ABC-CFD1-49AF-85FD-4F0DF939B10B}" presName="rect4" presStyleLbl="alignAcc1" presStyleIdx="3" presStyleCnt="7"/>
      <dgm:spPr/>
    </dgm:pt>
    <dgm:pt modelId="{335DFFD7-F4C7-44F8-8675-90173ED46E76}" type="pres">
      <dgm:prSet presAssocID="{280733DA-7C15-4431-9C93-C115635BD83C}" presName="vertSpace5" presStyleLbl="node1" presStyleIdx="3" presStyleCnt="7"/>
      <dgm:spPr/>
    </dgm:pt>
    <dgm:pt modelId="{CD7CB042-DB2B-4DD9-B9C9-D03095EA9A44}" type="pres">
      <dgm:prSet presAssocID="{280733DA-7C15-4431-9C93-C115635BD83C}" presName="circle5" presStyleLbl="node1" presStyleIdx="4" presStyleCnt="7"/>
      <dgm:spPr/>
    </dgm:pt>
    <dgm:pt modelId="{D5FB1CEF-6EE4-4D51-8B56-E94CC07C0BF6}" type="pres">
      <dgm:prSet presAssocID="{280733DA-7C15-4431-9C93-C115635BD83C}" presName="rect5" presStyleLbl="alignAcc1" presStyleIdx="4" presStyleCnt="7"/>
      <dgm:spPr/>
    </dgm:pt>
    <dgm:pt modelId="{59E8E9E6-310C-450B-AF65-AF2D56C5DDFA}" type="pres">
      <dgm:prSet presAssocID="{48EA5720-B959-4EB1-86CA-CC25150229EC}" presName="vertSpace6" presStyleLbl="node1" presStyleIdx="4" presStyleCnt="7"/>
      <dgm:spPr/>
    </dgm:pt>
    <dgm:pt modelId="{7FABFFB7-EA41-45B8-8651-0FF997E795DC}" type="pres">
      <dgm:prSet presAssocID="{48EA5720-B959-4EB1-86CA-CC25150229EC}" presName="circle6" presStyleLbl="node1" presStyleIdx="5" presStyleCnt="7"/>
      <dgm:spPr/>
    </dgm:pt>
    <dgm:pt modelId="{B88E6066-9C96-4632-86DB-3E76172B4757}" type="pres">
      <dgm:prSet presAssocID="{48EA5720-B959-4EB1-86CA-CC25150229EC}" presName="rect6" presStyleLbl="alignAcc1" presStyleIdx="5" presStyleCnt="7"/>
      <dgm:spPr/>
    </dgm:pt>
    <dgm:pt modelId="{8FBC496E-0406-4E1F-8DFD-E50B2191C295}" type="pres">
      <dgm:prSet presAssocID="{8E694F30-0932-4365-9156-F7043CE0334C}" presName="vertSpace7" presStyleLbl="node1" presStyleIdx="5" presStyleCnt="7"/>
      <dgm:spPr/>
    </dgm:pt>
    <dgm:pt modelId="{D759BABA-E0B0-43F5-B215-8AAEA1DA6F88}" type="pres">
      <dgm:prSet presAssocID="{8E694F30-0932-4365-9156-F7043CE0334C}" presName="circle7" presStyleLbl="node1" presStyleIdx="6" presStyleCnt="7"/>
      <dgm:spPr/>
    </dgm:pt>
    <dgm:pt modelId="{E6664CB3-4AD9-4633-AD10-513CEBBEB93D}" type="pres">
      <dgm:prSet presAssocID="{8E694F30-0932-4365-9156-F7043CE0334C}" presName="rect7" presStyleLbl="alignAcc1" presStyleIdx="6" presStyleCnt="7"/>
      <dgm:spPr/>
    </dgm:pt>
    <dgm:pt modelId="{294839B2-4D19-4C23-8341-BD79440C6564}" type="pres">
      <dgm:prSet presAssocID="{8F3B3013-0D13-4E1B-B0B4-31258D231CBB}" presName="rect1ParTxNoCh" presStyleLbl="alignAcc1" presStyleIdx="6" presStyleCnt="7">
        <dgm:presLayoutVars>
          <dgm:chMax val="1"/>
          <dgm:bulletEnabled val="1"/>
        </dgm:presLayoutVars>
      </dgm:prSet>
      <dgm:spPr/>
    </dgm:pt>
    <dgm:pt modelId="{8360F9CA-3721-4BF7-A17A-0DC249F96E52}" type="pres">
      <dgm:prSet presAssocID="{1E48871D-2826-4756-8B69-48F53F54A438}" presName="rect2ParTxNoCh" presStyleLbl="alignAcc1" presStyleIdx="6" presStyleCnt="7">
        <dgm:presLayoutVars>
          <dgm:chMax val="1"/>
          <dgm:bulletEnabled val="1"/>
        </dgm:presLayoutVars>
      </dgm:prSet>
      <dgm:spPr/>
    </dgm:pt>
    <dgm:pt modelId="{11C3D63B-353D-4CF8-A1F7-2C88529B8C6D}" type="pres">
      <dgm:prSet presAssocID="{FE9C6ACC-6218-4753-B0F5-6C34FF6CF34C}" presName="rect3ParTxNoCh" presStyleLbl="alignAcc1" presStyleIdx="6" presStyleCnt="7">
        <dgm:presLayoutVars>
          <dgm:chMax val="1"/>
          <dgm:bulletEnabled val="1"/>
        </dgm:presLayoutVars>
      </dgm:prSet>
      <dgm:spPr/>
    </dgm:pt>
    <dgm:pt modelId="{E229AB03-B5FC-487E-8010-60B1796B668A}" type="pres">
      <dgm:prSet presAssocID="{20FE4ABC-CFD1-49AF-85FD-4F0DF939B10B}" presName="rect4ParTxNoCh" presStyleLbl="alignAcc1" presStyleIdx="6" presStyleCnt="7">
        <dgm:presLayoutVars>
          <dgm:chMax val="1"/>
          <dgm:bulletEnabled val="1"/>
        </dgm:presLayoutVars>
      </dgm:prSet>
      <dgm:spPr/>
    </dgm:pt>
    <dgm:pt modelId="{A1DEB961-BF76-483B-8285-780D836A0BCC}" type="pres">
      <dgm:prSet presAssocID="{280733DA-7C15-4431-9C93-C115635BD83C}" presName="rect5ParTxNoCh" presStyleLbl="alignAcc1" presStyleIdx="6" presStyleCnt="7">
        <dgm:presLayoutVars>
          <dgm:chMax val="1"/>
          <dgm:bulletEnabled val="1"/>
        </dgm:presLayoutVars>
      </dgm:prSet>
      <dgm:spPr/>
    </dgm:pt>
    <dgm:pt modelId="{41C79E94-76EF-44C0-9BAB-83B2B814A6CE}" type="pres">
      <dgm:prSet presAssocID="{48EA5720-B959-4EB1-86CA-CC25150229EC}" presName="rect6ParTxNoCh" presStyleLbl="alignAcc1" presStyleIdx="6" presStyleCnt="7">
        <dgm:presLayoutVars>
          <dgm:chMax val="1"/>
          <dgm:bulletEnabled val="1"/>
        </dgm:presLayoutVars>
      </dgm:prSet>
      <dgm:spPr/>
    </dgm:pt>
    <dgm:pt modelId="{D17A154C-69DF-4093-805D-5BB0D65FE340}" type="pres">
      <dgm:prSet presAssocID="{8E694F30-0932-4365-9156-F7043CE0334C}" presName="rect7ParTxNoCh" presStyleLbl="alignAcc1" presStyleIdx="6" presStyleCnt="7">
        <dgm:presLayoutVars>
          <dgm:chMax val="1"/>
          <dgm:bulletEnabled val="1"/>
        </dgm:presLayoutVars>
      </dgm:prSet>
      <dgm:spPr/>
    </dgm:pt>
  </dgm:ptLst>
  <dgm:cxnLst>
    <dgm:cxn modelId="{C97D9602-26BA-4EDA-A91E-C81A4FEEF3DD}" srcId="{FFA605EE-6DE2-426E-919F-770F2528FCDD}" destId="{8E694F30-0932-4365-9156-F7043CE0334C}" srcOrd="6" destOrd="0" parTransId="{AFDF9702-C852-4248-97E4-A1D5E4029A8D}" sibTransId="{00038C85-A0DE-437F-8902-16710890495D}"/>
    <dgm:cxn modelId="{AD9D2209-4302-4253-A938-57CD6EDC69FE}" type="presOf" srcId="{FE9C6ACC-6218-4753-B0F5-6C34FF6CF34C}" destId="{A0D2B843-EB6F-4802-AD0D-59A1DA43C941}" srcOrd="0" destOrd="0" presId="urn:microsoft.com/office/officeart/2005/8/layout/target3"/>
    <dgm:cxn modelId="{FF86890E-A34F-4E4C-B640-763153439688}" type="presOf" srcId="{48EA5720-B959-4EB1-86CA-CC25150229EC}" destId="{41C79E94-76EF-44C0-9BAB-83B2B814A6CE}" srcOrd="1" destOrd="0" presId="urn:microsoft.com/office/officeart/2005/8/layout/target3"/>
    <dgm:cxn modelId="{2FA47D18-FBC8-4907-B0F8-6B9EE714358C}" srcId="{FFA605EE-6DE2-426E-919F-770F2528FCDD}" destId="{8F3B3013-0D13-4E1B-B0B4-31258D231CBB}" srcOrd="0" destOrd="0" parTransId="{D769AADE-7A26-488B-AD58-9DA589F74E5A}" sibTransId="{832BC6A6-319B-4DDE-9E89-D9933DD3B1FD}"/>
    <dgm:cxn modelId="{C4AA9C1D-19EE-4DDD-8385-6165F384D13D}" type="presOf" srcId="{FFA605EE-6DE2-426E-919F-770F2528FCDD}" destId="{4417043D-2D54-494E-A863-6FFE3879C283}" srcOrd="0" destOrd="0" presId="urn:microsoft.com/office/officeart/2005/8/layout/target3"/>
    <dgm:cxn modelId="{5F09071F-8A28-4DF0-8508-5E3E74444046}" type="presOf" srcId="{8E694F30-0932-4365-9156-F7043CE0334C}" destId="{E6664CB3-4AD9-4633-AD10-513CEBBEB93D}" srcOrd="0" destOrd="0" presId="urn:microsoft.com/office/officeart/2005/8/layout/target3"/>
    <dgm:cxn modelId="{BFF84926-2D1E-4D4A-9A43-DBB2457CB1C9}" srcId="{FFA605EE-6DE2-426E-919F-770F2528FCDD}" destId="{48EA5720-B959-4EB1-86CA-CC25150229EC}" srcOrd="5" destOrd="0" parTransId="{541EC3FB-5ACD-4D24-85F0-C7B2F3FDB018}" sibTransId="{333F06B6-1625-48B2-B0D2-D45BC3459E39}"/>
    <dgm:cxn modelId="{3F416729-BA46-490A-8CC9-2D0F793B3126}" type="presOf" srcId="{48EA5720-B959-4EB1-86CA-CC25150229EC}" destId="{B88E6066-9C96-4632-86DB-3E76172B4757}" srcOrd="0" destOrd="0" presId="urn:microsoft.com/office/officeart/2005/8/layout/target3"/>
    <dgm:cxn modelId="{37125331-4338-4398-8175-0A85B5F793C8}" srcId="{FFA605EE-6DE2-426E-919F-770F2528FCDD}" destId="{10A249A2-E749-4AB2-80D8-F93FA20588F7}" srcOrd="7" destOrd="0" parTransId="{B908C9BE-E332-4CC6-9E33-443C7FB3A58F}" sibTransId="{7C54FC68-FA2C-4BB2-9D74-12465D7680FE}"/>
    <dgm:cxn modelId="{D06A9233-0A80-46A0-B7BF-A21BC50187C6}" srcId="{FFA605EE-6DE2-426E-919F-770F2528FCDD}" destId="{2553AEE2-8D45-4B88-AE75-FD99B1D057E3}" srcOrd="8" destOrd="0" parTransId="{124CEDDB-742C-49E0-832A-0691FB950DA2}" sibTransId="{D7BE682A-E808-4C98-A321-933593ED93ED}"/>
    <dgm:cxn modelId="{69624338-400F-4562-BE78-B872E35BF9B9}" type="presOf" srcId="{1E48871D-2826-4756-8B69-48F53F54A438}" destId="{8360F9CA-3721-4BF7-A17A-0DC249F96E52}" srcOrd="1" destOrd="0" presId="urn:microsoft.com/office/officeart/2005/8/layout/target3"/>
    <dgm:cxn modelId="{6266465B-D791-42E7-9B52-D13AC830E462}" srcId="{FFA605EE-6DE2-426E-919F-770F2528FCDD}" destId="{FE9C6ACC-6218-4753-B0F5-6C34FF6CF34C}" srcOrd="2" destOrd="0" parTransId="{5C9728DC-45AF-40A1-AA4A-3338D2350004}" sibTransId="{B62B45FE-5A59-4289-8945-ED3957D272D3}"/>
    <dgm:cxn modelId="{D88FF05D-B3E2-4C32-9870-AE9DCB2C5B70}" type="presOf" srcId="{8F3B3013-0D13-4E1B-B0B4-31258D231CBB}" destId="{294839B2-4D19-4C23-8341-BD79440C6564}" srcOrd="1" destOrd="0" presId="urn:microsoft.com/office/officeart/2005/8/layout/target3"/>
    <dgm:cxn modelId="{961CF045-DE78-4043-9829-92C3C7D4D0BB}" srcId="{FFA605EE-6DE2-426E-919F-770F2528FCDD}" destId="{280733DA-7C15-4431-9C93-C115635BD83C}" srcOrd="4" destOrd="0" parTransId="{3260DF42-8426-4B84-8082-4AC9428DBBA4}" sibTransId="{4E20C866-FAF0-4044-ABA2-DC245C9F7A64}"/>
    <dgm:cxn modelId="{CC500D68-B3F8-410A-9789-0ED78E207109}" srcId="{FFA605EE-6DE2-426E-919F-770F2528FCDD}" destId="{5C662A14-B3A2-4A7A-93BB-CF9AE1E37637}" srcOrd="9" destOrd="0" parTransId="{974BAB94-C996-4BF6-9BF3-16C5944E75BF}" sibTransId="{3ACB1613-97FF-469F-BF85-49E9E708B86A}"/>
    <dgm:cxn modelId="{69D10E4E-97A3-448F-A95D-56791D724CC6}" type="presOf" srcId="{20FE4ABC-CFD1-49AF-85FD-4F0DF939B10B}" destId="{A6A7F146-AC60-4643-B8EE-0A95A084057A}" srcOrd="0" destOrd="0" presId="urn:microsoft.com/office/officeart/2005/8/layout/target3"/>
    <dgm:cxn modelId="{7A307C70-CE6C-44B3-978F-A791E056B4E3}" srcId="{FFA605EE-6DE2-426E-919F-770F2528FCDD}" destId="{20FE4ABC-CFD1-49AF-85FD-4F0DF939B10B}" srcOrd="3" destOrd="0" parTransId="{4960C586-C9E2-468F-80C0-F84727F3C02B}" sibTransId="{455220C0-740D-4BA4-9BA7-648A61EB2419}"/>
    <dgm:cxn modelId="{029AAD50-D710-479A-A15B-0037F47B2A85}" type="presOf" srcId="{280733DA-7C15-4431-9C93-C115635BD83C}" destId="{A1DEB961-BF76-483B-8285-780D836A0BCC}" srcOrd="1" destOrd="0" presId="urn:microsoft.com/office/officeart/2005/8/layout/target3"/>
    <dgm:cxn modelId="{204AB650-C8D7-4E9C-B89E-2289BB67513A}" type="presOf" srcId="{20FE4ABC-CFD1-49AF-85FD-4F0DF939B10B}" destId="{E229AB03-B5FC-487E-8010-60B1796B668A}" srcOrd="1" destOrd="0" presId="urn:microsoft.com/office/officeart/2005/8/layout/target3"/>
    <dgm:cxn modelId="{AA63B48B-EB19-4574-8F81-393AD8976497}" type="presOf" srcId="{8F3B3013-0D13-4E1B-B0B4-31258D231CBB}" destId="{BB3C5665-7005-4FEC-887B-B9BFBD733C26}" srcOrd="0" destOrd="0" presId="urn:microsoft.com/office/officeart/2005/8/layout/target3"/>
    <dgm:cxn modelId="{288DDA98-9651-4FCB-A16A-E795479D1992}" type="presOf" srcId="{FE9C6ACC-6218-4753-B0F5-6C34FF6CF34C}" destId="{11C3D63B-353D-4CF8-A1F7-2C88529B8C6D}" srcOrd="1" destOrd="0" presId="urn:microsoft.com/office/officeart/2005/8/layout/target3"/>
    <dgm:cxn modelId="{D11C8BA0-8E9E-4E11-BBF9-1CD75E6B8A8F}" type="presOf" srcId="{280733DA-7C15-4431-9C93-C115635BD83C}" destId="{D5FB1CEF-6EE4-4D51-8B56-E94CC07C0BF6}" srcOrd="0" destOrd="0" presId="urn:microsoft.com/office/officeart/2005/8/layout/target3"/>
    <dgm:cxn modelId="{B53784C0-BFD4-4384-8DE4-E545656B2533}" type="presOf" srcId="{1E48871D-2826-4756-8B69-48F53F54A438}" destId="{1611A684-6B6E-4A74-A986-C7E5A73C2D43}" srcOrd="0" destOrd="0" presId="urn:microsoft.com/office/officeart/2005/8/layout/target3"/>
    <dgm:cxn modelId="{0206F7C8-FB56-401D-ADB2-CA55AAF17427}" type="presOf" srcId="{8E694F30-0932-4365-9156-F7043CE0334C}" destId="{D17A154C-69DF-4093-805D-5BB0D65FE340}" srcOrd="1" destOrd="0" presId="urn:microsoft.com/office/officeart/2005/8/layout/target3"/>
    <dgm:cxn modelId="{0DB08CF1-E8D2-415F-970B-045F9AB66CE3}" srcId="{FFA605EE-6DE2-426E-919F-770F2528FCDD}" destId="{1E48871D-2826-4756-8B69-48F53F54A438}" srcOrd="1" destOrd="0" parTransId="{4A5E28CD-275C-4DF8-9193-EC4AF34C8FE7}" sibTransId="{0E6669D2-54EF-44ED-B795-FD7A7C479D70}"/>
    <dgm:cxn modelId="{2E03CCBC-E8DE-465F-A2A7-1E9344DEDDA7}" type="presParOf" srcId="{4417043D-2D54-494E-A863-6FFE3879C283}" destId="{59469EA5-E7DA-4DA4-BCC1-72EA3CBE8B5B}" srcOrd="0" destOrd="0" presId="urn:microsoft.com/office/officeart/2005/8/layout/target3"/>
    <dgm:cxn modelId="{A52C1AF7-F20A-4EF2-B949-222BABE1D7BA}" type="presParOf" srcId="{4417043D-2D54-494E-A863-6FFE3879C283}" destId="{2DADE53D-9F6A-4974-98D4-3B82534DAF28}" srcOrd="1" destOrd="0" presId="urn:microsoft.com/office/officeart/2005/8/layout/target3"/>
    <dgm:cxn modelId="{147E9BDD-CF0F-41FA-BA2D-64418390F405}" type="presParOf" srcId="{4417043D-2D54-494E-A863-6FFE3879C283}" destId="{BB3C5665-7005-4FEC-887B-B9BFBD733C26}" srcOrd="2" destOrd="0" presId="urn:microsoft.com/office/officeart/2005/8/layout/target3"/>
    <dgm:cxn modelId="{4E10C1F0-EA82-46F9-B05F-C7BECC874E16}" type="presParOf" srcId="{4417043D-2D54-494E-A863-6FFE3879C283}" destId="{48EE043E-0495-460E-8F64-E93310EC0456}" srcOrd="3" destOrd="0" presId="urn:microsoft.com/office/officeart/2005/8/layout/target3"/>
    <dgm:cxn modelId="{8944409B-0A59-4FFB-804D-63E1CCD49870}" type="presParOf" srcId="{4417043D-2D54-494E-A863-6FFE3879C283}" destId="{22E8846E-E00F-4D12-A20C-2CC21E8541E5}" srcOrd="4" destOrd="0" presId="urn:microsoft.com/office/officeart/2005/8/layout/target3"/>
    <dgm:cxn modelId="{19DE788D-B6F5-455D-9FCD-9B4A3212023A}" type="presParOf" srcId="{4417043D-2D54-494E-A863-6FFE3879C283}" destId="{1611A684-6B6E-4A74-A986-C7E5A73C2D43}" srcOrd="5" destOrd="0" presId="urn:microsoft.com/office/officeart/2005/8/layout/target3"/>
    <dgm:cxn modelId="{0C7211BD-2A74-4012-9340-58CE662D81F1}" type="presParOf" srcId="{4417043D-2D54-494E-A863-6FFE3879C283}" destId="{8AD265E0-041C-4A10-BD1B-A53FB3BDD2C6}" srcOrd="6" destOrd="0" presId="urn:microsoft.com/office/officeart/2005/8/layout/target3"/>
    <dgm:cxn modelId="{FE427592-EFC8-41DB-8E59-AA37001EA515}" type="presParOf" srcId="{4417043D-2D54-494E-A863-6FFE3879C283}" destId="{5453AC97-833C-45B2-8199-D1D5CECCE2C3}" srcOrd="7" destOrd="0" presId="urn:microsoft.com/office/officeart/2005/8/layout/target3"/>
    <dgm:cxn modelId="{FE2644E8-4C97-42DE-A7E4-B5C28F9CD5AD}" type="presParOf" srcId="{4417043D-2D54-494E-A863-6FFE3879C283}" destId="{A0D2B843-EB6F-4802-AD0D-59A1DA43C941}" srcOrd="8" destOrd="0" presId="urn:microsoft.com/office/officeart/2005/8/layout/target3"/>
    <dgm:cxn modelId="{A10FAE94-9F53-426C-B779-187F55BBD715}" type="presParOf" srcId="{4417043D-2D54-494E-A863-6FFE3879C283}" destId="{33BF8289-F00E-48C6-8A7B-052CCCA2259A}" srcOrd="9" destOrd="0" presId="urn:microsoft.com/office/officeart/2005/8/layout/target3"/>
    <dgm:cxn modelId="{87D1134B-7F70-4BAE-ADB3-98703810197C}" type="presParOf" srcId="{4417043D-2D54-494E-A863-6FFE3879C283}" destId="{3CDB9189-E554-43CB-AB0F-014F624C23EE}" srcOrd="10" destOrd="0" presId="urn:microsoft.com/office/officeart/2005/8/layout/target3"/>
    <dgm:cxn modelId="{413104F4-470D-4262-99E5-53240AB3B3BC}" type="presParOf" srcId="{4417043D-2D54-494E-A863-6FFE3879C283}" destId="{A6A7F146-AC60-4643-B8EE-0A95A084057A}" srcOrd="11" destOrd="0" presId="urn:microsoft.com/office/officeart/2005/8/layout/target3"/>
    <dgm:cxn modelId="{F2FB059A-BCD1-4C1D-85ED-0E0460005802}" type="presParOf" srcId="{4417043D-2D54-494E-A863-6FFE3879C283}" destId="{335DFFD7-F4C7-44F8-8675-90173ED46E76}" srcOrd="12" destOrd="0" presId="urn:microsoft.com/office/officeart/2005/8/layout/target3"/>
    <dgm:cxn modelId="{3A4A3914-9E19-410B-901D-E40256C01EF7}" type="presParOf" srcId="{4417043D-2D54-494E-A863-6FFE3879C283}" destId="{CD7CB042-DB2B-4DD9-B9C9-D03095EA9A44}" srcOrd="13" destOrd="0" presId="urn:microsoft.com/office/officeart/2005/8/layout/target3"/>
    <dgm:cxn modelId="{46E9EA1A-C0C4-4A44-80B2-793614F73976}" type="presParOf" srcId="{4417043D-2D54-494E-A863-6FFE3879C283}" destId="{D5FB1CEF-6EE4-4D51-8B56-E94CC07C0BF6}" srcOrd="14" destOrd="0" presId="urn:microsoft.com/office/officeart/2005/8/layout/target3"/>
    <dgm:cxn modelId="{8EFEE90B-C9CE-40A2-B7DB-3FCFB4D1866F}" type="presParOf" srcId="{4417043D-2D54-494E-A863-6FFE3879C283}" destId="{59E8E9E6-310C-450B-AF65-AF2D56C5DDFA}" srcOrd="15" destOrd="0" presId="urn:microsoft.com/office/officeart/2005/8/layout/target3"/>
    <dgm:cxn modelId="{8AF84551-BA16-4B58-B639-2B7D40D1CD43}" type="presParOf" srcId="{4417043D-2D54-494E-A863-6FFE3879C283}" destId="{7FABFFB7-EA41-45B8-8651-0FF997E795DC}" srcOrd="16" destOrd="0" presId="urn:microsoft.com/office/officeart/2005/8/layout/target3"/>
    <dgm:cxn modelId="{3D44ED17-C2F7-49BA-B0F8-04E22A443953}" type="presParOf" srcId="{4417043D-2D54-494E-A863-6FFE3879C283}" destId="{B88E6066-9C96-4632-86DB-3E76172B4757}" srcOrd="17" destOrd="0" presId="urn:microsoft.com/office/officeart/2005/8/layout/target3"/>
    <dgm:cxn modelId="{FA423912-F125-4EAD-ADA1-43257A062E34}" type="presParOf" srcId="{4417043D-2D54-494E-A863-6FFE3879C283}" destId="{8FBC496E-0406-4E1F-8DFD-E50B2191C295}" srcOrd="18" destOrd="0" presId="urn:microsoft.com/office/officeart/2005/8/layout/target3"/>
    <dgm:cxn modelId="{E3AC14B7-E37F-4323-8BB4-DA86162D7C52}" type="presParOf" srcId="{4417043D-2D54-494E-A863-6FFE3879C283}" destId="{D759BABA-E0B0-43F5-B215-8AAEA1DA6F88}" srcOrd="19" destOrd="0" presId="urn:microsoft.com/office/officeart/2005/8/layout/target3"/>
    <dgm:cxn modelId="{60182660-B68E-453B-9206-5E5C25F9B210}" type="presParOf" srcId="{4417043D-2D54-494E-A863-6FFE3879C283}" destId="{E6664CB3-4AD9-4633-AD10-513CEBBEB93D}" srcOrd="20" destOrd="0" presId="urn:microsoft.com/office/officeart/2005/8/layout/target3"/>
    <dgm:cxn modelId="{62F3E73A-6264-476E-B920-4E592F6DB89D}" type="presParOf" srcId="{4417043D-2D54-494E-A863-6FFE3879C283}" destId="{294839B2-4D19-4C23-8341-BD79440C6564}" srcOrd="21" destOrd="0" presId="urn:microsoft.com/office/officeart/2005/8/layout/target3"/>
    <dgm:cxn modelId="{0498E548-ABBA-4356-A754-8D77C15BB07E}" type="presParOf" srcId="{4417043D-2D54-494E-A863-6FFE3879C283}" destId="{8360F9CA-3721-4BF7-A17A-0DC249F96E52}" srcOrd="22" destOrd="0" presId="urn:microsoft.com/office/officeart/2005/8/layout/target3"/>
    <dgm:cxn modelId="{71CB00E2-432E-46D4-8176-B6806B61AC43}" type="presParOf" srcId="{4417043D-2D54-494E-A863-6FFE3879C283}" destId="{11C3D63B-353D-4CF8-A1F7-2C88529B8C6D}" srcOrd="23" destOrd="0" presId="urn:microsoft.com/office/officeart/2005/8/layout/target3"/>
    <dgm:cxn modelId="{C64F2BAA-1DB6-4257-91A2-529DB61015D3}" type="presParOf" srcId="{4417043D-2D54-494E-A863-6FFE3879C283}" destId="{E229AB03-B5FC-487E-8010-60B1796B668A}" srcOrd="24" destOrd="0" presId="urn:microsoft.com/office/officeart/2005/8/layout/target3"/>
    <dgm:cxn modelId="{FFAE544F-3A71-4EEB-92AA-46634D8F2350}" type="presParOf" srcId="{4417043D-2D54-494E-A863-6FFE3879C283}" destId="{A1DEB961-BF76-483B-8285-780D836A0BCC}" srcOrd="25" destOrd="0" presId="urn:microsoft.com/office/officeart/2005/8/layout/target3"/>
    <dgm:cxn modelId="{A58BBBC2-B050-47FE-99B6-1287FBF63C87}" type="presParOf" srcId="{4417043D-2D54-494E-A863-6FFE3879C283}" destId="{41C79E94-76EF-44C0-9BAB-83B2B814A6CE}" srcOrd="26" destOrd="0" presId="urn:microsoft.com/office/officeart/2005/8/layout/target3"/>
    <dgm:cxn modelId="{B04D386B-26B2-48AF-A384-41EE68FCE609}" type="presParOf" srcId="{4417043D-2D54-494E-A863-6FFE3879C283}" destId="{D17A154C-69DF-4093-805D-5BB0D65FE340}" srcOrd="27" destOrd="0" presId="urn:microsoft.com/office/officeart/2005/8/layout/targe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D00FBDBA-2F94-4815-882D-81787A9F86E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F76CF55A-EAC5-42A7-B519-300AE91C2CF9}">
      <dgm:prSet/>
      <dgm:spPr>
        <a:solidFill>
          <a:schemeClr val="bg1"/>
        </a:solidFill>
        <a:ln>
          <a:solidFill>
            <a:srgbClr val="FF0000"/>
          </a:solidFill>
        </a:ln>
      </dgm:spPr>
      <dgm:t>
        <a:bodyPr/>
        <a:lstStyle/>
        <a:p>
          <a:pPr algn="ctr" rtl="0"/>
          <a:r>
            <a:rPr lang="es-ES_tradnl" b="1" i="0" dirty="0">
              <a:solidFill>
                <a:schemeClr val="tx1"/>
              </a:solidFill>
            </a:rPr>
            <a:t>Perfil de mercado</a:t>
          </a:r>
          <a:endParaRPr lang="es-ES_tradnl" dirty="0">
            <a:solidFill>
              <a:schemeClr val="tx1"/>
            </a:solidFill>
          </a:endParaRPr>
        </a:p>
      </dgm:t>
    </dgm:pt>
    <dgm:pt modelId="{AABCD078-6BD1-451D-BBDE-273524B7F655}" type="parTrans" cxnId="{C8103E03-9B26-468C-B0D7-30B371BD769D}">
      <dgm:prSet/>
      <dgm:spPr/>
      <dgm:t>
        <a:bodyPr/>
        <a:lstStyle/>
        <a:p>
          <a:endParaRPr lang="es-ES_tradnl"/>
        </a:p>
      </dgm:t>
    </dgm:pt>
    <dgm:pt modelId="{6E5C55B1-22DA-449B-859A-1924E1AEAE68}" type="sibTrans" cxnId="{C8103E03-9B26-468C-B0D7-30B371BD769D}">
      <dgm:prSet/>
      <dgm:spPr/>
      <dgm:t>
        <a:bodyPr/>
        <a:lstStyle/>
        <a:p>
          <a:endParaRPr lang="es-ES_tradnl"/>
        </a:p>
      </dgm:t>
    </dgm:pt>
    <dgm:pt modelId="{06218FE8-7628-441B-938A-BFAB5C036194}" type="pres">
      <dgm:prSet presAssocID="{D00FBDBA-2F94-4815-882D-81787A9F86E8}" presName="linear" presStyleCnt="0">
        <dgm:presLayoutVars>
          <dgm:animLvl val="lvl"/>
          <dgm:resizeHandles val="exact"/>
        </dgm:presLayoutVars>
      </dgm:prSet>
      <dgm:spPr/>
    </dgm:pt>
    <dgm:pt modelId="{6B9814FA-B0C7-47D3-BF9F-B603D94E7DC1}" type="pres">
      <dgm:prSet presAssocID="{F76CF55A-EAC5-42A7-B519-300AE91C2CF9}" presName="parentText" presStyleLbl="node1" presStyleIdx="0" presStyleCnt="1">
        <dgm:presLayoutVars>
          <dgm:chMax val="0"/>
          <dgm:bulletEnabled val="1"/>
        </dgm:presLayoutVars>
      </dgm:prSet>
      <dgm:spPr/>
    </dgm:pt>
  </dgm:ptLst>
  <dgm:cxnLst>
    <dgm:cxn modelId="{C8103E03-9B26-468C-B0D7-30B371BD769D}" srcId="{D00FBDBA-2F94-4815-882D-81787A9F86E8}" destId="{F76CF55A-EAC5-42A7-B519-300AE91C2CF9}" srcOrd="0" destOrd="0" parTransId="{AABCD078-6BD1-451D-BBDE-273524B7F655}" sibTransId="{6E5C55B1-22DA-449B-859A-1924E1AEAE68}"/>
    <dgm:cxn modelId="{8944FA09-2218-4F2B-9732-89A99793F019}" type="presOf" srcId="{F76CF55A-EAC5-42A7-B519-300AE91C2CF9}" destId="{6B9814FA-B0C7-47D3-BF9F-B603D94E7DC1}" srcOrd="0" destOrd="0" presId="urn:microsoft.com/office/officeart/2005/8/layout/vList2"/>
    <dgm:cxn modelId="{F474C1B4-0BC0-4ABB-8EF0-21E9E1CFC1E9}" type="presOf" srcId="{D00FBDBA-2F94-4815-882D-81787A9F86E8}" destId="{06218FE8-7628-441B-938A-BFAB5C036194}" srcOrd="0" destOrd="0" presId="urn:microsoft.com/office/officeart/2005/8/layout/vList2"/>
    <dgm:cxn modelId="{EEE549AF-47C9-4323-B873-0007EE8DAA79}" type="presParOf" srcId="{06218FE8-7628-441B-938A-BFAB5C036194}" destId="{6B9814FA-B0C7-47D3-BF9F-B603D94E7DC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1C859B1D-1574-452E-A79F-254480E9E9C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8CCD5547-2CDE-4AA7-990E-49D188343250}">
      <dgm:prSet/>
      <dgm:spPr>
        <a:solidFill>
          <a:schemeClr val="bg1"/>
        </a:solidFill>
        <a:ln>
          <a:solidFill>
            <a:srgbClr val="FF0000"/>
          </a:solidFill>
        </a:ln>
      </dgm:spPr>
      <dgm:t>
        <a:bodyPr/>
        <a:lstStyle/>
        <a:p>
          <a:pPr algn="ctr" rtl="0"/>
          <a:r>
            <a:rPr lang="es-ES_tradnl" b="1" i="0" dirty="0">
              <a:solidFill>
                <a:schemeClr val="tx1"/>
              </a:solidFill>
            </a:rPr>
            <a:t>Mapa conceptual (marketing)</a:t>
          </a:r>
          <a:endParaRPr lang="es-ES_tradnl" dirty="0">
            <a:solidFill>
              <a:schemeClr val="tx1"/>
            </a:solidFill>
          </a:endParaRPr>
        </a:p>
      </dgm:t>
    </dgm:pt>
    <dgm:pt modelId="{0516CF60-0AC5-49F1-940F-E5718BCE3A37}" type="parTrans" cxnId="{E41E3869-4244-4D77-A052-872CB5DA9754}">
      <dgm:prSet/>
      <dgm:spPr/>
      <dgm:t>
        <a:bodyPr/>
        <a:lstStyle/>
        <a:p>
          <a:endParaRPr lang="es-ES_tradnl"/>
        </a:p>
      </dgm:t>
    </dgm:pt>
    <dgm:pt modelId="{3741E64E-939E-4266-A7A3-5A8688C6BFD8}" type="sibTrans" cxnId="{E41E3869-4244-4D77-A052-872CB5DA9754}">
      <dgm:prSet/>
      <dgm:spPr/>
      <dgm:t>
        <a:bodyPr/>
        <a:lstStyle/>
        <a:p>
          <a:endParaRPr lang="es-ES_tradnl"/>
        </a:p>
      </dgm:t>
    </dgm:pt>
    <dgm:pt modelId="{75AC8F30-FF48-4FEF-A092-AFFCAAB4E181}" type="pres">
      <dgm:prSet presAssocID="{1C859B1D-1574-452E-A79F-254480E9E9CC}" presName="linear" presStyleCnt="0">
        <dgm:presLayoutVars>
          <dgm:animLvl val="lvl"/>
          <dgm:resizeHandles val="exact"/>
        </dgm:presLayoutVars>
      </dgm:prSet>
      <dgm:spPr/>
    </dgm:pt>
    <dgm:pt modelId="{173153A1-3E4F-4C05-A643-B9AC056C45DB}" type="pres">
      <dgm:prSet presAssocID="{8CCD5547-2CDE-4AA7-990E-49D188343250}" presName="parentText" presStyleLbl="node1" presStyleIdx="0" presStyleCnt="1">
        <dgm:presLayoutVars>
          <dgm:chMax val="0"/>
          <dgm:bulletEnabled val="1"/>
        </dgm:presLayoutVars>
      </dgm:prSet>
      <dgm:spPr/>
    </dgm:pt>
  </dgm:ptLst>
  <dgm:cxnLst>
    <dgm:cxn modelId="{E41E3869-4244-4D77-A052-872CB5DA9754}" srcId="{1C859B1D-1574-452E-A79F-254480E9E9CC}" destId="{8CCD5547-2CDE-4AA7-990E-49D188343250}" srcOrd="0" destOrd="0" parTransId="{0516CF60-0AC5-49F1-940F-E5718BCE3A37}" sibTransId="{3741E64E-939E-4266-A7A3-5A8688C6BFD8}"/>
    <dgm:cxn modelId="{11E45E5A-ED57-4B6C-9D65-06D694ABCA89}" type="presOf" srcId="{1C859B1D-1574-452E-A79F-254480E9E9CC}" destId="{75AC8F30-FF48-4FEF-A092-AFFCAAB4E181}" srcOrd="0" destOrd="0" presId="urn:microsoft.com/office/officeart/2005/8/layout/vList2"/>
    <dgm:cxn modelId="{D20027C4-3606-4BDC-93A3-AE74A3588F01}" type="presOf" srcId="{8CCD5547-2CDE-4AA7-990E-49D188343250}" destId="{173153A1-3E4F-4C05-A643-B9AC056C45DB}" srcOrd="0" destOrd="0" presId="urn:microsoft.com/office/officeart/2005/8/layout/vList2"/>
    <dgm:cxn modelId="{91F9177B-5689-428B-A638-249AEB140788}" type="presParOf" srcId="{75AC8F30-FF48-4FEF-A092-AFFCAAB4E181}" destId="{173153A1-3E4F-4C05-A643-B9AC056C45D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C314D721-1083-4664-B657-F2FC4C41FD5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CE56D29E-084F-4CB5-AAC6-667215AA91AA}">
      <dgm:prSet/>
      <dgm:spPr>
        <a:solidFill>
          <a:schemeClr val="bg1"/>
        </a:solidFill>
        <a:ln>
          <a:solidFill>
            <a:srgbClr val="FF0000"/>
          </a:solidFill>
        </a:ln>
      </dgm:spPr>
      <dgm:t>
        <a:bodyPr/>
        <a:lstStyle/>
        <a:p>
          <a:pPr algn="ctr" rtl="0"/>
          <a:r>
            <a:rPr lang="es-ES_tradnl" b="1" i="0" dirty="0">
              <a:solidFill>
                <a:schemeClr val="tx1"/>
              </a:solidFill>
            </a:rPr>
            <a:t>Curva de valor</a:t>
          </a:r>
          <a:endParaRPr lang="es-ES_tradnl" dirty="0">
            <a:solidFill>
              <a:schemeClr val="tx1"/>
            </a:solidFill>
          </a:endParaRPr>
        </a:p>
      </dgm:t>
    </dgm:pt>
    <dgm:pt modelId="{1BA73B03-DA92-4AF5-BA36-C029BCE2C183}" type="parTrans" cxnId="{7AD5AFA8-641B-4DEB-B59B-03850AA80BFE}">
      <dgm:prSet/>
      <dgm:spPr/>
      <dgm:t>
        <a:bodyPr/>
        <a:lstStyle/>
        <a:p>
          <a:endParaRPr lang="es-ES_tradnl"/>
        </a:p>
      </dgm:t>
    </dgm:pt>
    <dgm:pt modelId="{EBF3CAC1-AFED-454D-AD3B-1EC30DE97024}" type="sibTrans" cxnId="{7AD5AFA8-641B-4DEB-B59B-03850AA80BFE}">
      <dgm:prSet/>
      <dgm:spPr/>
      <dgm:t>
        <a:bodyPr/>
        <a:lstStyle/>
        <a:p>
          <a:endParaRPr lang="es-ES_tradnl"/>
        </a:p>
      </dgm:t>
    </dgm:pt>
    <dgm:pt modelId="{37D7C6E5-7FE7-4CAA-AE60-33D289309B09}" type="pres">
      <dgm:prSet presAssocID="{C314D721-1083-4664-B657-F2FC4C41FD58}" presName="linear" presStyleCnt="0">
        <dgm:presLayoutVars>
          <dgm:animLvl val="lvl"/>
          <dgm:resizeHandles val="exact"/>
        </dgm:presLayoutVars>
      </dgm:prSet>
      <dgm:spPr/>
    </dgm:pt>
    <dgm:pt modelId="{038F0751-B07D-4045-ACE7-11FA9BEDE5E6}" type="pres">
      <dgm:prSet presAssocID="{CE56D29E-084F-4CB5-AAC6-667215AA91AA}" presName="parentText" presStyleLbl="node1" presStyleIdx="0" presStyleCnt="1">
        <dgm:presLayoutVars>
          <dgm:chMax val="0"/>
          <dgm:bulletEnabled val="1"/>
        </dgm:presLayoutVars>
      </dgm:prSet>
      <dgm:spPr/>
    </dgm:pt>
  </dgm:ptLst>
  <dgm:cxnLst>
    <dgm:cxn modelId="{7AD5AFA8-641B-4DEB-B59B-03850AA80BFE}" srcId="{C314D721-1083-4664-B657-F2FC4C41FD58}" destId="{CE56D29E-084F-4CB5-AAC6-667215AA91AA}" srcOrd="0" destOrd="0" parTransId="{1BA73B03-DA92-4AF5-BA36-C029BCE2C183}" sibTransId="{EBF3CAC1-AFED-454D-AD3B-1EC30DE97024}"/>
    <dgm:cxn modelId="{7B4686DC-9894-4B80-8D21-B8D577076B1A}" type="presOf" srcId="{C314D721-1083-4664-B657-F2FC4C41FD58}" destId="{37D7C6E5-7FE7-4CAA-AE60-33D289309B09}" srcOrd="0" destOrd="0" presId="urn:microsoft.com/office/officeart/2005/8/layout/vList2"/>
    <dgm:cxn modelId="{9A352BFA-5DDB-416B-B82E-96F6D37B84BF}" type="presOf" srcId="{CE56D29E-084F-4CB5-AAC6-667215AA91AA}" destId="{038F0751-B07D-4045-ACE7-11FA9BEDE5E6}" srcOrd="0" destOrd="0" presId="urn:microsoft.com/office/officeart/2005/8/layout/vList2"/>
    <dgm:cxn modelId="{A6D627FD-B66F-4CEF-8F3A-75942C19F378}" type="presParOf" srcId="{37D7C6E5-7FE7-4CAA-AE60-33D289309B09}" destId="{038F0751-B07D-4045-ACE7-11FA9BEDE5E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ADCB4342-6500-437B-B894-ED43D0C1D01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57B23AED-6571-4ECC-B35A-475F09CFC23F}">
      <dgm:prSet/>
      <dgm:spPr>
        <a:solidFill>
          <a:schemeClr val="bg1"/>
        </a:solidFill>
        <a:ln>
          <a:solidFill>
            <a:srgbClr val="FF0000"/>
          </a:solidFill>
        </a:ln>
      </dgm:spPr>
      <dgm:t>
        <a:bodyPr/>
        <a:lstStyle/>
        <a:p>
          <a:pPr rtl="0"/>
          <a:r>
            <a:rPr lang="es-ES_tradnl" b="1" i="0">
              <a:solidFill>
                <a:schemeClr val="tx1"/>
              </a:solidFill>
            </a:rPr>
            <a:t>¿QUÉ ES UNA CURVA DE VALOR O STRATEGY CANVAS?</a:t>
          </a:r>
          <a:endParaRPr lang="es-ES_tradnl">
            <a:solidFill>
              <a:schemeClr val="tx1"/>
            </a:solidFill>
          </a:endParaRPr>
        </a:p>
      </dgm:t>
    </dgm:pt>
    <dgm:pt modelId="{CA109F19-A04E-4FDD-AA05-17FCB19DF4C8}" type="parTrans" cxnId="{6CDAD862-F9A0-4D99-AC99-712EDC0AC4FC}">
      <dgm:prSet/>
      <dgm:spPr/>
      <dgm:t>
        <a:bodyPr/>
        <a:lstStyle/>
        <a:p>
          <a:endParaRPr lang="es-ES_tradnl"/>
        </a:p>
      </dgm:t>
    </dgm:pt>
    <dgm:pt modelId="{AD090218-9C93-4829-9AE6-F5E000EF2BBC}" type="sibTrans" cxnId="{6CDAD862-F9A0-4D99-AC99-712EDC0AC4FC}">
      <dgm:prSet/>
      <dgm:spPr/>
      <dgm:t>
        <a:bodyPr/>
        <a:lstStyle/>
        <a:p>
          <a:endParaRPr lang="es-ES_tradnl"/>
        </a:p>
      </dgm:t>
    </dgm:pt>
    <dgm:pt modelId="{70BF8F72-DA3F-4DB7-BAA4-46B2EBC22785}" type="pres">
      <dgm:prSet presAssocID="{ADCB4342-6500-437B-B894-ED43D0C1D019}" presName="linear" presStyleCnt="0">
        <dgm:presLayoutVars>
          <dgm:animLvl val="lvl"/>
          <dgm:resizeHandles val="exact"/>
        </dgm:presLayoutVars>
      </dgm:prSet>
      <dgm:spPr/>
    </dgm:pt>
    <dgm:pt modelId="{7FF84C5D-58D8-4342-9F05-C230DBDC3269}" type="pres">
      <dgm:prSet presAssocID="{57B23AED-6571-4ECC-B35A-475F09CFC23F}" presName="parentText" presStyleLbl="node1" presStyleIdx="0" presStyleCnt="1">
        <dgm:presLayoutVars>
          <dgm:chMax val="0"/>
          <dgm:bulletEnabled val="1"/>
        </dgm:presLayoutVars>
      </dgm:prSet>
      <dgm:spPr/>
    </dgm:pt>
  </dgm:ptLst>
  <dgm:cxnLst>
    <dgm:cxn modelId="{6CDAD862-F9A0-4D99-AC99-712EDC0AC4FC}" srcId="{ADCB4342-6500-437B-B894-ED43D0C1D019}" destId="{57B23AED-6571-4ECC-B35A-475F09CFC23F}" srcOrd="0" destOrd="0" parTransId="{CA109F19-A04E-4FDD-AA05-17FCB19DF4C8}" sibTransId="{AD090218-9C93-4829-9AE6-F5E000EF2BBC}"/>
    <dgm:cxn modelId="{62DDF148-1DFB-455F-B586-FEB9C4501EB6}" type="presOf" srcId="{ADCB4342-6500-437B-B894-ED43D0C1D019}" destId="{70BF8F72-DA3F-4DB7-BAA4-46B2EBC22785}" srcOrd="0" destOrd="0" presId="urn:microsoft.com/office/officeart/2005/8/layout/vList2"/>
    <dgm:cxn modelId="{EDCEAEB2-844E-446C-92B4-471EED86DE0B}" type="presOf" srcId="{57B23AED-6571-4ECC-B35A-475F09CFC23F}" destId="{7FF84C5D-58D8-4342-9F05-C230DBDC3269}" srcOrd="0" destOrd="0" presId="urn:microsoft.com/office/officeart/2005/8/layout/vList2"/>
    <dgm:cxn modelId="{30D89588-E793-4CC2-9058-5A12494CE3D5}" type="presParOf" srcId="{70BF8F72-DA3F-4DB7-BAA4-46B2EBC22785}" destId="{7FF84C5D-58D8-4342-9F05-C230DBDC326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7D491019-FAB0-4710-8D20-572E932A66C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4559A1F2-5D8A-44B9-A284-8505D3B9E0DF}">
      <dgm:prSet/>
      <dgm:spPr>
        <a:solidFill>
          <a:schemeClr val="bg1"/>
        </a:solidFill>
        <a:ln>
          <a:solidFill>
            <a:srgbClr val="FF0000"/>
          </a:solidFill>
        </a:ln>
      </dgm:spPr>
      <dgm:t>
        <a:bodyPr/>
        <a:lstStyle/>
        <a:p>
          <a:pPr rtl="0"/>
          <a:r>
            <a:rPr lang="es-ES_tradnl" b="0" i="0" dirty="0"/>
            <a:t>Matriz de </a:t>
          </a:r>
          <a:r>
            <a:rPr lang="es-ES_tradnl" b="0" i="0" dirty="0">
              <a:solidFill>
                <a:schemeClr val="tx1"/>
              </a:solidFill>
            </a:rPr>
            <a:t>Boston</a:t>
          </a:r>
          <a:r>
            <a:rPr lang="es-ES_tradnl" b="0" i="0" dirty="0"/>
            <a:t> </a:t>
          </a:r>
          <a:r>
            <a:rPr lang="es-ES_tradnl" b="0" i="0" dirty="0" err="1">
              <a:solidFill>
                <a:schemeClr val="tx1"/>
              </a:solidFill>
            </a:rPr>
            <a:t>Consulting</a:t>
          </a:r>
          <a:r>
            <a:rPr lang="es-ES_tradnl" b="0" i="0" dirty="0">
              <a:solidFill>
                <a:schemeClr val="tx1"/>
              </a:solidFill>
            </a:rPr>
            <a:t> </a:t>
          </a:r>
          <a:r>
            <a:rPr lang="es-ES_tradnl" b="0" i="0" dirty="0" err="1">
              <a:solidFill>
                <a:schemeClr val="tx1"/>
              </a:solidFill>
            </a:rPr>
            <a:t>Group</a:t>
          </a:r>
          <a:r>
            <a:rPr lang="es-ES_tradnl" b="0" i="0" dirty="0">
              <a:solidFill>
                <a:schemeClr val="tx1"/>
              </a:solidFill>
            </a:rPr>
            <a:t> respecto a otras herramientas</a:t>
          </a:r>
          <a:endParaRPr lang="es-ES_tradnl" dirty="0">
            <a:solidFill>
              <a:schemeClr val="tx1"/>
            </a:solidFill>
          </a:endParaRPr>
        </a:p>
      </dgm:t>
    </dgm:pt>
    <dgm:pt modelId="{430DF1B1-221A-4F76-A27D-F16637E7B3B4}" type="parTrans" cxnId="{0F0E488B-32B1-42C2-A03D-3E9E69D7ABA1}">
      <dgm:prSet/>
      <dgm:spPr/>
      <dgm:t>
        <a:bodyPr/>
        <a:lstStyle/>
        <a:p>
          <a:endParaRPr lang="es-ES_tradnl"/>
        </a:p>
      </dgm:t>
    </dgm:pt>
    <dgm:pt modelId="{C33A6A4C-4D92-4BA5-B69E-7A74728704CD}" type="sibTrans" cxnId="{0F0E488B-32B1-42C2-A03D-3E9E69D7ABA1}">
      <dgm:prSet/>
      <dgm:spPr/>
      <dgm:t>
        <a:bodyPr/>
        <a:lstStyle/>
        <a:p>
          <a:endParaRPr lang="es-ES_tradnl"/>
        </a:p>
      </dgm:t>
    </dgm:pt>
    <dgm:pt modelId="{C4146CC1-F24E-4B20-B4E0-83279242DB43}" type="pres">
      <dgm:prSet presAssocID="{7D491019-FAB0-4710-8D20-572E932A66C3}" presName="linear" presStyleCnt="0">
        <dgm:presLayoutVars>
          <dgm:animLvl val="lvl"/>
          <dgm:resizeHandles val="exact"/>
        </dgm:presLayoutVars>
      </dgm:prSet>
      <dgm:spPr/>
    </dgm:pt>
    <dgm:pt modelId="{59892762-B5EA-4B66-B2DE-20EA820D071F}" type="pres">
      <dgm:prSet presAssocID="{4559A1F2-5D8A-44B9-A284-8505D3B9E0DF}" presName="parentText" presStyleLbl="node1" presStyleIdx="0" presStyleCnt="1">
        <dgm:presLayoutVars>
          <dgm:chMax val="0"/>
          <dgm:bulletEnabled val="1"/>
        </dgm:presLayoutVars>
      </dgm:prSet>
      <dgm:spPr/>
    </dgm:pt>
  </dgm:ptLst>
  <dgm:cxnLst>
    <dgm:cxn modelId="{B8ECA96E-8AA5-44D5-AD3E-2905E0BCF368}" type="presOf" srcId="{4559A1F2-5D8A-44B9-A284-8505D3B9E0DF}" destId="{59892762-B5EA-4B66-B2DE-20EA820D071F}" srcOrd="0" destOrd="0" presId="urn:microsoft.com/office/officeart/2005/8/layout/vList2"/>
    <dgm:cxn modelId="{0F0E488B-32B1-42C2-A03D-3E9E69D7ABA1}" srcId="{7D491019-FAB0-4710-8D20-572E932A66C3}" destId="{4559A1F2-5D8A-44B9-A284-8505D3B9E0DF}" srcOrd="0" destOrd="0" parTransId="{430DF1B1-221A-4F76-A27D-F16637E7B3B4}" sibTransId="{C33A6A4C-4D92-4BA5-B69E-7A74728704CD}"/>
    <dgm:cxn modelId="{80937EA4-E159-4EA5-8BDF-C92AFB4A84B4}" type="presOf" srcId="{7D491019-FAB0-4710-8D20-572E932A66C3}" destId="{C4146CC1-F24E-4B20-B4E0-83279242DB43}" srcOrd="0" destOrd="0" presId="urn:microsoft.com/office/officeart/2005/8/layout/vList2"/>
    <dgm:cxn modelId="{0144AE8C-B8DF-4D18-A68E-22AC481605DE}" type="presParOf" srcId="{C4146CC1-F24E-4B20-B4E0-83279242DB43}" destId="{59892762-B5EA-4B66-B2DE-20EA820D071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ECF9C07F-38B1-4F14-94F4-C7F4076DC0D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02EEFD4B-0875-471E-B085-E61FDC740B10}">
      <dgm:prSet/>
      <dgm:spPr>
        <a:solidFill>
          <a:schemeClr val="bg1"/>
        </a:solidFill>
        <a:ln>
          <a:solidFill>
            <a:srgbClr val="FF0000"/>
          </a:solidFill>
        </a:ln>
      </dgm:spPr>
      <dgm:t>
        <a:bodyPr/>
        <a:lstStyle/>
        <a:p>
          <a:pPr algn="ctr" rtl="0"/>
          <a:r>
            <a:rPr lang="es-ES_tradnl" b="1" i="0" dirty="0">
              <a:solidFill>
                <a:schemeClr val="tx1"/>
              </a:solidFill>
            </a:rPr>
            <a:t>Ciclo de vida del producto</a:t>
          </a:r>
          <a:endParaRPr lang="es-ES_tradnl" dirty="0">
            <a:solidFill>
              <a:schemeClr val="tx1"/>
            </a:solidFill>
          </a:endParaRPr>
        </a:p>
      </dgm:t>
    </dgm:pt>
    <dgm:pt modelId="{767FFC11-A54F-4974-8493-DC3BF6043A49}" type="parTrans" cxnId="{1D818CA8-AC62-42FA-9ECD-AC10B2657712}">
      <dgm:prSet/>
      <dgm:spPr/>
      <dgm:t>
        <a:bodyPr/>
        <a:lstStyle/>
        <a:p>
          <a:endParaRPr lang="es-ES_tradnl"/>
        </a:p>
      </dgm:t>
    </dgm:pt>
    <dgm:pt modelId="{85AB7C6D-CCA9-4C24-9B1A-E3B8B4495AFC}" type="sibTrans" cxnId="{1D818CA8-AC62-42FA-9ECD-AC10B2657712}">
      <dgm:prSet/>
      <dgm:spPr/>
      <dgm:t>
        <a:bodyPr/>
        <a:lstStyle/>
        <a:p>
          <a:endParaRPr lang="es-ES_tradnl"/>
        </a:p>
      </dgm:t>
    </dgm:pt>
    <dgm:pt modelId="{7F810E6B-34F9-48AA-A0FB-14AD1ADA2BB9}" type="pres">
      <dgm:prSet presAssocID="{ECF9C07F-38B1-4F14-94F4-C7F4076DC0DB}" presName="linear" presStyleCnt="0">
        <dgm:presLayoutVars>
          <dgm:animLvl val="lvl"/>
          <dgm:resizeHandles val="exact"/>
        </dgm:presLayoutVars>
      </dgm:prSet>
      <dgm:spPr/>
    </dgm:pt>
    <dgm:pt modelId="{C542795A-98C9-464D-81EA-098BC02A6791}" type="pres">
      <dgm:prSet presAssocID="{02EEFD4B-0875-471E-B085-E61FDC740B10}" presName="parentText" presStyleLbl="node1" presStyleIdx="0" presStyleCnt="1">
        <dgm:presLayoutVars>
          <dgm:chMax val="0"/>
          <dgm:bulletEnabled val="1"/>
        </dgm:presLayoutVars>
      </dgm:prSet>
      <dgm:spPr/>
    </dgm:pt>
  </dgm:ptLst>
  <dgm:cxnLst>
    <dgm:cxn modelId="{DB7F901D-2059-4027-A2C1-78E053DD07D9}" type="presOf" srcId="{02EEFD4B-0875-471E-B085-E61FDC740B10}" destId="{C542795A-98C9-464D-81EA-098BC02A6791}" srcOrd="0" destOrd="0" presId="urn:microsoft.com/office/officeart/2005/8/layout/vList2"/>
    <dgm:cxn modelId="{74D50673-9AA8-434F-933B-49F63B40C155}" type="presOf" srcId="{ECF9C07F-38B1-4F14-94F4-C7F4076DC0DB}" destId="{7F810E6B-34F9-48AA-A0FB-14AD1ADA2BB9}" srcOrd="0" destOrd="0" presId="urn:microsoft.com/office/officeart/2005/8/layout/vList2"/>
    <dgm:cxn modelId="{1D818CA8-AC62-42FA-9ECD-AC10B2657712}" srcId="{ECF9C07F-38B1-4F14-94F4-C7F4076DC0DB}" destId="{02EEFD4B-0875-471E-B085-E61FDC740B10}" srcOrd="0" destOrd="0" parTransId="{767FFC11-A54F-4974-8493-DC3BF6043A49}" sibTransId="{85AB7C6D-CCA9-4C24-9B1A-E3B8B4495AFC}"/>
    <dgm:cxn modelId="{62C6CB02-03B7-4A5D-8B07-7BDB4DC5A7DC}" type="presParOf" srcId="{7F810E6B-34F9-48AA-A0FB-14AD1ADA2BB9}" destId="{C542795A-98C9-464D-81EA-098BC02A679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410DC265-7F12-48E0-BA84-6E3469B462A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A9F77E49-7C9F-4D38-AE6F-7DCB263B81FB}">
      <dgm:prSet/>
      <dgm:spPr>
        <a:solidFill>
          <a:schemeClr val="bg1"/>
        </a:solidFill>
        <a:ln>
          <a:solidFill>
            <a:srgbClr val="FF0000"/>
          </a:solidFill>
        </a:ln>
      </dgm:spPr>
      <dgm:t>
        <a:bodyPr/>
        <a:lstStyle/>
        <a:p>
          <a:pPr algn="ctr" rtl="0"/>
          <a:r>
            <a:rPr lang="es-ES_tradnl" dirty="0" err="1">
              <a:solidFill>
                <a:srgbClr val="C00000"/>
              </a:solidFill>
            </a:rPr>
            <a:t>Definicion</a:t>
          </a:r>
          <a:r>
            <a:rPr lang="es-ES_tradnl" dirty="0">
              <a:solidFill>
                <a:srgbClr val="C00000"/>
              </a:solidFill>
            </a:rPr>
            <a:t> de Segmentos</a:t>
          </a:r>
        </a:p>
      </dgm:t>
    </dgm:pt>
    <dgm:pt modelId="{3437826A-31C9-4D54-B35C-EEFB827825E3}" type="parTrans" cxnId="{9A35845F-2B8D-44D5-BE2C-BD00E31A2451}">
      <dgm:prSet/>
      <dgm:spPr/>
      <dgm:t>
        <a:bodyPr/>
        <a:lstStyle/>
        <a:p>
          <a:endParaRPr lang="es-ES_tradnl"/>
        </a:p>
      </dgm:t>
    </dgm:pt>
    <dgm:pt modelId="{02E05DBB-9AE5-4542-A7D8-E8B0E1F6D48B}" type="sibTrans" cxnId="{9A35845F-2B8D-44D5-BE2C-BD00E31A2451}">
      <dgm:prSet/>
      <dgm:spPr/>
      <dgm:t>
        <a:bodyPr/>
        <a:lstStyle/>
        <a:p>
          <a:endParaRPr lang="es-ES_tradnl"/>
        </a:p>
      </dgm:t>
    </dgm:pt>
    <dgm:pt modelId="{7F51BBF8-7CA5-4CA9-8B16-B183F60AEB4A}" type="pres">
      <dgm:prSet presAssocID="{410DC265-7F12-48E0-BA84-6E3469B462A1}" presName="linear" presStyleCnt="0">
        <dgm:presLayoutVars>
          <dgm:animLvl val="lvl"/>
          <dgm:resizeHandles val="exact"/>
        </dgm:presLayoutVars>
      </dgm:prSet>
      <dgm:spPr/>
    </dgm:pt>
    <dgm:pt modelId="{F07E598B-CB3E-4885-A3B4-912176DF8A4C}" type="pres">
      <dgm:prSet presAssocID="{A9F77E49-7C9F-4D38-AE6F-7DCB263B81FB}" presName="parentText" presStyleLbl="node1" presStyleIdx="0" presStyleCnt="1">
        <dgm:presLayoutVars>
          <dgm:chMax val="0"/>
          <dgm:bulletEnabled val="1"/>
        </dgm:presLayoutVars>
      </dgm:prSet>
      <dgm:spPr/>
    </dgm:pt>
  </dgm:ptLst>
  <dgm:cxnLst>
    <dgm:cxn modelId="{607FEA32-00EB-4AF4-BC89-F53279096E77}" type="presOf" srcId="{410DC265-7F12-48E0-BA84-6E3469B462A1}" destId="{7F51BBF8-7CA5-4CA9-8B16-B183F60AEB4A}" srcOrd="0" destOrd="0" presId="urn:microsoft.com/office/officeart/2005/8/layout/vList2"/>
    <dgm:cxn modelId="{9A35845F-2B8D-44D5-BE2C-BD00E31A2451}" srcId="{410DC265-7F12-48E0-BA84-6E3469B462A1}" destId="{A9F77E49-7C9F-4D38-AE6F-7DCB263B81FB}" srcOrd="0" destOrd="0" parTransId="{3437826A-31C9-4D54-B35C-EEFB827825E3}" sibTransId="{02E05DBB-9AE5-4542-A7D8-E8B0E1F6D48B}"/>
    <dgm:cxn modelId="{ED2529CC-62BF-4C28-AC06-ECBC7C68E45F}" type="presOf" srcId="{A9F77E49-7C9F-4D38-AE6F-7DCB263B81FB}" destId="{F07E598B-CB3E-4885-A3B4-912176DF8A4C}" srcOrd="0" destOrd="0" presId="urn:microsoft.com/office/officeart/2005/8/layout/vList2"/>
    <dgm:cxn modelId="{4CE3EA3F-E1B7-45C3-89B4-D4E8BB2F6A43}" type="presParOf" srcId="{7F51BBF8-7CA5-4CA9-8B16-B183F60AEB4A}" destId="{F07E598B-CB3E-4885-A3B4-912176DF8A4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4A5EE7E7-1935-414C-B7A2-83A326A9278B}" type="doc">
      <dgm:prSet loTypeId="urn:microsoft.com/office/officeart/2005/8/layout/target3" loCatId="relationship" qsTypeId="urn:microsoft.com/office/officeart/2005/8/quickstyle/simple1" qsCatId="simple" csTypeId="urn:microsoft.com/office/officeart/2005/8/colors/colorful5" csCatId="colorful"/>
      <dgm:spPr/>
      <dgm:t>
        <a:bodyPr/>
        <a:lstStyle/>
        <a:p>
          <a:endParaRPr lang="es-ES_tradnl"/>
        </a:p>
      </dgm:t>
    </dgm:pt>
    <dgm:pt modelId="{7F02FF25-5E6A-415E-A3A2-9F0F8AB429F2}">
      <dgm:prSet/>
      <dgm:spPr/>
      <dgm:t>
        <a:bodyPr/>
        <a:lstStyle/>
        <a:p>
          <a:pPr rtl="0"/>
          <a:r>
            <a:rPr lang="es-ES_tradnl" b="0" i="0"/>
            <a:t>Se entiende por análisis de mercados como la distinción y separación de las partes del mercado para llegar a conocer los principios o elementos de este.</a:t>
          </a:r>
          <a:endParaRPr lang="es-ES_tradnl"/>
        </a:p>
      </dgm:t>
    </dgm:pt>
    <dgm:pt modelId="{21C07167-F083-4061-A269-1B9201BF530C}" type="parTrans" cxnId="{25F6319A-BCF4-4664-AFB6-22ABDC73B0A8}">
      <dgm:prSet/>
      <dgm:spPr/>
      <dgm:t>
        <a:bodyPr/>
        <a:lstStyle/>
        <a:p>
          <a:endParaRPr lang="es-ES_tradnl"/>
        </a:p>
      </dgm:t>
    </dgm:pt>
    <dgm:pt modelId="{BE380F6F-E5EF-4B68-AF18-FF749978560C}" type="sibTrans" cxnId="{25F6319A-BCF4-4664-AFB6-22ABDC73B0A8}">
      <dgm:prSet/>
      <dgm:spPr/>
      <dgm:t>
        <a:bodyPr/>
        <a:lstStyle/>
        <a:p>
          <a:endParaRPr lang="es-ES_tradnl"/>
        </a:p>
      </dgm:t>
    </dgm:pt>
    <dgm:pt modelId="{1E5AE743-BE48-490A-B0A0-A24F528AC9D2}">
      <dgm:prSet/>
      <dgm:spPr/>
      <dgm:t>
        <a:bodyPr/>
        <a:lstStyle/>
        <a:p>
          <a:pPr rtl="0"/>
          <a:r>
            <a:rPr lang="es-ES_tradnl" b="0" i="0"/>
            <a:t>Para realizar un análisis de mercados adecuado necesitamos distinguir entre los diferentes tipos de mercado que existen.</a:t>
          </a:r>
          <a:endParaRPr lang="es-ES_tradnl"/>
        </a:p>
      </dgm:t>
    </dgm:pt>
    <dgm:pt modelId="{0CDC30A8-DEC7-4485-BCB2-E783283993D2}" type="parTrans" cxnId="{6E041272-7F24-48F0-9AE8-F7302AC4F904}">
      <dgm:prSet/>
      <dgm:spPr/>
      <dgm:t>
        <a:bodyPr/>
        <a:lstStyle/>
        <a:p>
          <a:endParaRPr lang="es-ES_tradnl"/>
        </a:p>
      </dgm:t>
    </dgm:pt>
    <dgm:pt modelId="{2F3308B2-283B-485A-967F-76D5E45B0CA8}" type="sibTrans" cxnId="{6E041272-7F24-48F0-9AE8-F7302AC4F904}">
      <dgm:prSet/>
      <dgm:spPr/>
      <dgm:t>
        <a:bodyPr/>
        <a:lstStyle/>
        <a:p>
          <a:endParaRPr lang="es-ES_tradnl"/>
        </a:p>
      </dgm:t>
    </dgm:pt>
    <dgm:pt modelId="{36CDEEEC-26F3-4CDA-9D1C-F2700E6F33E2}">
      <dgm:prSet/>
      <dgm:spPr/>
      <dgm:t>
        <a:bodyPr/>
        <a:lstStyle/>
        <a:p>
          <a:pPr rtl="0"/>
          <a:r>
            <a:rPr lang="es-ES_tradnl" b="1" i="1" dirty="0"/>
            <a:t>Entre los tipos principales de mercado encontramos </a:t>
          </a:r>
          <a:r>
            <a:rPr lang="es-ES_tradnl" b="0" i="0" dirty="0"/>
            <a:t>:</a:t>
          </a:r>
          <a:endParaRPr lang="es-ES_tradnl" dirty="0"/>
        </a:p>
      </dgm:t>
    </dgm:pt>
    <dgm:pt modelId="{8D2D7B9B-E531-44C0-B7CF-13F92F11AFC6}" type="parTrans" cxnId="{7605DB62-1A2E-4928-BACC-5EF0C1DB02F6}">
      <dgm:prSet/>
      <dgm:spPr/>
      <dgm:t>
        <a:bodyPr/>
        <a:lstStyle/>
        <a:p>
          <a:endParaRPr lang="es-ES_tradnl"/>
        </a:p>
      </dgm:t>
    </dgm:pt>
    <dgm:pt modelId="{7F8C492F-BB6D-4718-A728-A5461900FAA8}" type="sibTrans" cxnId="{7605DB62-1A2E-4928-BACC-5EF0C1DB02F6}">
      <dgm:prSet/>
      <dgm:spPr/>
      <dgm:t>
        <a:bodyPr/>
        <a:lstStyle/>
        <a:p>
          <a:endParaRPr lang="es-ES_tradnl"/>
        </a:p>
      </dgm:t>
    </dgm:pt>
    <dgm:pt modelId="{979E06D5-CE87-4A2B-ADC4-B63CB65F7B9C}">
      <dgm:prSet/>
      <dgm:spPr/>
      <dgm:t>
        <a:bodyPr/>
        <a:lstStyle/>
        <a:p>
          <a:pPr rtl="0"/>
          <a:r>
            <a:rPr lang="es-ES_tradnl" b="0" i="0"/>
            <a:t>Mercados de Consumo</a:t>
          </a:r>
          <a:endParaRPr lang="es-ES_tradnl"/>
        </a:p>
      </dgm:t>
    </dgm:pt>
    <dgm:pt modelId="{7BF76294-B3EA-4B71-8798-F3725B60A7A0}" type="parTrans" cxnId="{940D6A9D-590C-4595-8665-222752879B25}">
      <dgm:prSet/>
      <dgm:spPr/>
      <dgm:t>
        <a:bodyPr/>
        <a:lstStyle/>
        <a:p>
          <a:endParaRPr lang="es-ES_tradnl"/>
        </a:p>
      </dgm:t>
    </dgm:pt>
    <dgm:pt modelId="{AB47D470-AE1E-43FE-9510-CB04588D74A5}" type="sibTrans" cxnId="{940D6A9D-590C-4595-8665-222752879B25}">
      <dgm:prSet/>
      <dgm:spPr/>
      <dgm:t>
        <a:bodyPr/>
        <a:lstStyle/>
        <a:p>
          <a:endParaRPr lang="es-ES_tradnl"/>
        </a:p>
      </dgm:t>
    </dgm:pt>
    <dgm:pt modelId="{AC1DD61A-8CCA-45DF-BF27-F678D9660B87}">
      <dgm:prSet/>
      <dgm:spPr/>
      <dgm:t>
        <a:bodyPr/>
        <a:lstStyle/>
        <a:p>
          <a:pPr rtl="0"/>
          <a:r>
            <a:rPr lang="es-ES_tradnl" b="0" i="0"/>
            <a:t>Mercados Industriales</a:t>
          </a:r>
          <a:endParaRPr lang="es-ES_tradnl"/>
        </a:p>
      </dgm:t>
    </dgm:pt>
    <dgm:pt modelId="{1B72BCA9-498A-4652-8797-37819AFDADA5}" type="parTrans" cxnId="{3BA3192E-48E6-42B5-93DF-607B62CE4625}">
      <dgm:prSet/>
      <dgm:spPr/>
      <dgm:t>
        <a:bodyPr/>
        <a:lstStyle/>
        <a:p>
          <a:endParaRPr lang="es-ES_tradnl"/>
        </a:p>
      </dgm:t>
    </dgm:pt>
    <dgm:pt modelId="{52219B3D-1C1A-402C-8245-D5D8B3069A7F}" type="sibTrans" cxnId="{3BA3192E-48E6-42B5-93DF-607B62CE4625}">
      <dgm:prSet/>
      <dgm:spPr/>
      <dgm:t>
        <a:bodyPr/>
        <a:lstStyle/>
        <a:p>
          <a:endParaRPr lang="es-ES_tradnl"/>
        </a:p>
      </dgm:t>
    </dgm:pt>
    <dgm:pt modelId="{A8655686-3937-46DD-961E-EBCEAC168BEE}">
      <dgm:prSet/>
      <dgm:spPr/>
      <dgm:t>
        <a:bodyPr/>
        <a:lstStyle/>
        <a:p>
          <a:pPr rtl="0"/>
          <a:r>
            <a:rPr lang="es-ES_tradnl" b="0" i="0"/>
            <a:t>Mercados de Servicio</a:t>
          </a:r>
          <a:endParaRPr lang="es-ES_tradnl"/>
        </a:p>
      </dgm:t>
    </dgm:pt>
    <dgm:pt modelId="{0CDFFFD5-C785-4246-87E2-9A8864FD6E0E}" type="parTrans" cxnId="{A2D93036-4F29-40CB-8453-0D2F2B9B20B8}">
      <dgm:prSet/>
      <dgm:spPr/>
      <dgm:t>
        <a:bodyPr/>
        <a:lstStyle/>
        <a:p>
          <a:endParaRPr lang="es-ES_tradnl"/>
        </a:p>
      </dgm:t>
    </dgm:pt>
    <dgm:pt modelId="{1D45E201-A5F5-4181-8BDC-A6B148A0D100}" type="sibTrans" cxnId="{A2D93036-4F29-40CB-8453-0D2F2B9B20B8}">
      <dgm:prSet/>
      <dgm:spPr/>
      <dgm:t>
        <a:bodyPr/>
        <a:lstStyle/>
        <a:p>
          <a:endParaRPr lang="es-ES_tradnl"/>
        </a:p>
      </dgm:t>
    </dgm:pt>
    <dgm:pt modelId="{AEAB0B20-594E-4DC5-84A3-91EE486AA355}" type="pres">
      <dgm:prSet presAssocID="{4A5EE7E7-1935-414C-B7A2-83A326A9278B}" presName="Name0" presStyleCnt="0">
        <dgm:presLayoutVars>
          <dgm:chMax val="7"/>
          <dgm:dir/>
          <dgm:animLvl val="lvl"/>
          <dgm:resizeHandles val="exact"/>
        </dgm:presLayoutVars>
      </dgm:prSet>
      <dgm:spPr/>
    </dgm:pt>
    <dgm:pt modelId="{57307446-718C-4668-A3B4-7A9E9EB71474}" type="pres">
      <dgm:prSet presAssocID="{7F02FF25-5E6A-415E-A3A2-9F0F8AB429F2}" presName="circle1" presStyleLbl="node1" presStyleIdx="0" presStyleCnt="6"/>
      <dgm:spPr/>
    </dgm:pt>
    <dgm:pt modelId="{51696B59-7E9D-45B5-8D5C-A4634CA5094D}" type="pres">
      <dgm:prSet presAssocID="{7F02FF25-5E6A-415E-A3A2-9F0F8AB429F2}" presName="space" presStyleCnt="0"/>
      <dgm:spPr/>
    </dgm:pt>
    <dgm:pt modelId="{4DF3E262-1F84-48B1-BE8A-030A2359E7DB}" type="pres">
      <dgm:prSet presAssocID="{7F02FF25-5E6A-415E-A3A2-9F0F8AB429F2}" presName="rect1" presStyleLbl="alignAcc1" presStyleIdx="0" presStyleCnt="6"/>
      <dgm:spPr/>
    </dgm:pt>
    <dgm:pt modelId="{EBB1F0EF-B911-4987-A88D-EB027AC0F8C1}" type="pres">
      <dgm:prSet presAssocID="{1E5AE743-BE48-490A-B0A0-A24F528AC9D2}" presName="vertSpace2" presStyleLbl="node1" presStyleIdx="0" presStyleCnt="6"/>
      <dgm:spPr/>
    </dgm:pt>
    <dgm:pt modelId="{091D1EB6-E098-487C-B908-22C9A026063D}" type="pres">
      <dgm:prSet presAssocID="{1E5AE743-BE48-490A-B0A0-A24F528AC9D2}" presName="circle2" presStyleLbl="node1" presStyleIdx="1" presStyleCnt="6"/>
      <dgm:spPr/>
    </dgm:pt>
    <dgm:pt modelId="{D8B5ABFD-4533-405C-9B74-0B1BCC31AC79}" type="pres">
      <dgm:prSet presAssocID="{1E5AE743-BE48-490A-B0A0-A24F528AC9D2}" presName="rect2" presStyleLbl="alignAcc1" presStyleIdx="1" presStyleCnt="6"/>
      <dgm:spPr/>
    </dgm:pt>
    <dgm:pt modelId="{3B7FF704-0BE0-4511-ACD0-5C80B6E1FE11}" type="pres">
      <dgm:prSet presAssocID="{36CDEEEC-26F3-4CDA-9D1C-F2700E6F33E2}" presName="vertSpace3" presStyleLbl="node1" presStyleIdx="1" presStyleCnt="6"/>
      <dgm:spPr/>
    </dgm:pt>
    <dgm:pt modelId="{120C6CC3-1D20-4207-90FC-93939757263A}" type="pres">
      <dgm:prSet presAssocID="{36CDEEEC-26F3-4CDA-9D1C-F2700E6F33E2}" presName="circle3" presStyleLbl="node1" presStyleIdx="2" presStyleCnt="6"/>
      <dgm:spPr/>
    </dgm:pt>
    <dgm:pt modelId="{63BEBBA0-4C1D-4B51-A110-5B4D281ADE2E}" type="pres">
      <dgm:prSet presAssocID="{36CDEEEC-26F3-4CDA-9D1C-F2700E6F33E2}" presName="rect3" presStyleLbl="alignAcc1" presStyleIdx="2" presStyleCnt="6"/>
      <dgm:spPr/>
    </dgm:pt>
    <dgm:pt modelId="{F967CFEF-A98F-42F0-AC95-CD6964EAB10B}" type="pres">
      <dgm:prSet presAssocID="{979E06D5-CE87-4A2B-ADC4-B63CB65F7B9C}" presName="vertSpace4" presStyleLbl="node1" presStyleIdx="2" presStyleCnt="6"/>
      <dgm:spPr/>
    </dgm:pt>
    <dgm:pt modelId="{6FBB5B89-D364-414A-BE4D-6A76ABD8AC4B}" type="pres">
      <dgm:prSet presAssocID="{979E06D5-CE87-4A2B-ADC4-B63CB65F7B9C}" presName="circle4" presStyleLbl="node1" presStyleIdx="3" presStyleCnt="6"/>
      <dgm:spPr/>
    </dgm:pt>
    <dgm:pt modelId="{313664C6-DCCD-4E3D-98D6-7A4AF9D10BDF}" type="pres">
      <dgm:prSet presAssocID="{979E06D5-CE87-4A2B-ADC4-B63CB65F7B9C}" presName="rect4" presStyleLbl="alignAcc1" presStyleIdx="3" presStyleCnt="6"/>
      <dgm:spPr/>
    </dgm:pt>
    <dgm:pt modelId="{B673D730-6AEA-4853-B32E-DB0A8508ECFC}" type="pres">
      <dgm:prSet presAssocID="{AC1DD61A-8CCA-45DF-BF27-F678D9660B87}" presName="vertSpace5" presStyleLbl="node1" presStyleIdx="3" presStyleCnt="6"/>
      <dgm:spPr/>
    </dgm:pt>
    <dgm:pt modelId="{C09F6A6E-D588-4517-808C-8B784D232576}" type="pres">
      <dgm:prSet presAssocID="{AC1DD61A-8CCA-45DF-BF27-F678D9660B87}" presName="circle5" presStyleLbl="node1" presStyleIdx="4" presStyleCnt="6"/>
      <dgm:spPr/>
    </dgm:pt>
    <dgm:pt modelId="{5409ADB6-D1A3-446D-BC65-FF5BEFD8BD9C}" type="pres">
      <dgm:prSet presAssocID="{AC1DD61A-8CCA-45DF-BF27-F678D9660B87}" presName="rect5" presStyleLbl="alignAcc1" presStyleIdx="4" presStyleCnt="6"/>
      <dgm:spPr/>
    </dgm:pt>
    <dgm:pt modelId="{42EC5905-7B99-4673-909E-BBE5D2CF57CB}" type="pres">
      <dgm:prSet presAssocID="{A8655686-3937-46DD-961E-EBCEAC168BEE}" presName="vertSpace6" presStyleLbl="node1" presStyleIdx="4" presStyleCnt="6"/>
      <dgm:spPr/>
    </dgm:pt>
    <dgm:pt modelId="{0DF2A85A-C047-4A41-AE0F-639EDFC98F0B}" type="pres">
      <dgm:prSet presAssocID="{A8655686-3937-46DD-961E-EBCEAC168BEE}" presName="circle6" presStyleLbl="node1" presStyleIdx="5" presStyleCnt="6"/>
      <dgm:spPr/>
    </dgm:pt>
    <dgm:pt modelId="{716CB046-2A0B-43F5-91A9-A121ECC825CE}" type="pres">
      <dgm:prSet presAssocID="{A8655686-3937-46DD-961E-EBCEAC168BEE}" presName="rect6" presStyleLbl="alignAcc1" presStyleIdx="5" presStyleCnt="6"/>
      <dgm:spPr/>
    </dgm:pt>
    <dgm:pt modelId="{416EF718-D2DB-438A-AB77-108687883870}" type="pres">
      <dgm:prSet presAssocID="{7F02FF25-5E6A-415E-A3A2-9F0F8AB429F2}" presName="rect1ParTxNoCh" presStyleLbl="alignAcc1" presStyleIdx="5" presStyleCnt="6">
        <dgm:presLayoutVars>
          <dgm:chMax val="1"/>
          <dgm:bulletEnabled val="1"/>
        </dgm:presLayoutVars>
      </dgm:prSet>
      <dgm:spPr/>
    </dgm:pt>
    <dgm:pt modelId="{719D7207-CE37-461F-B2BF-CE96AAD47C24}" type="pres">
      <dgm:prSet presAssocID="{1E5AE743-BE48-490A-B0A0-A24F528AC9D2}" presName="rect2ParTxNoCh" presStyleLbl="alignAcc1" presStyleIdx="5" presStyleCnt="6">
        <dgm:presLayoutVars>
          <dgm:chMax val="1"/>
          <dgm:bulletEnabled val="1"/>
        </dgm:presLayoutVars>
      </dgm:prSet>
      <dgm:spPr/>
    </dgm:pt>
    <dgm:pt modelId="{79826D45-FE3E-4042-B90F-ABE27A73180D}" type="pres">
      <dgm:prSet presAssocID="{36CDEEEC-26F3-4CDA-9D1C-F2700E6F33E2}" presName="rect3ParTxNoCh" presStyleLbl="alignAcc1" presStyleIdx="5" presStyleCnt="6">
        <dgm:presLayoutVars>
          <dgm:chMax val="1"/>
          <dgm:bulletEnabled val="1"/>
        </dgm:presLayoutVars>
      </dgm:prSet>
      <dgm:spPr/>
    </dgm:pt>
    <dgm:pt modelId="{8F12A40B-AD81-45BD-9784-9C0D9C5E6588}" type="pres">
      <dgm:prSet presAssocID="{979E06D5-CE87-4A2B-ADC4-B63CB65F7B9C}" presName="rect4ParTxNoCh" presStyleLbl="alignAcc1" presStyleIdx="5" presStyleCnt="6">
        <dgm:presLayoutVars>
          <dgm:chMax val="1"/>
          <dgm:bulletEnabled val="1"/>
        </dgm:presLayoutVars>
      </dgm:prSet>
      <dgm:spPr/>
    </dgm:pt>
    <dgm:pt modelId="{59A67A03-172B-4186-8058-9FA186E0B881}" type="pres">
      <dgm:prSet presAssocID="{AC1DD61A-8CCA-45DF-BF27-F678D9660B87}" presName="rect5ParTxNoCh" presStyleLbl="alignAcc1" presStyleIdx="5" presStyleCnt="6">
        <dgm:presLayoutVars>
          <dgm:chMax val="1"/>
          <dgm:bulletEnabled val="1"/>
        </dgm:presLayoutVars>
      </dgm:prSet>
      <dgm:spPr/>
    </dgm:pt>
    <dgm:pt modelId="{AD15C171-D5AC-49E2-A468-54FA62B17D5A}" type="pres">
      <dgm:prSet presAssocID="{A8655686-3937-46DD-961E-EBCEAC168BEE}" presName="rect6ParTxNoCh" presStyleLbl="alignAcc1" presStyleIdx="5" presStyleCnt="6">
        <dgm:presLayoutVars>
          <dgm:chMax val="1"/>
          <dgm:bulletEnabled val="1"/>
        </dgm:presLayoutVars>
      </dgm:prSet>
      <dgm:spPr/>
    </dgm:pt>
  </dgm:ptLst>
  <dgm:cxnLst>
    <dgm:cxn modelId="{3BA3192E-48E6-42B5-93DF-607B62CE4625}" srcId="{4A5EE7E7-1935-414C-B7A2-83A326A9278B}" destId="{AC1DD61A-8CCA-45DF-BF27-F678D9660B87}" srcOrd="4" destOrd="0" parTransId="{1B72BCA9-498A-4652-8797-37819AFDADA5}" sibTransId="{52219B3D-1C1A-402C-8245-D5D8B3069A7F}"/>
    <dgm:cxn modelId="{A2D93036-4F29-40CB-8453-0D2F2B9B20B8}" srcId="{4A5EE7E7-1935-414C-B7A2-83A326A9278B}" destId="{A8655686-3937-46DD-961E-EBCEAC168BEE}" srcOrd="5" destOrd="0" parTransId="{0CDFFFD5-C785-4246-87E2-9A8864FD6E0E}" sibTransId="{1D45E201-A5F5-4181-8BDC-A6B148A0D100}"/>
    <dgm:cxn modelId="{C5750C40-3B64-41A4-9657-0267D2EC0A2D}" type="presOf" srcId="{36CDEEEC-26F3-4CDA-9D1C-F2700E6F33E2}" destId="{63BEBBA0-4C1D-4B51-A110-5B4D281ADE2E}" srcOrd="0" destOrd="0" presId="urn:microsoft.com/office/officeart/2005/8/layout/target3"/>
    <dgm:cxn modelId="{7605DB62-1A2E-4928-BACC-5EF0C1DB02F6}" srcId="{4A5EE7E7-1935-414C-B7A2-83A326A9278B}" destId="{36CDEEEC-26F3-4CDA-9D1C-F2700E6F33E2}" srcOrd="2" destOrd="0" parTransId="{8D2D7B9B-E531-44C0-B7CF-13F92F11AFC6}" sibTransId="{7F8C492F-BB6D-4718-A728-A5461900FAA8}"/>
    <dgm:cxn modelId="{FBE6034B-E079-4F02-ACD6-157C271C8DCD}" type="presOf" srcId="{979E06D5-CE87-4A2B-ADC4-B63CB65F7B9C}" destId="{8F12A40B-AD81-45BD-9784-9C0D9C5E6588}" srcOrd="1" destOrd="0" presId="urn:microsoft.com/office/officeart/2005/8/layout/target3"/>
    <dgm:cxn modelId="{D42A7E6B-7B7E-4974-A965-6D92BD06D28C}" type="presOf" srcId="{36CDEEEC-26F3-4CDA-9D1C-F2700E6F33E2}" destId="{79826D45-FE3E-4042-B90F-ABE27A73180D}" srcOrd="1" destOrd="0" presId="urn:microsoft.com/office/officeart/2005/8/layout/target3"/>
    <dgm:cxn modelId="{D837D750-DBCD-4EBC-BD85-D76144C2819F}" type="presOf" srcId="{7F02FF25-5E6A-415E-A3A2-9F0F8AB429F2}" destId="{4DF3E262-1F84-48B1-BE8A-030A2359E7DB}" srcOrd="0" destOrd="0" presId="urn:microsoft.com/office/officeart/2005/8/layout/target3"/>
    <dgm:cxn modelId="{6E041272-7F24-48F0-9AE8-F7302AC4F904}" srcId="{4A5EE7E7-1935-414C-B7A2-83A326A9278B}" destId="{1E5AE743-BE48-490A-B0A0-A24F528AC9D2}" srcOrd="1" destOrd="0" parTransId="{0CDC30A8-DEC7-4485-BCB2-E783283993D2}" sibTransId="{2F3308B2-283B-485A-967F-76D5E45B0CA8}"/>
    <dgm:cxn modelId="{C66EF08F-BA13-40A2-A8EA-A15FB0C6B6DA}" type="presOf" srcId="{A8655686-3937-46DD-961E-EBCEAC168BEE}" destId="{716CB046-2A0B-43F5-91A9-A121ECC825CE}" srcOrd="0" destOrd="0" presId="urn:microsoft.com/office/officeart/2005/8/layout/target3"/>
    <dgm:cxn modelId="{25F6319A-BCF4-4664-AFB6-22ABDC73B0A8}" srcId="{4A5EE7E7-1935-414C-B7A2-83A326A9278B}" destId="{7F02FF25-5E6A-415E-A3A2-9F0F8AB429F2}" srcOrd="0" destOrd="0" parTransId="{21C07167-F083-4061-A269-1B9201BF530C}" sibTransId="{BE380F6F-E5EF-4B68-AF18-FF749978560C}"/>
    <dgm:cxn modelId="{940D6A9D-590C-4595-8665-222752879B25}" srcId="{4A5EE7E7-1935-414C-B7A2-83A326A9278B}" destId="{979E06D5-CE87-4A2B-ADC4-B63CB65F7B9C}" srcOrd="3" destOrd="0" parTransId="{7BF76294-B3EA-4B71-8798-F3725B60A7A0}" sibTransId="{AB47D470-AE1E-43FE-9510-CB04588D74A5}"/>
    <dgm:cxn modelId="{913E5AB6-E7E7-462D-90E9-367AAEDD2FF0}" type="presOf" srcId="{1E5AE743-BE48-490A-B0A0-A24F528AC9D2}" destId="{719D7207-CE37-461F-B2BF-CE96AAD47C24}" srcOrd="1" destOrd="0" presId="urn:microsoft.com/office/officeart/2005/8/layout/target3"/>
    <dgm:cxn modelId="{B7010AB9-5EA2-4B48-ACB4-7BCD40AB2E59}" type="presOf" srcId="{A8655686-3937-46DD-961E-EBCEAC168BEE}" destId="{AD15C171-D5AC-49E2-A468-54FA62B17D5A}" srcOrd="1" destOrd="0" presId="urn:microsoft.com/office/officeart/2005/8/layout/target3"/>
    <dgm:cxn modelId="{D7C1B9B9-3D32-4F20-84C2-F2B19A16A4EC}" type="presOf" srcId="{1E5AE743-BE48-490A-B0A0-A24F528AC9D2}" destId="{D8B5ABFD-4533-405C-9B74-0B1BCC31AC79}" srcOrd="0" destOrd="0" presId="urn:microsoft.com/office/officeart/2005/8/layout/target3"/>
    <dgm:cxn modelId="{E31CC8BC-B814-480E-A77C-3F9140A17138}" type="presOf" srcId="{AC1DD61A-8CCA-45DF-BF27-F678D9660B87}" destId="{59A67A03-172B-4186-8058-9FA186E0B881}" srcOrd="1" destOrd="0" presId="urn:microsoft.com/office/officeart/2005/8/layout/target3"/>
    <dgm:cxn modelId="{973333CD-E106-492E-BEE2-E3A8915E6715}" type="presOf" srcId="{AC1DD61A-8CCA-45DF-BF27-F678D9660B87}" destId="{5409ADB6-D1A3-446D-BC65-FF5BEFD8BD9C}" srcOrd="0" destOrd="0" presId="urn:microsoft.com/office/officeart/2005/8/layout/target3"/>
    <dgm:cxn modelId="{9B4D90E5-D55C-42F4-A01E-6D5AA8456E9F}" type="presOf" srcId="{7F02FF25-5E6A-415E-A3A2-9F0F8AB429F2}" destId="{416EF718-D2DB-438A-AB77-108687883870}" srcOrd="1" destOrd="0" presId="urn:microsoft.com/office/officeart/2005/8/layout/target3"/>
    <dgm:cxn modelId="{DBE1FBF3-3041-4DC0-8097-D35AFAC87BDF}" type="presOf" srcId="{979E06D5-CE87-4A2B-ADC4-B63CB65F7B9C}" destId="{313664C6-DCCD-4E3D-98D6-7A4AF9D10BDF}" srcOrd="0" destOrd="0" presId="urn:microsoft.com/office/officeart/2005/8/layout/target3"/>
    <dgm:cxn modelId="{9A68B9FD-17C8-49FC-9EB4-D2753173BDDD}" type="presOf" srcId="{4A5EE7E7-1935-414C-B7A2-83A326A9278B}" destId="{AEAB0B20-594E-4DC5-84A3-91EE486AA355}" srcOrd="0" destOrd="0" presId="urn:microsoft.com/office/officeart/2005/8/layout/target3"/>
    <dgm:cxn modelId="{F10AB9B5-C6AB-4CAA-B780-B8C5006E290A}" type="presParOf" srcId="{AEAB0B20-594E-4DC5-84A3-91EE486AA355}" destId="{57307446-718C-4668-A3B4-7A9E9EB71474}" srcOrd="0" destOrd="0" presId="urn:microsoft.com/office/officeart/2005/8/layout/target3"/>
    <dgm:cxn modelId="{2F33CB1D-30F4-421F-847E-840FA74248DD}" type="presParOf" srcId="{AEAB0B20-594E-4DC5-84A3-91EE486AA355}" destId="{51696B59-7E9D-45B5-8D5C-A4634CA5094D}" srcOrd="1" destOrd="0" presId="urn:microsoft.com/office/officeart/2005/8/layout/target3"/>
    <dgm:cxn modelId="{408C189D-1789-439C-A360-97DE14DD1B6B}" type="presParOf" srcId="{AEAB0B20-594E-4DC5-84A3-91EE486AA355}" destId="{4DF3E262-1F84-48B1-BE8A-030A2359E7DB}" srcOrd="2" destOrd="0" presId="urn:microsoft.com/office/officeart/2005/8/layout/target3"/>
    <dgm:cxn modelId="{8488C113-0B92-4A4A-A667-4E40226E985C}" type="presParOf" srcId="{AEAB0B20-594E-4DC5-84A3-91EE486AA355}" destId="{EBB1F0EF-B911-4987-A88D-EB027AC0F8C1}" srcOrd="3" destOrd="0" presId="urn:microsoft.com/office/officeart/2005/8/layout/target3"/>
    <dgm:cxn modelId="{82A4B51C-CD44-4E53-AF3F-6E804BE85634}" type="presParOf" srcId="{AEAB0B20-594E-4DC5-84A3-91EE486AA355}" destId="{091D1EB6-E098-487C-B908-22C9A026063D}" srcOrd="4" destOrd="0" presId="urn:microsoft.com/office/officeart/2005/8/layout/target3"/>
    <dgm:cxn modelId="{A8041F26-BD04-46DD-8DEF-CD40BCF4D574}" type="presParOf" srcId="{AEAB0B20-594E-4DC5-84A3-91EE486AA355}" destId="{D8B5ABFD-4533-405C-9B74-0B1BCC31AC79}" srcOrd="5" destOrd="0" presId="urn:microsoft.com/office/officeart/2005/8/layout/target3"/>
    <dgm:cxn modelId="{2A3A193A-EC39-4657-BEA5-7C71F8915570}" type="presParOf" srcId="{AEAB0B20-594E-4DC5-84A3-91EE486AA355}" destId="{3B7FF704-0BE0-4511-ACD0-5C80B6E1FE11}" srcOrd="6" destOrd="0" presId="urn:microsoft.com/office/officeart/2005/8/layout/target3"/>
    <dgm:cxn modelId="{4739C045-363A-43FC-80C5-6E2A7753642A}" type="presParOf" srcId="{AEAB0B20-594E-4DC5-84A3-91EE486AA355}" destId="{120C6CC3-1D20-4207-90FC-93939757263A}" srcOrd="7" destOrd="0" presId="urn:microsoft.com/office/officeart/2005/8/layout/target3"/>
    <dgm:cxn modelId="{1A210263-9187-4D6C-A3AE-67E2859BA33B}" type="presParOf" srcId="{AEAB0B20-594E-4DC5-84A3-91EE486AA355}" destId="{63BEBBA0-4C1D-4B51-A110-5B4D281ADE2E}" srcOrd="8" destOrd="0" presId="urn:microsoft.com/office/officeart/2005/8/layout/target3"/>
    <dgm:cxn modelId="{A84D3751-FF2B-4ACD-9E0B-96AE1C154F5F}" type="presParOf" srcId="{AEAB0B20-594E-4DC5-84A3-91EE486AA355}" destId="{F967CFEF-A98F-42F0-AC95-CD6964EAB10B}" srcOrd="9" destOrd="0" presId="urn:microsoft.com/office/officeart/2005/8/layout/target3"/>
    <dgm:cxn modelId="{CFB92B9B-4210-4792-B321-BA09F62FCE1C}" type="presParOf" srcId="{AEAB0B20-594E-4DC5-84A3-91EE486AA355}" destId="{6FBB5B89-D364-414A-BE4D-6A76ABD8AC4B}" srcOrd="10" destOrd="0" presId="urn:microsoft.com/office/officeart/2005/8/layout/target3"/>
    <dgm:cxn modelId="{1C9514D1-302E-4F10-8087-176473519CE3}" type="presParOf" srcId="{AEAB0B20-594E-4DC5-84A3-91EE486AA355}" destId="{313664C6-DCCD-4E3D-98D6-7A4AF9D10BDF}" srcOrd="11" destOrd="0" presId="urn:microsoft.com/office/officeart/2005/8/layout/target3"/>
    <dgm:cxn modelId="{F89F9129-3323-44EF-8CAB-17EBF1E7AE14}" type="presParOf" srcId="{AEAB0B20-594E-4DC5-84A3-91EE486AA355}" destId="{B673D730-6AEA-4853-B32E-DB0A8508ECFC}" srcOrd="12" destOrd="0" presId="urn:microsoft.com/office/officeart/2005/8/layout/target3"/>
    <dgm:cxn modelId="{5A215172-1865-4F05-B4B5-A46DFE815D1A}" type="presParOf" srcId="{AEAB0B20-594E-4DC5-84A3-91EE486AA355}" destId="{C09F6A6E-D588-4517-808C-8B784D232576}" srcOrd="13" destOrd="0" presId="urn:microsoft.com/office/officeart/2005/8/layout/target3"/>
    <dgm:cxn modelId="{66332E96-CA26-4B64-9948-0F16DFEA1BF1}" type="presParOf" srcId="{AEAB0B20-594E-4DC5-84A3-91EE486AA355}" destId="{5409ADB6-D1A3-446D-BC65-FF5BEFD8BD9C}" srcOrd="14" destOrd="0" presId="urn:microsoft.com/office/officeart/2005/8/layout/target3"/>
    <dgm:cxn modelId="{6A5A3A7B-BAF1-40A2-AA47-1202BA5A4713}" type="presParOf" srcId="{AEAB0B20-594E-4DC5-84A3-91EE486AA355}" destId="{42EC5905-7B99-4673-909E-BBE5D2CF57CB}" srcOrd="15" destOrd="0" presId="urn:microsoft.com/office/officeart/2005/8/layout/target3"/>
    <dgm:cxn modelId="{6DEBF39D-6924-464B-AD1B-9DE0AE44B779}" type="presParOf" srcId="{AEAB0B20-594E-4DC5-84A3-91EE486AA355}" destId="{0DF2A85A-C047-4A41-AE0F-639EDFC98F0B}" srcOrd="16" destOrd="0" presId="urn:microsoft.com/office/officeart/2005/8/layout/target3"/>
    <dgm:cxn modelId="{E45B3DE5-C866-4467-AE0D-43E445ACA017}" type="presParOf" srcId="{AEAB0B20-594E-4DC5-84A3-91EE486AA355}" destId="{716CB046-2A0B-43F5-91A9-A121ECC825CE}" srcOrd="17" destOrd="0" presId="urn:microsoft.com/office/officeart/2005/8/layout/target3"/>
    <dgm:cxn modelId="{586A04B7-6DFF-44F3-A779-4FDE17A8D0B9}" type="presParOf" srcId="{AEAB0B20-594E-4DC5-84A3-91EE486AA355}" destId="{416EF718-D2DB-438A-AB77-108687883870}" srcOrd="18" destOrd="0" presId="urn:microsoft.com/office/officeart/2005/8/layout/target3"/>
    <dgm:cxn modelId="{175B0A6E-0FB8-4C42-9E06-998E9F47C4C6}" type="presParOf" srcId="{AEAB0B20-594E-4DC5-84A3-91EE486AA355}" destId="{719D7207-CE37-461F-B2BF-CE96AAD47C24}" srcOrd="19" destOrd="0" presId="urn:microsoft.com/office/officeart/2005/8/layout/target3"/>
    <dgm:cxn modelId="{FCEDF334-DA1E-41CF-808F-957922355ABD}" type="presParOf" srcId="{AEAB0B20-594E-4DC5-84A3-91EE486AA355}" destId="{79826D45-FE3E-4042-B90F-ABE27A73180D}" srcOrd="20" destOrd="0" presId="urn:microsoft.com/office/officeart/2005/8/layout/target3"/>
    <dgm:cxn modelId="{7B043736-43A1-44FA-8E39-B2793CEF396E}" type="presParOf" srcId="{AEAB0B20-594E-4DC5-84A3-91EE486AA355}" destId="{8F12A40B-AD81-45BD-9784-9C0D9C5E6588}" srcOrd="21" destOrd="0" presId="urn:microsoft.com/office/officeart/2005/8/layout/target3"/>
    <dgm:cxn modelId="{E994FA8C-8753-4626-B7CF-34657FC422D5}" type="presParOf" srcId="{AEAB0B20-594E-4DC5-84A3-91EE486AA355}" destId="{59A67A03-172B-4186-8058-9FA186E0B881}" srcOrd="22" destOrd="0" presId="urn:microsoft.com/office/officeart/2005/8/layout/target3"/>
    <dgm:cxn modelId="{76A3EB83-CD5B-4BD4-BFBD-D909415F48AF}" type="presParOf" srcId="{AEAB0B20-594E-4DC5-84A3-91EE486AA355}" destId="{AD15C171-D5AC-49E2-A468-54FA62B17D5A}" srcOrd="23" destOrd="0" presId="urn:microsoft.com/office/officeart/2005/8/layout/targe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0C7252FC-48E8-4298-BAF3-B01541BF278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EBA1A5AF-71DA-47C1-B85D-42EC250D85C0}">
      <dgm:prSet/>
      <dgm:spPr>
        <a:solidFill>
          <a:schemeClr val="bg1"/>
        </a:solidFill>
        <a:ln>
          <a:solidFill>
            <a:srgbClr val="FF0000"/>
          </a:solidFill>
        </a:ln>
      </dgm:spPr>
      <dgm:t>
        <a:bodyPr/>
        <a:lstStyle/>
        <a:p>
          <a:pPr algn="ctr" rtl="0"/>
          <a:r>
            <a:rPr lang="es-ES_tradnl" b="1" i="0" dirty="0">
              <a:solidFill>
                <a:schemeClr val="tx1"/>
              </a:solidFill>
            </a:rPr>
            <a:t>Medición del mercado</a:t>
          </a:r>
          <a:endParaRPr lang="es-ES_tradnl" dirty="0">
            <a:solidFill>
              <a:schemeClr val="tx1"/>
            </a:solidFill>
          </a:endParaRPr>
        </a:p>
      </dgm:t>
    </dgm:pt>
    <dgm:pt modelId="{735E92C5-BE9D-4380-BB44-180DDB849231}" type="parTrans" cxnId="{AFB003D3-2FB7-4096-9B17-97821CFD76DF}">
      <dgm:prSet/>
      <dgm:spPr/>
      <dgm:t>
        <a:bodyPr/>
        <a:lstStyle/>
        <a:p>
          <a:endParaRPr lang="es-ES_tradnl"/>
        </a:p>
      </dgm:t>
    </dgm:pt>
    <dgm:pt modelId="{7E5BA8BB-85A8-4549-ACBC-271041912AF9}" type="sibTrans" cxnId="{AFB003D3-2FB7-4096-9B17-97821CFD76DF}">
      <dgm:prSet/>
      <dgm:spPr/>
      <dgm:t>
        <a:bodyPr/>
        <a:lstStyle/>
        <a:p>
          <a:endParaRPr lang="es-ES_tradnl"/>
        </a:p>
      </dgm:t>
    </dgm:pt>
    <dgm:pt modelId="{37C56F15-825B-49AF-804F-CC0327A0200B}" type="pres">
      <dgm:prSet presAssocID="{0C7252FC-48E8-4298-BAF3-B01541BF2789}" presName="linear" presStyleCnt="0">
        <dgm:presLayoutVars>
          <dgm:animLvl val="lvl"/>
          <dgm:resizeHandles val="exact"/>
        </dgm:presLayoutVars>
      </dgm:prSet>
      <dgm:spPr/>
    </dgm:pt>
    <dgm:pt modelId="{97E566F5-783B-4E4C-B9E6-5C170F11629C}" type="pres">
      <dgm:prSet presAssocID="{EBA1A5AF-71DA-47C1-B85D-42EC250D85C0}" presName="parentText" presStyleLbl="node1" presStyleIdx="0" presStyleCnt="1">
        <dgm:presLayoutVars>
          <dgm:chMax val="0"/>
          <dgm:bulletEnabled val="1"/>
        </dgm:presLayoutVars>
      </dgm:prSet>
      <dgm:spPr/>
    </dgm:pt>
  </dgm:ptLst>
  <dgm:cxnLst>
    <dgm:cxn modelId="{B3339E0A-B821-45E6-81B4-4C41F4A217DB}" type="presOf" srcId="{0C7252FC-48E8-4298-BAF3-B01541BF2789}" destId="{37C56F15-825B-49AF-804F-CC0327A0200B}" srcOrd="0" destOrd="0" presId="urn:microsoft.com/office/officeart/2005/8/layout/vList2"/>
    <dgm:cxn modelId="{E6AF64A8-AC77-477F-9FE6-DC68151F6DA6}" type="presOf" srcId="{EBA1A5AF-71DA-47C1-B85D-42EC250D85C0}" destId="{97E566F5-783B-4E4C-B9E6-5C170F11629C}" srcOrd="0" destOrd="0" presId="urn:microsoft.com/office/officeart/2005/8/layout/vList2"/>
    <dgm:cxn modelId="{AFB003D3-2FB7-4096-9B17-97821CFD76DF}" srcId="{0C7252FC-48E8-4298-BAF3-B01541BF2789}" destId="{EBA1A5AF-71DA-47C1-B85D-42EC250D85C0}" srcOrd="0" destOrd="0" parTransId="{735E92C5-BE9D-4380-BB44-180DDB849231}" sibTransId="{7E5BA8BB-85A8-4549-ACBC-271041912AF9}"/>
    <dgm:cxn modelId="{2B37FA52-3337-43ED-8161-64B9CCB78BF9}" type="presParOf" srcId="{37C56F15-825B-49AF-804F-CC0327A0200B}" destId="{97E566F5-783B-4E4C-B9E6-5C170F11629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3E55E4F-28A8-453C-B7C4-4C9492FBC4F3}"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es-PE"/>
        </a:p>
      </dgm:t>
    </dgm:pt>
    <dgm:pt modelId="{2CE8288C-A215-42B1-B6C7-A756BA3817F5}">
      <dgm:prSet custT="1"/>
      <dgm:spPr/>
      <dgm:t>
        <a:bodyPr/>
        <a:lstStyle/>
        <a:p>
          <a:pPr algn="just" rtl="0"/>
          <a:r>
            <a:rPr lang="es-ES" sz="1600" b="0" i="0"/>
            <a:t>Amenazas tradicionales de proteccionismo.</a:t>
          </a:r>
          <a:endParaRPr lang="es-PE" sz="1600" dirty="0"/>
        </a:p>
      </dgm:t>
    </dgm:pt>
    <dgm:pt modelId="{023CC1DE-F124-41E7-B04C-C5D9815353B0}" type="parTrans" cxnId="{B963889C-C7E0-48E0-B5FA-4606D5BD4039}">
      <dgm:prSet/>
      <dgm:spPr/>
      <dgm:t>
        <a:bodyPr/>
        <a:lstStyle/>
        <a:p>
          <a:endParaRPr lang="es-PE" sz="1600">
            <a:solidFill>
              <a:schemeClr val="tx1">
                <a:lumMod val="65000"/>
                <a:lumOff val="35000"/>
              </a:schemeClr>
            </a:solidFill>
          </a:endParaRPr>
        </a:p>
      </dgm:t>
    </dgm:pt>
    <dgm:pt modelId="{CF531A83-AD4A-4C96-BA41-CF75AD83BB8B}" type="sibTrans" cxnId="{B963889C-C7E0-48E0-B5FA-4606D5BD4039}">
      <dgm:prSet/>
      <dgm:spPr/>
      <dgm:t>
        <a:bodyPr/>
        <a:lstStyle/>
        <a:p>
          <a:endParaRPr lang="es-PE" sz="1600">
            <a:solidFill>
              <a:schemeClr val="tx1">
                <a:lumMod val="65000"/>
                <a:lumOff val="35000"/>
              </a:schemeClr>
            </a:solidFill>
          </a:endParaRPr>
        </a:p>
      </dgm:t>
    </dgm:pt>
    <dgm:pt modelId="{334859C7-098C-4406-95F8-16A5157A4316}">
      <dgm:prSet custT="1"/>
      <dgm:spPr/>
      <dgm:t>
        <a:bodyPr/>
        <a:lstStyle/>
        <a:p>
          <a:pPr algn="just" rtl="0"/>
          <a:r>
            <a:rPr lang="es-ES" sz="1600" b="0" i="0"/>
            <a:t>Nuevas exigencias en materia de seguridad, normas privadas de calidad, buenas prácticas y cambio climático. </a:t>
          </a:r>
          <a:endParaRPr lang="es-PE" sz="1600" dirty="0"/>
        </a:p>
      </dgm:t>
    </dgm:pt>
    <dgm:pt modelId="{FE2D5196-66B3-4EF8-909E-7829E3400406}" type="parTrans" cxnId="{74D6C42E-4C82-4589-B5BC-C200A0B7340B}">
      <dgm:prSet/>
      <dgm:spPr/>
      <dgm:t>
        <a:bodyPr/>
        <a:lstStyle/>
        <a:p>
          <a:endParaRPr lang="es-PE" sz="1600">
            <a:solidFill>
              <a:schemeClr val="tx1">
                <a:lumMod val="65000"/>
                <a:lumOff val="35000"/>
              </a:schemeClr>
            </a:solidFill>
          </a:endParaRPr>
        </a:p>
      </dgm:t>
    </dgm:pt>
    <dgm:pt modelId="{A6D45FFF-4BFC-454B-84AE-4553878C9836}" type="sibTrans" cxnId="{74D6C42E-4C82-4589-B5BC-C200A0B7340B}">
      <dgm:prSet/>
      <dgm:spPr/>
      <dgm:t>
        <a:bodyPr/>
        <a:lstStyle/>
        <a:p>
          <a:endParaRPr lang="es-PE" sz="1600">
            <a:solidFill>
              <a:schemeClr val="tx1">
                <a:lumMod val="65000"/>
                <a:lumOff val="35000"/>
              </a:schemeClr>
            </a:solidFill>
          </a:endParaRPr>
        </a:p>
      </dgm:t>
    </dgm:pt>
    <dgm:pt modelId="{B4C75386-4BB8-4B9F-B75E-74E6D41F23C2}">
      <dgm:prSet custT="1"/>
      <dgm:spPr/>
      <dgm:t>
        <a:bodyPr/>
        <a:lstStyle/>
        <a:p>
          <a:pPr algn="just" rtl="0"/>
          <a:r>
            <a:rPr lang="es-ES" sz="1600" b="0" i="0"/>
            <a:t>La nueva competitividad necesita de un enfoque multilateral para transformar las barreras proteccionistas.</a:t>
          </a:r>
          <a:endParaRPr lang="es-PE" sz="1600" dirty="0"/>
        </a:p>
      </dgm:t>
    </dgm:pt>
    <dgm:pt modelId="{687AA331-EA5B-41F0-AB91-D0A3E50043BE}" type="parTrans" cxnId="{0D76E7BE-7972-41BB-8E0C-9819CB93321D}">
      <dgm:prSet/>
      <dgm:spPr/>
      <dgm:t>
        <a:bodyPr/>
        <a:lstStyle/>
        <a:p>
          <a:endParaRPr lang="es-PE" sz="1600">
            <a:solidFill>
              <a:schemeClr val="tx1">
                <a:lumMod val="65000"/>
                <a:lumOff val="35000"/>
              </a:schemeClr>
            </a:solidFill>
          </a:endParaRPr>
        </a:p>
      </dgm:t>
    </dgm:pt>
    <dgm:pt modelId="{8818CC61-5776-456C-AD3E-4FCF44AE5EF4}" type="sibTrans" cxnId="{0D76E7BE-7972-41BB-8E0C-9819CB93321D}">
      <dgm:prSet/>
      <dgm:spPr/>
      <dgm:t>
        <a:bodyPr/>
        <a:lstStyle/>
        <a:p>
          <a:endParaRPr lang="es-PE" sz="1600">
            <a:solidFill>
              <a:schemeClr val="tx1">
                <a:lumMod val="65000"/>
                <a:lumOff val="35000"/>
              </a:schemeClr>
            </a:solidFill>
          </a:endParaRPr>
        </a:p>
      </dgm:t>
    </dgm:pt>
    <dgm:pt modelId="{5E812696-DAE0-4615-B53A-18D70F2CF1D4}">
      <dgm:prSet custT="1"/>
      <dgm:spPr/>
      <dgm:t>
        <a:bodyPr/>
        <a:lstStyle/>
        <a:p>
          <a:pPr rtl="0"/>
          <a:endParaRPr lang="es-PE" sz="1600">
            <a:solidFill>
              <a:schemeClr val="tx1">
                <a:lumMod val="65000"/>
                <a:lumOff val="35000"/>
              </a:schemeClr>
            </a:solidFill>
          </a:endParaRPr>
        </a:p>
      </dgm:t>
    </dgm:pt>
    <dgm:pt modelId="{D8664B09-B5CA-4DE6-A375-A941D20233A9}" type="parTrans" cxnId="{A9DB78A3-89A2-4E13-A872-264B60259114}">
      <dgm:prSet/>
      <dgm:spPr/>
      <dgm:t>
        <a:bodyPr/>
        <a:lstStyle/>
        <a:p>
          <a:endParaRPr lang="es-PE" sz="1600"/>
        </a:p>
      </dgm:t>
    </dgm:pt>
    <dgm:pt modelId="{4C7008B5-37D1-4ACC-8421-DBABB6950064}" type="sibTrans" cxnId="{A9DB78A3-89A2-4E13-A872-264B60259114}">
      <dgm:prSet/>
      <dgm:spPr/>
      <dgm:t>
        <a:bodyPr/>
        <a:lstStyle/>
        <a:p>
          <a:endParaRPr lang="es-PE" sz="1600"/>
        </a:p>
      </dgm:t>
    </dgm:pt>
    <dgm:pt modelId="{3987D6BC-AEE9-4777-A83F-A7D375ADE9C9}">
      <dgm:prSet custT="1"/>
      <dgm:spPr/>
      <dgm:t>
        <a:bodyPr/>
        <a:lstStyle/>
        <a:p>
          <a:pPr rtl="0"/>
          <a:endParaRPr lang="es-PE" sz="1600" dirty="0">
            <a:solidFill>
              <a:schemeClr val="tx1">
                <a:lumMod val="65000"/>
                <a:lumOff val="35000"/>
              </a:schemeClr>
            </a:solidFill>
          </a:endParaRPr>
        </a:p>
      </dgm:t>
    </dgm:pt>
    <dgm:pt modelId="{1F81365E-4A2A-499A-839F-62ED3AD57D1A}" type="parTrans" cxnId="{D7EE5FCC-7C99-4027-A8FD-F35894114E87}">
      <dgm:prSet/>
      <dgm:spPr/>
      <dgm:t>
        <a:bodyPr/>
        <a:lstStyle/>
        <a:p>
          <a:endParaRPr lang="es-PE" sz="1600"/>
        </a:p>
      </dgm:t>
    </dgm:pt>
    <dgm:pt modelId="{8C925001-0E41-403F-A1D3-1C831C9CCF53}" type="sibTrans" cxnId="{D7EE5FCC-7C99-4027-A8FD-F35894114E87}">
      <dgm:prSet/>
      <dgm:spPr/>
      <dgm:t>
        <a:bodyPr/>
        <a:lstStyle/>
        <a:p>
          <a:endParaRPr lang="es-PE" sz="1600"/>
        </a:p>
      </dgm:t>
    </dgm:pt>
    <dgm:pt modelId="{2D448225-CCD2-427C-9DCC-0320639DC11F}">
      <dgm:prSet custT="1"/>
      <dgm:spPr/>
      <dgm:t>
        <a:bodyPr/>
        <a:lstStyle/>
        <a:p>
          <a:pPr rtl="0"/>
          <a:endParaRPr lang="es-PE" sz="1600" dirty="0">
            <a:solidFill>
              <a:schemeClr val="tx1">
                <a:lumMod val="65000"/>
                <a:lumOff val="35000"/>
              </a:schemeClr>
            </a:solidFill>
          </a:endParaRPr>
        </a:p>
      </dgm:t>
    </dgm:pt>
    <dgm:pt modelId="{005946D7-0E55-44F4-A326-0F4662529E4D}" type="parTrans" cxnId="{C71B110F-691E-4E12-A03B-3A6578153FEA}">
      <dgm:prSet/>
      <dgm:spPr/>
      <dgm:t>
        <a:bodyPr/>
        <a:lstStyle/>
        <a:p>
          <a:endParaRPr lang="es-PE" sz="1600"/>
        </a:p>
      </dgm:t>
    </dgm:pt>
    <dgm:pt modelId="{7ED1AB5B-3B3C-428F-9385-64E01D03B188}" type="sibTrans" cxnId="{C71B110F-691E-4E12-A03B-3A6578153FEA}">
      <dgm:prSet/>
      <dgm:spPr/>
      <dgm:t>
        <a:bodyPr/>
        <a:lstStyle/>
        <a:p>
          <a:endParaRPr lang="es-PE" sz="1600"/>
        </a:p>
      </dgm:t>
    </dgm:pt>
    <dgm:pt modelId="{5B0B312B-1685-481B-913B-897DB8857662}" type="pres">
      <dgm:prSet presAssocID="{A3E55E4F-28A8-453C-B7C4-4C9492FBC4F3}" presName="linear" presStyleCnt="0">
        <dgm:presLayoutVars>
          <dgm:animLvl val="lvl"/>
          <dgm:resizeHandles val="exact"/>
        </dgm:presLayoutVars>
      </dgm:prSet>
      <dgm:spPr/>
    </dgm:pt>
    <dgm:pt modelId="{0F52CD58-8136-4136-8951-4621429F21BE}" type="pres">
      <dgm:prSet presAssocID="{2CE8288C-A215-42B1-B6C7-A756BA3817F5}" presName="parentText" presStyleLbl="node1" presStyleIdx="0" presStyleCnt="3">
        <dgm:presLayoutVars>
          <dgm:chMax val="0"/>
          <dgm:bulletEnabled val="1"/>
        </dgm:presLayoutVars>
      </dgm:prSet>
      <dgm:spPr/>
    </dgm:pt>
    <dgm:pt modelId="{4A955D3F-5338-49C2-98EF-88D10FF624BC}" type="pres">
      <dgm:prSet presAssocID="{2CE8288C-A215-42B1-B6C7-A756BA3817F5}" presName="childText" presStyleLbl="revTx" presStyleIdx="0" presStyleCnt="3">
        <dgm:presLayoutVars>
          <dgm:bulletEnabled val="1"/>
        </dgm:presLayoutVars>
      </dgm:prSet>
      <dgm:spPr/>
    </dgm:pt>
    <dgm:pt modelId="{673149BB-C00C-4A94-938D-12CC3BEC6A0F}" type="pres">
      <dgm:prSet presAssocID="{334859C7-098C-4406-95F8-16A5157A4316}" presName="parentText" presStyleLbl="node1" presStyleIdx="1" presStyleCnt="3">
        <dgm:presLayoutVars>
          <dgm:chMax val="0"/>
          <dgm:bulletEnabled val="1"/>
        </dgm:presLayoutVars>
      </dgm:prSet>
      <dgm:spPr/>
    </dgm:pt>
    <dgm:pt modelId="{DB99AF7A-3E4F-4F18-BF21-D8BACB452EE1}" type="pres">
      <dgm:prSet presAssocID="{334859C7-098C-4406-95F8-16A5157A4316}" presName="childText" presStyleLbl="revTx" presStyleIdx="1" presStyleCnt="3">
        <dgm:presLayoutVars>
          <dgm:bulletEnabled val="1"/>
        </dgm:presLayoutVars>
      </dgm:prSet>
      <dgm:spPr/>
    </dgm:pt>
    <dgm:pt modelId="{EFD5CB8A-DDEF-4533-B37A-3970081E923F}" type="pres">
      <dgm:prSet presAssocID="{B4C75386-4BB8-4B9F-B75E-74E6D41F23C2}" presName="parentText" presStyleLbl="node1" presStyleIdx="2" presStyleCnt="3">
        <dgm:presLayoutVars>
          <dgm:chMax val="0"/>
          <dgm:bulletEnabled val="1"/>
        </dgm:presLayoutVars>
      </dgm:prSet>
      <dgm:spPr/>
    </dgm:pt>
    <dgm:pt modelId="{6D8D3FAE-64BB-458C-BDA8-326ED9C4A8A8}" type="pres">
      <dgm:prSet presAssocID="{B4C75386-4BB8-4B9F-B75E-74E6D41F23C2}" presName="childText" presStyleLbl="revTx" presStyleIdx="2" presStyleCnt="3">
        <dgm:presLayoutVars>
          <dgm:bulletEnabled val="1"/>
        </dgm:presLayoutVars>
      </dgm:prSet>
      <dgm:spPr/>
    </dgm:pt>
  </dgm:ptLst>
  <dgm:cxnLst>
    <dgm:cxn modelId="{C71B110F-691E-4E12-A03B-3A6578153FEA}" srcId="{B4C75386-4BB8-4B9F-B75E-74E6D41F23C2}" destId="{2D448225-CCD2-427C-9DCC-0320639DC11F}" srcOrd="0" destOrd="0" parTransId="{005946D7-0E55-44F4-A326-0F4662529E4D}" sibTransId="{7ED1AB5B-3B3C-428F-9385-64E01D03B188}"/>
    <dgm:cxn modelId="{0D75541E-002E-41FB-9A3E-C73319BFACF8}" type="presOf" srcId="{5E812696-DAE0-4615-B53A-18D70F2CF1D4}" destId="{4A955D3F-5338-49C2-98EF-88D10FF624BC}" srcOrd="0" destOrd="0" presId="urn:microsoft.com/office/officeart/2005/8/layout/vList2"/>
    <dgm:cxn modelId="{D6F6CE21-6288-476D-8898-31E9DF26E9AC}" type="presOf" srcId="{2CE8288C-A215-42B1-B6C7-A756BA3817F5}" destId="{0F52CD58-8136-4136-8951-4621429F21BE}" srcOrd="0" destOrd="0" presId="urn:microsoft.com/office/officeart/2005/8/layout/vList2"/>
    <dgm:cxn modelId="{74D6C42E-4C82-4589-B5BC-C200A0B7340B}" srcId="{A3E55E4F-28A8-453C-B7C4-4C9492FBC4F3}" destId="{334859C7-098C-4406-95F8-16A5157A4316}" srcOrd="1" destOrd="0" parTransId="{FE2D5196-66B3-4EF8-909E-7829E3400406}" sibTransId="{A6D45FFF-4BFC-454B-84AE-4553878C9836}"/>
    <dgm:cxn modelId="{7180F038-992B-4832-B049-812542FAFE93}" type="presOf" srcId="{2D448225-CCD2-427C-9DCC-0320639DC11F}" destId="{6D8D3FAE-64BB-458C-BDA8-326ED9C4A8A8}" srcOrd="0" destOrd="0" presId="urn:microsoft.com/office/officeart/2005/8/layout/vList2"/>
    <dgm:cxn modelId="{3A85945A-45F1-4154-AAC7-15CA7A0FE842}" type="presOf" srcId="{3987D6BC-AEE9-4777-A83F-A7D375ADE9C9}" destId="{DB99AF7A-3E4F-4F18-BF21-D8BACB452EE1}" srcOrd="0" destOrd="0" presId="urn:microsoft.com/office/officeart/2005/8/layout/vList2"/>
    <dgm:cxn modelId="{B963889C-C7E0-48E0-B5FA-4606D5BD4039}" srcId="{A3E55E4F-28A8-453C-B7C4-4C9492FBC4F3}" destId="{2CE8288C-A215-42B1-B6C7-A756BA3817F5}" srcOrd="0" destOrd="0" parTransId="{023CC1DE-F124-41E7-B04C-C5D9815353B0}" sibTransId="{CF531A83-AD4A-4C96-BA41-CF75AD83BB8B}"/>
    <dgm:cxn modelId="{807E35A0-CF9C-45B5-A07E-87B972EE5DCF}" type="presOf" srcId="{334859C7-098C-4406-95F8-16A5157A4316}" destId="{673149BB-C00C-4A94-938D-12CC3BEC6A0F}" srcOrd="0" destOrd="0" presId="urn:microsoft.com/office/officeart/2005/8/layout/vList2"/>
    <dgm:cxn modelId="{99E4F4A2-9DC1-4452-A7E8-3BEC5E94B465}" type="presOf" srcId="{A3E55E4F-28A8-453C-B7C4-4C9492FBC4F3}" destId="{5B0B312B-1685-481B-913B-897DB8857662}" srcOrd="0" destOrd="0" presId="urn:microsoft.com/office/officeart/2005/8/layout/vList2"/>
    <dgm:cxn modelId="{A9DB78A3-89A2-4E13-A872-264B60259114}" srcId="{2CE8288C-A215-42B1-B6C7-A756BA3817F5}" destId="{5E812696-DAE0-4615-B53A-18D70F2CF1D4}" srcOrd="0" destOrd="0" parTransId="{D8664B09-B5CA-4DE6-A375-A941D20233A9}" sibTransId="{4C7008B5-37D1-4ACC-8421-DBABB6950064}"/>
    <dgm:cxn modelId="{0D76E7BE-7972-41BB-8E0C-9819CB93321D}" srcId="{A3E55E4F-28A8-453C-B7C4-4C9492FBC4F3}" destId="{B4C75386-4BB8-4B9F-B75E-74E6D41F23C2}" srcOrd="2" destOrd="0" parTransId="{687AA331-EA5B-41F0-AB91-D0A3E50043BE}" sibTransId="{8818CC61-5776-456C-AD3E-4FCF44AE5EF4}"/>
    <dgm:cxn modelId="{D7EE5FCC-7C99-4027-A8FD-F35894114E87}" srcId="{334859C7-098C-4406-95F8-16A5157A4316}" destId="{3987D6BC-AEE9-4777-A83F-A7D375ADE9C9}" srcOrd="0" destOrd="0" parTransId="{1F81365E-4A2A-499A-839F-62ED3AD57D1A}" sibTransId="{8C925001-0E41-403F-A1D3-1C831C9CCF53}"/>
    <dgm:cxn modelId="{3A60DEF5-1938-4C34-A340-E821BFEE35E2}" type="presOf" srcId="{B4C75386-4BB8-4B9F-B75E-74E6D41F23C2}" destId="{EFD5CB8A-DDEF-4533-B37A-3970081E923F}" srcOrd="0" destOrd="0" presId="urn:microsoft.com/office/officeart/2005/8/layout/vList2"/>
    <dgm:cxn modelId="{6800E20B-E295-4999-91A2-3EEB853E32DE}" type="presParOf" srcId="{5B0B312B-1685-481B-913B-897DB8857662}" destId="{0F52CD58-8136-4136-8951-4621429F21BE}" srcOrd="0" destOrd="0" presId="urn:microsoft.com/office/officeart/2005/8/layout/vList2"/>
    <dgm:cxn modelId="{D2C2D19F-78EA-455C-AA34-9807D754439C}" type="presParOf" srcId="{5B0B312B-1685-481B-913B-897DB8857662}" destId="{4A955D3F-5338-49C2-98EF-88D10FF624BC}" srcOrd="1" destOrd="0" presId="urn:microsoft.com/office/officeart/2005/8/layout/vList2"/>
    <dgm:cxn modelId="{E1EF2B0B-FCAE-4EEB-8481-950B09FA0B1A}" type="presParOf" srcId="{5B0B312B-1685-481B-913B-897DB8857662}" destId="{673149BB-C00C-4A94-938D-12CC3BEC6A0F}" srcOrd="2" destOrd="0" presId="urn:microsoft.com/office/officeart/2005/8/layout/vList2"/>
    <dgm:cxn modelId="{3E66B2A9-3E65-45AA-B3A4-26F91B50D5CF}" type="presParOf" srcId="{5B0B312B-1685-481B-913B-897DB8857662}" destId="{DB99AF7A-3E4F-4F18-BF21-D8BACB452EE1}" srcOrd="3" destOrd="0" presId="urn:microsoft.com/office/officeart/2005/8/layout/vList2"/>
    <dgm:cxn modelId="{CAF42208-C937-49D3-A469-C8D3BDC86D0C}" type="presParOf" srcId="{5B0B312B-1685-481B-913B-897DB8857662}" destId="{EFD5CB8A-DDEF-4533-B37A-3970081E923F}" srcOrd="4" destOrd="0" presId="urn:microsoft.com/office/officeart/2005/8/layout/vList2"/>
    <dgm:cxn modelId="{EBF46DEC-92D7-40DF-BCB7-7ED63BEEC1D5}" type="presParOf" srcId="{5B0B312B-1685-481B-913B-897DB8857662}" destId="{6D8D3FAE-64BB-458C-BDA8-326ED9C4A8A8}"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1E733851-0484-4E99-AE20-3B3B006C377E}" type="doc">
      <dgm:prSet loTypeId="urn:microsoft.com/office/officeart/2005/8/layout/list1" loCatId="list" qsTypeId="urn:microsoft.com/office/officeart/2005/8/quickstyle/simple2" qsCatId="simple" csTypeId="urn:microsoft.com/office/officeart/2005/8/colors/colorful5" csCatId="colorful" phldr="1"/>
      <dgm:spPr/>
      <dgm:t>
        <a:bodyPr/>
        <a:lstStyle/>
        <a:p>
          <a:endParaRPr lang="es-PE"/>
        </a:p>
      </dgm:t>
    </dgm:pt>
    <dgm:pt modelId="{2D19F16B-894A-44F5-87CF-1A0E37DB811F}">
      <dgm:prSet/>
      <dgm:spPr/>
      <dgm:t>
        <a:bodyPr/>
        <a:lstStyle/>
        <a:p>
          <a:pPr algn="ctr" rtl="0"/>
          <a:r>
            <a:rPr lang="es-ES_tradnl" b="1" i="0" dirty="0">
              <a:solidFill>
                <a:schemeClr val="tx1">
                  <a:lumMod val="65000"/>
                  <a:lumOff val="35000"/>
                </a:schemeClr>
              </a:solidFill>
            </a:rPr>
            <a:t>Ventas actuales</a:t>
          </a:r>
          <a:endParaRPr lang="es-PE" dirty="0">
            <a:solidFill>
              <a:schemeClr val="tx1">
                <a:lumMod val="65000"/>
                <a:lumOff val="35000"/>
              </a:schemeClr>
            </a:solidFill>
          </a:endParaRPr>
        </a:p>
      </dgm:t>
    </dgm:pt>
    <dgm:pt modelId="{D7900EF6-2C7F-4D9B-BDF2-7AB4D71D21F6}" type="parTrans" cxnId="{4CB280AA-79C8-4AA3-A54C-8552FA719113}">
      <dgm:prSet/>
      <dgm:spPr/>
      <dgm:t>
        <a:bodyPr/>
        <a:lstStyle/>
        <a:p>
          <a:pPr algn="just"/>
          <a:endParaRPr lang="es-PE">
            <a:solidFill>
              <a:schemeClr val="tx1">
                <a:lumMod val="65000"/>
                <a:lumOff val="35000"/>
              </a:schemeClr>
            </a:solidFill>
          </a:endParaRPr>
        </a:p>
      </dgm:t>
    </dgm:pt>
    <dgm:pt modelId="{4619B282-A1CB-4C1B-A61C-5B49533AB9B8}" type="sibTrans" cxnId="{4CB280AA-79C8-4AA3-A54C-8552FA719113}">
      <dgm:prSet/>
      <dgm:spPr/>
      <dgm:t>
        <a:bodyPr/>
        <a:lstStyle/>
        <a:p>
          <a:pPr algn="just"/>
          <a:endParaRPr lang="es-PE">
            <a:solidFill>
              <a:schemeClr val="tx1">
                <a:lumMod val="65000"/>
                <a:lumOff val="35000"/>
              </a:schemeClr>
            </a:solidFill>
          </a:endParaRPr>
        </a:p>
      </dgm:t>
    </dgm:pt>
    <dgm:pt modelId="{EC88253D-52BF-4851-AF86-03338C101D48}">
      <dgm:prSet/>
      <dgm:spPr/>
      <dgm:t>
        <a:bodyPr/>
        <a:lstStyle/>
        <a:p>
          <a:pPr algn="ctr" rtl="0"/>
          <a:r>
            <a:rPr lang="es-ES_tradnl" b="1" i="0" dirty="0">
              <a:solidFill>
                <a:schemeClr val="tx1">
                  <a:lumMod val="65000"/>
                  <a:lumOff val="35000"/>
                </a:schemeClr>
              </a:solidFill>
            </a:rPr>
            <a:t>Potencial de mercado</a:t>
          </a:r>
          <a:endParaRPr lang="es-PE" dirty="0">
            <a:solidFill>
              <a:schemeClr val="tx1">
                <a:lumMod val="65000"/>
                <a:lumOff val="35000"/>
              </a:schemeClr>
            </a:solidFill>
          </a:endParaRPr>
        </a:p>
      </dgm:t>
    </dgm:pt>
    <dgm:pt modelId="{2DEDA26F-E05B-403F-B0E0-A576A09F97F7}" type="parTrans" cxnId="{83A2B3D8-7D62-498F-973A-40EAD49B1B1C}">
      <dgm:prSet/>
      <dgm:spPr/>
      <dgm:t>
        <a:bodyPr/>
        <a:lstStyle/>
        <a:p>
          <a:pPr algn="just"/>
          <a:endParaRPr lang="es-PE">
            <a:solidFill>
              <a:schemeClr val="tx1">
                <a:lumMod val="65000"/>
                <a:lumOff val="35000"/>
              </a:schemeClr>
            </a:solidFill>
          </a:endParaRPr>
        </a:p>
      </dgm:t>
    </dgm:pt>
    <dgm:pt modelId="{13E1797C-6D17-486B-B676-7994D0CC3DC9}" type="sibTrans" cxnId="{83A2B3D8-7D62-498F-973A-40EAD49B1B1C}">
      <dgm:prSet/>
      <dgm:spPr/>
      <dgm:t>
        <a:bodyPr/>
        <a:lstStyle/>
        <a:p>
          <a:pPr algn="just"/>
          <a:endParaRPr lang="es-PE">
            <a:solidFill>
              <a:schemeClr val="tx1">
                <a:lumMod val="65000"/>
                <a:lumOff val="35000"/>
              </a:schemeClr>
            </a:solidFill>
          </a:endParaRPr>
        </a:p>
      </dgm:t>
    </dgm:pt>
    <dgm:pt modelId="{3F26EA41-10E2-4AA9-9977-E958DC61D7E2}">
      <dgm:prSet/>
      <dgm:spPr/>
      <dgm:t>
        <a:bodyPr/>
        <a:lstStyle/>
        <a:p>
          <a:pPr algn="ctr" rtl="0"/>
          <a:r>
            <a:rPr lang="es-ES_tradnl" b="1" i="0">
              <a:solidFill>
                <a:schemeClr val="tx1">
                  <a:lumMod val="65000"/>
                  <a:lumOff val="35000"/>
                </a:schemeClr>
              </a:solidFill>
            </a:rPr>
            <a:t>Pronósticos de ventas</a:t>
          </a:r>
          <a:endParaRPr lang="es-PE" dirty="0">
            <a:solidFill>
              <a:schemeClr val="tx1">
                <a:lumMod val="65000"/>
                <a:lumOff val="35000"/>
              </a:schemeClr>
            </a:solidFill>
          </a:endParaRPr>
        </a:p>
      </dgm:t>
    </dgm:pt>
    <dgm:pt modelId="{E82CFA0F-4A3D-4148-A4FE-5BE432611B6D}" type="parTrans" cxnId="{27015A9A-112A-4D30-8028-16F0F3A336C0}">
      <dgm:prSet/>
      <dgm:spPr/>
      <dgm:t>
        <a:bodyPr/>
        <a:lstStyle/>
        <a:p>
          <a:endParaRPr lang="es-PE"/>
        </a:p>
      </dgm:t>
    </dgm:pt>
    <dgm:pt modelId="{FB0DB7A9-9D71-4B42-BB86-A44D86B0553A}" type="sibTrans" cxnId="{27015A9A-112A-4D30-8028-16F0F3A336C0}">
      <dgm:prSet/>
      <dgm:spPr/>
      <dgm:t>
        <a:bodyPr/>
        <a:lstStyle/>
        <a:p>
          <a:endParaRPr lang="es-PE"/>
        </a:p>
      </dgm:t>
    </dgm:pt>
    <dgm:pt modelId="{41CE0C1E-BD8B-4E3D-BFAF-8E3F45B923CD}" type="pres">
      <dgm:prSet presAssocID="{1E733851-0484-4E99-AE20-3B3B006C377E}" presName="linear" presStyleCnt="0">
        <dgm:presLayoutVars>
          <dgm:dir/>
          <dgm:animLvl val="lvl"/>
          <dgm:resizeHandles val="exact"/>
        </dgm:presLayoutVars>
      </dgm:prSet>
      <dgm:spPr/>
    </dgm:pt>
    <dgm:pt modelId="{A655F297-E582-4E6F-8393-94371C0A87CB}" type="pres">
      <dgm:prSet presAssocID="{2D19F16B-894A-44F5-87CF-1A0E37DB811F}" presName="parentLin" presStyleCnt="0"/>
      <dgm:spPr/>
    </dgm:pt>
    <dgm:pt modelId="{CB872544-89D6-487F-B5C0-C327D662B4AD}" type="pres">
      <dgm:prSet presAssocID="{2D19F16B-894A-44F5-87CF-1A0E37DB811F}" presName="parentLeftMargin" presStyleLbl="node1" presStyleIdx="0" presStyleCnt="3"/>
      <dgm:spPr/>
    </dgm:pt>
    <dgm:pt modelId="{2E39915A-7931-46F9-A4F0-A11357CFFFE3}" type="pres">
      <dgm:prSet presAssocID="{2D19F16B-894A-44F5-87CF-1A0E37DB811F}" presName="parentText" presStyleLbl="node1" presStyleIdx="0" presStyleCnt="3">
        <dgm:presLayoutVars>
          <dgm:chMax val="0"/>
          <dgm:bulletEnabled val="1"/>
        </dgm:presLayoutVars>
      </dgm:prSet>
      <dgm:spPr/>
    </dgm:pt>
    <dgm:pt modelId="{9757FC86-3CB0-44ED-AFF4-D2CB8B44C979}" type="pres">
      <dgm:prSet presAssocID="{2D19F16B-894A-44F5-87CF-1A0E37DB811F}" presName="negativeSpace" presStyleCnt="0"/>
      <dgm:spPr/>
    </dgm:pt>
    <dgm:pt modelId="{7CB29581-0679-4940-BA5B-E21EC76A5437}" type="pres">
      <dgm:prSet presAssocID="{2D19F16B-894A-44F5-87CF-1A0E37DB811F}" presName="childText" presStyleLbl="conFgAcc1" presStyleIdx="0" presStyleCnt="3">
        <dgm:presLayoutVars>
          <dgm:bulletEnabled val="1"/>
        </dgm:presLayoutVars>
      </dgm:prSet>
      <dgm:spPr/>
    </dgm:pt>
    <dgm:pt modelId="{00E26390-5190-4DE6-A3B1-C59B59980E18}" type="pres">
      <dgm:prSet presAssocID="{4619B282-A1CB-4C1B-A61C-5B49533AB9B8}" presName="spaceBetweenRectangles" presStyleCnt="0"/>
      <dgm:spPr/>
    </dgm:pt>
    <dgm:pt modelId="{EEAC28CC-5DD7-4078-8086-5FB6685B3466}" type="pres">
      <dgm:prSet presAssocID="{3F26EA41-10E2-4AA9-9977-E958DC61D7E2}" presName="parentLin" presStyleCnt="0"/>
      <dgm:spPr/>
    </dgm:pt>
    <dgm:pt modelId="{934DD659-3CDD-4D9C-A683-1AE6034CC183}" type="pres">
      <dgm:prSet presAssocID="{3F26EA41-10E2-4AA9-9977-E958DC61D7E2}" presName="parentLeftMargin" presStyleLbl="node1" presStyleIdx="0" presStyleCnt="3"/>
      <dgm:spPr/>
    </dgm:pt>
    <dgm:pt modelId="{049EE7D7-25A1-4E7B-8604-4D1D9598BD7F}" type="pres">
      <dgm:prSet presAssocID="{3F26EA41-10E2-4AA9-9977-E958DC61D7E2}" presName="parentText" presStyleLbl="node1" presStyleIdx="1" presStyleCnt="3">
        <dgm:presLayoutVars>
          <dgm:chMax val="0"/>
          <dgm:bulletEnabled val="1"/>
        </dgm:presLayoutVars>
      </dgm:prSet>
      <dgm:spPr/>
    </dgm:pt>
    <dgm:pt modelId="{6D1CC280-DA00-48B6-BE1C-3057F97EA58C}" type="pres">
      <dgm:prSet presAssocID="{3F26EA41-10E2-4AA9-9977-E958DC61D7E2}" presName="negativeSpace" presStyleCnt="0"/>
      <dgm:spPr/>
    </dgm:pt>
    <dgm:pt modelId="{7AB5B5BB-04A3-4188-BF5B-90BE2B41FE0A}" type="pres">
      <dgm:prSet presAssocID="{3F26EA41-10E2-4AA9-9977-E958DC61D7E2}" presName="childText" presStyleLbl="conFgAcc1" presStyleIdx="1" presStyleCnt="3">
        <dgm:presLayoutVars>
          <dgm:bulletEnabled val="1"/>
        </dgm:presLayoutVars>
      </dgm:prSet>
      <dgm:spPr/>
    </dgm:pt>
    <dgm:pt modelId="{E9AEEA0D-32AE-4012-8074-39580465DDFF}" type="pres">
      <dgm:prSet presAssocID="{FB0DB7A9-9D71-4B42-BB86-A44D86B0553A}" presName="spaceBetweenRectangles" presStyleCnt="0"/>
      <dgm:spPr/>
    </dgm:pt>
    <dgm:pt modelId="{55188D4A-609F-4059-B709-EEE047A742B8}" type="pres">
      <dgm:prSet presAssocID="{EC88253D-52BF-4851-AF86-03338C101D48}" presName="parentLin" presStyleCnt="0"/>
      <dgm:spPr/>
    </dgm:pt>
    <dgm:pt modelId="{2B5733F6-812C-4D79-811C-A29EA840F500}" type="pres">
      <dgm:prSet presAssocID="{EC88253D-52BF-4851-AF86-03338C101D48}" presName="parentLeftMargin" presStyleLbl="node1" presStyleIdx="1" presStyleCnt="3"/>
      <dgm:spPr/>
    </dgm:pt>
    <dgm:pt modelId="{7764E2E6-AF67-48C0-9E39-3781DA397F1D}" type="pres">
      <dgm:prSet presAssocID="{EC88253D-52BF-4851-AF86-03338C101D48}" presName="parentText" presStyleLbl="node1" presStyleIdx="2" presStyleCnt="3">
        <dgm:presLayoutVars>
          <dgm:chMax val="0"/>
          <dgm:bulletEnabled val="1"/>
        </dgm:presLayoutVars>
      </dgm:prSet>
      <dgm:spPr/>
    </dgm:pt>
    <dgm:pt modelId="{C99D011D-FD84-431B-BB53-6E87988A051B}" type="pres">
      <dgm:prSet presAssocID="{EC88253D-52BF-4851-AF86-03338C101D48}" presName="negativeSpace" presStyleCnt="0"/>
      <dgm:spPr/>
    </dgm:pt>
    <dgm:pt modelId="{80805F4B-61CB-4B88-AA48-07392BD78BE4}" type="pres">
      <dgm:prSet presAssocID="{EC88253D-52BF-4851-AF86-03338C101D48}" presName="childText" presStyleLbl="conFgAcc1" presStyleIdx="2" presStyleCnt="3">
        <dgm:presLayoutVars>
          <dgm:bulletEnabled val="1"/>
        </dgm:presLayoutVars>
      </dgm:prSet>
      <dgm:spPr/>
    </dgm:pt>
  </dgm:ptLst>
  <dgm:cxnLst>
    <dgm:cxn modelId="{E61BAA01-8D19-4E8F-BEB0-042FE8859707}" type="presOf" srcId="{3F26EA41-10E2-4AA9-9977-E958DC61D7E2}" destId="{934DD659-3CDD-4D9C-A683-1AE6034CC183}" srcOrd="0" destOrd="0" presId="urn:microsoft.com/office/officeart/2005/8/layout/list1"/>
    <dgm:cxn modelId="{EE966D32-F5BF-4F53-818B-3E55FE867B56}" type="presOf" srcId="{2D19F16B-894A-44F5-87CF-1A0E37DB811F}" destId="{2E39915A-7931-46F9-A4F0-A11357CFFFE3}" srcOrd="1" destOrd="0" presId="urn:microsoft.com/office/officeart/2005/8/layout/list1"/>
    <dgm:cxn modelId="{D3386C35-A047-4B8D-BBE2-F8D25BCB1B13}" type="presOf" srcId="{3F26EA41-10E2-4AA9-9977-E958DC61D7E2}" destId="{049EE7D7-25A1-4E7B-8604-4D1D9598BD7F}" srcOrd="1" destOrd="0" presId="urn:microsoft.com/office/officeart/2005/8/layout/list1"/>
    <dgm:cxn modelId="{A24C016C-078A-41B5-BA29-212474E1CE29}" type="presOf" srcId="{2D19F16B-894A-44F5-87CF-1A0E37DB811F}" destId="{CB872544-89D6-487F-B5C0-C327D662B4AD}" srcOrd="0" destOrd="0" presId="urn:microsoft.com/office/officeart/2005/8/layout/list1"/>
    <dgm:cxn modelId="{46069374-00F3-4219-B1BC-E9A95CF807C7}" type="presOf" srcId="{1E733851-0484-4E99-AE20-3B3B006C377E}" destId="{41CE0C1E-BD8B-4E3D-BFAF-8E3F45B923CD}" srcOrd="0" destOrd="0" presId="urn:microsoft.com/office/officeart/2005/8/layout/list1"/>
    <dgm:cxn modelId="{E15ABE7E-56F9-4905-9F77-481A1A8F3D77}" type="presOf" srcId="{EC88253D-52BF-4851-AF86-03338C101D48}" destId="{7764E2E6-AF67-48C0-9E39-3781DA397F1D}" srcOrd="1" destOrd="0" presId="urn:microsoft.com/office/officeart/2005/8/layout/list1"/>
    <dgm:cxn modelId="{27015A9A-112A-4D30-8028-16F0F3A336C0}" srcId="{1E733851-0484-4E99-AE20-3B3B006C377E}" destId="{3F26EA41-10E2-4AA9-9977-E958DC61D7E2}" srcOrd="1" destOrd="0" parTransId="{E82CFA0F-4A3D-4148-A4FE-5BE432611B6D}" sibTransId="{FB0DB7A9-9D71-4B42-BB86-A44D86B0553A}"/>
    <dgm:cxn modelId="{4CB280AA-79C8-4AA3-A54C-8552FA719113}" srcId="{1E733851-0484-4E99-AE20-3B3B006C377E}" destId="{2D19F16B-894A-44F5-87CF-1A0E37DB811F}" srcOrd="0" destOrd="0" parTransId="{D7900EF6-2C7F-4D9B-BDF2-7AB4D71D21F6}" sibTransId="{4619B282-A1CB-4C1B-A61C-5B49533AB9B8}"/>
    <dgm:cxn modelId="{A2395DBB-6F9D-4496-90B0-A816A5D919C3}" type="presOf" srcId="{EC88253D-52BF-4851-AF86-03338C101D48}" destId="{2B5733F6-812C-4D79-811C-A29EA840F500}" srcOrd="0" destOrd="0" presId="urn:microsoft.com/office/officeart/2005/8/layout/list1"/>
    <dgm:cxn modelId="{83A2B3D8-7D62-498F-973A-40EAD49B1B1C}" srcId="{1E733851-0484-4E99-AE20-3B3B006C377E}" destId="{EC88253D-52BF-4851-AF86-03338C101D48}" srcOrd="2" destOrd="0" parTransId="{2DEDA26F-E05B-403F-B0E0-A576A09F97F7}" sibTransId="{13E1797C-6D17-486B-B676-7994D0CC3DC9}"/>
    <dgm:cxn modelId="{A1A338D0-C00A-4A9A-A22F-A9B18C5A6AF0}" type="presParOf" srcId="{41CE0C1E-BD8B-4E3D-BFAF-8E3F45B923CD}" destId="{A655F297-E582-4E6F-8393-94371C0A87CB}" srcOrd="0" destOrd="0" presId="urn:microsoft.com/office/officeart/2005/8/layout/list1"/>
    <dgm:cxn modelId="{681B4254-D21B-4F05-B536-0D339C772185}" type="presParOf" srcId="{A655F297-E582-4E6F-8393-94371C0A87CB}" destId="{CB872544-89D6-487F-B5C0-C327D662B4AD}" srcOrd="0" destOrd="0" presId="urn:microsoft.com/office/officeart/2005/8/layout/list1"/>
    <dgm:cxn modelId="{515C340E-8E03-4D2A-A762-3477074F040A}" type="presParOf" srcId="{A655F297-E582-4E6F-8393-94371C0A87CB}" destId="{2E39915A-7931-46F9-A4F0-A11357CFFFE3}" srcOrd="1" destOrd="0" presId="urn:microsoft.com/office/officeart/2005/8/layout/list1"/>
    <dgm:cxn modelId="{1FFA5948-4450-4993-A37D-B9549D563A41}" type="presParOf" srcId="{41CE0C1E-BD8B-4E3D-BFAF-8E3F45B923CD}" destId="{9757FC86-3CB0-44ED-AFF4-D2CB8B44C979}" srcOrd="1" destOrd="0" presId="urn:microsoft.com/office/officeart/2005/8/layout/list1"/>
    <dgm:cxn modelId="{295B96CB-321A-4624-AE00-DAA424A13F5E}" type="presParOf" srcId="{41CE0C1E-BD8B-4E3D-BFAF-8E3F45B923CD}" destId="{7CB29581-0679-4940-BA5B-E21EC76A5437}" srcOrd="2" destOrd="0" presId="urn:microsoft.com/office/officeart/2005/8/layout/list1"/>
    <dgm:cxn modelId="{491AF772-A6D3-488A-A2EA-C0978479A441}" type="presParOf" srcId="{41CE0C1E-BD8B-4E3D-BFAF-8E3F45B923CD}" destId="{00E26390-5190-4DE6-A3B1-C59B59980E18}" srcOrd="3" destOrd="0" presId="urn:microsoft.com/office/officeart/2005/8/layout/list1"/>
    <dgm:cxn modelId="{19725441-95C9-47E7-A08B-9C7A07B4D88F}" type="presParOf" srcId="{41CE0C1E-BD8B-4E3D-BFAF-8E3F45B923CD}" destId="{EEAC28CC-5DD7-4078-8086-5FB6685B3466}" srcOrd="4" destOrd="0" presId="urn:microsoft.com/office/officeart/2005/8/layout/list1"/>
    <dgm:cxn modelId="{9EF6F518-3825-4D72-803E-014021F3FD3C}" type="presParOf" srcId="{EEAC28CC-5DD7-4078-8086-5FB6685B3466}" destId="{934DD659-3CDD-4D9C-A683-1AE6034CC183}" srcOrd="0" destOrd="0" presId="urn:microsoft.com/office/officeart/2005/8/layout/list1"/>
    <dgm:cxn modelId="{A4751643-9023-45E3-96F1-7D33FF7D0BA2}" type="presParOf" srcId="{EEAC28CC-5DD7-4078-8086-5FB6685B3466}" destId="{049EE7D7-25A1-4E7B-8604-4D1D9598BD7F}" srcOrd="1" destOrd="0" presId="urn:microsoft.com/office/officeart/2005/8/layout/list1"/>
    <dgm:cxn modelId="{1A7A6239-9A03-424D-8F9F-E78F8C0EFFCC}" type="presParOf" srcId="{41CE0C1E-BD8B-4E3D-BFAF-8E3F45B923CD}" destId="{6D1CC280-DA00-48B6-BE1C-3057F97EA58C}" srcOrd="5" destOrd="0" presId="urn:microsoft.com/office/officeart/2005/8/layout/list1"/>
    <dgm:cxn modelId="{F5576C55-AE89-426E-A1DE-C855D6EB4558}" type="presParOf" srcId="{41CE0C1E-BD8B-4E3D-BFAF-8E3F45B923CD}" destId="{7AB5B5BB-04A3-4188-BF5B-90BE2B41FE0A}" srcOrd="6" destOrd="0" presId="urn:microsoft.com/office/officeart/2005/8/layout/list1"/>
    <dgm:cxn modelId="{90D8C0C4-6F26-47DB-A2EA-276FFBD6A0AB}" type="presParOf" srcId="{41CE0C1E-BD8B-4E3D-BFAF-8E3F45B923CD}" destId="{E9AEEA0D-32AE-4012-8074-39580465DDFF}" srcOrd="7" destOrd="0" presId="urn:microsoft.com/office/officeart/2005/8/layout/list1"/>
    <dgm:cxn modelId="{EE682D59-1686-4DE5-AD5E-19104BA846A1}" type="presParOf" srcId="{41CE0C1E-BD8B-4E3D-BFAF-8E3F45B923CD}" destId="{55188D4A-609F-4059-B709-EEE047A742B8}" srcOrd="8" destOrd="0" presId="urn:microsoft.com/office/officeart/2005/8/layout/list1"/>
    <dgm:cxn modelId="{18CA9265-A5F8-4688-B992-CC7227AA96B4}" type="presParOf" srcId="{55188D4A-609F-4059-B709-EEE047A742B8}" destId="{2B5733F6-812C-4D79-811C-A29EA840F500}" srcOrd="0" destOrd="0" presId="urn:microsoft.com/office/officeart/2005/8/layout/list1"/>
    <dgm:cxn modelId="{44D50E4B-C318-406C-B346-02258699B171}" type="presParOf" srcId="{55188D4A-609F-4059-B709-EEE047A742B8}" destId="{7764E2E6-AF67-48C0-9E39-3781DA397F1D}" srcOrd="1" destOrd="0" presId="urn:microsoft.com/office/officeart/2005/8/layout/list1"/>
    <dgm:cxn modelId="{7A14D4CD-E657-4618-8743-CC2F0D0E4D13}" type="presParOf" srcId="{41CE0C1E-BD8B-4E3D-BFAF-8E3F45B923CD}" destId="{C99D011D-FD84-431B-BB53-6E87988A051B}" srcOrd="9" destOrd="0" presId="urn:microsoft.com/office/officeart/2005/8/layout/list1"/>
    <dgm:cxn modelId="{FE30FF97-321A-4A87-ADAB-D9A26D0BDEDA}" type="presParOf" srcId="{41CE0C1E-BD8B-4E3D-BFAF-8E3F45B923CD}" destId="{80805F4B-61CB-4B88-AA48-07392BD78BE4}"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127C3377-50B8-47B2-B81B-43D2FEDB995F}" type="doc">
      <dgm:prSet loTypeId="urn:microsoft.com/office/officeart/2005/8/layout/hList1" loCatId="list" qsTypeId="urn:microsoft.com/office/officeart/2005/8/quickstyle/simple1" qsCatId="simple" csTypeId="urn:microsoft.com/office/officeart/2005/8/colors/accent2_1" csCatId="accent2" phldr="1"/>
      <dgm:spPr/>
      <dgm:t>
        <a:bodyPr/>
        <a:lstStyle/>
        <a:p>
          <a:endParaRPr lang="es-PE"/>
        </a:p>
      </dgm:t>
    </dgm:pt>
    <dgm:pt modelId="{A2FE95AF-BC2E-487C-9C57-AD60FD9113A0}">
      <dgm:prSet/>
      <dgm:spPr/>
      <dgm:t>
        <a:bodyPr/>
        <a:lstStyle/>
        <a:p>
          <a:pPr rtl="0"/>
          <a:r>
            <a:rPr lang="es-ES_tradnl" b="1" i="0" dirty="0"/>
            <a:t>¿Por qué puede cambiar el potencial de mercado?</a:t>
          </a:r>
          <a:endParaRPr lang="es-PE" dirty="0"/>
        </a:p>
      </dgm:t>
    </dgm:pt>
    <dgm:pt modelId="{7029AB92-4680-427F-B509-AFBCECE95CB4}" type="parTrans" cxnId="{18B1243C-8E06-4CD8-B3CC-08B13703A08D}">
      <dgm:prSet/>
      <dgm:spPr/>
      <dgm:t>
        <a:bodyPr/>
        <a:lstStyle/>
        <a:p>
          <a:endParaRPr lang="es-PE">
            <a:solidFill>
              <a:schemeClr val="tx1">
                <a:lumMod val="65000"/>
                <a:lumOff val="35000"/>
              </a:schemeClr>
            </a:solidFill>
          </a:endParaRPr>
        </a:p>
      </dgm:t>
    </dgm:pt>
    <dgm:pt modelId="{9782DF5B-7F78-41BB-817A-2E5CEC8499CE}" type="sibTrans" cxnId="{18B1243C-8E06-4CD8-B3CC-08B13703A08D}">
      <dgm:prSet/>
      <dgm:spPr/>
      <dgm:t>
        <a:bodyPr/>
        <a:lstStyle/>
        <a:p>
          <a:endParaRPr lang="es-PE">
            <a:solidFill>
              <a:schemeClr val="tx1">
                <a:lumMod val="65000"/>
                <a:lumOff val="35000"/>
              </a:schemeClr>
            </a:solidFill>
          </a:endParaRPr>
        </a:p>
      </dgm:t>
    </dgm:pt>
    <dgm:pt modelId="{CDB5E14B-D19B-4D4F-BDF5-55CA5921DCD5}">
      <dgm:prSet/>
      <dgm:spPr/>
      <dgm:t>
        <a:bodyPr/>
        <a:lstStyle/>
        <a:p>
          <a:pPr rtl="0"/>
          <a:r>
            <a:rPr lang="es-ES_tradnl" b="0" i="0"/>
            <a:t>Mayor número de usuarios</a:t>
          </a:r>
          <a:endParaRPr lang="es-PE" dirty="0"/>
        </a:p>
      </dgm:t>
    </dgm:pt>
    <dgm:pt modelId="{E59FFE99-6BDF-4833-B674-70D545FF367A}" type="parTrans" cxnId="{4BAB4607-A7F5-4527-8687-0647345B46F1}">
      <dgm:prSet/>
      <dgm:spPr/>
      <dgm:t>
        <a:bodyPr/>
        <a:lstStyle/>
        <a:p>
          <a:endParaRPr lang="es-PE">
            <a:solidFill>
              <a:schemeClr val="tx1">
                <a:lumMod val="65000"/>
                <a:lumOff val="35000"/>
              </a:schemeClr>
            </a:solidFill>
          </a:endParaRPr>
        </a:p>
      </dgm:t>
    </dgm:pt>
    <dgm:pt modelId="{274A1B4F-6854-4756-A86E-4DF8EF75AF0F}" type="sibTrans" cxnId="{4BAB4607-A7F5-4527-8687-0647345B46F1}">
      <dgm:prSet/>
      <dgm:spPr/>
      <dgm:t>
        <a:bodyPr/>
        <a:lstStyle/>
        <a:p>
          <a:endParaRPr lang="es-PE">
            <a:solidFill>
              <a:schemeClr val="tx1">
                <a:lumMod val="65000"/>
                <a:lumOff val="35000"/>
              </a:schemeClr>
            </a:solidFill>
          </a:endParaRPr>
        </a:p>
      </dgm:t>
    </dgm:pt>
    <dgm:pt modelId="{B7E905D7-A949-4A93-817B-3E9D912F3079}">
      <dgm:prSet/>
      <dgm:spPr/>
      <dgm:t>
        <a:bodyPr/>
        <a:lstStyle/>
        <a:p>
          <a:pPr rtl="0"/>
          <a:r>
            <a:rPr lang="es-ES_tradnl" b="0" i="0"/>
            <a:t>Los usuarios actuales compran con mayor frecuencia</a:t>
          </a:r>
          <a:endParaRPr lang="es-PE"/>
        </a:p>
      </dgm:t>
    </dgm:pt>
    <dgm:pt modelId="{3AA6723F-F122-44FB-BFB5-D9264C1E74A2}" type="parTrans" cxnId="{A2CA08E8-AA9A-4996-9CED-C4CD770E3C99}">
      <dgm:prSet/>
      <dgm:spPr/>
      <dgm:t>
        <a:bodyPr/>
        <a:lstStyle/>
        <a:p>
          <a:endParaRPr lang="es-PE">
            <a:solidFill>
              <a:schemeClr val="tx1">
                <a:lumMod val="65000"/>
                <a:lumOff val="35000"/>
              </a:schemeClr>
            </a:solidFill>
          </a:endParaRPr>
        </a:p>
      </dgm:t>
    </dgm:pt>
    <dgm:pt modelId="{7FBAA591-3DFE-4082-BF1F-2DAEE2498947}" type="sibTrans" cxnId="{A2CA08E8-AA9A-4996-9CED-C4CD770E3C99}">
      <dgm:prSet/>
      <dgm:spPr/>
      <dgm:t>
        <a:bodyPr/>
        <a:lstStyle/>
        <a:p>
          <a:endParaRPr lang="es-PE">
            <a:solidFill>
              <a:schemeClr val="tx1">
                <a:lumMod val="65000"/>
                <a:lumOff val="35000"/>
              </a:schemeClr>
            </a:solidFill>
          </a:endParaRPr>
        </a:p>
      </dgm:t>
    </dgm:pt>
    <dgm:pt modelId="{3B99F855-51F1-4CC6-91DC-9267D8DEA7A6}">
      <dgm:prSet/>
      <dgm:spPr/>
      <dgm:t>
        <a:bodyPr/>
        <a:lstStyle/>
        <a:p>
          <a:pPr rtl="0"/>
          <a:r>
            <a:rPr lang="es-ES_tradnl" b="0" i="0" dirty="0"/>
            <a:t>Cambios demográficos</a:t>
          </a:r>
          <a:endParaRPr lang="es-PE" dirty="0"/>
        </a:p>
      </dgm:t>
    </dgm:pt>
    <dgm:pt modelId="{16FDBB12-CFE9-48E0-8B2D-DE45A52C293E}" type="parTrans" cxnId="{D9E1B2F7-A4A5-4487-98C0-96BED47F030B}">
      <dgm:prSet/>
      <dgm:spPr/>
      <dgm:t>
        <a:bodyPr/>
        <a:lstStyle/>
        <a:p>
          <a:endParaRPr lang="es-PE">
            <a:solidFill>
              <a:schemeClr val="tx1">
                <a:lumMod val="65000"/>
                <a:lumOff val="35000"/>
              </a:schemeClr>
            </a:solidFill>
          </a:endParaRPr>
        </a:p>
      </dgm:t>
    </dgm:pt>
    <dgm:pt modelId="{125D5D68-54C4-4641-B08A-75876EB72AF3}" type="sibTrans" cxnId="{D9E1B2F7-A4A5-4487-98C0-96BED47F030B}">
      <dgm:prSet/>
      <dgm:spPr/>
      <dgm:t>
        <a:bodyPr/>
        <a:lstStyle/>
        <a:p>
          <a:endParaRPr lang="es-PE">
            <a:solidFill>
              <a:schemeClr val="tx1">
                <a:lumMod val="65000"/>
                <a:lumOff val="35000"/>
              </a:schemeClr>
            </a:solidFill>
          </a:endParaRPr>
        </a:p>
      </dgm:t>
    </dgm:pt>
    <dgm:pt modelId="{65D4172D-FA13-47AC-901F-A99870C4C9D7}">
      <dgm:prSet/>
      <dgm:spPr/>
      <dgm:t>
        <a:bodyPr/>
        <a:lstStyle/>
        <a:p>
          <a:pPr rtl="0"/>
          <a:r>
            <a:rPr lang="es-ES_tradnl" b="1" i="0"/>
            <a:t>¿Por qué pueden cambiar las ventas de la industria?</a:t>
          </a:r>
          <a:endParaRPr lang="es-PE" dirty="0"/>
        </a:p>
      </dgm:t>
    </dgm:pt>
    <dgm:pt modelId="{CB9CF553-54F2-4C4C-98A6-BAC509497522}" type="parTrans" cxnId="{312B28A3-2830-424F-B847-85552A8340B4}">
      <dgm:prSet/>
      <dgm:spPr/>
      <dgm:t>
        <a:bodyPr/>
        <a:lstStyle/>
        <a:p>
          <a:endParaRPr lang="es-PE">
            <a:solidFill>
              <a:schemeClr val="tx1">
                <a:lumMod val="65000"/>
                <a:lumOff val="35000"/>
              </a:schemeClr>
            </a:solidFill>
          </a:endParaRPr>
        </a:p>
      </dgm:t>
    </dgm:pt>
    <dgm:pt modelId="{FC7115DF-9443-4B22-B4FF-F77A3889DF2E}" type="sibTrans" cxnId="{312B28A3-2830-424F-B847-85552A8340B4}">
      <dgm:prSet/>
      <dgm:spPr/>
      <dgm:t>
        <a:bodyPr/>
        <a:lstStyle/>
        <a:p>
          <a:endParaRPr lang="es-PE">
            <a:solidFill>
              <a:schemeClr val="tx1">
                <a:lumMod val="65000"/>
                <a:lumOff val="35000"/>
              </a:schemeClr>
            </a:solidFill>
          </a:endParaRPr>
        </a:p>
      </dgm:t>
    </dgm:pt>
    <dgm:pt modelId="{9E46DEBF-0309-49C2-A227-F63575021E4A}">
      <dgm:prSet/>
      <dgm:spPr/>
      <dgm:t>
        <a:bodyPr/>
        <a:lstStyle/>
        <a:p>
          <a:pPr rtl="0"/>
          <a:r>
            <a:rPr lang="es-ES_tradnl" b="0" i="0"/>
            <a:t>Disminución de precios mejorando la capacidad de compra de los individuos.</a:t>
          </a:r>
          <a:endParaRPr lang="es-PE"/>
        </a:p>
      </dgm:t>
    </dgm:pt>
    <dgm:pt modelId="{AF771047-A501-4BCA-B961-33AC36F55AFB}" type="parTrans" cxnId="{0FD008E2-EB4D-4949-8F84-53A3246E0BCF}">
      <dgm:prSet/>
      <dgm:spPr/>
      <dgm:t>
        <a:bodyPr/>
        <a:lstStyle/>
        <a:p>
          <a:endParaRPr lang="es-PE">
            <a:solidFill>
              <a:schemeClr val="tx1">
                <a:lumMod val="65000"/>
                <a:lumOff val="35000"/>
              </a:schemeClr>
            </a:solidFill>
          </a:endParaRPr>
        </a:p>
      </dgm:t>
    </dgm:pt>
    <dgm:pt modelId="{30DF5D94-AF56-4E31-99D7-A324B944C9AE}" type="sibTrans" cxnId="{0FD008E2-EB4D-4949-8F84-53A3246E0BCF}">
      <dgm:prSet/>
      <dgm:spPr/>
      <dgm:t>
        <a:bodyPr/>
        <a:lstStyle/>
        <a:p>
          <a:endParaRPr lang="es-PE">
            <a:solidFill>
              <a:schemeClr val="tx1">
                <a:lumMod val="65000"/>
                <a:lumOff val="35000"/>
              </a:schemeClr>
            </a:solidFill>
          </a:endParaRPr>
        </a:p>
      </dgm:t>
    </dgm:pt>
    <dgm:pt modelId="{D43288B6-C2B7-4F40-AFD7-CB32A560D881}">
      <dgm:prSet/>
      <dgm:spPr/>
      <dgm:t>
        <a:bodyPr/>
        <a:lstStyle/>
        <a:p>
          <a:pPr rtl="0"/>
          <a:r>
            <a:rPr lang="es-ES_tradnl" b="0" i="0"/>
            <a:t>Esfuerzos de marketing extensivos</a:t>
          </a:r>
          <a:endParaRPr lang="es-PE"/>
        </a:p>
      </dgm:t>
    </dgm:pt>
    <dgm:pt modelId="{B7FC3E1C-97A5-47D3-A9C2-AC2C43AE1349}" type="parTrans" cxnId="{A840800A-5778-4194-8BBB-DFA03074804D}">
      <dgm:prSet/>
      <dgm:spPr/>
      <dgm:t>
        <a:bodyPr/>
        <a:lstStyle/>
        <a:p>
          <a:endParaRPr lang="es-PE">
            <a:solidFill>
              <a:schemeClr val="tx1">
                <a:lumMod val="65000"/>
                <a:lumOff val="35000"/>
              </a:schemeClr>
            </a:solidFill>
          </a:endParaRPr>
        </a:p>
      </dgm:t>
    </dgm:pt>
    <dgm:pt modelId="{CB323AE9-8C6C-40E5-92E2-AA12E11BBC5B}" type="sibTrans" cxnId="{A840800A-5778-4194-8BBB-DFA03074804D}">
      <dgm:prSet/>
      <dgm:spPr/>
      <dgm:t>
        <a:bodyPr/>
        <a:lstStyle/>
        <a:p>
          <a:endParaRPr lang="es-PE">
            <a:solidFill>
              <a:schemeClr val="tx1">
                <a:lumMod val="65000"/>
                <a:lumOff val="35000"/>
              </a:schemeClr>
            </a:solidFill>
          </a:endParaRPr>
        </a:p>
      </dgm:t>
    </dgm:pt>
    <dgm:pt modelId="{9216CCC0-C22E-4027-8839-96B0148A5395}">
      <dgm:prSet/>
      <dgm:spPr/>
      <dgm:t>
        <a:bodyPr/>
        <a:lstStyle/>
        <a:p>
          <a:pPr rtl="0"/>
          <a:r>
            <a:rPr lang="es-ES_tradnl" b="0" i="0"/>
            <a:t>Factores del entorno que estimulen la disposición y capacidad de compra.</a:t>
          </a:r>
          <a:endParaRPr lang="es-PE"/>
        </a:p>
      </dgm:t>
    </dgm:pt>
    <dgm:pt modelId="{D6DE909F-C750-43A6-84CC-03D5AC2E7AE3}" type="parTrans" cxnId="{2E0E99D5-427F-4E7B-803F-B2DC015EE907}">
      <dgm:prSet/>
      <dgm:spPr/>
      <dgm:t>
        <a:bodyPr/>
        <a:lstStyle/>
        <a:p>
          <a:endParaRPr lang="es-PE">
            <a:solidFill>
              <a:schemeClr val="tx1">
                <a:lumMod val="65000"/>
                <a:lumOff val="35000"/>
              </a:schemeClr>
            </a:solidFill>
          </a:endParaRPr>
        </a:p>
      </dgm:t>
    </dgm:pt>
    <dgm:pt modelId="{0101DDC3-D2F2-4ED5-9273-D273A50E90FB}" type="sibTrans" cxnId="{2E0E99D5-427F-4E7B-803F-B2DC015EE907}">
      <dgm:prSet/>
      <dgm:spPr/>
      <dgm:t>
        <a:bodyPr/>
        <a:lstStyle/>
        <a:p>
          <a:endParaRPr lang="es-PE">
            <a:solidFill>
              <a:schemeClr val="tx1">
                <a:lumMod val="65000"/>
                <a:lumOff val="35000"/>
              </a:schemeClr>
            </a:solidFill>
          </a:endParaRPr>
        </a:p>
      </dgm:t>
    </dgm:pt>
    <dgm:pt modelId="{C0A9BA6A-7750-4494-94FE-CF263F4AEC8F}">
      <dgm:prSet/>
      <dgm:spPr/>
      <dgm:t>
        <a:bodyPr/>
        <a:lstStyle/>
        <a:p>
          <a:pPr rtl="0"/>
          <a:r>
            <a:rPr lang="es-ES_tradnl" b="1" i="0"/>
            <a:t>¿Por qué pueden cambiar las ventas de la empresa?</a:t>
          </a:r>
          <a:endParaRPr lang="es-PE" dirty="0"/>
        </a:p>
      </dgm:t>
    </dgm:pt>
    <dgm:pt modelId="{0C3FBCF1-0D24-400B-B63B-A378B6350E83}" type="parTrans" cxnId="{9FFCB0CE-CBD1-4EE1-86B0-E623F5A24869}">
      <dgm:prSet/>
      <dgm:spPr/>
      <dgm:t>
        <a:bodyPr/>
        <a:lstStyle/>
        <a:p>
          <a:endParaRPr lang="es-PE">
            <a:solidFill>
              <a:schemeClr val="tx1">
                <a:lumMod val="65000"/>
                <a:lumOff val="35000"/>
              </a:schemeClr>
            </a:solidFill>
          </a:endParaRPr>
        </a:p>
      </dgm:t>
    </dgm:pt>
    <dgm:pt modelId="{4C1D38BE-40EC-47E1-AAD3-9832067AA84B}" type="sibTrans" cxnId="{9FFCB0CE-CBD1-4EE1-86B0-E623F5A24869}">
      <dgm:prSet/>
      <dgm:spPr/>
      <dgm:t>
        <a:bodyPr/>
        <a:lstStyle/>
        <a:p>
          <a:endParaRPr lang="es-PE">
            <a:solidFill>
              <a:schemeClr val="tx1">
                <a:lumMod val="65000"/>
                <a:lumOff val="35000"/>
              </a:schemeClr>
            </a:solidFill>
          </a:endParaRPr>
        </a:p>
      </dgm:t>
    </dgm:pt>
    <dgm:pt modelId="{04D50CEB-818C-4BEB-8616-06E3451451A6}">
      <dgm:prSet/>
      <dgm:spPr/>
      <dgm:t>
        <a:bodyPr/>
        <a:lstStyle/>
        <a:p>
          <a:pPr rtl="0"/>
          <a:r>
            <a:rPr lang="es-ES_tradnl" b="0" i="0"/>
            <a:t>Cambios en el potencial de mercado o en la demanda primaria manteniendo la participación de mercado.</a:t>
          </a:r>
          <a:endParaRPr lang="es-PE"/>
        </a:p>
      </dgm:t>
    </dgm:pt>
    <dgm:pt modelId="{B0656939-BE48-4FA4-85A7-1A69DEE85B1D}" type="parTrans" cxnId="{0ED66588-8A64-40B7-8F95-1972F676D724}">
      <dgm:prSet/>
      <dgm:spPr/>
      <dgm:t>
        <a:bodyPr/>
        <a:lstStyle/>
        <a:p>
          <a:endParaRPr lang="es-PE">
            <a:solidFill>
              <a:schemeClr val="tx1">
                <a:lumMod val="65000"/>
                <a:lumOff val="35000"/>
              </a:schemeClr>
            </a:solidFill>
          </a:endParaRPr>
        </a:p>
      </dgm:t>
    </dgm:pt>
    <dgm:pt modelId="{F4AF1136-1A16-4118-ABBD-D6385D87AE05}" type="sibTrans" cxnId="{0ED66588-8A64-40B7-8F95-1972F676D724}">
      <dgm:prSet/>
      <dgm:spPr/>
      <dgm:t>
        <a:bodyPr/>
        <a:lstStyle/>
        <a:p>
          <a:endParaRPr lang="es-PE">
            <a:solidFill>
              <a:schemeClr val="tx1">
                <a:lumMod val="65000"/>
                <a:lumOff val="35000"/>
              </a:schemeClr>
            </a:solidFill>
          </a:endParaRPr>
        </a:p>
      </dgm:t>
    </dgm:pt>
    <dgm:pt modelId="{2A87B112-E1FA-4124-84F7-3F3378AAAD7A}">
      <dgm:prSet/>
      <dgm:spPr/>
      <dgm:t>
        <a:bodyPr/>
        <a:lstStyle/>
        <a:p>
          <a:pPr rtl="0"/>
          <a:r>
            <a:rPr lang="es-ES_tradnl" b="0" i="0"/>
            <a:t>A expensas de sus competidores al ofrecer y promover combinaciones de beneficios superiores.</a:t>
          </a:r>
          <a:endParaRPr lang="es-PE"/>
        </a:p>
      </dgm:t>
    </dgm:pt>
    <dgm:pt modelId="{0A4759A9-7D42-4006-A64C-3DEDE9AA0D0C}" type="parTrans" cxnId="{AD1E9ED7-4DAC-401E-9011-3910CC938D98}">
      <dgm:prSet/>
      <dgm:spPr/>
      <dgm:t>
        <a:bodyPr/>
        <a:lstStyle/>
        <a:p>
          <a:endParaRPr lang="es-PE">
            <a:solidFill>
              <a:schemeClr val="tx1">
                <a:lumMod val="65000"/>
                <a:lumOff val="35000"/>
              </a:schemeClr>
            </a:solidFill>
          </a:endParaRPr>
        </a:p>
      </dgm:t>
    </dgm:pt>
    <dgm:pt modelId="{2ECC0AD8-3FFF-471F-A6C9-F42326486D4E}" type="sibTrans" cxnId="{AD1E9ED7-4DAC-401E-9011-3910CC938D98}">
      <dgm:prSet/>
      <dgm:spPr/>
      <dgm:t>
        <a:bodyPr/>
        <a:lstStyle/>
        <a:p>
          <a:endParaRPr lang="es-PE">
            <a:solidFill>
              <a:schemeClr val="tx1">
                <a:lumMod val="65000"/>
                <a:lumOff val="35000"/>
              </a:schemeClr>
            </a:solidFill>
          </a:endParaRPr>
        </a:p>
      </dgm:t>
    </dgm:pt>
    <dgm:pt modelId="{EA371D22-A45A-465E-A3AE-CBA0AB4DC0DB}" type="pres">
      <dgm:prSet presAssocID="{127C3377-50B8-47B2-B81B-43D2FEDB995F}" presName="Name0" presStyleCnt="0">
        <dgm:presLayoutVars>
          <dgm:dir/>
          <dgm:animLvl val="lvl"/>
          <dgm:resizeHandles val="exact"/>
        </dgm:presLayoutVars>
      </dgm:prSet>
      <dgm:spPr/>
    </dgm:pt>
    <dgm:pt modelId="{FF64AEBC-F080-41FD-B867-CAD029FF3DF2}" type="pres">
      <dgm:prSet presAssocID="{A2FE95AF-BC2E-487C-9C57-AD60FD9113A0}" presName="composite" presStyleCnt="0"/>
      <dgm:spPr/>
    </dgm:pt>
    <dgm:pt modelId="{991E5053-6791-47BF-9BA3-656ACC589882}" type="pres">
      <dgm:prSet presAssocID="{A2FE95AF-BC2E-487C-9C57-AD60FD9113A0}" presName="parTx" presStyleLbl="alignNode1" presStyleIdx="0" presStyleCnt="3">
        <dgm:presLayoutVars>
          <dgm:chMax val="0"/>
          <dgm:chPref val="0"/>
          <dgm:bulletEnabled val="1"/>
        </dgm:presLayoutVars>
      </dgm:prSet>
      <dgm:spPr/>
    </dgm:pt>
    <dgm:pt modelId="{CF8283EC-D48A-4CE2-B25D-2E9C1102084D}" type="pres">
      <dgm:prSet presAssocID="{A2FE95AF-BC2E-487C-9C57-AD60FD9113A0}" presName="desTx" presStyleLbl="alignAccFollowNode1" presStyleIdx="0" presStyleCnt="3">
        <dgm:presLayoutVars>
          <dgm:bulletEnabled val="1"/>
        </dgm:presLayoutVars>
      </dgm:prSet>
      <dgm:spPr/>
    </dgm:pt>
    <dgm:pt modelId="{F8C8861B-B285-4775-86FF-32A889FA149A}" type="pres">
      <dgm:prSet presAssocID="{9782DF5B-7F78-41BB-817A-2E5CEC8499CE}" presName="space" presStyleCnt="0"/>
      <dgm:spPr/>
    </dgm:pt>
    <dgm:pt modelId="{4F5B4BC3-9FAB-41C1-9D06-E3EF1563E767}" type="pres">
      <dgm:prSet presAssocID="{65D4172D-FA13-47AC-901F-A99870C4C9D7}" presName="composite" presStyleCnt="0"/>
      <dgm:spPr/>
    </dgm:pt>
    <dgm:pt modelId="{875812B7-496A-471E-9B1B-552EF96EEF49}" type="pres">
      <dgm:prSet presAssocID="{65D4172D-FA13-47AC-901F-A99870C4C9D7}" presName="parTx" presStyleLbl="alignNode1" presStyleIdx="1" presStyleCnt="3">
        <dgm:presLayoutVars>
          <dgm:chMax val="0"/>
          <dgm:chPref val="0"/>
          <dgm:bulletEnabled val="1"/>
        </dgm:presLayoutVars>
      </dgm:prSet>
      <dgm:spPr/>
    </dgm:pt>
    <dgm:pt modelId="{69F48C73-ED54-4A51-ADC9-0FE4A5E131B2}" type="pres">
      <dgm:prSet presAssocID="{65D4172D-FA13-47AC-901F-A99870C4C9D7}" presName="desTx" presStyleLbl="alignAccFollowNode1" presStyleIdx="1" presStyleCnt="3">
        <dgm:presLayoutVars>
          <dgm:bulletEnabled val="1"/>
        </dgm:presLayoutVars>
      </dgm:prSet>
      <dgm:spPr/>
    </dgm:pt>
    <dgm:pt modelId="{D85E198D-1BF3-40E7-8EB1-E453AE5E0847}" type="pres">
      <dgm:prSet presAssocID="{FC7115DF-9443-4B22-B4FF-F77A3889DF2E}" presName="space" presStyleCnt="0"/>
      <dgm:spPr/>
    </dgm:pt>
    <dgm:pt modelId="{43D9A3E5-12A0-4C51-AD46-F2FA1CC198B5}" type="pres">
      <dgm:prSet presAssocID="{C0A9BA6A-7750-4494-94FE-CF263F4AEC8F}" presName="composite" presStyleCnt="0"/>
      <dgm:spPr/>
    </dgm:pt>
    <dgm:pt modelId="{723B2094-028F-40D8-ADBE-B4190B577000}" type="pres">
      <dgm:prSet presAssocID="{C0A9BA6A-7750-4494-94FE-CF263F4AEC8F}" presName="parTx" presStyleLbl="alignNode1" presStyleIdx="2" presStyleCnt="3">
        <dgm:presLayoutVars>
          <dgm:chMax val="0"/>
          <dgm:chPref val="0"/>
          <dgm:bulletEnabled val="1"/>
        </dgm:presLayoutVars>
      </dgm:prSet>
      <dgm:spPr/>
    </dgm:pt>
    <dgm:pt modelId="{67A6DCF0-5A25-492A-9232-D8CF51532F22}" type="pres">
      <dgm:prSet presAssocID="{C0A9BA6A-7750-4494-94FE-CF263F4AEC8F}" presName="desTx" presStyleLbl="alignAccFollowNode1" presStyleIdx="2" presStyleCnt="3">
        <dgm:presLayoutVars>
          <dgm:bulletEnabled val="1"/>
        </dgm:presLayoutVars>
      </dgm:prSet>
      <dgm:spPr/>
    </dgm:pt>
  </dgm:ptLst>
  <dgm:cxnLst>
    <dgm:cxn modelId="{4BAB4607-A7F5-4527-8687-0647345B46F1}" srcId="{A2FE95AF-BC2E-487C-9C57-AD60FD9113A0}" destId="{CDB5E14B-D19B-4D4F-BDF5-55CA5921DCD5}" srcOrd="0" destOrd="0" parTransId="{E59FFE99-6BDF-4833-B674-70D545FF367A}" sibTransId="{274A1B4F-6854-4756-A86E-4DF8EF75AF0F}"/>
    <dgm:cxn modelId="{A840800A-5778-4194-8BBB-DFA03074804D}" srcId="{65D4172D-FA13-47AC-901F-A99870C4C9D7}" destId="{D43288B6-C2B7-4F40-AFD7-CB32A560D881}" srcOrd="1" destOrd="0" parTransId="{B7FC3E1C-97A5-47D3-A9C2-AC2C43AE1349}" sibTransId="{CB323AE9-8C6C-40E5-92E2-AA12E11BBC5B}"/>
    <dgm:cxn modelId="{BEB93F1F-07F1-4131-A40F-C2AF09C584FE}" type="presOf" srcId="{3B99F855-51F1-4CC6-91DC-9267D8DEA7A6}" destId="{CF8283EC-D48A-4CE2-B25D-2E9C1102084D}" srcOrd="0" destOrd="2" presId="urn:microsoft.com/office/officeart/2005/8/layout/hList1"/>
    <dgm:cxn modelId="{533DA02B-E101-4771-ABC6-A3F42E3B0D80}" type="presOf" srcId="{A2FE95AF-BC2E-487C-9C57-AD60FD9113A0}" destId="{991E5053-6791-47BF-9BA3-656ACC589882}" srcOrd="0" destOrd="0" presId="urn:microsoft.com/office/officeart/2005/8/layout/hList1"/>
    <dgm:cxn modelId="{18B1243C-8E06-4CD8-B3CC-08B13703A08D}" srcId="{127C3377-50B8-47B2-B81B-43D2FEDB995F}" destId="{A2FE95AF-BC2E-487C-9C57-AD60FD9113A0}" srcOrd="0" destOrd="0" parTransId="{7029AB92-4680-427F-B509-AFBCECE95CB4}" sibTransId="{9782DF5B-7F78-41BB-817A-2E5CEC8499CE}"/>
    <dgm:cxn modelId="{D7C2C473-289C-4EF7-9E4A-A69285B7511A}" type="presOf" srcId="{9216CCC0-C22E-4027-8839-96B0148A5395}" destId="{69F48C73-ED54-4A51-ADC9-0FE4A5E131B2}" srcOrd="0" destOrd="2" presId="urn:microsoft.com/office/officeart/2005/8/layout/hList1"/>
    <dgm:cxn modelId="{141D4056-F3A1-4AD5-BE2D-0E2CE874519C}" type="presOf" srcId="{127C3377-50B8-47B2-B81B-43D2FEDB995F}" destId="{EA371D22-A45A-465E-A3AE-CBA0AB4DC0DB}" srcOrd="0" destOrd="0" presId="urn:microsoft.com/office/officeart/2005/8/layout/hList1"/>
    <dgm:cxn modelId="{CB498678-6D85-4496-83E8-59989FF208BA}" type="presOf" srcId="{D43288B6-C2B7-4F40-AFD7-CB32A560D881}" destId="{69F48C73-ED54-4A51-ADC9-0FE4A5E131B2}" srcOrd="0" destOrd="1" presId="urn:microsoft.com/office/officeart/2005/8/layout/hList1"/>
    <dgm:cxn modelId="{26B7F77F-16E3-44C5-B697-57C155D3AECC}" type="presOf" srcId="{CDB5E14B-D19B-4D4F-BDF5-55CA5921DCD5}" destId="{CF8283EC-D48A-4CE2-B25D-2E9C1102084D}" srcOrd="0" destOrd="0" presId="urn:microsoft.com/office/officeart/2005/8/layout/hList1"/>
    <dgm:cxn modelId="{63E9F285-CD6A-4759-8A2C-0DB6779A86F4}" type="presOf" srcId="{B7E905D7-A949-4A93-817B-3E9D912F3079}" destId="{CF8283EC-D48A-4CE2-B25D-2E9C1102084D}" srcOrd="0" destOrd="1" presId="urn:microsoft.com/office/officeart/2005/8/layout/hList1"/>
    <dgm:cxn modelId="{0ED66588-8A64-40B7-8F95-1972F676D724}" srcId="{C0A9BA6A-7750-4494-94FE-CF263F4AEC8F}" destId="{04D50CEB-818C-4BEB-8616-06E3451451A6}" srcOrd="0" destOrd="0" parTransId="{B0656939-BE48-4FA4-85A7-1A69DEE85B1D}" sibTransId="{F4AF1136-1A16-4118-ABBD-D6385D87AE05}"/>
    <dgm:cxn modelId="{FEF8CE8C-A023-42E0-8D48-A0863956D9A6}" type="presOf" srcId="{04D50CEB-818C-4BEB-8616-06E3451451A6}" destId="{67A6DCF0-5A25-492A-9232-D8CF51532F22}" srcOrd="0" destOrd="0" presId="urn:microsoft.com/office/officeart/2005/8/layout/hList1"/>
    <dgm:cxn modelId="{1345759C-B8B6-45E5-8AE0-D1F5899A775C}" type="presOf" srcId="{2A87B112-E1FA-4124-84F7-3F3378AAAD7A}" destId="{67A6DCF0-5A25-492A-9232-D8CF51532F22}" srcOrd="0" destOrd="1" presId="urn:microsoft.com/office/officeart/2005/8/layout/hList1"/>
    <dgm:cxn modelId="{312B28A3-2830-424F-B847-85552A8340B4}" srcId="{127C3377-50B8-47B2-B81B-43D2FEDB995F}" destId="{65D4172D-FA13-47AC-901F-A99870C4C9D7}" srcOrd="1" destOrd="0" parTransId="{CB9CF553-54F2-4C4C-98A6-BAC509497522}" sibTransId="{FC7115DF-9443-4B22-B4FF-F77A3889DF2E}"/>
    <dgm:cxn modelId="{0450BDB1-B566-406C-9A5F-F4949EC182E6}" type="presOf" srcId="{C0A9BA6A-7750-4494-94FE-CF263F4AEC8F}" destId="{723B2094-028F-40D8-ADBE-B4190B577000}" srcOrd="0" destOrd="0" presId="urn:microsoft.com/office/officeart/2005/8/layout/hList1"/>
    <dgm:cxn modelId="{9FFCB0CE-CBD1-4EE1-86B0-E623F5A24869}" srcId="{127C3377-50B8-47B2-B81B-43D2FEDB995F}" destId="{C0A9BA6A-7750-4494-94FE-CF263F4AEC8F}" srcOrd="2" destOrd="0" parTransId="{0C3FBCF1-0D24-400B-B63B-A378B6350E83}" sibTransId="{4C1D38BE-40EC-47E1-AAD3-9832067AA84B}"/>
    <dgm:cxn modelId="{2E0E99D5-427F-4E7B-803F-B2DC015EE907}" srcId="{65D4172D-FA13-47AC-901F-A99870C4C9D7}" destId="{9216CCC0-C22E-4027-8839-96B0148A5395}" srcOrd="2" destOrd="0" parTransId="{D6DE909F-C750-43A6-84CC-03D5AC2E7AE3}" sibTransId="{0101DDC3-D2F2-4ED5-9273-D273A50E90FB}"/>
    <dgm:cxn modelId="{AD1E9ED7-4DAC-401E-9011-3910CC938D98}" srcId="{C0A9BA6A-7750-4494-94FE-CF263F4AEC8F}" destId="{2A87B112-E1FA-4124-84F7-3F3378AAAD7A}" srcOrd="1" destOrd="0" parTransId="{0A4759A9-7D42-4006-A64C-3DEDE9AA0D0C}" sibTransId="{2ECC0AD8-3FFF-471F-A6C9-F42326486D4E}"/>
    <dgm:cxn modelId="{0FD008E2-EB4D-4949-8F84-53A3246E0BCF}" srcId="{65D4172D-FA13-47AC-901F-A99870C4C9D7}" destId="{9E46DEBF-0309-49C2-A227-F63575021E4A}" srcOrd="0" destOrd="0" parTransId="{AF771047-A501-4BCA-B961-33AC36F55AFB}" sibTransId="{30DF5D94-AF56-4E31-99D7-A324B944C9AE}"/>
    <dgm:cxn modelId="{C69CB5E4-8C80-48C7-9F56-D3EB6DC980F9}" type="presOf" srcId="{9E46DEBF-0309-49C2-A227-F63575021E4A}" destId="{69F48C73-ED54-4A51-ADC9-0FE4A5E131B2}" srcOrd="0" destOrd="0" presId="urn:microsoft.com/office/officeart/2005/8/layout/hList1"/>
    <dgm:cxn modelId="{A2CA08E8-AA9A-4996-9CED-C4CD770E3C99}" srcId="{A2FE95AF-BC2E-487C-9C57-AD60FD9113A0}" destId="{B7E905D7-A949-4A93-817B-3E9D912F3079}" srcOrd="1" destOrd="0" parTransId="{3AA6723F-F122-44FB-BFB5-D9264C1E74A2}" sibTransId="{7FBAA591-3DFE-4082-BF1F-2DAEE2498947}"/>
    <dgm:cxn modelId="{A0D60CEA-7F8E-4822-B572-5A30BDE43A14}" type="presOf" srcId="{65D4172D-FA13-47AC-901F-A99870C4C9D7}" destId="{875812B7-496A-471E-9B1B-552EF96EEF49}" srcOrd="0" destOrd="0" presId="urn:microsoft.com/office/officeart/2005/8/layout/hList1"/>
    <dgm:cxn modelId="{D9E1B2F7-A4A5-4487-98C0-96BED47F030B}" srcId="{A2FE95AF-BC2E-487C-9C57-AD60FD9113A0}" destId="{3B99F855-51F1-4CC6-91DC-9267D8DEA7A6}" srcOrd="2" destOrd="0" parTransId="{16FDBB12-CFE9-48E0-8B2D-DE45A52C293E}" sibTransId="{125D5D68-54C4-4641-B08A-75876EB72AF3}"/>
    <dgm:cxn modelId="{BB7EAF84-AC22-4DDA-8574-49AB92430229}" type="presParOf" srcId="{EA371D22-A45A-465E-A3AE-CBA0AB4DC0DB}" destId="{FF64AEBC-F080-41FD-B867-CAD029FF3DF2}" srcOrd="0" destOrd="0" presId="urn:microsoft.com/office/officeart/2005/8/layout/hList1"/>
    <dgm:cxn modelId="{19F77FAF-2543-4325-A374-AFB1BDF87E5F}" type="presParOf" srcId="{FF64AEBC-F080-41FD-B867-CAD029FF3DF2}" destId="{991E5053-6791-47BF-9BA3-656ACC589882}" srcOrd="0" destOrd="0" presId="urn:microsoft.com/office/officeart/2005/8/layout/hList1"/>
    <dgm:cxn modelId="{5A17D188-F61B-43C7-9C21-3366FA31DED6}" type="presParOf" srcId="{FF64AEBC-F080-41FD-B867-CAD029FF3DF2}" destId="{CF8283EC-D48A-4CE2-B25D-2E9C1102084D}" srcOrd="1" destOrd="0" presId="urn:microsoft.com/office/officeart/2005/8/layout/hList1"/>
    <dgm:cxn modelId="{2916C2E1-BFBB-427B-88E0-BF00F0A00F75}" type="presParOf" srcId="{EA371D22-A45A-465E-A3AE-CBA0AB4DC0DB}" destId="{F8C8861B-B285-4775-86FF-32A889FA149A}" srcOrd="1" destOrd="0" presId="urn:microsoft.com/office/officeart/2005/8/layout/hList1"/>
    <dgm:cxn modelId="{DB894A51-F55D-422F-8ACE-C0AD8CC15834}" type="presParOf" srcId="{EA371D22-A45A-465E-A3AE-CBA0AB4DC0DB}" destId="{4F5B4BC3-9FAB-41C1-9D06-E3EF1563E767}" srcOrd="2" destOrd="0" presId="urn:microsoft.com/office/officeart/2005/8/layout/hList1"/>
    <dgm:cxn modelId="{2495C0CF-F631-4367-8538-0A618079E5F2}" type="presParOf" srcId="{4F5B4BC3-9FAB-41C1-9D06-E3EF1563E767}" destId="{875812B7-496A-471E-9B1B-552EF96EEF49}" srcOrd="0" destOrd="0" presId="urn:microsoft.com/office/officeart/2005/8/layout/hList1"/>
    <dgm:cxn modelId="{E5C9656C-D6BD-4DBA-8620-D402E46BC767}" type="presParOf" srcId="{4F5B4BC3-9FAB-41C1-9D06-E3EF1563E767}" destId="{69F48C73-ED54-4A51-ADC9-0FE4A5E131B2}" srcOrd="1" destOrd="0" presId="urn:microsoft.com/office/officeart/2005/8/layout/hList1"/>
    <dgm:cxn modelId="{4D43860B-1E98-4C29-8CA6-F8FC7374E488}" type="presParOf" srcId="{EA371D22-A45A-465E-A3AE-CBA0AB4DC0DB}" destId="{D85E198D-1BF3-40E7-8EB1-E453AE5E0847}" srcOrd="3" destOrd="0" presId="urn:microsoft.com/office/officeart/2005/8/layout/hList1"/>
    <dgm:cxn modelId="{7315B633-6D85-45BA-8126-ED0ECA0EB62B}" type="presParOf" srcId="{EA371D22-A45A-465E-A3AE-CBA0AB4DC0DB}" destId="{43D9A3E5-12A0-4C51-AD46-F2FA1CC198B5}" srcOrd="4" destOrd="0" presId="urn:microsoft.com/office/officeart/2005/8/layout/hList1"/>
    <dgm:cxn modelId="{F68C402B-DF15-4467-8490-5519630BD06E}" type="presParOf" srcId="{43D9A3E5-12A0-4C51-AD46-F2FA1CC198B5}" destId="{723B2094-028F-40D8-ADBE-B4190B577000}" srcOrd="0" destOrd="0" presId="urn:microsoft.com/office/officeart/2005/8/layout/hList1"/>
    <dgm:cxn modelId="{7D55D309-B78B-4979-BD69-A6F7616473A6}" type="presParOf" srcId="{43D9A3E5-12A0-4C51-AD46-F2FA1CC198B5}" destId="{67A6DCF0-5A25-492A-9232-D8CF51532F2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608794A3-54FA-4839-B0AE-8D30843D443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D213D836-0385-43B2-A045-1C7C0B0AF699}">
      <dgm:prSet/>
      <dgm:spPr>
        <a:solidFill>
          <a:schemeClr val="bg1"/>
        </a:solidFill>
        <a:ln>
          <a:solidFill>
            <a:srgbClr val="FF0000"/>
          </a:solidFill>
        </a:ln>
      </dgm:spPr>
      <dgm:t>
        <a:bodyPr/>
        <a:lstStyle/>
        <a:p>
          <a:pPr algn="ctr" rtl="0"/>
          <a:r>
            <a:rPr lang="es-ES_tradnl" b="1" i="0" dirty="0">
              <a:solidFill>
                <a:schemeClr val="tx1"/>
              </a:solidFill>
            </a:rPr>
            <a:t>Medición del mercado</a:t>
          </a:r>
          <a:endParaRPr lang="es-ES_tradnl" dirty="0">
            <a:solidFill>
              <a:schemeClr val="tx1"/>
            </a:solidFill>
          </a:endParaRPr>
        </a:p>
      </dgm:t>
    </dgm:pt>
    <dgm:pt modelId="{A9AD7F19-FEB5-4C4E-BB66-DA5024A07868}" type="parTrans" cxnId="{37FBEAEF-EC73-443A-A7F4-C21532F1565E}">
      <dgm:prSet/>
      <dgm:spPr/>
      <dgm:t>
        <a:bodyPr/>
        <a:lstStyle/>
        <a:p>
          <a:endParaRPr lang="es-ES_tradnl"/>
        </a:p>
      </dgm:t>
    </dgm:pt>
    <dgm:pt modelId="{B411ED1C-4C23-43AA-A180-CDA4D7C3C76C}" type="sibTrans" cxnId="{37FBEAEF-EC73-443A-A7F4-C21532F1565E}">
      <dgm:prSet/>
      <dgm:spPr/>
      <dgm:t>
        <a:bodyPr/>
        <a:lstStyle/>
        <a:p>
          <a:endParaRPr lang="es-ES_tradnl"/>
        </a:p>
      </dgm:t>
    </dgm:pt>
    <dgm:pt modelId="{12E579E5-3EB1-432B-9B87-D4E0E73F9D65}" type="pres">
      <dgm:prSet presAssocID="{608794A3-54FA-4839-B0AE-8D30843D4439}" presName="linear" presStyleCnt="0">
        <dgm:presLayoutVars>
          <dgm:animLvl val="lvl"/>
          <dgm:resizeHandles val="exact"/>
        </dgm:presLayoutVars>
      </dgm:prSet>
      <dgm:spPr/>
    </dgm:pt>
    <dgm:pt modelId="{D59F0A4B-D458-43C2-837E-54DC36CA83C7}" type="pres">
      <dgm:prSet presAssocID="{D213D836-0385-43B2-A045-1C7C0B0AF699}" presName="parentText" presStyleLbl="node1" presStyleIdx="0" presStyleCnt="1">
        <dgm:presLayoutVars>
          <dgm:chMax val="0"/>
          <dgm:bulletEnabled val="1"/>
        </dgm:presLayoutVars>
      </dgm:prSet>
      <dgm:spPr/>
    </dgm:pt>
  </dgm:ptLst>
  <dgm:cxnLst>
    <dgm:cxn modelId="{3AF25533-4D95-45B6-BA1D-8C8458EE68A5}" type="presOf" srcId="{D213D836-0385-43B2-A045-1C7C0B0AF699}" destId="{D59F0A4B-D458-43C2-837E-54DC36CA83C7}" srcOrd="0" destOrd="0" presId="urn:microsoft.com/office/officeart/2005/8/layout/vList2"/>
    <dgm:cxn modelId="{79A9F3A8-1B63-4A50-A16A-98BF920326F6}" type="presOf" srcId="{608794A3-54FA-4839-B0AE-8D30843D4439}" destId="{12E579E5-3EB1-432B-9B87-D4E0E73F9D65}" srcOrd="0" destOrd="0" presId="urn:microsoft.com/office/officeart/2005/8/layout/vList2"/>
    <dgm:cxn modelId="{37FBEAEF-EC73-443A-A7F4-C21532F1565E}" srcId="{608794A3-54FA-4839-B0AE-8D30843D4439}" destId="{D213D836-0385-43B2-A045-1C7C0B0AF699}" srcOrd="0" destOrd="0" parTransId="{A9AD7F19-FEB5-4C4E-BB66-DA5024A07868}" sibTransId="{B411ED1C-4C23-43AA-A180-CDA4D7C3C76C}"/>
    <dgm:cxn modelId="{A27F437F-6380-43AA-B59F-EF2966742BD0}" type="presParOf" srcId="{12E579E5-3EB1-432B-9B87-D4E0E73F9D65}" destId="{D59F0A4B-D458-43C2-837E-54DC36CA83C7}"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51095E4A-2819-4EE5-9C88-5BCE87B4BBC9}"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es-PE"/>
        </a:p>
      </dgm:t>
    </dgm:pt>
    <dgm:pt modelId="{2CB1B547-D1B2-4365-A4FE-03E422DF70E7}">
      <dgm:prSet/>
      <dgm:spPr/>
      <dgm:t>
        <a:bodyPr/>
        <a:lstStyle/>
        <a:p>
          <a:pPr rtl="0"/>
          <a:r>
            <a:rPr lang="es-ES" b="0" i="0" dirty="0">
              <a:solidFill>
                <a:schemeClr val="tx1">
                  <a:lumMod val="65000"/>
                  <a:lumOff val="35000"/>
                </a:schemeClr>
              </a:solidFill>
            </a:rPr>
            <a:t>Puede </a:t>
          </a:r>
          <a:r>
            <a:rPr lang="es-ES" b="1" i="0" dirty="0">
              <a:solidFill>
                <a:schemeClr val="tx1">
                  <a:lumMod val="65000"/>
                  <a:lumOff val="35000"/>
                </a:schemeClr>
              </a:solidFill>
            </a:rPr>
            <a:t>influir de manera rentable en el precio, la calidad, la variedad, el servicio, la publicidad, la innovación </a:t>
          </a:r>
          <a:r>
            <a:rPr lang="es-ES" b="0" i="0" dirty="0">
              <a:solidFill>
                <a:schemeClr val="tx1">
                  <a:lumMod val="65000"/>
                  <a:lumOff val="35000"/>
                </a:schemeClr>
              </a:solidFill>
            </a:rPr>
            <a:t>u otras condiciones de competencia. </a:t>
          </a:r>
          <a:endParaRPr lang="es-PE" dirty="0">
            <a:solidFill>
              <a:schemeClr val="tx1">
                <a:lumMod val="65000"/>
                <a:lumOff val="35000"/>
              </a:schemeClr>
            </a:solidFill>
          </a:endParaRPr>
        </a:p>
      </dgm:t>
    </dgm:pt>
    <dgm:pt modelId="{3680F203-C6F3-4FC7-84D9-E274A857AA04}" type="parTrans" cxnId="{416F52ED-FD49-4BB9-B29C-4C6BFEA59AC1}">
      <dgm:prSet/>
      <dgm:spPr/>
      <dgm:t>
        <a:bodyPr/>
        <a:lstStyle/>
        <a:p>
          <a:endParaRPr lang="es-PE">
            <a:solidFill>
              <a:schemeClr val="tx1">
                <a:lumMod val="65000"/>
                <a:lumOff val="35000"/>
              </a:schemeClr>
            </a:solidFill>
          </a:endParaRPr>
        </a:p>
      </dgm:t>
    </dgm:pt>
    <dgm:pt modelId="{340F061C-A3F5-4264-A03A-CBC274C04BC6}" type="sibTrans" cxnId="{416F52ED-FD49-4BB9-B29C-4C6BFEA59AC1}">
      <dgm:prSet/>
      <dgm:spPr/>
      <dgm:t>
        <a:bodyPr/>
        <a:lstStyle/>
        <a:p>
          <a:endParaRPr lang="es-PE">
            <a:solidFill>
              <a:schemeClr val="tx1">
                <a:lumMod val="65000"/>
                <a:lumOff val="35000"/>
              </a:schemeClr>
            </a:solidFill>
          </a:endParaRPr>
        </a:p>
      </dgm:t>
    </dgm:pt>
    <dgm:pt modelId="{F4CD20F1-1812-4E32-89D6-1C5E5FC6D31C}" type="pres">
      <dgm:prSet presAssocID="{51095E4A-2819-4EE5-9C88-5BCE87B4BBC9}" presName="linear" presStyleCnt="0">
        <dgm:presLayoutVars>
          <dgm:animLvl val="lvl"/>
          <dgm:resizeHandles val="exact"/>
        </dgm:presLayoutVars>
      </dgm:prSet>
      <dgm:spPr/>
    </dgm:pt>
    <dgm:pt modelId="{984A5ACD-C467-4CD6-9214-CB20D1018BFF}" type="pres">
      <dgm:prSet presAssocID="{2CB1B547-D1B2-4365-A4FE-03E422DF70E7}" presName="parentText" presStyleLbl="node1" presStyleIdx="0" presStyleCnt="1">
        <dgm:presLayoutVars>
          <dgm:chMax val="0"/>
          <dgm:bulletEnabled val="1"/>
        </dgm:presLayoutVars>
      </dgm:prSet>
      <dgm:spPr/>
    </dgm:pt>
  </dgm:ptLst>
  <dgm:cxnLst>
    <dgm:cxn modelId="{4469E752-5BAE-4981-8CD2-557774FB7004}" type="presOf" srcId="{51095E4A-2819-4EE5-9C88-5BCE87B4BBC9}" destId="{F4CD20F1-1812-4E32-89D6-1C5E5FC6D31C}" srcOrd="0" destOrd="0" presId="urn:microsoft.com/office/officeart/2005/8/layout/vList2"/>
    <dgm:cxn modelId="{8C36E299-0B1D-43B8-8532-512EBD6FFA3B}" type="presOf" srcId="{2CB1B547-D1B2-4365-A4FE-03E422DF70E7}" destId="{984A5ACD-C467-4CD6-9214-CB20D1018BFF}" srcOrd="0" destOrd="0" presId="urn:microsoft.com/office/officeart/2005/8/layout/vList2"/>
    <dgm:cxn modelId="{416F52ED-FD49-4BB9-B29C-4C6BFEA59AC1}" srcId="{51095E4A-2819-4EE5-9C88-5BCE87B4BBC9}" destId="{2CB1B547-D1B2-4365-A4FE-03E422DF70E7}" srcOrd="0" destOrd="0" parTransId="{3680F203-C6F3-4FC7-84D9-E274A857AA04}" sibTransId="{340F061C-A3F5-4264-A03A-CBC274C04BC6}"/>
    <dgm:cxn modelId="{31463EE3-BBC8-4CDA-A9E5-CFEB90D13475}" type="presParOf" srcId="{F4CD20F1-1812-4E32-89D6-1C5E5FC6D31C}" destId="{984A5ACD-C467-4CD6-9214-CB20D1018BF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81C82BC1-9987-45A0-85C7-5AB2390BF615}" type="doc">
      <dgm:prSet loTypeId="urn:microsoft.com/office/officeart/2005/8/layout/arrow5" loCatId="relationship" qsTypeId="urn:microsoft.com/office/officeart/2005/8/quickstyle/simple1" qsCatId="simple" csTypeId="urn:microsoft.com/office/officeart/2005/8/colors/colorful5" csCatId="colorful" phldr="1"/>
      <dgm:spPr/>
      <dgm:t>
        <a:bodyPr/>
        <a:lstStyle/>
        <a:p>
          <a:endParaRPr lang="es-PE"/>
        </a:p>
      </dgm:t>
    </dgm:pt>
    <dgm:pt modelId="{F0172E8D-E650-4DEA-A600-BA4E0CFBB863}">
      <dgm:prSet phldrT="[Texto]"/>
      <dgm:spPr>
        <a:solidFill>
          <a:schemeClr val="accent2"/>
        </a:solidFill>
      </dgm:spPr>
      <dgm:t>
        <a:bodyPr/>
        <a:lstStyle/>
        <a:p>
          <a:r>
            <a:rPr lang="es-ES" b="1" i="1">
              <a:solidFill>
                <a:schemeClr val="bg1"/>
              </a:solidFill>
            </a:rPr>
            <a:t>el mercado producto </a:t>
          </a:r>
          <a:endParaRPr lang="es-PE" dirty="0">
            <a:solidFill>
              <a:schemeClr val="bg1"/>
            </a:solidFill>
          </a:endParaRPr>
        </a:p>
      </dgm:t>
    </dgm:pt>
    <dgm:pt modelId="{CF615AB8-DDB1-4333-8A18-45FD7CD369C9}" type="parTrans" cxnId="{3847F085-F8E2-4219-BF47-82561901FC16}">
      <dgm:prSet/>
      <dgm:spPr/>
      <dgm:t>
        <a:bodyPr/>
        <a:lstStyle/>
        <a:p>
          <a:endParaRPr lang="es-PE">
            <a:solidFill>
              <a:schemeClr val="bg1"/>
            </a:solidFill>
          </a:endParaRPr>
        </a:p>
      </dgm:t>
    </dgm:pt>
    <dgm:pt modelId="{72D41938-943D-4D09-93F8-F2266E6234B0}" type="sibTrans" cxnId="{3847F085-F8E2-4219-BF47-82561901FC16}">
      <dgm:prSet/>
      <dgm:spPr/>
      <dgm:t>
        <a:bodyPr/>
        <a:lstStyle/>
        <a:p>
          <a:endParaRPr lang="es-PE">
            <a:solidFill>
              <a:schemeClr val="bg1"/>
            </a:solidFill>
          </a:endParaRPr>
        </a:p>
      </dgm:t>
    </dgm:pt>
    <dgm:pt modelId="{23E6F980-D6C1-4C1B-B4E3-74470641619E}">
      <dgm:prSet/>
      <dgm:spPr>
        <a:solidFill>
          <a:schemeClr val="tx2"/>
        </a:solidFill>
      </dgm:spPr>
      <dgm:t>
        <a:bodyPr/>
        <a:lstStyle/>
        <a:p>
          <a:r>
            <a:rPr lang="es-ES" b="1" i="1">
              <a:solidFill>
                <a:schemeClr val="bg1"/>
              </a:solidFill>
            </a:rPr>
            <a:t>el mercado geográfico.</a:t>
          </a:r>
          <a:endParaRPr lang="es-PE">
            <a:solidFill>
              <a:schemeClr val="bg1"/>
            </a:solidFill>
          </a:endParaRPr>
        </a:p>
      </dgm:t>
    </dgm:pt>
    <dgm:pt modelId="{537BF2FB-9283-4B32-995B-CB60C6A67996}" type="parTrans" cxnId="{D0717CD6-F38F-4EC4-AB19-1072C4863AF1}">
      <dgm:prSet/>
      <dgm:spPr/>
      <dgm:t>
        <a:bodyPr/>
        <a:lstStyle/>
        <a:p>
          <a:endParaRPr lang="es-PE">
            <a:solidFill>
              <a:schemeClr val="bg1"/>
            </a:solidFill>
          </a:endParaRPr>
        </a:p>
      </dgm:t>
    </dgm:pt>
    <dgm:pt modelId="{55085A3E-FCC4-4482-8E18-C305019AA388}" type="sibTrans" cxnId="{D0717CD6-F38F-4EC4-AB19-1072C4863AF1}">
      <dgm:prSet/>
      <dgm:spPr/>
      <dgm:t>
        <a:bodyPr/>
        <a:lstStyle/>
        <a:p>
          <a:endParaRPr lang="es-PE">
            <a:solidFill>
              <a:schemeClr val="bg1"/>
            </a:solidFill>
          </a:endParaRPr>
        </a:p>
      </dgm:t>
    </dgm:pt>
    <dgm:pt modelId="{63D9C7E8-1B9C-45A5-8D2B-76B54644F4F9}" type="pres">
      <dgm:prSet presAssocID="{81C82BC1-9987-45A0-85C7-5AB2390BF615}" presName="diagram" presStyleCnt="0">
        <dgm:presLayoutVars>
          <dgm:dir/>
          <dgm:resizeHandles val="exact"/>
        </dgm:presLayoutVars>
      </dgm:prSet>
      <dgm:spPr/>
    </dgm:pt>
    <dgm:pt modelId="{FB199720-0D8C-48C8-9FEE-45962EDA987E}" type="pres">
      <dgm:prSet presAssocID="{F0172E8D-E650-4DEA-A600-BA4E0CFBB863}" presName="arrow" presStyleLbl="node1" presStyleIdx="0" presStyleCnt="2">
        <dgm:presLayoutVars>
          <dgm:bulletEnabled val="1"/>
        </dgm:presLayoutVars>
      </dgm:prSet>
      <dgm:spPr/>
    </dgm:pt>
    <dgm:pt modelId="{6C2EACFD-0209-46D4-9237-528FB2D06214}" type="pres">
      <dgm:prSet presAssocID="{23E6F980-D6C1-4C1B-B4E3-74470641619E}" presName="arrow" presStyleLbl="node1" presStyleIdx="1" presStyleCnt="2" custRadScaleRad="104302">
        <dgm:presLayoutVars>
          <dgm:bulletEnabled val="1"/>
        </dgm:presLayoutVars>
      </dgm:prSet>
      <dgm:spPr/>
    </dgm:pt>
  </dgm:ptLst>
  <dgm:cxnLst>
    <dgm:cxn modelId="{AB13B709-988F-4C13-949D-8EF68B220E5E}" type="presOf" srcId="{81C82BC1-9987-45A0-85C7-5AB2390BF615}" destId="{63D9C7E8-1B9C-45A5-8D2B-76B54644F4F9}" srcOrd="0" destOrd="0" presId="urn:microsoft.com/office/officeart/2005/8/layout/arrow5"/>
    <dgm:cxn modelId="{8DA3ED49-ECC6-47B2-9D42-BCA69B4B6BA8}" type="presOf" srcId="{23E6F980-D6C1-4C1B-B4E3-74470641619E}" destId="{6C2EACFD-0209-46D4-9237-528FB2D06214}" srcOrd="0" destOrd="0" presId="urn:microsoft.com/office/officeart/2005/8/layout/arrow5"/>
    <dgm:cxn modelId="{3847F085-F8E2-4219-BF47-82561901FC16}" srcId="{81C82BC1-9987-45A0-85C7-5AB2390BF615}" destId="{F0172E8D-E650-4DEA-A600-BA4E0CFBB863}" srcOrd="0" destOrd="0" parTransId="{CF615AB8-DDB1-4333-8A18-45FD7CD369C9}" sibTransId="{72D41938-943D-4D09-93F8-F2266E6234B0}"/>
    <dgm:cxn modelId="{D0717CD6-F38F-4EC4-AB19-1072C4863AF1}" srcId="{81C82BC1-9987-45A0-85C7-5AB2390BF615}" destId="{23E6F980-D6C1-4C1B-B4E3-74470641619E}" srcOrd="1" destOrd="0" parTransId="{537BF2FB-9283-4B32-995B-CB60C6A67996}" sibTransId="{55085A3E-FCC4-4482-8E18-C305019AA388}"/>
    <dgm:cxn modelId="{846A64DE-F850-4775-A278-E4EAEADD07B0}" type="presOf" srcId="{F0172E8D-E650-4DEA-A600-BA4E0CFBB863}" destId="{FB199720-0D8C-48C8-9FEE-45962EDA987E}" srcOrd="0" destOrd="0" presId="urn:microsoft.com/office/officeart/2005/8/layout/arrow5"/>
    <dgm:cxn modelId="{04023106-A2D5-4E4F-9369-F36FFFA823F6}" type="presParOf" srcId="{63D9C7E8-1B9C-45A5-8D2B-76B54644F4F9}" destId="{FB199720-0D8C-48C8-9FEE-45962EDA987E}" srcOrd="0" destOrd="0" presId="urn:microsoft.com/office/officeart/2005/8/layout/arrow5"/>
    <dgm:cxn modelId="{24F59BB4-20E6-4DCD-8AC6-1649E721A81D}" type="presParOf" srcId="{63D9C7E8-1B9C-45A5-8D2B-76B54644F4F9}" destId="{6C2EACFD-0209-46D4-9237-528FB2D06214}" srcOrd="1"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77D65198-8E96-44D1-9004-875146780732}" type="doc">
      <dgm:prSet loTypeId="urn:microsoft.com/office/officeart/2005/8/layout/vList3" loCatId="list" qsTypeId="urn:microsoft.com/office/officeart/2005/8/quickstyle/simple3" qsCatId="simple" csTypeId="urn:microsoft.com/office/officeart/2005/8/colors/colorful5" csCatId="colorful" phldr="1"/>
      <dgm:spPr/>
      <dgm:t>
        <a:bodyPr/>
        <a:lstStyle/>
        <a:p>
          <a:endParaRPr lang="es-ES_tradnl"/>
        </a:p>
      </dgm:t>
    </dgm:pt>
    <dgm:pt modelId="{91CC0566-C0D2-478D-B409-D2416CC779B7}">
      <dgm:prSet/>
      <dgm:spPr/>
      <dgm:t>
        <a:bodyPr/>
        <a:lstStyle/>
        <a:p>
          <a:pPr rtl="0"/>
          <a:r>
            <a:rPr lang="es-ES_tradnl" b="0" i="0" dirty="0">
              <a:solidFill>
                <a:schemeClr val="tx1">
                  <a:lumMod val="65000"/>
                  <a:lumOff val="35000"/>
                </a:schemeClr>
              </a:solidFill>
            </a:rPr>
            <a:t>Un mercado objetivo es un grupo de clientes (personas o empresas) a las que el vendedor dirige específicamente sus esfuerzos de marketing. </a:t>
          </a:r>
          <a:endParaRPr lang="es-ES_tradnl" dirty="0">
            <a:solidFill>
              <a:schemeClr val="tx1">
                <a:lumMod val="65000"/>
                <a:lumOff val="35000"/>
              </a:schemeClr>
            </a:solidFill>
          </a:endParaRPr>
        </a:p>
      </dgm:t>
    </dgm:pt>
    <dgm:pt modelId="{8152918F-5C40-4A2B-966D-07096B09E473}" type="parTrans" cxnId="{AA461261-6945-4015-A298-9B5C111A0259}">
      <dgm:prSet/>
      <dgm:spPr/>
      <dgm:t>
        <a:bodyPr/>
        <a:lstStyle/>
        <a:p>
          <a:endParaRPr lang="es-ES_tradnl">
            <a:solidFill>
              <a:schemeClr val="tx1">
                <a:lumMod val="65000"/>
                <a:lumOff val="35000"/>
              </a:schemeClr>
            </a:solidFill>
          </a:endParaRPr>
        </a:p>
      </dgm:t>
    </dgm:pt>
    <dgm:pt modelId="{D206B9C2-37D7-443E-88EA-5AD895DFFAD9}" type="sibTrans" cxnId="{AA461261-6945-4015-A298-9B5C111A0259}">
      <dgm:prSet/>
      <dgm:spPr/>
      <dgm:t>
        <a:bodyPr/>
        <a:lstStyle/>
        <a:p>
          <a:endParaRPr lang="es-ES_tradnl">
            <a:solidFill>
              <a:schemeClr val="tx1">
                <a:lumMod val="65000"/>
                <a:lumOff val="35000"/>
              </a:schemeClr>
            </a:solidFill>
          </a:endParaRPr>
        </a:p>
      </dgm:t>
    </dgm:pt>
    <dgm:pt modelId="{FC63CD7C-F0D1-4788-AC39-13D37E78E6FB}">
      <dgm:prSet/>
      <dgm:spPr/>
      <dgm:t>
        <a:bodyPr/>
        <a:lstStyle/>
        <a:p>
          <a:pPr rtl="0"/>
          <a:r>
            <a:rPr lang="es-ES_tradnl" b="0" i="0" dirty="0">
              <a:solidFill>
                <a:schemeClr val="tx1">
                  <a:lumMod val="65000"/>
                  <a:lumOff val="35000"/>
                </a:schemeClr>
              </a:solidFill>
            </a:rPr>
            <a:t>La elección cuidadosa y definición exacta de los mercados objetivo son esenciales para el desarrollo de una mezcla del marketing efectiva.</a:t>
          </a:r>
          <a:endParaRPr lang="es-ES_tradnl" dirty="0">
            <a:solidFill>
              <a:schemeClr val="tx1">
                <a:lumMod val="65000"/>
                <a:lumOff val="35000"/>
              </a:schemeClr>
            </a:solidFill>
          </a:endParaRPr>
        </a:p>
      </dgm:t>
    </dgm:pt>
    <dgm:pt modelId="{F4E4820B-E1EC-4BC7-A7F4-EFCF942883C7}" type="parTrans" cxnId="{48A800DA-1598-4AC7-B4E0-4878787C3D5D}">
      <dgm:prSet/>
      <dgm:spPr/>
      <dgm:t>
        <a:bodyPr/>
        <a:lstStyle/>
        <a:p>
          <a:endParaRPr lang="es-ES_tradnl">
            <a:solidFill>
              <a:schemeClr val="tx1">
                <a:lumMod val="65000"/>
                <a:lumOff val="35000"/>
              </a:schemeClr>
            </a:solidFill>
          </a:endParaRPr>
        </a:p>
      </dgm:t>
    </dgm:pt>
    <dgm:pt modelId="{AAD9D7F1-0E75-4931-916A-9B5FA7C3C6DF}" type="sibTrans" cxnId="{48A800DA-1598-4AC7-B4E0-4878787C3D5D}">
      <dgm:prSet/>
      <dgm:spPr/>
      <dgm:t>
        <a:bodyPr/>
        <a:lstStyle/>
        <a:p>
          <a:endParaRPr lang="es-ES_tradnl">
            <a:solidFill>
              <a:schemeClr val="tx1">
                <a:lumMod val="65000"/>
                <a:lumOff val="35000"/>
              </a:schemeClr>
            </a:solidFill>
          </a:endParaRPr>
        </a:p>
      </dgm:t>
    </dgm:pt>
    <dgm:pt modelId="{0B76D5E0-8F7A-4CB6-9D19-C84D6B0BDEC5}" type="pres">
      <dgm:prSet presAssocID="{77D65198-8E96-44D1-9004-875146780732}" presName="linearFlow" presStyleCnt="0">
        <dgm:presLayoutVars>
          <dgm:dir/>
          <dgm:resizeHandles val="exact"/>
        </dgm:presLayoutVars>
      </dgm:prSet>
      <dgm:spPr/>
    </dgm:pt>
    <dgm:pt modelId="{FE19EECA-C55B-497E-8FA7-D8CD5437075C}" type="pres">
      <dgm:prSet presAssocID="{91CC0566-C0D2-478D-B409-D2416CC779B7}" presName="composite" presStyleCnt="0"/>
      <dgm:spPr/>
    </dgm:pt>
    <dgm:pt modelId="{9D1389B2-545A-4B7D-9E58-EE5BDDD4D6BF}" type="pres">
      <dgm:prSet presAssocID="{91CC0566-C0D2-478D-B409-D2416CC779B7}" presName="imgShp" presStyleLbl="fgImgPlac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l="-18000" r="-18000"/>
          </a:stretch>
        </a:blipFill>
      </dgm:spPr>
    </dgm:pt>
    <dgm:pt modelId="{6E36E428-AD10-4E0C-AD44-D773BE2C7EE2}" type="pres">
      <dgm:prSet presAssocID="{91CC0566-C0D2-478D-B409-D2416CC779B7}" presName="txShp" presStyleLbl="node1" presStyleIdx="0" presStyleCnt="2">
        <dgm:presLayoutVars>
          <dgm:bulletEnabled val="1"/>
        </dgm:presLayoutVars>
      </dgm:prSet>
      <dgm:spPr/>
    </dgm:pt>
    <dgm:pt modelId="{103E7CCA-4A79-4556-B916-78CCC267759C}" type="pres">
      <dgm:prSet presAssocID="{D206B9C2-37D7-443E-88EA-5AD895DFFAD9}" presName="spacing" presStyleCnt="0"/>
      <dgm:spPr/>
    </dgm:pt>
    <dgm:pt modelId="{E4BB30C4-DBEE-4715-A755-AC9776B5132B}" type="pres">
      <dgm:prSet presAssocID="{FC63CD7C-F0D1-4788-AC39-13D37E78E6FB}" presName="composite" presStyleCnt="0"/>
      <dgm:spPr/>
    </dgm:pt>
    <dgm:pt modelId="{32985343-EB23-46AD-A54F-4C6ADCD1B7DD}" type="pres">
      <dgm:prSet presAssocID="{FC63CD7C-F0D1-4788-AC39-13D37E78E6FB}" presName="imgShp" presStyleLbl="fgImgPlace1" presStyleIdx="1" presStyleCnt="2"/>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15000" r="-15000"/>
          </a:stretch>
        </a:blipFill>
      </dgm:spPr>
    </dgm:pt>
    <dgm:pt modelId="{7F79BE79-5833-41F7-9C1B-45B571379F26}" type="pres">
      <dgm:prSet presAssocID="{FC63CD7C-F0D1-4788-AC39-13D37E78E6FB}" presName="txShp" presStyleLbl="node1" presStyleIdx="1" presStyleCnt="2">
        <dgm:presLayoutVars>
          <dgm:bulletEnabled val="1"/>
        </dgm:presLayoutVars>
      </dgm:prSet>
      <dgm:spPr/>
    </dgm:pt>
  </dgm:ptLst>
  <dgm:cxnLst>
    <dgm:cxn modelId="{D3DB0760-1796-4B86-B019-4A59D163A229}" type="presOf" srcId="{FC63CD7C-F0D1-4788-AC39-13D37E78E6FB}" destId="{7F79BE79-5833-41F7-9C1B-45B571379F26}" srcOrd="0" destOrd="0" presId="urn:microsoft.com/office/officeart/2005/8/layout/vList3"/>
    <dgm:cxn modelId="{AA461261-6945-4015-A298-9B5C111A0259}" srcId="{77D65198-8E96-44D1-9004-875146780732}" destId="{91CC0566-C0D2-478D-B409-D2416CC779B7}" srcOrd="0" destOrd="0" parTransId="{8152918F-5C40-4A2B-966D-07096B09E473}" sibTransId="{D206B9C2-37D7-443E-88EA-5AD895DFFAD9}"/>
    <dgm:cxn modelId="{5632496F-349A-4F53-9243-8B04B62F53A9}" type="presOf" srcId="{77D65198-8E96-44D1-9004-875146780732}" destId="{0B76D5E0-8F7A-4CB6-9D19-C84D6B0BDEC5}" srcOrd="0" destOrd="0" presId="urn:microsoft.com/office/officeart/2005/8/layout/vList3"/>
    <dgm:cxn modelId="{BD06A3C0-FDAE-4668-A22D-00ED16E061DF}" type="presOf" srcId="{91CC0566-C0D2-478D-B409-D2416CC779B7}" destId="{6E36E428-AD10-4E0C-AD44-D773BE2C7EE2}" srcOrd="0" destOrd="0" presId="urn:microsoft.com/office/officeart/2005/8/layout/vList3"/>
    <dgm:cxn modelId="{48A800DA-1598-4AC7-B4E0-4878787C3D5D}" srcId="{77D65198-8E96-44D1-9004-875146780732}" destId="{FC63CD7C-F0D1-4788-AC39-13D37E78E6FB}" srcOrd="1" destOrd="0" parTransId="{F4E4820B-E1EC-4BC7-A7F4-EFCF942883C7}" sibTransId="{AAD9D7F1-0E75-4931-916A-9B5FA7C3C6DF}"/>
    <dgm:cxn modelId="{B65B129B-9629-414D-A341-BCF74CC59D01}" type="presParOf" srcId="{0B76D5E0-8F7A-4CB6-9D19-C84D6B0BDEC5}" destId="{FE19EECA-C55B-497E-8FA7-D8CD5437075C}" srcOrd="0" destOrd="0" presId="urn:microsoft.com/office/officeart/2005/8/layout/vList3"/>
    <dgm:cxn modelId="{D62FE0DC-0B4B-44F8-8397-DBD5A2A0F63F}" type="presParOf" srcId="{FE19EECA-C55B-497E-8FA7-D8CD5437075C}" destId="{9D1389B2-545A-4B7D-9E58-EE5BDDD4D6BF}" srcOrd="0" destOrd="0" presId="urn:microsoft.com/office/officeart/2005/8/layout/vList3"/>
    <dgm:cxn modelId="{6B04EAA6-84D4-450B-A5D9-E25ABC58C053}" type="presParOf" srcId="{FE19EECA-C55B-497E-8FA7-D8CD5437075C}" destId="{6E36E428-AD10-4E0C-AD44-D773BE2C7EE2}" srcOrd="1" destOrd="0" presId="urn:microsoft.com/office/officeart/2005/8/layout/vList3"/>
    <dgm:cxn modelId="{2E51EAEF-CDA1-4EA3-A7D3-D661294AF67C}" type="presParOf" srcId="{0B76D5E0-8F7A-4CB6-9D19-C84D6B0BDEC5}" destId="{103E7CCA-4A79-4556-B916-78CCC267759C}" srcOrd="1" destOrd="0" presId="urn:microsoft.com/office/officeart/2005/8/layout/vList3"/>
    <dgm:cxn modelId="{566B072E-84D8-4A4A-A076-ADAEF6CAFA3C}" type="presParOf" srcId="{0B76D5E0-8F7A-4CB6-9D19-C84D6B0BDEC5}" destId="{E4BB30C4-DBEE-4715-A755-AC9776B5132B}" srcOrd="2" destOrd="0" presId="urn:microsoft.com/office/officeart/2005/8/layout/vList3"/>
    <dgm:cxn modelId="{D0972840-BF37-4750-81F9-321C55CCF5ED}" type="presParOf" srcId="{E4BB30C4-DBEE-4715-A755-AC9776B5132B}" destId="{32985343-EB23-46AD-A54F-4C6ADCD1B7DD}" srcOrd="0" destOrd="0" presId="urn:microsoft.com/office/officeart/2005/8/layout/vList3"/>
    <dgm:cxn modelId="{3EC34E0D-A176-45E0-B716-0C61445C52E4}" type="presParOf" srcId="{E4BB30C4-DBEE-4715-A755-AC9776B5132B}" destId="{7F79BE79-5833-41F7-9C1B-45B571379F26}"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25D99063-E47E-43E2-A4E5-ED6EEAAAAE02}"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s-PE"/>
        </a:p>
      </dgm:t>
    </dgm:pt>
    <dgm:pt modelId="{F305B7CC-F836-4D81-B0D7-54A6407C343E}">
      <dgm:prSet custT="1"/>
      <dgm:spPr/>
      <dgm:t>
        <a:bodyPr/>
        <a:lstStyle/>
        <a:p>
          <a:pPr rtl="0"/>
          <a:r>
            <a:rPr lang="es-ES" sz="1800" b="0" i="0" dirty="0">
              <a:solidFill>
                <a:schemeClr val="tx1">
                  <a:lumMod val="65000"/>
                  <a:lumOff val="35000"/>
                </a:schemeClr>
              </a:solidFill>
            </a:rPr>
            <a:t>Es un proceso que consiste en dividir el mercado total de un servicio en varios grupos más pequeños e internamente homogéneos. </a:t>
          </a:r>
          <a:endParaRPr lang="es-PE" sz="1800" dirty="0">
            <a:solidFill>
              <a:schemeClr val="tx1">
                <a:lumMod val="65000"/>
                <a:lumOff val="35000"/>
              </a:schemeClr>
            </a:solidFill>
          </a:endParaRPr>
        </a:p>
      </dgm:t>
    </dgm:pt>
    <dgm:pt modelId="{23E1E406-BC6D-4111-9409-9D620A563236}" type="parTrans" cxnId="{D5F13B18-DE4F-4967-83AF-AC5A9436BB59}">
      <dgm:prSet/>
      <dgm:spPr/>
      <dgm:t>
        <a:bodyPr/>
        <a:lstStyle/>
        <a:p>
          <a:endParaRPr lang="es-PE" sz="1800">
            <a:solidFill>
              <a:schemeClr val="tx1">
                <a:lumMod val="65000"/>
                <a:lumOff val="35000"/>
              </a:schemeClr>
            </a:solidFill>
          </a:endParaRPr>
        </a:p>
      </dgm:t>
    </dgm:pt>
    <dgm:pt modelId="{4A881B73-8EDA-42EB-947F-D02F7E6AF231}" type="sibTrans" cxnId="{D5F13B18-DE4F-4967-83AF-AC5A9436BB59}">
      <dgm:prSet/>
      <dgm:spPr/>
      <dgm:t>
        <a:bodyPr/>
        <a:lstStyle/>
        <a:p>
          <a:endParaRPr lang="es-PE" sz="1800">
            <a:solidFill>
              <a:schemeClr val="tx1">
                <a:lumMod val="65000"/>
                <a:lumOff val="35000"/>
              </a:schemeClr>
            </a:solidFill>
          </a:endParaRPr>
        </a:p>
      </dgm:t>
    </dgm:pt>
    <dgm:pt modelId="{B9387890-B4C0-4D73-9F3C-E6AFBCFB041A}">
      <dgm:prSet custT="1"/>
      <dgm:spPr/>
      <dgm:t>
        <a:bodyPr/>
        <a:lstStyle/>
        <a:p>
          <a:pPr rtl="0"/>
          <a:r>
            <a:rPr lang="es-ES" sz="1800" b="0" i="0" dirty="0">
              <a:solidFill>
                <a:schemeClr val="tx1">
                  <a:lumMod val="65000"/>
                  <a:lumOff val="35000"/>
                </a:schemeClr>
              </a:solidFill>
            </a:rPr>
            <a:t>Elemento decisivo para el éxito de una empresa.</a:t>
          </a:r>
          <a:endParaRPr lang="es-PE" sz="1800" dirty="0">
            <a:solidFill>
              <a:schemeClr val="tx1">
                <a:lumMod val="65000"/>
                <a:lumOff val="35000"/>
              </a:schemeClr>
            </a:solidFill>
          </a:endParaRPr>
        </a:p>
      </dgm:t>
    </dgm:pt>
    <dgm:pt modelId="{DA5E5C08-D29B-4767-85AD-95B6B5C9410B}" type="parTrans" cxnId="{70BEB67D-7633-4D78-8118-356002B80071}">
      <dgm:prSet/>
      <dgm:spPr/>
      <dgm:t>
        <a:bodyPr/>
        <a:lstStyle/>
        <a:p>
          <a:endParaRPr lang="es-PE" sz="1800">
            <a:solidFill>
              <a:schemeClr val="tx1">
                <a:lumMod val="65000"/>
                <a:lumOff val="35000"/>
              </a:schemeClr>
            </a:solidFill>
          </a:endParaRPr>
        </a:p>
      </dgm:t>
    </dgm:pt>
    <dgm:pt modelId="{1AFCBF75-3A28-4710-B6A4-975BBAA38309}" type="sibTrans" cxnId="{70BEB67D-7633-4D78-8118-356002B80071}">
      <dgm:prSet/>
      <dgm:spPr/>
      <dgm:t>
        <a:bodyPr/>
        <a:lstStyle/>
        <a:p>
          <a:endParaRPr lang="es-PE" sz="1800">
            <a:solidFill>
              <a:schemeClr val="tx1">
                <a:lumMod val="65000"/>
                <a:lumOff val="35000"/>
              </a:schemeClr>
            </a:solidFill>
          </a:endParaRPr>
        </a:p>
      </dgm:t>
    </dgm:pt>
    <dgm:pt modelId="{CE95753D-0E36-42BE-9ABC-632091F9CF5B}" type="pres">
      <dgm:prSet presAssocID="{25D99063-E47E-43E2-A4E5-ED6EEAAAAE02}" presName="linear" presStyleCnt="0">
        <dgm:presLayoutVars>
          <dgm:animLvl val="lvl"/>
          <dgm:resizeHandles val="exact"/>
        </dgm:presLayoutVars>
      </dgm:prSet>
      <dgm:spPr/>
    </dgm:pt>
    <dgm:pt modelId="{64EC77BA-BF34-4FEC-B714-49B2F8AA3F93}" type="pres">
      <dgm:prSet presAssocID="{F305B7CC-F836-4D81-B0D7-54A6407C343E}" presName="parentText" presStyleLbl="node1" presStyleIdx="0" presStyleCnt="2">
        <dgm:presLayoutVars>
          <dgm:chMax val="0"/>
          <dgm:bulletEnabled val="1"/>
        </dgm:presLayoutVars>
      </dgm:prSet>
      <dgm:spPr/>
    </dgm:pt>
    <dgm:pt modelId="{45E7CFB7-28EE-4A25-9CA9-D797C6E8CED6}" type="pres">
      <dgm:prSet presAssocID="{4A881B73-8EDA-42EB-947F-D02F7E6AF231}" presName="spacer" presStyleCnt="0"/>
      <dgm:spPr/>
    </dgm:pt>
    <dgm:pt modelId="{8FD26C49-AF27-4168-96EA-5DFC58D93032}" type="pres">
      <dgm:prSet presAssocID="{B9387890-B4C0-4D73-9F3C-E6AFBCFB041A}" presName="parentText" presStyleLbl="node1" presStyleIdx="1" presStyleCnt="2">
        <dgm:presLayoutVars>
          <dgm:chMax val="0"/>
          <dgm:bulletEnabled val="1"/>
        </dgm:presLayoutVars>
      </dgm:prSet>
      <dgm:spPr/>
    </dgm:pt>
  </dgm:ptLst>
  <dgm:cxnLst>
    <dgm:cxn modelId="{D5F13B18-DE4F-4967-83AF-AC5A9436BB59}" srcId="{25D99063-E47E-43E2-A4E5-ED6EEAAAAE02}" destId="{F305B7CC-F836-4D81-B0D7-54A6407C343E}" srcOrd="0" destOrd="0" parTransId="{23E1E406-BC6D-4111-9409-9D620A563236}" sibTransId="{4A881B73-8EDA-42EB-947F-D02F7E6AF231}"/>
    <dgm:cxn modelId="{66543A23-E49A-4732-A41B-F703EC56693D}" type="presOf" srcId="{F305B7CC-F836-4D81-B0D7-54A6407C343E}" destId="{64EC77BA-BF34-4FEC-B714-49B2F8AA3F93}" srcOrd="0" destOrd="0" presId="urn:microsoft.com/office/officeart/2005/8/layout/vList2"/>
    <dgm:cxn modelId="{16CEB629-9511-42EC-A2F9-7840260E9D22}" type="presOf" srcId="{25D99063-E47E-43E2-A4E5-ED6EEAAAAE02}" destId="{CE95753D-0E36-42BE-9ABC-632091F9CF5B}" srcOrd="0" destOrd="0" presId="urn:microsoft.com/office/officeart/2005/8/layout/vList2"/>
    <dgm:cxn modelId="{2B8FFF77-03A9-4DBB-AB0A-B9A1EF140547}" type="presOf" srcId="{B9387890-B4C0-4D73-9F3C-E6AFBCFB041A}" destId="{8FD26C49-AF27-4168-96EA-5DFC58D93032}" srcOrd="0" destOrd="0" presId="urn:microsoft.com/office/officeart/2005/8/layout/vList2"/>
    <dgm:cxn modelId="{70BEB67D-7633-4D78-8118-356002B80071}" srcId="{25D99063-E47E-43E2-A4E5-ED6EEAAAAE02}" destId="{B9387890-B4C0-4D73-9F3C-E6AFBCFB041A}" srcOrd="1" destOrd="0" parTransId="{DA5E5C08-D29B-4767-85AD-95B6B5C9410B}" sibTransId="{1AFCBF75-3A28-4710-B6A4-975BBAA38309}"/>
    <dgm:cxn modelId="{5C733BD4-DECA-4351-A5FC-EF8F45D9ECFE}" type="presParOf" srcId="{CE95753D-0E36-42BE-9ABC-632091F9CF5B}" destId="{64EC77BA-BF34-4FEC-B714-49B2F8AA3F93}" srcOrd="0" destOrd="0" presId="urn:microsoft.com/office/officeart/2005/8/layout/vList2"/>
    <dgm:cxn modelId="{96B25A33-E2EF-4C3F-8BA0-54F7FA2927D2}" type="presParOf" srcId="{CE95753D-0E36-42BE-9ABC-632091F9CF5B}" destId="{45E7CFB7-28EE-4A25-9CA9-D797C6E8CED6}" srcOrd="1" destOrd="0" presId="urn:microsoft.com/office/officeart/2005/8/layout/vList2"/>
    <dgm:cxn modelId="{5461CAE8-6FE8-413F-8C5D-CEBF652B5A6D}" type="presParOf" srcId="{CE95753D-0E36-42BE-9ABC-632091F9CF5B}" destId="{8FD26C49-AF27-4168-96EA-5DFC58D93032}"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52DD17C5-5886-4E00-9385-9A1083A5412C}" type="doc">
      <dgm:prSet loTypeId="urn:microsoft.com/office/officeart/2005/8/layout/cycle2" loCatId="cycle" qsTypeId="urn:microsoft.com/office/officeart/2005/8/quickstyle/simple1" qsCatId="simple" csTypeId="urn:microsoft.com/office/officeart/2005/8/colors/colorful5" csCatId="colorful" phldr="1"/>
      <dgm:spPr/>
      <dgm:t>
        <a:bodyPr/>
        <a:lstStyle/>
        <a:p>
          <a:endParaRPr lang="es-PE"/>
        </a:p>
      </dgm:t>
    </dgm:pt>
    <dgm:pt modelId="{4ACC7458-58AE-4687-AD21-C1ED2CAE64CB}">
      <dgm:prSet phldrT="[Texto]" custT="1"/>
      <dgm:spPr/>
      <dgm:t>
        <a:bodyPr/>
        <a:lstStyle/>
        <a:p>
          <a:r>
            <a:rPr lang="es-ES" sz="1300" b="0" i="1" dirty="0">
              <a:solidFill>
                <a:schemeClr val="tx1">
                  <a:lumMod val="65000"/>
                  <a:lumOff val="35000"/>
                </a:schemeClr>
              </a:solidFill>
            </a:rPr>
            <a:t>Intrínsecamente homogéneos</a:t>
          </a:r>
          <a:endParaRPr lang="es-PE" sz="1300" b="0" dirty="0">
            <a:solidFill>
              <a:schemeClr val="tx1">
                <a:lumMod val="65000"/>
                <a:lumOff val="35000"/>
              </a:schemeClr>
            </a:solidFill>
          </a:endParaRPr>
        </a:p>
      </dgm:t>
    </dgm:pt>
    <dgm:pt modelId="{6A2749CD-9F1A-4E54-8CBB-0E769C585AE4}" type="parTrans" cxnId="{AF10B625-3AD5-45C5-9247-90198EA6EFD5}">
      <dgm:prSet/>
      <dgm:spPr/>
      <dgm:t>
        <a:bodyPr/>
        <a:lstStyle/>
        <a:p>
          <a:endParaRPr lang="es-PE" sz="1300" b="0">
            <a:solidFill>
              <a:schemeClr val="tx1">
                <a:lumMod val="65000"/>
                <a:lumOff val="35000"/>
              </a:schemeClr>
            </a:solidFill>
          </a:endParaRPr>
        </a:p>
      </dgm:t>
    </dgm:pt>
    <dgm:pt modelId="{B10C63DB-3F94-4FF7-9619-8E3A5E804ED1}" type="sibTrans" cxnId="{AF10B625-3AD5-45C5-9247-90198EA6EFD5}">
      <dgm:prSet custT="1"/>
      <dgm:spPr/>
      <dgm:t>
        <a:bodyPr/>
        <a:lstStyle/>
        <a:p>
          <a:endParaRPr lang="es-PE" sz="1300" b="0">
            <a:solidFill>
              <a:schemeClr val="tx1">
                <a:lumMod val="65000"/>
                <a:lumOff val="35000"/>
              </a:schemeClr>
            </a:solidFill>
          </a:endParaRPr>
        </a:p>
      </dgm:t>
    </dgm:pt>
    <dgm:pt modelId="{6A87F9FA-D530-4C1B-86DC-90780AC642C6}">
      <dgm:prSet phldrT="[Texto]" custT="1"/>
      <dgm:spPr/>
      <dgm:t>
        <a:bodyPr/>
        <a:lstStyle/>
        <a:p>
          <a:r>
            <a:rPr lang="es-ES" sz="1300" b="0" i="1">
              <a:solidFill>
                <a:schemeClr val="tx1">
                  <a:lumMod val="65000"/>
                  <a:lumOff val="35000"/>
                </a:schemeClr>
              </a:solidFill>
            </a:rPr>
            <a:t>Heterogéneos entre sí</a:t>
          </a:r>
          <a:endParaRPr lang="es-PE" sz="1300" b="0" dirty="0">
            <a:solidFill>
              <a:schemeClr val="tx1">
                <a:lumMod val="65000"/>
                <a:lumOff val="35000"/>
              </a:schemeClr>
            </a:solidFill>
          </a:endParaRPr>
        </a:p>
      </dgm:t>
    </dgm:pt>
    <dgm:pt modelId="{6C915E01-1851-4EE1-AAED-E0689BCBCA6A}" type="parTrans" cxnId="{0A29AE59-4F87-42DD-83F0-F1FB83E356D0}">
      <dgm:prSet/>
      <dgm:spPr/>
      <dgm:t>
        <a:bodyPr/>
        <a:lstStyle/>
        <a:p>
          <a:endParaRPr lang="es-PE" sz="1300" b="0">
            <a:solidFill>
              <a:schemeClr val="tx1">
                <a:lumMod val="65000"/>
                <a:lumOff val="35000"/>
              </a:schemeClr>
            </a:solidFill>
          </a:endParaRPr>
        </a:p>
      </dgm:t>
    </dgm:pt>
    <dgm:pt modelId="{07AB7598-254A-4EA2-8E10-728B1983EBFE}" type="sibTrans" cxnId="{0A29AE59-4F87-42DD-83F0-F1FB83E356D0}">
      <dgm:prSet custT="1"/>
      <dgm:spPr/>
      <dgm:t>
        <a:bodyPr/>
        <a:lstStyle/>
        <a:p>
          <a:endParaRPr lang="es-PE" sz="1300" b="0">
            <a:solidFill>
              <a:schemeClr val="tx1">
                <a:lumMod val="65000"/>
                <a:lumOff val="35000"/>
              </a:schemeClr>
            </a:solidFill>
          </a:endParaRPr>
        </a:p>
      </dgm:t>
    </dgm:pt>
    <dgm:pt modelId="{5E207616-6F91-4F7B-A748-089F972BCA97}">
      <dgm:prSet phldrT="[Texto]" custT="1"/>
      <dgm:spPr/>
      <dgm:t>
        <a:bodyPr/>
        <a:lstStyle/>
        <a:p>
          <a:r>
            <a:rPr lang="es-ES" sz="1300" b="0" i="1">
              <a:solidFill>
                <a:schemeClr val="tx1">
                  <a:lumMod val="65000"/>
                  <a:lumOff val="35000"/>
                </a:schemeClr>
              </a:solidFill>
            </a:rPr>
            <a:t>Bastante grandes</a:t>
          </a:r>
          <a:endParaRPr lang="es-PE" sz="1300" b="0" dirty="0">
            <a:solidFill>
              <a:schemeClr val="tx1">
                <a:lumMod val="65000"/>
                <a:lumOff val="35000"/>
              </a:schemeClr>
            </a:solidFill>
          </a:endParaRPr>
        </a:p>
      </dgm:t>
    </dgm:pt>
    <dgm:pt modelId="{E8308143-9295-4BD0-97F7-91C34D1804EA}" type="parTrans" cxnId="{DC6B95FB-ACEF-4371-A9BC-1F7FD56CF246}">
      <dgm:prSet/>
      <dgm:spPr/>
      <dgm:t>
        <a:bodyPr/>
        <a:lstStyle/>
        <a:p>
          <a:endParaRPr lang="es-PE" sz="1300" b="0">
            <a:solidFill>
              <a:schemeClr val="tx1">
                <a:lumMod val="65000"/>
                <a:lumOff val="35000"/>
              </a:schemeClr>
            </a:solidFill>
          </a:endParaRPr>
        </a:p>
      </dgm:t>
    </dgm:pt>
    <dgm:pt modelId="{19737257-B758-40D5-A577-87E92896AB9F}" type="sibTrans" cxnId="{DC6B95FB-ACEF-4371-A9BC-1F7FD56CF246}">
      <dgm:prSet custT="1"/>
      <dgm:spPr/>
      <dgm:t>
        <a:bodyPr/>
        <a:lstStyle/>
        <a:p>
          <a:endParaRPr lang="es-PE" sz="1300" b="0">
            <a:solidFill>
              <a:schemeClr val="tx1">
                <a:lumMod val="65000"/>
                <a:lumOff val="35000"/>
              </a:schemeClr>
            </a:solidFill>
          </a:endParaRPr>
        </a:p>
      </dgm:t>
    </dgm:pt>
    <dgm:pt modelId="{62D3AF91-D182-4F27-A70A-6C2CAA13E33D}">
      <dgm:prSet custT="1"/>
      <dgm:spPr/>
      <dgm:t>
        <a:bodyPr/>
        <a:lstStyle/>
        <a:p>
          <a:r>
            <a:rPr lang="es-ES" sz="1300" b="0" i="1" dirty="0">
              <a:solidFill>
                <a:schemeClr val="tx1">
                  <a:lumMod val="65000"/>
                  <a:lumOff val="35000"/>
                </a:schemeClr>
              </a:solidFill>
            </a:rPr>
            <a:t>Operacionales</a:t>
          </a:r>
          <a:endParaRPr lang="es-PE" sz="1300" b="0" dirty="0">
            <a:solidFill>
              <a:schemeClr val="tx1">
                <a:lumMod val="65000"/>
                <a:lumOff val="35000"/>
              </a:schemeClr>
            </a:solidFill>
          </a:endParaRPr>
        </a:p>
      </dgm:t>
    </dgm:pt>
    <dgm:pt modelId="{8E325A1D-1DB6-4FAF-9E02-8889B8990CD2}" type="parTrans" cxnId="{AECB423F-AA38-4371-B8AB-E1BD7F848D63}">
      <dgm:prSet/>
      <dgm:spPr/>
      <dgm:t>
        <a:bodyPr/>
        <a:lstStyle/>
        <a:p>
          <a:endParaRPr lang="es-PE" sz="1300" b="0">
            <a:solidFill>
              <a:schemeClr val="tx1">
                <a:lumMod val="65000"/>
                <a:lumOff val="35000"/>
              </a:schemeClr>
            </a:solidFill>
          </a:endParaRPr>
        </a:p>
      </dgm:t>
    </dgm:pt>
    <dgm:pt modelId="{0B94422D-4B6E-498B-B8F2-6098F70DD0C6}" type="sibTrans" cxnId="{AECB423F-AA38-4371-B8AB-E1BD7F848D63}">
      <dgm:prSet custT="1"/>
      <dgm:spPr/>
      <dgm:t>
        <a:bodyPr/>
        <a:lstStyle/>
        <a:p>
          <a:endParaRPr lang="es-PE" sz="1300" b="0">
            <a:solidFill>
              <a:schemeClr val="tx1">
                <a:lumMod val="65000"/>
                <a:lumOff val="35000"/>
              </a:schemeClr>
            </a:solidFill>
          </a:endParaRPr>
        </a:p>
      </dgm:t>
    </dgm:pt>
    <dgm:pt modelId="{42C79A34-AC1D-4D9B-97F6-0AD9CA589098}" type="pres">
      <dgm:prSet presAssocID="{52DD17C5-5886-4E00-9385-9A1083A5412C}" presName="cycle" presStyleCnt="0">
        <dgm:presLayoutVars>
          <dgm:dir/>
          <dgm:resizeHandles val="exact"/>
        </dgm:presLayoutVars>
      </dgm:prSet>
      <dgm:spPr/>
    </dgm:pt>
    <dgm:pt modelId="{C03FE47E-7DD3-41D3-82FA-AEB6160A08DF}" type="pres">
      <dgm:prSet presAssocID="{4ACC7458-58AE-4687-AD21-C1ED2CAE64CB}" presName="node" presStyleLbl="node1" presStyleIdx="0" presStyleCnt="4" custScaleX="153543">
        <dgm:presLayoutVars>
          <dgm:bulletEnabled val="1"/>
        </dgm:presLayoutVars>
      </dgm:prSet>
      <dgm:spPr/>
    </dgm:pt>
    <dgm:pt modelId="{6E01C5AE-7F8C-44B3-A747-9FF70C88468E}" type="pres">
      <dgm:prSet presAssocID="{B10C63DB-3F94-4FF7-9619-8E3A5E804ED1}" presName="sibTrans" presStyleLbl="sibTrans2D1" presStyleIdx="0" presStyleCnt="4"/>
      <dgm:spPr/>
    </dgm:pt>
    <dgm:pt modelId="{2749423B-F08F-4D13-88F2-FC183042E93D}" type="pres">
      <dgm:prSet presAssocID="{B10C63DB-3F94-4FF7-9619-8E3A5E804ED1}" presName="connectorText" presStyleLbl="sibTrans2D1" presStyleIdx="0" presStyleCnt="4"/>
      <dgm:spPr/>
    </dgm:pt>
    <dgm:pt modelId="{9DDE9EF5-EC37-42D6-A4F0-A6EDC64D2974}" type="pres">
      <dgm:prSet presAssocID="{6A87F9FA-D530-4C1B-86DC-90780AC642C6}" presName="node" presStyleLbl="node1" presStyleIdx="1" presStyleCnt="4" custScaleX="148985">
        <dgm:presLayoutVars>
          <dgm:bulletEnabled val="1"/>
        </dgm:presLayoutVars>
      </dgm:prSet>
      <dgm:spPr/>
    </dgm:pt>
    <dgm:pt modelId="{9FE5438A-6A24-4F69-B62E-2A587C2CBB78}" type="pres">
      <dgm:prSet presAssocID="{07AB7598-254A-4EA2-8E10-728B1983EBFE}" presName="sibTrans" presStyleLbl="sibTrans2D1" presStyleIdx="1" presStyleCnt="4"/>
      <dgm:spPr/>
    </dgm:pt>
    <dgm:pt modelId="{13E3E7F2-34F0-4733-982D-26F6076AD717}" type="pres">
      <dgm:prSet presAssocID="{07AB7598-254A-4EA2-8E10-728B1983EBFE}" presName="connectorText" presStyleLbl="sibTrans2D1" presStyleIdx="1" presStyleCnt="4"/>
      <dgm:spPr/>
    </dgm:pt>
    <dgm:pt modelId="{720D954D-656E-4B19-8FC3-4D2DF8118FA4}" type="pres">
      <dgm:prSet presAssocID="{5E207616-6F91-4F7B-A748-089F972BCA97}" presName="node" presStyleLbl="node1" presStyleIdx="2" presStyleCnt="4" custScaleX="159428">
        <dgm:presLayoutVars>
          <dgm:bulletEnabled val="1"/>
        </dgm:presLayoutVars>
      </dgm:prSet>
      <dgm:spPr/>
    </dgm:pt>
    <dgm:pt modelId="{59D6AC57-7492-4085-8CAD-8ADA22DACB8F}" type="pres">
      <dgm:prSet presAssocID="{19737257-B758-40D5-A577-87E92896AB9F}" presName="sibTrans" presStyleLbl="sibTrans2D1" presStyleIdx="2" presStyleCnt="4"/>
      <dgm:spPr/>
    </dgm:pt>
    <dgm:pt modelId="{B1685020-B8D6-43B0-97B5-F92AB4B02E9B}" type="pres">
      <dgm:prSet presAssocID="{19737257-B758-40D5-A577-87E92896AB9F}" presName="connectorText" presStyleLbl="sibTrans2D1" presStyleIdx="2" presStyleCnt="4"/>
      <dgm:spPr/>
    </dgm:pt>
    <dgm:pt modelId="{D1A7F8C8-135D-4015-B863-2FC92DF6521C}" type="pres">
      <dgm:prSet presAssocID="{62D3AF91-D182-4F27-A70A-6C2CAA13E33D}" presName="node" presStyleLbl="node1" presStyleIdx="3" presStyleCnt="4" custScaleX="134882">
        <dgm:presLayoutVars>
          <dgm:bulletEnabled val="1"/>
        </dgm:presLayoutVars>
      </dgm:prSet>
      <dgm:spPr/>
    </dgm:pt>
    <dgm:pt modelId="{8E1181DC-7F43-4177-853C-894C7DA42DF2}" type="pres">
      <dgm:prSet presAssocID="{0B94422D-4B6E-498B-B8F2-6098F70DD0C6}" presName="sibTrans" presStyleLbl="sibTrans2D1" presStyleIdx="3" presStyleCnt="4"/>
      <dgm:spPr/>
    </dgm:pt>
    <dgm:pt modelId="{B1A9BA59-B828-4640-96B5-8E467EDEC739}" type="pres">
      <dgm:prSet presAssocID="{0B94422D-4B6E-498B-B8F2-6098F70DD0C6}" presName="connectorText" presStyleLbl="sibTrans2D1" presStyleIdx="3" presStyleCnt="4"/>
      <dgm:spPr/>
    </dgm:pt>
  </dgm:ptLst>
  <dgm:cxnLst>
    <dgm:cxn modelId="{BA89E800-8657-440A-939A-EBB50039A08B}" type="presOf" srcId="{4ACC7458-58AE-4687-AD21-C1ED2CAE64CB}" destId="{C03FE47E-7DD3-41D3-82FA-AEB6160A08DF}" srcOrd="0" destOrd="0" presId="urn:microsoft.com/office/officeart/2005/8/layout/cycle2"/>
    <dgm:cxn modelId="{A2D6BE0C-CDC8-48FD-A188-67D0CFC5708E}" type="presOf" srcId="{5E207616-6F91-4F7B-A748-089F972BCA97}" destId="{720D954D-656E-4B19-8FC3-4D2DF8118FA4}" srcOrd="0" destOrd="0" presId="urn:microsoft.com/office/officeart/2005/8/layout/cycle2"/>
    <dgm:cxn modelId="{AF10B625-3AD5-45C5-9247-90198EA6EFD5}" srcId="{52DD17C5-5886-4E00-9385-9A1083A5412C}" destId="{4ACC7458-58AE-4687-AD21-C1ED2CAE64CB}" srcOrd="0" destOrd="0" parTransId="{6A2749CD-9F1A-4E54-8CBB-0E769C585AE4}" sibTransId="{B10C63DB-3F94-4FF7-9619-8E3A5E804ED1}"/>
    <dgm:cxn modelId="{AECB423F-AA38-4371-B8AB-E1BD7F848D63}" srcId="{52DD17C5-5886-4E00-9385-9A1083A5412C}" destId="{62D3AF91-D182-4F27-A70A-6C2CAA13E33D}" srcOrd="3" destOrd="0" parTransId="{8E325A1D-1DB6-4FAF-9E02-8889B8990CD2}" sibTransId="{0B94422D-4B6E-498B-B8F2-6098F70DD0C6}"/>
    <dgm:cxn modelId="{9677B863-D7E6-4360-B9D4-0B2E7022F816}" type="presOf" srcId="{07AB7598-254A-4EA2-8E10-728B1983EBFE}" destId="{13E3E7F2-34F0-4733-982D-26F6076AD717}" srcOrd="1" destOrd="0" presId="urn:microsoft.com/office/officeart/2005/8/layout/cycle2"/>
    <dgm:cxn modelId="{D64A7C65-1635-4DC7-AE16-3AE663790DD7}" type="presOf" srcId="{B10C63DB-3F94-4FF7-9619-8E3A5E804ED1}" destId="{6E01C5AE-7F8C-44B3-A747-9FF70C88468E}" srcOrd="0" destOrd="0" presId="urn:microsoft.com/office/officeart/2005/8/layout/cycle2"/>
    <dgm:cxn modelId="{5396436E-E1E6-4C08-A380-6402DBBF2048}" type="presOf" srcId="{19737257-B758-40D5-A577-87E92896AB9F}" destId="{59D6AC57-7492-4085-8CAD-8ADA22DACB8F}" srcOrd="0" destOrd="0" presId="urn:microsoft.com/office/officeart/2005/8/layout/cycle2"/>
    <dgm:cxn modelId="{DC612852-E54A-40D9-8516-E1509418E10B}" type="presOf" srcId="{07AB7598-254A-4EA2-8E10-728B1983EBFE}" destId="{9FE5438A-6A24-4F69-B62E-2A587C2CBB78}" srcOrd="0" destOrd="0" presId="urn:microsoft.com/office/officeart/2005/8/layout/cycle2"/>
    <dgm:cxn modelId="{17904579-0379-4F6E-A3C5-1E07F8A5D8B1}" type="presOf" srcId="{52DD17C5-5886-4E00-9385-9A1083A5412C}" destId="{42C79A34-AC1D-4D9B-97F6-0AD9CA589098}" srcOrd="0" destOrd="0" presId="urn:microsoft.com/office/officeart/2005/8/layout/cycle2"/>
    <dgm:cxn modelId="{0A29AE59-4F87-42DD-83F0-F1FB83E356D0}" srcId="{52DD17C5-5886-4E00-9385-9A1083A5412C}" destId="{6A87F9FA-D530-4C1B-86DC-90780AC642C6}" srcOrd="1" destOrd="0" parTransId="{6C915E01-1851-4EE1-AAED-E0689BCBCA6A}" sibTransId="{07AB7598-254A-4EA2-8E10-728B1983EBFE}"/>
    <dgm:cxn modelId="{0C061583-913E-4921-8D3F-7C3B6691250F}" type="presOf" srcId="{B10C63DB-3F94-4FF7-9619-8E3A5E804ED1}" destId="{2749423B-F08F-4D13-88F2-FC183042E93D}" srcOrd="1" destOrd="0" presId="urn:microsoft.com/office/officeart/2005/8/layout/cycle2"/>
    <dgm:cxn modelId="{7D8FC1A1-7CEE-4075-BDD8-F628EEDD9334}" type="presOf" srcId="{0B94422D-4B6E-498B-B8F2-6098F70DD0C6}" destId="{B1A9BA59-B828-4640-96B5-8E467EDEC739}" srcOrd="1" destOrd="0" presId="urn:microsoft.com/office/officeart/2005/8/layout/cycle2"/>
    <dgm:cxn modelId="{273CD8A1-899C-4755-9767-11913F69DB7B}" type="presOf" srcId="{0B94422D-4B6E-498B-B8F2-6098F70DD0C6}" destId="{8E1181DC-7F43-4177-853C-894C7DA42DF2}" srcOrd="0" destOrd="0" presId="urn:microsoft.com/office/officeart/2005/8/layout/cycle2"/>
    <dgm:cxn modelId="{071F74AC-8BDE-45BA-9ED8-0C2F17B5F389}" type="presOf" srcId="{19737257-B758-40D5-A577-87E92896AB9F}" destId="{B1685020-B8D6-43B0-97B5-F92AB4B02E9B}" srcOrd="1" destOrd="0" presId="urn:microsoft.com/office/officeart/2005/8/layout/cycle2"/>
    <dgm:cxn modelId="{A72655D6-E2CC-45BC-A5E1-782762D27168}" type="presOf" srcId="{6A87F9FA-D530-4C1B-86DC-90780AC642C6}" destId="{9DDE9EF5-EC37-42D6-A4F0-A6EDC64D2974}" srcOrd="0" destOrd="0" presId="urn:microsoft.com/office/officeart/2005/8/layout/cycle2"/>
    <dgm:cxn modelId="{3E9820DC-9FCF-4FEA-860E-81BBA9817746}" type="presOf" srcId="{62D3AF91-D182-4F27-A70A-6C2CAA13E33D}" destId="{D1A7F8C8-135D-4015-B863-2FC92DF6521C}" srcOrd="0" destOrd="0" presId="urn:microsoft.com/office/officeart/2005/8/layout/cycle2"/>
    <dgm:cxn modelId="{DC6B95FB-ACEF-4371-A9BC-1F7FD56CF246}" srcId="{52DD17C5-5886-4E00-9385-9A1083A5412C}" destId="{5E207616-6F91-4F7B-A748-089F972BCA97}" srcOrd="2" destOrd="0" parTransId="{E8308143-9295-4BD0-97F7-91C34D1804EA}" sibTransId="{19737257-B758-40D5-A577-87E92896AB9F}"/>
    <dgm:cxn modelId="{1E25ED07-B040-4990-988A-A6B591FF5472}" type="presParOf" srcId="{42C79A34-AC1D-4D9B-97F6-0AD9CA589098}" destId="{C03FE47E-7DD3-41D3-82FA-AEB6160A08DF}" srcOrd="0" destOrd="0" presId="urn:microsoft.com/office/officeart/2005/8/layout/cycle2"/>
    <dgm:cxn modelId="{A884D5E7-1C46-4EC2-B29B-E0053B4B8B69}" type="presParOf" srcId="{42C79A34-AC1D-4D9B-97F6-0AD9CA589098}" destId="{6E01C5AE-7F8C-44B3-A747-9FF70C88468E}" srcOrd="1" destOrd="0" presId="urn:microsoft.com/office/officeart/2005/8/layout/cycle2"/>
    <dgm:cxn modelId="{7AF82443-174A-45A2-9DD0-326DE6CBEAC8}" type="presParOf" srcId="{6E01C5AE-7F8C-44B3-A747-9FF70C88468E}" destId="{2749423B-F08F-4D13-88F2-FC183042E93D}" srcOrd="0" destOrd="0" presId="urn:microsoft.com/office/officeart/2005/8/layout/cycle2"/>
    <dgm:cxn modelId="{A6047B16-E142-431C-B9F5-1DBDD7399F99}" type="presParOf" srcId="{42C79A34-AC1D-4D9B-97F6-0AD9CA589098}" destId="{9DDE9EF5-EC37-42D6-A4F0-A6EDC64D2974}" srcOrd="2" destOrd="0" presId="urn:microsoft.com/office/officeart/2005/8/layout/cycle2"/>
    <dgm:cxn modelId="{BAD473BE-E1BF-4CEF-8A6A-1F4BC89A0876}" type="presParOf" srcId="{42C79A34-AC1D-4D9B-97F6-0AD9CA589098}" destId="{9FE5438A-6A24-4F69-B62E-2A587C2CBB78}" srcOrd="3" destOrd="0" presId="urn:microsoft.com/office/officeart/2005/8/layout/cycle2"/>
    <dgm:cxn modelId="{754A0161-9DEA-42E0-8330-69923E8A4938}" type="presParOf" srcId="{9FE5438A-6A24-4F69-B62E-2A587C2CBB78}" destId="{13E3E7F2-34F0-4733-982D-26F6076AD717}" srcOrd="0" destOrd="0" presId="urn:microsoft.com/office/officeart/2005/8/layout/cycle2"/>
    <dgm:cxn modelId="{4F6578EF-AAEE-4808-A802-9BC48E963130}" type="presParOf" srcId="{42C79A34-AC1D-4D9B-97F6-0AD9CA589098}" destId="{720D954D-656E-4B19-8FC3-4D2DF8118FA4}" srcOrd="4" destOrd="0" presId="urn:microsoft.com/office/officeart/2005/8/layout/cycle2"/>
    <dgm:cxn modelId="{C5886961-B857-4DDC-921C-2D08CC82DABC}" type="presParOf" srcId="{42C79A34-AC1D-4D9B-97F6-0AD9CA589098}" destId="{59D6AC57-7492-4085-8CAD-8ADA22DACB8F}" srcOrd="5" destOrd="0" presId="urn:microsoft.com/office/officeart/2005/8/layout/cycle2"/>
    <dgm:cxn modelId="{8272E59C-B20F-47C8-9740-608EFA8532EB}" type="presParOf" srcId="{59D6AC57-7492-4085-8CAD-8ADA22DACB8F}" destId="{B1685020-B8D6-43B0-97B5-F92AB4B02E9B}" srcOrd="0" destOrd="0" presId="urn:microsoft.com/office/officeart/2005/8/layout/cycle2"/>
    <dgm:cxn modelId="{7EB01C03-13CE-4000-BC03-C00AAE655CC5}" type="presParOf" srcId="{42C79A34-AC1D-4D9B-97F6-0AD9CA589098}" destId="{D1A7F8C8-135D-4015-B863-2FC92DF6521C}" srcOrd="6" destOrd="0" presId="urn:microsoft.com/office/officeart/2005/8/layout/cycle2"/>
    <dgm:cxn modelId="{5D861C43-067E-476A-9D1B-8AAD7E05917C}" type="presParOf" srcId="{42C79A34-AC1D-4D9B-97F6-0AD9CA589098}" destId="{8E1181DC-7F43-4177-853C-894C7DA42DF2}" srcOrd="7" destOrd="0" presId="urn:microsoft.com/office/officeart/2005/8/layout/cycle2"/>
    <dgm:cxn modelId="{CD069647-4795-4A8A-B9BF-6F1B67A287F3}" type="presParOf" srcId="{8E1181DC-7F43-4177-853C-894C7DA42DF2}" destId="{B1A9BA59-B828-4640-96B5-8E467EDEC739}" srcOrd="0" destOrd="0" presId="urn:microsoft.com/office/officeart/2005/8/layout/cycle2"/>
  </dgm:cxnLst>
  <dgm:bg>
    <a:blipFill>
      <a:blip xmlns:r="http://schemas.openxmlformats.org/officeDocument/2006/relationships" r:embed="rId1" cstate="print">
        <a:extLst>
          <a:ext uri="{28A0092B-C50C-407E-A947-70E740481C1C}">
            <a14:useLocalDpi xmlns:a14="http://schemas.microsoft.com/office/drawing/2010/main" val="0"/>
          </a:ext>
        </a:extLst>
      </a:blip>
      <a:stretch>
        <a:fillRect/>
      </a:stretch>
    </a:blip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C926A29B-7E2F-4C7A-A740-D8CF0AC09687}" type="doc">
      <dgm:prSet loTypeId="urn:microsoft.com/office/officeart/2005/8/layout/pList2" loCatId="list" qsTypeId="urn:microsoft.com/office/officeart/2005/8/quickstyle/simple3" qsCatId="simple" csTypeId="urn:microsoft.com/office/officeart/2005/8/colors/colorful1" csCatId="colorful" phldr="1"/>
      <dgm:spPr/>
    </dgm:pt>
    <dgm:pt modelId="{EC840379-7F50-431F-8A6A-E78EE12AA682}">
      <dgm:prSet phldrT="[Texto]" custT="1"/>
      <dgm:spPr/>
      <dgm:t>
        <a:bodyPr/>
        <a:lstStyle/>
        <a:p>
          <a:r>
            <a:rPr lang="es-ES" sz="1200" b="1"/>
            <a:t>Segmentación Geográfica</a:t>
          </a:r>
          <a:endParaRPr lang="es-PE" sz="1200" dirty="0"/>
        </a:p>
      </dgm:t>
    </dgm:pt>
    <dgm:pt modelId="{BCBD1EE9-52D5-4846-9538-2F454E7F3E0D}" type="parTrans" cxnId="{1F008C7D-DE95-49D0-AB3C-17CE861ACFA4}">
      <dgm:prSet/>
      <dgm:spPr/>
      <dgm:t>
        <a:bodyPr/>
        <a:lstStyle/>
        <a:p>
          <a:endParaRPr lang="es-PE" sz="2800"/>
        </a:p>
      </dgm:t>
    </dgm:pt>
    <dgm:pt modelId="{428724E2-3E09-4A0A-92D1-0A0B15656E19}" type="sibTrans" cxnId="{1F008C7D-DE95-49D0-AB3C-17CE861ACFA4}">
      <dgm:prSet/>
      <dgm:spPr/>
      <dgm:t>
        <a:bodyPr/>
        <a:lstStyle/>
        <a:p>
          <a:endParaRPr lang="es-PE" sz="2800"/>
        </a:p>
      </dgm:t>
    </dgm:pt>
    <dgm:pt modelId="{F4A61981-DE08-4DAE-8A00-D5A082AB0EA4}">
      <dgm:prSet custT="1"/>
      <dgm:spPr/>
      <dgm:t>
        <a:bodyPr/>
        <a:lstStyle/>
        <a:p>
          <a:r>
            <a:rPr lang="es-ES" sz="1200" b="1"/>
            <a:t>Segmentación Demográfica</a:t>
          </a:r>
          <a:endParaRPr lang="es-PE" sz="1200" dirty="0"/>
        </a:p>
      </dgm:t>
    </dgm:pt>
    <dgm:pt modelId="{CEC323AC-E9C7-44F8-A612-AECC0642B8C1}" type="parTrans" cxnId="{D05C919B-0F1F-4450-829A-860253B7F29B}">
      <dgm:prSet/>
      <dgm:spPr/>
      <dgm:t>
        <a:bodyPr/>
        <a:lstStyle/>
        <a:p>
          <a:endParaRPr lang="es-PE" sz="2800"/>
        </a:p>
      </dgm:t>
    </dgm:pt>
    <dgm:pt modelId="{4C5A52EA-47A4-4495-9089-0A24FA7EA47B}" type="sibTrans" cxnId="{D05C919B-0F1F-4450-829A-860253B7F29B}">
      <dgm:prSet/>
      <dgm:spPr/>
      <dgm:t>
        <a:bodyPr/>
        <a:lstStyle/>
        <a:p>
          <a:endParaRPr lang="es-PE" sz="2800"/>
        </a:p>
      </dgm:t>
    </dgm:pt>
    <dgm:pt modelId="{81E51EF9-0399-4A7F-8F05-E8B73314E996}">
      <dgm:prSet phldrT="[Texto]" custT="1"/>
      <dgm:spPr/>
      <dgm:t>
        <a:bodyPr/>
        <a:lstStyle/>
        <a:p>
          <a:r>
            <a:rPr lang="es-ES" sz="1200" b="1" dirty="0"/>
            <a:t>Segmentación Psicográfica</a:t>
          </a:r>
          <a:endParaRPr lang="es-PE" sz="1200" dirty="0"/>
        </a:p>
      </dgm:t>
    </dgm:pt>
    <dgm:pt modelId="{A0883422-52D9-4CEA-B177-CE2BEC81E349}" type="parTrans" cxnId="{6361125C-C706-4212-8DDB-690528F35543}">
      <dgm:prSet/>
      <dgm:spPr/>
      <dgm:t>
        <a:bodyPr/>
        <a:lstStyle/>
        <a:p>
          <a:endParaRPr lang="es-PE" sz="2800"/>
        </a:p>
      </dgm:t>
    </dgm:pt>
    <dgm:pt modelId="{393D6B83-5059-4678-A3F9-DD67C5F7DADE}" type="sibTrans" cxnId="{6361125C-C706-4212-8DDB-690528F35543}">
      <dgm:prSet/>
      <dgm:spPr/>
      <dgm:t>
        <a:bodyPr/>
        <a:lstStyle/>
        <a:p>
          <a:endParaRPr lang="es-PE" sz="2800"/>
        </a:p>
      </dgm:t>
    </dgm:pt>
    <dgm:pt modelId="{05E6BED2-9C25-4104-B02B-60A7A5183469}">
      <dgm:prSet phldrT="[Texto]" custT="1"/>
      <dgm:spPr/>
      <dgm:t>
        <a:bodyPr/>
        <a:lstStyle/>
        <a:p>
          <a:r>
            <a:rPr lang="es-ES" sz="1200" b="1"/>
            <a:t>Segmentación por comportamiento</a:t>
          </a:r>
          <a:endParaRPr lang="es-PE" sz="1200" dirty="0"/>
        </a:p>
      </dgm:t>
    </dgm:pt>
    <dgm:pt modelId="{12E133C2-50F9-4358-878C-FBF55DA63339}" type="parTrans" cxnId="{E50CAB1E-F10D-4183-866F-D714DBF09507}">
      <dgm:prSet/>
      <dgm:spPr/>
      <dgm:t>
        <a:bodyPr/>
        <a:lstStyle/>
        <a:p>
          <a:endParaRPr lang="es-PE" sz="2800"/>
        </a:p>
      </dgm:t>
    </dgm:pt>
    <dgm:pt modelId="{7B430702-E0F6-4F6B-A754-055E8B400306}" type="sibTrans" cxnId="{E50CAB1E-F10D-4183-866F-D714DBF09507}">
      <dgm:prSet/>
      <dgm:spPr/>
      <dgm:t>
        <a:bodyPr/>
        <a:lstStyle/>
        <a:p>
          <a:endParaRPr lang="es-PE" sz="2800"/>
        </a:p>
      </dgm:t>
    </dgm:pt>
    <dgm:pt modelId="{8F8EDFAA-32B3-430A-96DE-ED03307B6C15}" type="pres">
      <dgm:prSet presAssocID="{C926A29B-7E2F-4C7A-A740-D8CF0AC09687}" presName="Name0" presStyleCnt="0">
        <dgm:presLayoutVars>
          <dgm:dir/>
          <dgm:resizeHandles val="exact"/>
        </dgm:presLayoutVars>
      </dgm:prSet>
      <dgm:spPr/>
    </dgm:pt>
    <dgm:pt modelId="{030353D5-19CF-401A-A00C-9F2DFE888BD8}" type="pres">
      <dgm:prSet presAssocID="{C926A29B-7E2F-4C7A-A740-D8CF0AC09687}" presName="bkgdShp" presStyleLbl="alignAccFollowNode1" presStyleIdx="0" presStyleCnt="1"/>
      <dgm:spPr/>
    </dgm:pt>
    <dgm:pt modelId="{9A87C06B-A64D-46D8-8569-066638D74E1A}" type="pres">
      <dgm:prSet presAssocID="{C926A29B-7E2F-4C7A-A740-D8CF0AC09687}" presName="linComp" presStyleCnt="0"/>
      <dgm:spPr/>
    </dgm:pt>
    <dgm:pt modelId="{181E998E-7BFD-436C-B613-08FBB95A0DEE}" type="pres">
      <dgm:prSet presAssocID="{EC840379-7F50-431F-8A6A-E78EE12AA682}" presName="compNode" presStyleCnt="0"/>
      <dgm:spPr/>
    </dgm:pt>
    <dgm:pt modelId="{69B85A59-89A8-438A-87AC-06529AA03428}" type="pres">
      <dgm:prSet presAssocID="{EC840379-7F50-431F-8A6A-E78EE12AA682}" presName="node" presStyleLbl="node1" presStyleIdx="0" presStyleCnt="4">
        <dgm:presLayoutVars>
          <dgm:bulletEnabled val="1"/>
        </dgm:presLayoutVars>
      </dgm:prSet>
      <dgm:spPr/>
    </dgm:pt>
    <dgm:pt modelId="{AD284F28-5583-42B0-A989-625C43786940}" type="pres">
      <dgm:prSet presAssocID="{EC840379-7F50-431F-8A6A-E78EE12AA682}" presName="invisiNode" presStyleLbl="node1" presStyleIdx="0" presStyleCnt="4"/>
      <dgm:spPr/>
    </dgm:pt>
    <dgm:pt modelId="{11363140-2B64-4E5A-9F57-C8ECCB0D3ADE}" type="pres">
      <dgm:prSet presAssocID="{EC840379-7F50-431F-8A6A-E78EE12AA682}" presName="imagNode" presStyleLbl="fgImgPlace1" presStyleIdx="0" presStyleCnt="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1000" r="-21000"/>
          </a:stretch>
        </a:blipFill>
      </dgm:spPr>
    </dgm:pt>
    <dgm:pt modelId="{B8719532-498B-493A-BA83-02E6E2E24517}" type="pres">
      <dgm:prSet presAssocID="{428724E2-3E09-4A0A-92D1-0A0B15656E19}" presName="sibTrans" presStyleLbl="sibTrans2D1" presStyleIdx="0" presStyleCnt="0"/>
      <dgm:spPr/>
    </dgm:pt>
    <dgm:pt modelId="{148DF232-5FAF-4507-9D5E-E71D16600280}" type="pres">
      <dgm:prSet presAssocID="{F4A61981-DE08-4DAE-8A00-D5A082AB0EA4}" presName="compNode" presStyleCnt="0"/>
      <dgm:spPr/>
    </dgm:pt>
    <dgm:pt modelId="{74759A44-5E64-4634-8C12-DD22FE4FE9AA}" type="pres">
      <dgm:prSet presAssocID="{F4A61981-DE08-4DAE-8A00-D5A082AB0EA4}" presName="node" presStyleLbl="node1" presStyleIdx="1" presStyleCnt="4">
        <dgm:presLayoutVars>
          <dgm:bulletEnabled val="1"/>
        </dgm:presLayoutVars>
      </dgm:prSet>
      <dgm:spPr/>
    </dgm:pt>
    <dgm:pt modelId="{BC527A71-8C0C-44A1-90BE-3A6DD8426C80}" type="pres">
      <dgm:prSet presAssocID="{F4A61981-DE08-4DAE-8A00-D5A082AB0EA4}" presName="invisiNode" presStyleLbl="node1" presStyleIdx="1" presStyleCnt="4"/>
      <dgm:spPr/>
    </dgm:pt>
    <dgm:pt modelId="{C68172C4-A2CF-4DF2-BB6B-3EBD02DB3E8F}" type="pres">
      <dgm:prSet presAssocID="{F4A61981-DE08-4DAE-8A00-D5A082AB0EA4}" presName="imagNode" presStyleLbl="fgImgPlac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l="-1000" r="-1000"/>
          </a:stretch>
        </a:blipFill>
      </dgm:spPr>
    </dgm:pt>
    <dgm:pt modelId="{CEDBE1E3-F93E-4AEB-B088-8D78AFD24F46}" type="pres">
      <dgm:prSet presAssocID="{4C5A52EA-47A4-4495-9089-0A24FA7EA47B}" presName="sibTrans" presStyleLbl="sibTrans2D1" presStyleIdx="0" presStyleCnt="0"/>
      <dgm:spPr/>
    </dgm:pt>
    <dgm:pt modelId="{A0237E44-AC94-4B57-AE3B-A6A2C8A4738D}" type="pres">
      <dgm:prSet presAssocID="{81E51EF9-0399-4A7F-8F05-E8B73314E996}" presName="compNode" presStyleCnt="0"/>
      <dgm:spPr/>
    </dgm:pt>
    <dgm:pt modelId="{49D6E00B-FE0B-485C-8E23-C06ED8BFFC35}" type="pres">
      <dgm:prSet presAssocID="{81E51EF9-0399-4A7F-8F05-E8B73314E996}" presName="node" presStyleLbl="node1" presStyleIdx="2" presStyleCnt="4" custLinFactNeighborX="2264">
        <dgm:presLayoutVars>
          <dgm:bulletEnabled val="1"/>
        </dgm:presLayoutVars>
      </dgm:prSet>
      <dgm:spPr/>
    </dgm:pt>
    <dgm:pt modelId="{BE49FB1E-B9F4-4494-993F-86CEAFC26CE5}" type="pres">
      <dgm:prSet presAssocID="{81E51EF9-0399-4A7F-8F05-E8B73314E996}" presName="invisiNode" presStyleLbl="node1" presStyleIdx="2" presStyleCnt="4"/>
      <dgm:spPr/>
    </dgm:pt>
    <dgm:pt modelId="{BE1A3EE6-CC4C-41F5-BBA8-A9B901E0A0D5}" type="pres">
      <dgm:prSet presAssocID="{81E51EF9-0399-4A7F-8F05-E8B73314E996}" presName="imagNode" presStyleLbl="fgImgPlace1" presStyleIdx="2" presStyleCnt="4"/>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17000" r="-17000"/>
          </a:stretch>
        </a:blipFill>
      </dgm:spPr>
    </dgm:pt>
    <dgm:pt modelId="{FE2BE998-E551-480E-984D-D7E261FC612D}" type="pres">
      <dgm:prSet presAssocID="{393D6B83-5059-4678-A3F9-DD67C5F7DADE}" presName="sibTrans" presStyleLbl="sibTrans2D1" presStyleIdx="0" presStyleCnt="0"/>
      <dgm:spPr/>
    </dgm:pt>
    <dgm:pt modelId="{74EBC17A-7071-4A46-8342-12E56041868A}" type="pres">
      <dgm:prSet presAssocID="{05E6BED2-9C25-4104-B02B-60A7A5183469}" presName="compNode" presStyleCnt="0"/>
      <dgm:spPr/>
    </dgm:pt>
    <dgm:pt modelId="{6BE39003-82EC-4BC7-9D36-B9E373658CA9}" type="pres">
      <dgm:prSet presAssocID="{05E6BED2-9C25-4104-B02B-60A7A5183469}" presName="node" presStyleLbl="node1" presStyleIdx="3" presStyleCnt="4" custScaleX="122881" custLinFactNeighborX="8761">
        <dgm:presLayoutVars>
          <dgm:bulletEnabled val="1"/>
        </dgm:presLayoutVars>
      </dgm:prSet>
      <dgm:spPr/>
    </dgm:pt>
    <dgm:pt modelId="{CA46EBAF-8D80-41B8-9D43-9FC5930226A9}" type="pres">
      <dgm:prSet presAssocID="{05E6BED2-9C25-4104-B02B-60A7A5183469}" presName="invisiNode" presStyleLbl="node1" presStyleIdx="3" presStyleCnt="4"/>
      <dgm:spPr/>
    </dgm:pt>
    <dgm:pt modelId="{88306931-E521-40A9-8B75-E9D4D0133831}" type="pres">
      <dgm:prSet presAssocID="{05E6BED2-9C25-4104-B02B-60A7A5183469}" presName="imagNode" presStyleLbl="fgImgPlace1" presStyleIdx="3" presStyleCnt="4"/>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16000" r="-16000"/>
          </a:stretch>
        </a:blipFill>
      </dgm:spPr>
    </dgm:pt>
  </dgm:ptLst>
  <dgm:cxnLst>
    <dgm:cxn modelId="{E50CAB1E-F10D-4183-866F-D714DBF09507}" srcId="{C926A29B-7E2F-4C7A-A740-D8CF0AC09687}" destId="{05E6BED2-9C25-4104-B02B-60A7A5183469}" srcOrd="3" destOrd="0" parTransId="{12E133C2-50F9-4358-878C-FBF55DA63339}" sibTransId="{7B430702-E0F6-4F6B-A754-055E8B400306}"/>
    <dgm:cxn modelId="{6361125C-C706-4212-8DDB-690528F35543}" srcId="{C926A29B-7E2F-4C7A-A740-D8CF0AC09687}" destId="{81E51EF9-0399-4A7F-8F05-E8B73314E996}" srcOrd="2" destOrd="0" parTransId="{A0883422-52D9-4CEA-B177-CE2BEC81E349}" sibTransId="{393D6B83-5059-4678-A3F9-DD67C5F7DADE}"/>
    <dgm:cxn modelId="{3AD4635E-5530-4965-ABB2-B23F3FDC42F1}" type="presOf" srcId="{05E6BED2-9C25-4104-B02B-60A7A5183469}" destId="{6BE39003-82EC-4BC7-9D36-B9E373658CA9}" srcOrd="0" destOrd="0" presId="urn:microsoft.com/office/officeart/2005/8/layout/pList2"/>
    <dgm:cxn modelId="{1F008C7D-DE95-49D0-AB3C-17CE861ACFA4}" srcId="{C926A29B-7E2F-4C7A-A740-D8CF0AC09687}" destId="{EC840379-7F50-431F-8A6A-E78EE12AA682}" srcOrd="0" destOrd="0" parTransId="{BCBD1EE9-52D5-4846-9538-2F454E7F3E0D}" sibTransId="{428724E2-3E09-4A0A-92D1-0A0B15656E19}"/>
    <dgm:cxn modelId="{B50C1786-9153-4CCB-89AC-36EAB7ABA5CA}" type="presOf" srcId="{EC840379-7F50-431F-8A6A-E78EE12AA682}" destId="{69B85A59-89A8-438A-87AC-06529AA03428}" srcOrd="0" destOrd="0" presId="urn:microsoft.com/office/officeart/2005/8/layout/pList2"/>
    <dgm:cxn modelId="{4A121C91-B4D1-417E-891E-6D6DA419DC3F}" type="presOf" srcId="{81E51EF9-0399-4A7F-8F05-E8B73314E996}" destId="{49D6E00B-FE0B-485C-8E23-C06ED8BFFC35}" srcOrd="0" destOrd="0" presId="urn:microsoft.com/office/officeart/2005/8/layout/pList2"/>
    <dgm:cxn modelId="{E3DD9091-DF0F-4D84-9B94-BF2DED306B97}" type="presOf" srcId="{428724E2-3E09-4A0A-92D1-0A0B15656E19}" destId="{B8719532-498B-493A-BA83-02E6E2E24517}" srcOrd="0" destOrd="0" presId="urn:microsoft.com/office/officeart/2005/8/layout/pList2"/>
    <dgm:cxn modelId="{D05C919B-0F1F-4450-829A-860253B7F29B}" srcId="{C926A29B-7E2F-4C7A-A740-D8CF0AC09687}" destId="{F4A61981-DE08-4DAE-8A00-D5A082AB0EA4}" srcOrd="1" destOrd="0" parTransId="{CEC323AC-E9C7-44F8-A612-AECC0642B8C1}" sibTransId="{4C5A52EA-47A4-4495-9089-0A24FA7EA47B}"/>
    <dgm:cxn modelId="{486974D6-51AC-47C8-BED5-52B1416141A1}" type="presOf" srcId="{393D6B83-5059-4678-A3F9-DD67C5F7DADE}" destId="{FE2BE998-E551-480E-984D-D7E261FC612D}" srcOrd="0" destOrd="0" presId="urn:microsoft.com/office/officeart/2005/8/layout/pList2"/>
    <dgm:cxn modelId="{19C52FDB-CF6A-49D3-8DFD-387F8E2F67ED}" type="presOf" srcId="{C926A29B-7E2F-4C7A-A740-D8CF0AC09687}" destId="{8F8EDFAA-32B3-430A-96DE-ED03307B6C15}" srcOrd="0" destOrd="0" presId="urn:microsoft.com/office/officeart/2005/8/layout/pList2"/>
    <dgm:cxn modelId="{1B5D5DF9-1F15-45F3-81F9-3BA20B988334}" type="presOf" srcId="{4C5A52EA-47A4-4495-9089-0A24FA7EA47B}" destId="{CEDBE1E3-F93E-4AEB-B088-8D78AFD24F46}" srcOrd="0" destOrd="0" presId="urn:microsoft.com/office/officeart/2005/8/layout/pList2"/>
    <dgm:cxn modelId="{38EA7AFE-DA75-4A4A-A202-31B474E0EC1E}" type="presOf" srcId="{F4A61981-DE08-4DAE-8A00-D5A082AB0EA4}" destId="{74759A44-5E64-4634-8C12-DD22FE4FE9AA}" srcOrd="0" destOrd="0" presId="urn:microsoft.com/office/officeart/2005/8/layout/pList2"/>
    <dgm:cxn modelId="{C9BA23BB-207F-4802-A80F-636F87DD3703}" type="presParOf" srcId="{8F8EDFAA-32B3-430A-96DE-ED03307B6C15}" destId="{030353D5-19CF-401A-A00C-9F2DFE888BD8}" srcOrd="0" destOrd="0" presId="urn:microsoft.com/office/officeart/2005/8/layout/pList2"/>
    <dgm:cxn modelId="{9490565E-432E-4F8B-852B-7B24E9F16E29}" type="presParOf" srcId="{8F8EDFAA-32B3-430A-96DE-ED03307B6C15}" destId="{9A87C06B-A64D-46D8-8569-066638D74E1A}" srcOrd="1" destOrd="0" presId="urn:microsoft.com/office/officeart/2005/8/layout/pList2"/>
    <dgm:cxn modelId="{E3B12744-7391-4920-8EC8-7F7A752162C0}" type="presParOf" srcId="{9A87C06B-A64D-46D8-8569-066638D74E1A}" destId="{181E998E-7BFD-436C-B613-08FBB95A0DEE}" srcOrd="0" destOrd="0" presId="urn:microsoft.com/office/officeart/2005/8/layout/pList2"/>
    <dgm:cxn modelId="{F0AB95AB-D329-4179-8BED-96E7FE6AD196}" type="presParOf" srcId="{181E998E-7BFD-436C-B613-08FBB95A0DEE}" destId="{69B85A59-89A8-438A-87AC-06529AA03428}" srcOrd="0" destOrd="0" presId="urn:microsoft.com/office/officeart/2005/8/layout/pList2"/>
    <dgm:cxn modelId="{84039EB2-2A43-467B-91D7-C9DECEF1D4FF}" type="presParOf" srcId="{181E998E-7BFD-436C-B613-08FBB95A0DEE}" destId="{AD284F28-5583-42B0-A989-625C43786940}" srcOrd="1" destOrd="0" presId="urn:microsoft.com/office/officeart/2005/8/layout/pList2"/>
    <dgm:cxn modelId="{2CAB3D15-8B6C-4632-8000-2FE4C2585911}" type="presParOf" srcId="{181E998E-7BFD-436C-B613-08FBB95A0DEE}" destId="{11363140-2B64-4E5A-9F57-C8ECCB0D3ADE}" srcOrd="2" destOrd="0" presId="urn:microsoft.com/office/officeart/2005/8/layout/pList2"/>
    <dgm:cxn modelId="{F287ACC0-7A2C-4C1D-B32C-7E96B15475D7}" type="presParOf" srcId="{9A87C06B-A64D-46D8-8569-066638D74E1A}" destId="{B8719532-498B-493A-BA83-02E6E2E24517}" srcOrd="1" destOrd="0" presId="urn:microsoft.com/office/officeart/2005/8/layout/pList2"/>
    <dgm:cxn modelId="{B256F186-4537-4EA3-8231-2DB2E94D2495}" type="presParOf" srcId="{9A87C06B-A64D-46D8-8569-066638D74E1A}" destId="{148DF232-5FAF-4507-9D5E-E71D16600280}" srcOrd="2" destOrd="0" presId="urn:microsoft.com/office/officeart/2005/8/layout/pList2"/>
    <dgm:cxn modelId="{D33C3CF2-BCB1-4285-AD10-DE1FF2C5A58D}" type="presParOf" srcId="{148DF232-5FAF-4507-9D5E-E71D16600280}" destId="{74759A44-5E64-4634-8C12-DD22FE4FE9AA}" srcOrd="0" destOrd="0" presId="urn:microsoft.com/office/officeart/2005/8/layout/pList2"/>
    <dgm:cxn modelId="{B3638C7D-0AA0-443B-9A16-95B1044F1DBA}" type="presParOf" srcId="{148DF232-5FAF-4507-9D5E-E71D16600280}" destId="{BC527A71-8C0C-44A1-90BE-3A6DD8426C80}" srcOrd="1" destOrd="0" presId="urn:microsoft.com/office/officeart/2005/8/layout/pList2"/>
    <dgm:cxn modelId="{E8A0B936-414E-40DD-94D2-C8AE234AA4AC}" type="presParOf" srcId="{148DF232-5FAF-4507-9D5E-E71D16600280}" destId="{C68172C4-A2CF-4DF2-BB6B-3EBD02DB3E8F}" srcOrd="2" destOrd="0" presId="urn:microsoft.com/office/officeart/2005/8/layout/pList2"/>
    <dgm:cxn modelId="{B35C06C8-93D1-4D5D-AD1F-B906F5C8B542}" type="presParOf" srcId="{9A87C06B-A64D-46D8-8569-066638D74E1A}" destId="{CEDBE1E3-F93E-4AEB-B088-8D78AFD24F46}" srcOrd="3" destOrd="0" presId="urn:microsoft.com/office/officeart/2005/8/layout/pList2"/>
    <dgm:cxn modelId="{18E03010-2AA7-4C0D-A917-879A510164B3}" type="presParOf" srcId="{9A87C06B-A64D-46D8-8569-066638D74E1A}" destId="{A0237E44-AC94-4B57-AE3B-A6A2C8A4738D}" srcOrd="4" destOrd="0" presId="urn:microsoft.com/office/officeart/2005/8/layout/pList2"/>
    <dgm:cxn modelId="{78BDCB25-E54C-4F36-A1ED-15D3746A0917}" type="presParOf" srcId="{A0237E44-AC94-4B57-AE3B-A6A2C8A4738D}" destId="{49D6E00B-FE0B-485C-8E23-C06ED8BFFC35}" srcOrd="0" destOrd="0" presId="urn:microsoft.com/office/officeart/2005/8/layout/pList2"/>
    <dgm:cxn modelId="{A60C6570-C560-465C-8257-6EA1204611D5}" type="presParOf" srcId="{A0237E44-AC94-4B57-AE3B-A6A2C8A4738D}" destId="{BE49FB1E-B9F4-4494-993F-86CEAFC26CE5}" srcOrd="1" destOrd="0" presId="urn:microsoft.com/office/officeart/2005/8/layout/pList2"/>
    <dgm:cxn modelId="{A854F1E4-AABA-44AE-BAE6-8E081442B9E8}" type="presParOf" srcId="{A0237E44-AC94-4B57-AE3B-A6A2C8A4738D}" destId="{BE1A3EE6-CC4C-41F5-BBA8-A9B901E0A0D5}" srcOrd="2" destOrd="0" presId="urn:microsoft.com/office/officeart/2005/8/layout/pList2"/>
    <dgm:cxn modelId="{B02D317E-3A1B-4373-87DC-1BEE0C494FA5}" type="presParOf" srcId="{9A87C06B-A64D-46D8-8569-066638D74E1A}" destId="{FE2BE998-E551-480E-984D-D7E261FC612D}" srcOrd="5" destOrd="0" presId="urn:microsoft.com/office/officeart/2005/8/layout/pList2"/>
    <dgm:cxn modelId="{19007BAF-0F59-4015-A52F-C4F122548DE6}" type="presParOf" srcId="{9A87C06B-A64D-46D8-8569-066638D74E1A}" destId="{74EBC17A-7071-4A46-8342-12E56041868A}" srcOrd="6" destOrd="0" presId="urn:microsoft.com/office/officeart/2005/8/layout/pList2"/>
    <dgm:cxn modelId="{CBFD4E81-8F55-4D2F-8755-0D241A7FAC57}" type="presParOf" srcId="{74EBC17A-7071-4A46-8342-12E56041868A}" destId="{6BE39003-82EC-4BC7-9D36-B9E373658CA9}" srcOrd="0" destOrd="0" presId="urn:microsoft.com/office/officeart/2005/8/layout/pList2"/>
    <dgm:cxn modelId="{83D18459-1EA9-44FC-B868-EEA406670919}" type="presParOf" srcId="{74EBC17A-7071-4A46-8342-12E56041868A}" destId="{CA46EBAF-8D80-41B8-9D43-9FC5930226A9}" srcOrd="1" destOrd="0" presId="urn:microsoft.com/office/officeart/2005/8/layout/pList2"/>
    <dgm:cxn modelId="{190E9EDE-FBF6-4823-AAF5-20CD596FCF64}" type="presParOf" srcId="{74EBC17A-7071-4A46-8342-12E56041868A}" destId="{88306931-E521-40A9-8B75-E9D4D0133831}"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A91927F8-A9EC-4B1B-8FD3-335D0B9EEB57}" type="doc">
      <dgm:prSet loTypeId="urn:microsoft.com/office/officeart/2005/8/layout/radial1" loCatId="cycle" qsTypeId="urn:microsoft.com/office/officeart/2005/8/quickstyle/simple1" qsCatId="simple" csTypeId="urn:microsoft.com/office/officeart/2005/8/colors/accent1_1" csCatId="accent1" phldr="1"/>
      <dgm:spPr/>
      <dgm:t>
        <a:bodyPr/>
        <a:lstStyle/>
        <a:p>
          <a:endParaRPr lang="es-PE"/>
        </a:p>
      </dgm:t>
    </dgm:pt>
    <dgm:pt modelId="{91011351-8FA9-4B47-BB59-A5CD2C6E50D8}">
      <dgm:prSet phldrT="[Texto]"/>
      <dgm:spPr/>
      <dgm:t>
        <a:bodyPr/>
        <a:lstStyle/>
        <a:p>
          <a:r>
            <a:rPr lang="es-ES_tradnl" b="1" dirty="0">
              <a:solidFill>
                <a:schemeClr val="tx1">
                  <a:lumMod val="65000"/>
                  <a:lumOff val="35000"/>
                </a:schemeClr>
              </a:solidFill>
            </a:rPr>
            <a:t>CLAVES BÁSICAS DE MEDIDAS DEL MERCADO</a:t>
          </a:r>
          <a:endParaRPr lang="es-PE" b="1" dirty="0">
            <a:solidFill>
              <a:schemeClr val="tx1">
                <a:lumMod val="65000"/>
                <a:lumOff val="35000"/>
              </a:schemeClr>
            </a:solidFill>
          </a:endParaRPr>
        </a:p>
      </dgm:t>
    </dgm:pt>
    <dgm:pt modelId="{5145D808-B4E0-4A41-97F9-563750773663}" type="parTrans" cxnId="{9BF4473B-521D-44D0-9531-DF44EE0D4820}">
      <dgm:prSet/>
      <dgm:spPr/>
      <dgm:t>
        <a:bodyPr/>
        <a:lstStyle/>
        <a:p>
          <a:endParaRPr lang="es-PE">
            <a:solidFill>
              <a:schemeClr val="tx1">
                <a:lumMod val="65000"/>
                <a:lumOff val="35000"/>
              </a:schemeClr>
            </a:solidFill>
          </a:endParaRPr>
        </a:p>
      </dgm:t>
    </dgm:pt>
    <dgm:pt modelId="{285CB13A-6543-4293-93F6-63533E4BC481}" type="sibTrans" cxnId="{9BF4473B-521D-44D0-9531-DF44EE0D4820}">
      <dgm:prSet/>
      <dgm:spPr/>
      <dgm:t>
        <a:bodyPr/>
        <a:lstStyle/>
        <a:p>
          <a:endParaRPr lang="es-PE">
            <a:solidFill>
              <a:schemeClr val="tx1">
                <a:lumMod val="65000"/>
                <a:lumOff val="35000"/>
              </a:schemeClr>
            </a:solidFill>
          </a:endParaRPr>
        </a:p>
      </dgm:t>
    </dgm:pt>
    <dgm:pt modelId="{3B90C00D-18CC-41DF-8737-0984BD00BD8C}">
      <dgm:prSet phldrT="[Texto]"/>
      <dgm:spPr>
        <a:ln>
          <a:solidFill>
            <a:schemeClr val="accent6">
              <a:lumMod val="75000"/>
            </a:schemeClr>
          </a:solidFill>
        </a:ln>
      </dgm:spPr>
      <dgm:t>
        <a:bodyPr/>
        <a:lstStyle/>
        <a:p>
          <a:r>
            <a:rPr lang="es-ES_tradnl" b="1">
              <a:solidFill>
                <a:schemeClr val="tx1">
                  <a:lumMod val="65000"/>
                  <a:lumOff val="35000"/>
                </a:schemeClr>
              </a:solidFill>
            </a:rPr>
            <a:t>Potencial de mercado total del consumidor final</a:t>
          </a:r>
          <a:endParaRPr lang="es-PE" b="1" dirty="0">
            <a:solidFill>
              <a:schemeClr val="tx1">
                <a:lumMod val="65000"/>
                <a:lumOff val="35000"/>
              </a:schemeClr>
            </a:solidFill>
          </a:endParaRPr>
        </a:p>
      </dgm:t>
    </dgm:pt>
    <dgm:pt modelId="{81375D2F-7FE5-4CF8-938B-1B5497CEC6CF}" type="parTrans" cxnId="{C50A4EBA-AC5B-43CC-849B-9314196DF1BE}">
      <dgm:prSet/>
      <dgm:spPr>
        <a:ln>
          <a:solidFill>
            <a:schemeClr val="accent6">
              <a:lumMod val="75000"/>
            </a:schemeClr>
          </a:solidFill>
        </a:ln>
      </dgm:spPr>
      <dgm:t>
        <a:bodyPr/>
        <a:lstStyle/>
        <a:p>
          <a:endParaRPr lang="es-PE">
            <a:solidFill>
              <a:schemeClr val="tx1">
                <a:lumMod val="65000"/>
                <a:lumOff val="35000"/>
              </a:schemeClr>
            </a:solidFill>
          </a:endParaRPr>
        </a:p>
      </dgm:t>
    </dgm:pt>
    <dgm:pt modelId="{A7B85D28-9AF6-411F-BDD1-33C376E828E2}" type="sibTrans" cxnId="{C50A4EBA-AC5B-43CC-849B-9314196DF1BE}">
      <dgm:prSet/>
      <dgm:spPr/>
      <dgm:t>
        <a:bodyPr/>
        <a:lstStyle/>
        <a:p>
          <a:endParaRPr lang="es-PE">
            <a:solidFill>
              <a:schemeClr val="tx1">
                <a:lumMod val="65000"/>
                <a:lumOff val="35000"/>
              </a:schemeClr>
            </a:solidFill>
          </a:endParaRPr>
        </a:p>
      </dgm:t>
    </dgm:pt>
    <dgm:pt modelId="{6FCF4198-2C58-4B9B-87D3-F9C674A1EBAC}">
      <dgm:prSet phldrT="[Texto]"/>
      <dgm:spPr/>
      <dgm:t>
        <a:bodyPr/>
        <a:lstStyle/>
        <a:p>
          <a:r>
            <a:rPr lang="es-ES_tradnl" b="1">
              <a:solidFill>
                <a:schemeClr val="tx1">
                  <a:lumMod val="65000"/>
                  <a:lumOff val="35000"/>
                </a:schemeClr>
              </a:solidFill>
            </a:rPr>
            <a:t>Potencial de mercado total de los mercados del comprador industrial</a:t>
          </a:r>
          <a:endParaRPr lang="es-PE" b="1" dirty="0">
            <a:solidFill>
              <a:schemeClr val="tx1">
                <a:lumMod val="65000"/>
                <a:lumOff val="35000"/>
              </a:schemeClr>
            </a:solidFill>
          </a:endParaRPr>
        </a:p>
      </dgm:t>
    </dgm:pt>
    <dgm:pt modelId="{A049B4B2-7306-4605-8BD5-EF682446D1E5}" type="parTrans" cxnId="{1C4EDED1-1EC9-41C2-AB22-0EB60986255D}">
      <dgm:prSet/>
      <dgm:spPr/>
      <dgm:t>
        <a:bodyPr/>
        <a:lstStyle/>
        <a:p>
          <a:endParaRPr lang="es-PE">
            <a:solidFill>
              <a:schemeClr val="tx1">
                <a:lumMod val="65000"/>
                <a:lumOff val="35000"/>
              </a:schemeClr>
            </a:solidFill>
          </a:endParaRPr>
        </a:p>
      </dgm:t>
    </dgm:pt>
    <dgm:pt modelId="{AC5D04A8-E260-47F8-9A02-1EFFF6C9A020}" type="sibTrans" cxnId="{1C4EDED1-1EC9-41C2-AB22-0EB60986255D}">
      <dgm:prSet/>
      <dgm:spPr/>
      <dgm:t>
        <a:bodyPr/>
        <a:lstStyle/>
        <a:p>
          <a:endParaRPr lang="es-PE">
            <a:solidFill>
              <a:schemeClr val="tx1">
                <a:lumMod val="65000"/>
                <a:lumOff val="35000"/>
              </a:schemeClr>
            </a:solidFill>
          </a:endParaRPr>
        </a:p>
      </dgm:t>
    </dgm:pt>
    <dgm:pt modelId="{BA7A3E13-4917-4021-A29B-33FBA860DD4D}">
      <dgm:prSet phldrT="[Texto]"/>
      <dgm:spPr>
        <a:ln>
          <a:solidFill>
            <a:srgbClr val="7030A0"/>
          </a:solidFill>
        </a:ln>
      </dgm:spPr>
      <dgm:t>
        <a:bodyPr/>
        <a:lstStyle/>
        <a:p>
          <a:r>
            <a:rPr lang="es-ES_tradnl" b="1">
              <a:solidFill>
                <a:schemeClr val="tx1">
                  <a:lumMod val="65000"/>
                  <a:lumOff val="35000"/>
                </a:schemeClr>
              </a:solidFill>
            </a:rPr>
            <a:t>Potencial de mercado relativo</a:t>
          </a:r>
          <a:endParaRPr lang="es-PE" b="1" dirty="0">
            <a:solidFill>
              <a:schemeClr val="tx1">
                <a:lumMod val="65000"/>
                <a:lumOff val="35000"/>
              </a:schemeClr>
            </a:solidFill>
          </a:endParaRPr>
        </a:p>
      </dgm:t>
    </dgm:pt>
    <dgm:pt modelId="{39E5FCBE-8663-48CF-8FC3-CB3E7B2211ED}" type="parTrans" cxnId="{A3994A25-9029-48BA-948B-69E47C180443}">
      <dgm:prSet/>
      <dgm:spPr>
        <a:ln>
          <a:solidFill>
            <a:srgbClr val="7030A0"/>
          </a:solidFill>
        </a:ln>
      </dgm:spPr>
      <dgm:t>
        <a:bodyPr/>
        <a:lstStyle/>
        <a:p>
          <a:endParaRPr lang="es-PE">
            <a:solidFill>
              <a:schemeClr val="tx1">
                <a:lumMod val="65000"/>
                <a:lumOff val="35000"/>
              </a:schemeClr>
            </a:solidFill>
          </a:endParaRPr>
        </a:p>
      </dgm:t>
    </dgm:pt>
    <dgm:pt modelId="{5CEBDC96-8A72-4214-AB35-0ADB7A11F0AB}" type="sibTrans" cxnId="{A3994A25-9029-48BA-948B-69E47C180443}">
      <dgm:prSet/>
      <dgm:spPr/>
      <dgm:t>
        <a:bodyPr/>
        <a:lstStyle/>
        <a:p>
          <a:endParaRPr lang="es-PE">
            <a:solidFill>
              <a:schemeClr val="tx1">
                <a:lumMod val="65000"/>
                <a:lumOff val="35000"/>
              </a:schemeClr>
            </a:solidFill>
          </a:endParaRPr>
        </a:p>
      </dgm:t>
    </dgm:pt>
    <dgm:pt modelId="{B49B5579-3C1D-40C5-A324-7C2B33F8A0C6}">
      <dgm:prSet/>
      <dgm:spPr/>
      <dgm:t>
        <a:bodyPr/>
        <a:lstStyle/>
        <a:p>
          <a:r>
            <a:rPr lang="es-ES_tradnl" b="1">
              <a:solidFill>
                <a:schemeClr val="tx1">
                  <a:lumMod val="65000"/>
                  <a:lumOff val="35000"/>
                </a:schemeClr>
              </a:solidFill>
            </a:rPr>
            <a:t>Estructura de la demanda </a:t>
          </a:r>
          <a:endParaRPr lang="es-PE" b="1" dirty="0">
            <a:solidFill>
              <a:schemeClr val="tx1">
                <a:lumMod val="65000"/>
                <a:lumOff val="35000"/>
              </a:schemeClr>
            </a:solidFill>
          </a:endParaRPr>
        </a:p>
      </dgm:t>
    </dgm:pt>
    <dgm:pt modelId="{C5AB2FF3-09E9-483D-99C6-540F22E46670}" type="parTrans" cxnId="{B92E84CF-4A69-4055-A223-F85D586F5A78}">
      <dgm:prSet/>
      <dgm:spPr/>
      <dgm:t>
        <a:bodyPr/>
        <a:lstStyle/>
        <a:p>
          <a:endParaRPr lang="es-PE">
            <a:solidFill>
              <a:schemeClr val="tx1">
                <a:lumMod val="65000"/>
                <a:lumOff val="35000"/>
              </a:schemeClr>
            </a:solidFill>
          </a:endParaRPr>
        </a:p>
      </dgm:t>
    </dgm:pt>
    <dgm:pt modelId="{73002ADD-8601-415D-81E8-50E34E69B12A}" type="sibTrans" cxnId="{B92E84CF-4A69-4055-A223-F85D586F5A78}">
      <dgm:prSet/>
      <dgm:spPr/>
      <dgm:t>
        <a:bodyPr/>
        <a:lstStyle/>
        <a:p>
          <a:endParaRPr lang="es-PE">
            <a:solidFill>
              <a:schemeClr val="tx1">
                <a:lumMod val="65000"/>
                <a:lumOff val="35000"/>
              </a:schemeClr>
            </a:solidFill>
          </a:endParaRPr>
        </a:p>
      </dgm:t>
    </dgm:pt>
    <dgm:pt modelId="{970D848C-4BAE-4052-B91A-EFC71F352695}">
      <dgm:prSet/>
      <dgm:spPr>
        <a:ln>
          <a:solidFill>
            <a:srgbClr val="00B050"/>
          </a:solidFill>
        </a:ln>
      </dgm:spPr>
      <dgm:t>
        <a:bodyPr/>
        <a:lstStyle/>
        <a:p>
          <a:r>
            <a:rPr lang="es-ES_tradnl" b="1">
              <a:solidFill>
                <a:schemeClr val="tx1">
                  <a:lumMod val="65000"/>
                  <a:lumOff val="35000"/>
                </a:schemeClr>
              </a:solidFill>
            </a:rPr>
            <a:t>Mediciones del potencial de mercado relativo</a:t>
          </a:r>
          <a:endParaRPr lang="es-PE" b="1" dirty="0">
            <a:solidFill>
              <a:schemeClr val="tx1">
                <a:lumMod val="65000"/>
                <a:lumOff val="35000"/>
              </a:schemeClr>
            </a:solidFill>
          </a:endParaRPr>
        </a:p>
      </dgm:t>
    </dgm:pt>
    <dgm:pt modelId="{6C976407-52A0-4567-B2F9-C1406FB33A36}" type="parTrans" cxnId="{867389EB-C82B-480A-ADCE-F0C281AC8009}">
      <dgm:prSet/>
      <dgm:spPr>
        <a:ln>
          <a:solidFill>
            <a:srgbClr val="00B050"/>
          </a:solidFill>
        </a:ln>
      </dgm:spPr>
      <dgm:t>
        <a:bodyPr/>
        <a:lstStyle/>
        <a:p>
          <a:endParaRPr lang="es-PE">
            <a:solidFill>
              <a:schemeClr val="tx1">
                <a:lumMod val="65000"/>
                <a:lumOff val="35000"/>
              </a:schemeClr>
            </a:solidFill>
          </a:endParaRPr>
        </a:p>
      </dgm:t>
    </dgm:pt>
    <dgm:pt modelId="{B105F127-5D2C-43D6-A004-C9CD63BB701A}" type="sibTrans" cxnId="{867389EB-C82B-480A-ADCE-F0C281AC8009}">
      <dgm:prSet/>
      <dgm:spPr/>
      <dgm:t>
        <a:bodyPr/>
        <a:lstStyle/>
        <a:p>
          <a:endParaRPr lang="es-PE">
            <a:solidFill>
              <a:schemeClr val="tx1">
                <a:lumMod val="65000"/>
                <a:lumOff val="35000"/>
              </a:schemeClr>
            </a:solidFill>
          </a:endParaRPr>
        </a:p>
      </dgm:t>
    </dgm:pt>
    <dgm:pt modelId="{BCD1BC29-DE36-461B-9247-AA7EBF4E1F5C}">
      <dgm:prSet/>
      <dgm:spPr/>
      <dgm:t>
        <a:bodyPr/>
        <a:lstStyle/>
        <a:p>
          <a:r>
            <a:rPr lang="es-ES_tradnl" b="1">
              <a:solidFill>
                <a:schemeClr val="tx1">
                  <a:lumMod val="65000"/>
                  <a:lumOff val="35000"/>
                </a:schemeClr>
              </a:solidFill>
            </a:rPr>
            <a:t>Índice de factores corolarios múltiples</a:t>
          </a:r>
          <a:endParaRPr lang="es-ES_tradnl" b="1" dirty="0">
            <a:solidFill>
              <a:schemeClr val="tx1">
                <a:lumMod val="65000"/>
                <a:lumOff val="35000"/>
              </a:schemeClr>
            </a:solidFill>
          </a:endParaRPr>
        </a:p>
      </dgm:t>
    </dgm:pt>
    <dgm:pt modelId="{FC357726-115F-4E1B-9723-3D4F74371F67}" type="parTrans" cxnId="{17A44699-900A-4253-B727-24992EC136E4}">
      <dgm:prSet/>
      <dgm:spPr/>
      <dgm:t>
        <a:bodyPr/>
        <a:lstStyle/>
        <a:p>
          <a:endParaRPr lang="es-PE">
            <a:solidFill>
              <a:schemeClr val="tx1">
                <a:lumMod val="65000"/>
                <a:lumOff val="35000"/>
              </a:schemeClr>
            </a:solidFill>
          </a:endParaRPr>
        </a:p>
      </dgm:t>
    </dgm:pt>
    <dgm:pt modelId="{0A6DFFD9-8A60-4033-960D-BF7D2AF1ED70}" type="sibTrans" cxnId="{17A44699-900A-4253-B727-24992EC136E4}">
      <dgm:prSet/>
      <dgm:spPr/>
      <dgm:t>
        <a:bodyPr/>
        <a:lstStyle/>
        <a:p>
          <a:endParaRPr lang="es-PE">
            <a:solidFill>
              <a:schemeClr val="tx1">
                <a:lumMod val="65000"/>
                <a:lumOff val="35000"/>
              </a:schemeClr>
            </a:solidFill>
          </a:endParaRPr>
        </a:p>
      </dgm:t>
    </dgm:pt>
    <dgm:pt modelId="{DD3A1629-380C-48E6-8CC8-D09CEB9B5B3B}" type="pres">
      <dgm:prSet presAssocID="{A91927F8-A9EC-4B1B-8FD3-335D0B9EEB57}" presName="cycle" presStyleCnt="0">
        <dgm:presLayoutVars>
          <dgm:chMax val="1"/>
          <dgm:dir/>
          <dgm:animLvl val="ctr"/>
          <dgm:resizeHandles val="exact"/>
        </dgm:presLayoutVars>
      </dgm:prSet>
      <dgm:spPr/>
    </dgm:pt>
    <dgm:pt modelId="{597544A7-DB12-42D0-A1F5-82826D97A949}" type="pres">
      <dgm:prSet presAssocID="{91011351-8FA9-4B47-BB59-A5CD2C6E50D8}" presName="centerShape" presStyleLbl="node0" presStyleIdx="0" presStyleCnt="1"/>
      <dgm:spPr/>
    </dgm:pt>
    <dgm:pt modelId="{6EB4793F-77FA-44D5-8410-83E5B1BBF3ED}" type="pres">
      <dgm:prSet presAssocID="{81375D2F-7FE5-4CF8-938B-1B5497CEC6CF}" presName="Name9" presStyleLbl="parChTrans1D2" presStyleIdx="0" presStyleCnt="6"/>
      <dgm:spPr/>
    </dgm:pt>
    <dgm:pt modelId="{2DE6F806-11BD-4135-AF02-84E936F94A10}" type="pres">
      <dgm:prSet presAssocID="{81375D2F-7FE5-4CF8-938B-1B5497CEC6CF}" presName="connTx" presStyleLbl="parChTrans1D2" presStyleIdx="0" presStyleCnt="6"/>
      <dgm:spPr/>
    </dgm:pt>
    <dgm:pt modelId="{66900907-9EC5-4A7E-9A99-A5FB40B27B79}" type="pres">
      <dgm:prSet presAssocID="{3B90C00D-18CC-41DF-8737-0984BD00BD8C}" presName="node" presStyleLbl="node1" presStyleIdx="0" presStyleCnt="6">
        <dgm:presLayoutVars>
          <dgm:bulletEnabled val="1"/>
        </dgm:presLayoutVars>
      </dgm:prSet>
      <dgm:spPr/>
    </dgm:pt>
    <dgm:pt modelId="{C2C900C9-BA03-4067-A8A6-B2DB69AC24CD}" type="pres">
      <dgm:prSet presAssocID="{A049B4B2-7306-4605-8BD5-EF682446D1E5}" presName="Name9" presStyleLbl="parChTrans1D2" presStyleIdx="1" presStyleCnt="6"/>
      <dgm:spPr/>
    </dgm:pt>
    <dgm:pt modelId="{8AA4E0A3-C80F-4B12-B4B1-A3CF456D0585}" type="pres">
      <dgm:prSet presAssocID="{A049B4B2-7306-4605-8BD5-EF682446D1E5}" presName="connTx" presStyleLbl="parChTrans1D2" presStyleIdx="1" presStyleCnt="6"/>
      <dgm:spPr/>
    </dgm:pt>
    <dgm:pt modelId="{F3A213D7-ACEB-443D-A524-591FA828AA1B}" type="pres">
      <dgm:prSet presAssocID="{6FCF4198-2C58-4B9B-87D3-F9C674A1EBAC}" presName="node" presStyleLbl="node1" presStyleIdx="1" presStyleCnt="6">
        <dgm:presLayoutVars>
          <dgm:bulletEnabled val="1"/>
        </dgm:presLayoutVars>
      </dgm:prSet>
      <dgm:spPr/>
    </dgm:pt>
    <dgm:pt modelId="{17226064-AB35-4D0A-85DC-8AE712C336A1}" type="pres">
      <dgm:prSet presAssocID="{C5AB2FF3-09E9-483D-99C6-540F22E46670}" presName="Name9" presStyleLbl="parChTrans1D2" presStyleIdx="2" presStyleCnt="6"/>
      <dgm:spPr/>
    </dgm:pt>
    <dgm:pt modelId="{2F963193-395E-4D79-8EE8-E413D004CC61}" type="pres">
      <dgm:prSet presAssocID="{C5AB2FF3-09E9-483D-99C6-540F22E46670}" presName="connTx" presStyleLbl="parChTrans1D2" presStyleIdx="2" presStyleCnt="6"/>
      <dgm:spPr/>
    </dgm:pt>
    <dgm:pt modelId="{391A3B4C-5486-41BB-B15B-8A2651428212}" type="pres">
      <dgm:prSet presAssocID="{B49B5579-3C1D-40C5-A324-7C2B33F8A0C6}" presName="node" presStyleLbl="node1" presStyleIdx="2" presStyleCnt="6" custRadScaleRad="102392" custRadScaleInc="565">
        <dgm:presLayoutVars>
          <dgm:bulletEnabled val="1"/>
        </dgm:presLayoutVars>
      </dgm:prSet>
      <dgm:spPr/>
    </dgm:pt>
    <dgm:pt modelId="{3D77144C-DB06-4CDB-899D-C572D6CE837C}" type="pres">
      <dgm:prSet presAssocID="{39E5FCBE-8663-48CF-8FC3-CB3E7B2211ED}" presName="Name9" presStyleLbl="parChTrans1D2" presStyleIdx="3" presStyleCnt="6"/>
      <dgm:spPr/>
    </dgm:pt>
    <dgm:pt modelId="{25A19AE2-12BC-45F4-939B-76BB8EAA3EBB}" type="pres">
      <dgm:prSet presAssocID="{39E5FCBE-8663-48CF-8FC3-CB3E7B2211ED}" presName="connTx" presStyleLbl="parChTrans1D2" presStyleIdx="3" presStyleCnt="6"/>
      <dgm:spPr/>
    </dgm:pt>
    <dgm:pt modelId="{6E42C181-B1E0-4823-9DB2-8F0528F8CF96}" type="pres">
      <dgm:prSet presAssocID="{BA7A3E13-4917-4021-A29B-33FBA860DD4D}" presName="node" presStyleLbl="node1" presStyleIdx="3" presStyleCnt="6">
        <dgm:presLayoutVars>
          <dgm:bulletEnabled val="1"/>
        </dgm:presLayoutVars>
      </dgm:prSet>
      <dgm:spPr/>
    </dgm:pt>
    <dgm:pt modelId="{0306D4BE-B43D-4C09-B8BF-1BE7A49CA3FC}" type="pres">
      <dgm:prSet presAssocID="{6C976407-52A0-4567-B2F9-C1406FB33A36}" presName="Name9" presStyleLbl="parChTrans1D2" presStyleIdx="4" presStyleCnt="6"/>
      <dgm:spPr/>
    </dgm:pt>
    <dgm:pt modelId="{E58F080D-2115-497F-983B-E09E719D1970}" type="pres">
      <dgm:prSet presAssocID="{6C976407-52A0-4567-B2F9-C1406FB33A36}" presName="connTx" presStyleLbl="parChTrans1D2" presStyleIdx="4" presStyleCnt="6"/>
      <dgm:spPr/>
    </dgm:pt>
    <dgm:pt modelId="{51F11AD6-1B97-4A89-B4FE-53D80C9C1B05}" type="pres">
      <dgm:prSet presAssocID="{970D848C-4BAE-4052-B91A-EFC71F352695}" presName="node" presStyleLbl="node1" presStyleIdx="4" presStyleCnt="6">
        <dgm:presLayoutVars>
          <dgm:bulletEnabled val="1"/>
        </dgm:presLayoutVars>
      </dgm:prSet>
      <dgm:spPr/>
    </dgm:pt>
    <dgm:pt modelId="{923EECCA-0C3F-443B-8EC0-15C6B9291D96}" type="pres">
      <dgm:prSet presAssocID="{FC357726-115F-4E1B-9723-3D4F74371F67}" presName="Name9" presStyleLbl="parChTrans1D2" presStyleIdx="5" presStyleCnt="6"/>
      <dgm:spPr/>
    </dgm:pt>
    <dgm:pt modelId="{1BF48CDC-661F-4FA1-B6A6-1685527AA0B0}" type="pres">
      <dgm:prSet presAssocID="{FC357726-115F-4E1B-9723-3D4F74371F67}" presName="connTx" presStyleLbl="parChTrans1D2" presStyleIdx="5" presStyleCnt="6"/>
      <dgm:spPr/>
    </dgm:pt>
    <dgm:pt modelId="{3BD55A91-172F-456F-B98F-F41A30C61639}" type="pres">
      <dgm:prSet presAssocID="{BCD1BC29-DE36-461B-9247-AA7EBF4E1F5C}" presName="node" presStyleLbl="node1" presStyleIdx="5" presStyleCnt="6">
        <dgm:presLayoutVars>
          <dgm:bulletEnabled val="1"/>
        </dgm:presLayoutVars>
      </dgm:prSet>
      <dgm:spPr/>
    </dgm:pt>
  </dgm:ptLst>
  <dgm:cxnLst>
    <dgm:cxn modelId="{37057D07-06F4-47B0-928B-0F1001091C32}" type="presOf" srcId="{3B90C00D-18CC-41DF-8737-0984BD00BD8C}" destId="{66900907-9EC5-4A7E-9A99-A5FB40B27B79}" srcOrd="0" destOrd="0" presId="urn:microsoft.com/office/officeart/2005/8/layout/radial1"/>
    <dgm:cxn modelId="{854E840C-7C6D-44F3-9331-D524B0F62D74}" type="presOf" srcId="{A049B4B2-7306-4605-8BD5-EF682446D1E5}" destId="{8AA4E0A3-C80F-4B12-B4B1-A3CF456D0585}" srcOrd="1" destOrd="0" presId="urn:microsoft.com/office/officeart/2005/8/layout/radial1"/>
    <dgm:cxn modelId="{C8FA3B1C-2782-411E-BD75-4001009941CB}" type="presOf" srcId="{FC357726-115F-4E1B-9723-3D4F74371F67}" destId="{1BF48CDC-661F-4FA1-B6A6-1685527AA0B0}" srcOrd="1" destOrd="0" presId="urn:microsoft.com/office/officeart/2005/8/layout/radial1"/>
    <dgm:cxn modelId="{1BD0FB1C-C4A3-4FB4-8A90-9286E7C97AE5}" type="presOf" srcId="{BCD1BC29-DE36-461B-9247-AA7EBF4E1F5C}" destId="{3BD55A91-172F-456F-B98F-F41A30C61639}" srcOrd="0" destOrd="0" presId="urn:microsoft.com/office/officeart/2005/8/layout/radial1"/>
    <dgm:cxn modelId="{A3994A25-9029-48BA-948B-69E47C180443}" srcId="{91011351-8FA9-4B47-BB59-A5CD2C6E50D8}" destId="{BA7A3E13-4917-4021-A29B-33FBA860DD4D}" srcOrd="3" destOrd="0" parTransId="{39E5FCBE-8663-48CF-8FC3-CB3E7B2211ED}" sibTransId="{5CEBDC96-8A72-4214-AB35-0ADB7A11F0AB}"/>
    <dgm:cxn modelId="{9BF4473B-521D-44D0-9531-DF44EE0D4820}" srcId="{A91927F8-A9EC-4B1B-8FD3-335D0B9EEB57}" destId="{91011351-8FA9-4B47-BB59-A5CD2C6E50D8}" srcOrd="0" destOrd="0" parTransId="{5145D808-B4E0-4A41-97F9-563750773663}" sibTransId="{285CB13A-6543-4293-93F6-63533E4BC481}"/>
    <dgm:cxn modelId="{C7EF9E60-A209-4B81-92E9-A2E839414DBA}" type="presOf" srcId="{6C976407-52A0-4567-B2F9-C1406FB33A36}" destId="{0306D4BE-B43D-4C09-B8BF-1BE7A49CA3FC}" srcOrd="0" destOrd="0" presId="urn:microsoft.com/office/officeart/2005/8/layout/radial1"/>
    <dgm:cxn modelId="{FD228841-4E43-4C3D-B050-71FBD6711612}" type="presOf" srcId="{FC357726-115F-4E1B-9723-3D4F74371F67}" destId="{923EECCA-0C3F-443B-8EC0-15C6B9291D96}" srcOrd="0" destOrd="0" presId="urn:microsoft.com/office/officeart/2005/8/layout/radial1"/>
    <dgm:cxn modelId="{C638C645-4603-44B7-8013-39BFA201F329}" type="presOf" srcId="{39E5FCBE-8663-48CF-8FC3-CB3E7B2211ED}" destId="{25A19AE2-12BC-45F4-939B-76BB8EAA3EBB}" srcOrd="1" destOrd="0" presId="urn:microsoft.com/office/officeart/2005/8/layout/radial1"/>
    <dgm:cxn modelId="{B1708566-5B52-4CB0-8E35-43C2C9E9E586}" type="presOf" srcId="{B49B5579-3C1D-40C5-A324-7C2B33F8A0C6}" destId="{391A3B4C-5486-41BB-B15B-8A2651428212}" srcOrd="0" destOrd="0" presId="urn:microsoft.com/office/officeart/2005/8/layout/radial1"/>
    <dgm:cxn modelId="{DCD0CD7A-9370-47BD-AC41-A478DA62BCCB}" type="presOf" srcId="{81375D2F-7FE5-4CF8-938B-1B5497CEC6CF}" destId="{6EB4793F-77FA-44D5-8410-83E5B1BBF3ED}" srcOrd="0" destOrd="0" presId="urn:microsoft.com/office/officeart/2005/8/layout/radial1"/>
    <dgm:cxn modelId="{FB5D8A82-7F3A-48B4-B3E0-D43C197216A1}" type="presOf" srcId="{A049B4B2-7306-4605-8BD5-EF682446D1E5}" destId="{C2C900C9-BA03-4067-A8A6-B2DB69AC24CD}" srcOrd="0" destOrd="0" presId="urn:microsoft.com/office/officeart/2005/8/layout/radial1"/>
    <dgm:cxn modelId="{08DFA48C-FB79-4D60-805D-BA056270F7A8}" type="presOf" srcId="{81375D2F-7FE5-4CF8-938B-1B5497CEC6CF}" destId="{2DE6F806-11BD-4135-AF02-84E936F94A10}" srcOrd="1" destOrd="0" presId="urn:microsoft.com/office/officeart/2005/8/layout/radial1"/>
    <dgm:cxn modelId="{32C14A97-01A5-495A-AD8F-215F1BD7074A}" type="presOf" srcId="{BA7A3E13-4917-4021-A29B-33FBA860DD4D}" destId="{6E42C181-B1E0-4823-9DB2-8F0528F8CF96}" srcOrd="0" destOrd="0" presId="urn:microsoft.com/office/officeart/2005/8/layout/radial1"/>
    <dgm:cxn modelId="{9A32CA98-D091-47B3-BE75-E4EE339A8414}" type="presOf" srcId="{91011351-8FA9-4B47-BB59-A5CD2C6E50D8}" destId="{597544A7-DB12-42D0-A1F5-82826D97A949}" srcOrd="0" destOrd="0" presId="urn:microsoft.com/office/officeart/2005/8/layout/radial1"/>
    <dgm:cxn modelId="{17A44699-900A-4253-B727-24992EC136E4}" srcId="{91011351-8FA9-4B47-BB59-A5CD2C6E50D8}" destId="{BCD1BC29-DE36-461B-9247-AA7EBF4E1F5C}" srcOrd="5" destOrd="0" parTransId="{FC357726-115F-4E1B-9723-3D4F74371F67}" sibTransId="{0A6DFFD9-8A60-4033-960D-BF7D2AF1ED70}"/>
    <dgm:cxn modelId="{C50A4EBA-AC5B-43CC-849B-9314196DF1BE}" srcId="{91011351-8FA9-4B47-BB59-A5CD2C6E50D8}" destId="{3B90C00D-18CC-41DF-8737-0984BD00BD8C}" srcOrd="0" destOrd="0" parTransId="{81375D2F-7FE5-4CF8-938B-1B5497CEC6CF}" sibTransId="{A7B85D28-9AF6-411F-BDD1-33C376E828E2}"/>
    <dgm:cxn modelId="{2C9106BF-BFD2-4CA1-94F7-9268A245A300}" type="presOf" srcId="{C5AB2FF3-09E9-483D-99C6-540F22E46670}" destId="{2F963193-395E-4D79-8EE8-E413D004CC61}" srcOrd="1" destOrd="0" presId="urn:microsoft.com/office/officeart/2005/8/layout/radial1"/>
    <dgm:cxn modelId="{C7A19AC1-D50A-4A59-912C-CA1217395429}" type="presOf" srcId="{A91927F8-A9EC-4B1B-8FD3-335D0B9EEB57}" destId="{DD3A1629-380C-48E6-8CC8-D09CEB9B5B3B}" srcOrd="0" destOrd="0" presId="urn:microsoft.com/office/officeart/2005/8/layout/radial1"/>
    <dgm:cxn modelId="{4FC88CC3-0989-4027-B091-FFF368F0B593}" type="presOf" srcId="{C5AB2FF3-09E9-483D-99C6-540F22E46670}" destId="{17226064-AB35-4D0A-85DC-8AE712C336A1}" srcOrd="0" destOrd="0" presId="urn:microsoft.com/office/officeart/2005/8/layout/radial1"/>
    <dgm:cxn modelId="{A8A57EC4-7C89-46B1-9378-F31CEC3FF6F4}" type="presOf" srcId="{6C976407-52A0-4567-B2F9-C1406FB33A36}" destId="{E58F080D-2115-497F-983B-E09E719D1970}" srcOrd="1" destOrd="0" presId="urn:microsoft.com/office/officeart/2005/8/layout/radial1"/>
    <dgm:cxn modelId="{6065B8C6-2218-4413-8DF8-CA03D83923A5}" type="presOf" srcId="{39E5FCBE-8663-48CF-8FC3-CB3E7B2211ED}" destId="{3D77144C-DB06-4CDB-899D-C572D6CE837C}" srcOrd="0" destOrd="0" presId="urn:microsoft.com/office/officeart/2005/8/layout/radial1"/>
    <dgm:cxn modelId="{B92E84CF-4A69-4055-A223-F85D586F5A78}" srcId="{91011351-8FA9-4B47-BB59-A5CD2C6E50D8}" destId="{B49B5579-3C1D-40C5-A324-7C2B33F8A0C6}" srcOrd="2" destOrd="0" parTransId="{C5AB2FF3-09E9-483D-99C6-540F22E46670}" sibTransId="{73002ADD-8601-415D-81E8-50E34E69B12A}"/>
    <dgm:cxn modelId="{1C4EDED1-1EC9-41C2-AB22-0EB60986255D}" srcId="{91011351-8FA9-4B47-BB59-A5CD2C6E50D8}" destId="{6FCF4198-2C58-4B9B-87D3-F9C674A1EBAC}" srcOrd="1" destOrd="0" parTransId="{A049B4B2-7306-4605-8BD5-EF682446D1E5}" sibTransId="{AC5D04A8-E260-47F8-9A02-1EFFF6C9A020}"/>
    <dgm:cxn modelId="{1A192DD8-6E76-4E52-B1ED-AD727949F7F7}" type="presOf" srcId="{6FCF4198-2C58-4B9B-87D3-F9C674A1EBAC}" destId="{F3A213D7-ACEB-443D-A524-591FA828AA1B}" srcOrd="0" destOrd="0" presId="urn:microsoft.com/office/officeart/2005/8/layout/radial1"/>
    <dgm:cxn modelId="{867389EB-C82B-480A-ADCE-F0C281AC8009}" srcId="{91011351-8FA9-4B47-BB59-A5CD2C6E50D8}" destId="{970D848C-4BAE-4052-B91A-EFC71F352695}" srcOrd="4" destOrd="0" parTransId="{6C976407-52A0-4567-B2F9-C1406FB33A36}" sibTransId="{B105F127-5D2C-43D6-A004-C9CD63BB701A}"/>
    <dgm:cxn modelId="{E04138FF-3352-4DE7-B548-19CC43B62651}" type="presOf" srcId="{970D848C-4BAE-4052-B91A-EFC71F352695}" destId="{51F11AD6-1B97-4A89-B4FE-53D80C9C1B05}" srcOrd="0" destOrd="0" presId="urn:microsoft.com/office/officeart/2005/8/layout/radial1"/>
    <dgm:cxn modelId="{8D1D8494-EB3C-4779-AE0F-2E26D1BCAD0D}" type="presParOf" srcId="{DD3A1629-380C-48E6-8CC8-D09CEB9B5B3B}" destId="{597544A7-DB12-42D0-A1F5-82826D97A949}" srcOrd="0" destOrd="0" presId="urn:microsoft.com/office/officeart/2005/8/layout/radial1"/>
    <dgm:cxn modelId="{C229923D-5157-4F87-98D2-3115B5982226}" type="presParOf" srcId="{DD3A1629-380C-48E6-8CC8-D09CEB9B5B3B}" destId="{6EB4793F-77FA-44D5-8410-83E5B1BBF3ED}" srcOrd="1" destOrd="0" presId="urn:microsoft.com/office/officeart/2005/8/layout/radial1"/>
    <dgm:cxn modelId="{34AAA3EC-0AFB-4F8B-94BF-265C3E3C7611}" type="presParOf" srcId="{6EB4793F-77FA-44D5-8410-83E5B1BBF3ED}" destId="{2DE6F806-11BD-4135-AF02-84E936F94A10}" srcOrd="0" destOrd="0" presId="urn:microsoft.com/office/officeart/2005/8/layout/radial1"/>
    <dgm:cxn modelId="{D24F3A80-8BF0-45E4-8014-03BD52232518}" type="presParOf" srcId="{DD3A1629-380C-48E6-8CC8-D09CEB9B5B3B}" destId="{66900907-9EC5-4A7E-9A99-A5FB40B27B79}" srcOrd="2" destOrd="0" presId="urn:microsoft.com/office/officeart/2005/8/layout/radial1"/>
    <dgm:cxn modelId="{733C6D00-ABE0-4FA2-A815-A99BF1319EFF}" type="presParOf" srcId="{DD3A1629-380C-48E6-8CC8-D09CEB9B5B3B}" destId="{C2C900C9-BA03-4067-A8A6-B2DB69AC24CD}" srcOrd="3" destOrd="0" presId="urn:microsoft.com/office/officeart/2005/8/layout/radial1"/>
    <dgm:cxn modelId="{E4897529-E558-440B-A9F7-05B78206C231}" type="presParOf" srcId="{C2C900C9-BA03-4067-A8A6-B2DB69AC24CD}" destId="{8AA4E0A3-C80F-4B12-B4B1-A3CF456D0585}" srcOrd="0" destOrd="0" presId="urn:microsoft.com/office/officeart/2005/8/layout/radial1"/>
    <dgm:cxn modelId="{DEDD5A44-6839-4CBC-9FC5-F7900814A14C}" type="presParOf" srcId="{DD3A1629-380C-48E6-8CC8-D09CEB9B5B3B}" destId="{F3A213D7-ACEB-443D-A524-591FA828AA1B}" srcOrd="4" destOrd="0" presId="urn:microsoft.com/office/officeart/2005/8/layout/radial1"/>
    <dgm:cxn modelId="{788FFA3A-6522-4805-8657-217DD986F5A4}" type="presParOf" srcId="{DD3A1629-380C-48E6-8CC8-D09CEB9B5B3B}" destId="{17226064-AB35-4D0A-85DC-8AE712C336A1}" srcOrd="5" destOrd="0" presId="urn:microsoft.com/office/officeart/2005/8/layout/radial1"/>
    <dgm:cxn modelId="{4DF1692E-A07D-415F-B4FB-BE8FE65CC006}" type="presParOf" srcId="{17226064-AB35-4D0A-85DC-8AE712C336A1}" destId="{2F963193-395E-4D79-8EE8-E413D004CC61}" srcOrd="0" destOrd="0" presId="urn:microsoft.com/office/officeart/2005/8/layout/radial1"/>
    <dgm:cxn modelId="{CEFEAE15-FAF9-4C39-BE5F-245AC8A4C21B}" type="presParOf" srcId="{DD3A1629-380C-48E6-8CC8-D09CEB9B5B3B}" destId="{391A3B4C-5486-41BB-B15B-8A2651428212}" srcOrd="6" destOrd="0" presId="urn:microsoft.com/office/officeart/2005/8/layout/radial1"/>
    <dgm:cxn modelId="{EB5DA61B-9DA6-4C94-AC8D-6F2BC1780161}" type="presParOf" srcId="{DD3A1629-380C-48E6-8CC8-D09CEB9B5B3B}" destId="{3D77144C-DB06-4CDB-899D-C572D6CE837C}" srcOrd="7" destOrd="0" presId="urn:microsoft.com/office/officeart/2005/8/layout/radial1"/>
    <dgm:cxn modelId="{CB16A7CD-1587-4BC8-B843-9E29DF632BEF}" type="presParOf" srcId="{3D77144C-DB06-4CDB-899D-C572D6CE837C}" destId="{25A19AE2-12BC-45F4-939B-76BB8EAA3EBB}" srcOrd="0" destOrd="0" presId="urn:microsoft.com/office/officeart/2005/8/layout/radial1"/>
    <dgm:cxn modelId="{2D626230-FD89-40C8-8868-C1CA4F1D687B}" type="presParOf" srcId="{DD3A1629-380C-48E6-8CC8-D09CEB9B5B3B}" destId="{6E42C181-B1E0-4823-9DB2-8F0528F8CF96}" srcOrd="8" destOrd="0" presId="urn:microsoft.com/office/officeart/2005/8/layout/radial1"/>
    <dgm:cxn modelId="{8B554398-D145-4A6B-B2A2-FAD2D88469A0}" type="presParOf" srcId="{DD3A1629-380C-48E6-8CC8-D09CEB9B5B3B}" destId="{0306D4BE-B43D-4C09-B8BF-1BE7A49CA3FC}" srcOrd="9" destOrd="0" presId="urn:microsoft.com/office/officeart/2005/8/layout/radial1"/>
    <dgm:cxn modelId="{A4D68A52-7109-4BF0-AAAA-9E53F87436E0}" type="presParOf" srcId="{0306D4BE-B43D-4C09-B8BF-1BE7A49CA3FC}" destId="{E58F080D-2115-497F-983B-E09E719D1970}" srcOrd="0" destOrd="0" presId="urn:microsoft.com/office/officeart/2005/8/layout/radial1"/>
    <dgm:cxn modelId="{8695DFC0-AB9A-4801-AF95-B9A4CECE8D97}" type="presParOf" srcId="{DD3A1629-380C-48E6-8CC8-D09CEB9B5B3B}" destId="{51F11AD6-1B97-4A89-B4FE-53D80C9C1B05}" srcOrd="10" destOrd="0" presId="urn:microsoft.com/office/officeart/2005/8/layout/radial1"/>
    <dgm:cxn modelId="{3AA86B55-45DF-48AC-9AD3-12AFA7CB9BB8}" type="presParOf" srcId="{DD3A1629-380C-48E6-8CC8-D09CEB9B5B3B}" destId="{923EECCA-0C3F-443B-8EC0-15C6B9291D96}" srcOrd="11" destOrd="0" presId="urn:microsoft.com/office/officeart/2005/8/layout/radial1"/>
    <dgm:cxn modelId="{D66E6DA6-BB57-4671-BB51-DE562D0B5EB5}" type="presParOf" srcId="{923EECCA-0C3F-443B-8EC0-15C6B9291D96}" destId="{1BF48CDC-661F-4FA1-B6A6-1685527AA0B0}" srcOrd="0" destOrd="0" presId="urn:microsoft.com/office/officeart/2005/8/layout/radial1"/>
    <dgm:cxn modelId="{ECF03310-DBBB-49FF-B7B7-73FC6AA3BFA4}" type="presParOf" srcId="{DD3A1629-380C-48E6-8CC8-D09CEB9B5B3B}" destId="{3BD55A91-172F-456F-B98F-F41A30C61639}" srcOrd="12" destOrd="0" presId="urn:microsoft.com/office/officeart/2005/8/layout/radial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B593E01-B7E4-4498-A901-4FDE18289E1F}" type="doc">
      <dgm:prSet loTypeId="urn:microsoft.com/office/officeart/2005/8/layout/list1" loCatId="list" qsTypeId="urn:microsoft.com/office/officeart/2005/8/quickstyle/simple1" qsCatId="simple" csTypeId="urn:microsoft.com/office/officeart/2005/8/colors/accent1_1" csCatId="accent1" phldr="1"/>
      <dgm:spPr/>
      <dgm:t>
        <a:bodyPr/>
        <a:lstStyle/>
        <a:p>
          <a:endParaRPr lang="es-PE"/>
        </a:p>
      </dgm:t>
    </dgm:pt>
    <dgm:pt modelId="{193D0CA6-F4FF-4104-9A59-576D4D6056B5}">
      <dgm:prSet custT="1"/>
      <dgm:spPr/>
      <dgm:t>
        <a:bodyPr/>
        <a:lstStyle/>
        <a:p>
          <a:pPr algn="just" rtl="0"/>
          <a:r>
            <a:rPr lang="es-ES" sz="1400" b="1" i="0" dirty="0"/>
            <a:t>La función</a:t>
          </a:r>
          <a:r>
            <a:rPr lang="es-ES" sz="1400" b="0" i="0" dirty="0"/>
            <a:t>: Organizar el intercambio voluntario y competitivo.</a:t>
          </a:r>
          <a:endParaRPr lang="es-PE" sz="1400" i="0" dirty="0"/>
        </a:p>
      </dgm:t>
    </dgm:pt>
    <dgm:pt modelId="{0609B2E5-2F06-485A-ABDE-67A0473DEAEE}" type="parTrans" cxnId="{C79AE73E-29E8-40EE-83A6-1A6D8C5AEBF2}">
      <dgm:prSet/>
      <dgm:spPr/>
      <dgm:t>
        <a:bodyPr/>
        <a:lstStyle/>
        <a:p>
          <a:endParaRPr lang="es-PE" sz="1400" i="0">
            <a:solidFill>
              <a:schemeClr val="tx1">
                <a:lumMod val="65000"/>
                <a:lumOff val="35000"/>
              </a:schemeClr>
            </a:solidFill>
          </a:endParaRPr>
        </a:p>
      </dgm:t>
    </dgm:pt>
    <dgm:pt modelId="{E5297DC1-9A9F-4D88-98FB-D92C919D762C}" type="sibTrans" cxnId="{C79AE73E-29E8-40EE-83A6-1A6D8C5AEBF2}">
      <dgm:prSet/>
      <dgm:spPr/>
      <dgm:t>
        <a:bodyPr/>
        <a:lstStyle/>
        <a:p>
          <a:endParaRPr lang="es-PE" sz="1400" i="0">
            <a:solidFill>
              <a:schemeClr val="tx1">
                <a:lumMod val="65000"/>
                <a:lumOff val="35000"/>
              </a:schemeClr>
            </a:solidFill>
          </a:endParaRPr>
        </a:p>
      </dgm:t>
    </dgm:pt>
    <dgm:pt modelId="{188E97C8-03D5-41D8-AF62-4F4A772F47F6}">
      <dgm:prSet custT="1"/>
      <dgm:spPr/>
      <dgm:t>
        <a:bodyPr/>
        <a:lstStyle/>
        <a:p>
          <a:pPr algn="just" rtl="0"/>
          <a:r>
            <a:rPr lang="es-ES" sz="1400" b="0" i="0" dirty="0"/>
            <a:t>Encuentro eficiente entre oferta y demanda de productos y servicios. </a:t>
          </a:r>
          <a:endParaRPr lang="es-PE" sz="1400" i="0" dirty="0"/>
        </a:p>
      </dgm:t>
    </dgm:pt>
    <dgm:pt modelId="{9DECE15F-28D5-4A0A-AD34-452538A23D23}" type="parTrans" cxnId="{B35476CA-49C8-4C63-A524-D637D9910115}">
      <dgm:prSet/>
      <dgm:spPr/>
      <dgm:t>
        <a:bodyPr/>
        <a:lstStyle/>
        <a:p>
          <a:endParaRPr lang="es-PE" sz="1400" i="0">
            <a:solidFill>
              <a:schemeClr val="tx1">
                <a:lumMod val="65000"/>
                <a:lumOff val="35000"/>
              </a:schemeClr>
            </a:solidFill>
          </a:endParaRPr>
        </a:p>
      </dgm:t>
    </dgm:pt>
    <dgm:pt modelId="{F280A8EC-B417-485C-A812-DAED61827838}" type="sibTrans" cxnId="{B35476CA-49C8-4C63-A524-D637D9910115}">
      <dgm:prSet/>
      <dgm:spPr/>
      <dgm:t>
        <a:bodyPr/>
        <a:lstStyle/>
        <a:p>
          <a:endParaRPr lang="es-PE" sz="1400" i="0">
            <a:solidFill>
              <a:schemeClr val="tx1">
                <a:lumMod val="65000"/>
                <a:lumOff val="35000"/>
              </a:schemeClr>
            </a:solidFill>
          </a:endParaRPr>
        </a:p>
      </dgm:t>
    </dgm:pt>
    <dgm:pt modelId="{D952D537-E04C-4533-9E1D-ED4B647492FB}">
      <dgm:prSet custT="1"/>
      <dgm:spPr/>
      <dgm:t>
        <a:bodyPr/>
        <a:lstStyle/>
        <a:p>
          <a:pPr rtl="0"/>
          <a:r>
            <a:rPr lang="es-ES" sz="1400" b="0" i="0"/>
            <a:t>Requiere:</a:t>
          </a:r>
          <a:endParaRPr lang="es-PE" sz="1400" i="0" dirty="0"/>
        </a:p>
      </dgm:t>
    </dgm:pt>
    <dgm:pt modelId="{1228415C-E9DE-4766-A766-6FD4F0A6B372}" type="parTrans" cxnId="{575BC240-6E99-4019-894D-577889EBD0F9}">
      <dgm:prSet/>
      <dgm:spPr/>
      <dgm:t>
        <a:bodyPr/>
        <a:lstStyle/>
        <a:p>
          <a:endParaRPr lang="es-PE" sz="1400" i="0">
            <a:solidFill>
              <a:schemeClr val="tx1">
                <a:lumMod val="65000"/>
                <a:lumOff val="35000"/>
              </a:schemeClr>
            </a:solidFill>
          </a:endParaRPr>
        </a:p>
      </dgm:t>
    </dgm:pt>
    <dgm:pt modelId="{282A5F24-7032-489D-9254-7DA987AA8CF3}" type="sibTrans" cxnId="{575BC240-6E99-4019-894D-577889EBD0F9}">
      <dgm:prSet/>
      <dgm:spPr/>
      <dgm:t>
        <a:bodyPr/>
        <a:lstStyle/>
        <a:p>
          <a:endParaRPr lang="es-PE" sz="1400" i="0">
            <a:solidFill>
              <a:schemeClr val="tx1">
                <a:lumMod val="65000"/>
                <a:lumOff val="35000"/>
              </a:schemeClr>
            </a:solidFill>
          </a:endParaRPr>
        </a:p>
      </dgm:t>
    </dgm:pt>
    <dgm:pt modelId="{5C795C04-3C90-4E8C-96AD-8EE655E9ACB6}">
      <dgm:prSet custT="1"/>
      <dgm:spPr/>
      <dgm:t>
        <a:bodyPr/>
        <a:lstStyle/>
        <a:p>
          <a:pPr rtl="0"/>
          <a:endParaRPr lang="es-PE" sz="1400" i="0">
            <a:solidFill>
              <a:schemeClr val="tx1">
                <a:lumMod val="65000"/>
                <a:lumOff val="35000"/>
              </a:schemeClr>
            </a:solidFill>
          </a:endParaRPr>
        </a:p>
      </dgm:t>
    </dgm:pt>
    <dgm:pt modelId="{5FF9FC8D-658A-43F8-BB02-16ECEEE5A04C}" type="parTrans" cxnId="{2DAF6659-8122-4CDC-A0B4-1DA232FC3492}">
      <dgm:prSet/>
      <dgm:spPr/>
      <dgm:t>
        <a:bodyPr/>
        <a:lstStyle/>
        <a:p>
          <a:endParaRPr lang="es-PE" sz="1400" i="0">
            <a:solidFill>
              <a:schemeClr val="tx1">
                <a:lumMod val="65000"/>
                <a:lumOff val="35000"/>
              </a:schemeClr>
            </a:solidFill>
          </a:endParaRPr>
        </a:p>
      </dgm:t>
    </dgm:pt>
    <dgm:pt modelId="{69F4B455-885A-4E68-ABC8-206FEE39F1D9}" type="sibTrans" cxnId="{2DAF6659-8122-4CDC-A0B4-1DA232FC3492}">
      <dgm:prSet/>
      <dgm:spPr/>
      <dgm:t>
        <a:bodyPr/>
        <a:lstStyle/>
        <a:p>
          <a:endParaRPr lang="es-PE" sz="1400" i="0">
            <a:solidFill>
              <a:schemeClr val="tx1">
                <a:lumMod val="65000"/>
                <a:lumOff val="35000"/>
              </a:schemeClr>
            </a:solidFill>
          </a:endParaRPr>
        </a:p>
      </dgm:t>
    </dgm:pt>
    <dgm:pt modelId="{AFF77E53-D51F-48C5-ADDA-C5C845DA91D0}">
      <dgm:prSet custT="1"/>
      <dgm:spPr/>
      <dgm:t>
        <a:bodyPr/>
        <a:lstStyle/>
        <a:p>
          <a:pPr rtl="0"/>
          <a:endParaRPr lang="es-PE" sz="1400" i="0" dirty="0">
            <a:solidFill>
              <a:schemeClr val="tx1">
                <a:lumMod val="65000"/>
                <a:lumOff val="35000"/>
              </a:schemeClr>
            </a:solidFill>
          </a:endParaRPr>
        </a:p>
      </dgm:t>
    </dgm:pt>
    <dgm:pt modelId="{DE396DBF-3A24-482C-BA8B-CB77163D6892}" type="parTrans" cxnId="{85D65FD9-94A5-4FF6-AD24-35C280ED8CE7}">
      <dgm:prSet/>
      <dgm:spPr/>
      <dgm:t>
        <a:bodyPr/>
        <a:lstStyle/>
        <a:p>
          <a:endParaRPr lang="es-PE" sz="1400" i="0">
            <a:solidFill>
              <a:schemeClr val="tx1">
                <a:lumMod val="65000"/>
                <a:lumOff val="35000"/>
              </a:schemeClr>
            </a:solidFill>
          </a:endParaRPr>
        </a:p>
      </dgm:t>
    </dgm:pt>
    <dgm:pt modelId="{E54017A9-0FA5-487E-A0C8-86825D87D89C}" type="sibTrans" cxnId="{85D65FD9-94A5-4FF6-AD24-35C280ED8CE7}">
      <dgm:prSet/>
      <dgm:spPr/>
      <dgm:t>
        <a:bodyPr/>
        <a:lstStyle/>
        <a:p>
          <a:endParaRPr lang="es-PE" sz="1400" i="0">
            <a:solidFill>
              <a:schemeClr val="tx1">
                <a:lumMod val="65000"/>
                <a:lumOff val="35000"/>
              </a:schemeClr>
            </a:solidFill>
          </a:endParaRPr>
        </a:p>
      </dgm:t>
    </dgm:pt>
    <dgm:pt modelId="{0D861BC4-0DC9-4D72-B1BE-B375B5745570}">
      <dgm:prSet custT="1"/>
      <dgm:spPr/>
      <dgm:t>
        <a:bodyPr/>
        <a:lstStyle/>
        <a:p>
          <a:pPr algn="just" rtl="0"/>
          <a:r>
            <a:rPr lang="es-ES" sz="1400" b="0" i="0" dirty="0"/>
            <a:t>Organización de la comunicación y  los flujos de información que deben preceder, acompañar y seguir al intercambio.</a:t>
          </a:r>
          <a:endParaRPr lang="es-PE" sz="1400" i="0" dirty="0"/>
        </a:p>
      </dgm:t>
    </dgm:pt>
    <dgm:pt modelId="{65E66ACE-AEC2-4EB6-959E-CFFE69AADF80}" type="parTrans" cxnId="{0710082C-7558-4152-8F1A-FD69E4BB9AE1}">
      <dgm:prSet/>
      <dgm:spPr/>
      <dgm:t>
        <a:bodyPr/>
        <a:lstStyle/>
        <a:p>
          <a:endParaRPr lang="es-PE" sz="1400" i="0">
            <a:solidFill>
              <a:schemeClr val="tx1">
                <a:lumMod val="65000"/>
                <a:lumOff val="35000"/>
              </a:schemeClr>
            </a:solidFill>
          </a:endParaRPr>
        </a:p>
      </dgm:t>
    </dgm:pt>
    <dgm:pt modelId="{32AD352C-F9F9-4E27-AE65-A0F3DB6C9479}" type="sibTrans" cxnId="{0710082C-7558-4152-8F1A-FD69E4BB9AE1}">
      <dgm:prSet/>
      <dgm:spPr/>
      <dgm:t>
        <a:bodyPr/>
        <a:lstStyle/>
        <a:p>
          <a:endParaRPr lang="es-PE" sz="1400" i="0">
            <a:solidFill>
              <a:schemeClr val="tx1">
                <a:lumMod val="65000"/>
                <a:lumOff val="35000"/>
              </a:schemeClr>
            </a:solidFill>
          </a:endParaRPr>
        </a:p>
      </dgm:t>
    </dgm:pt>
    <dgm:pt modelId="{1E44E950-4616-499D-9033-755D1CDF9E02}">
      <dgm:prSet custT="1"/>
      <dgm:spPr/>
      <dgm:t>
        <a:bodyPr/>
        <a:lstStyle/>
        <a:p>
          <a:pPr algn="just" rtl="0"/>
          <a:r>
            <a:rPr lang="es-ES" sz="1400" b="0" i="0" dirty="0"/>
            <a:t>Organización de las actividades</a:t>
          </a:r>
          <a:endParaRPr lang="es-PE" sz="1400" i="0" dirty="0"/>
        </a:p>
      </dgm:t>
    </dgm:pt>
    <dgm:pt modelId="{DADE064E-4E99-4E37-8215-7C859A079239}" type="parTrans" cxnId="{D2437756-4938-4783-B154-C1F6EBF5FC4C}">
      <dgm:prSet/>
      <dgm:spPr/>
      <dgm:t>
        <a:bodyPr/>
        <a:lstStyle/>
        <a:p>
          <a:endParaRPr lang="es-PE"/>
        </a:p>
      </dgm:t>
    </dgm:pt>
    <dgm:pt modelId="{D9EC8C18-5CA3-4667-9716-68E7419BA500}" type="sibTrans" cxnId="{D2437756-4938-4783-B154-C1F6EBF5FC4C}">
      <dgm:prSet/>
      <dgm:spPr/>
      <dgm:t>
        <a:bodyPr/>
        <a:lstStyle/>
        <a:p>
          <a:endParaRPr lang="es-PE"/>
        </a:p>
      </dgm:t>
    </dgm:pt>
    <dgm:pt modelId="{4564BE6E-7AC7-4540-8651-3A603839B3DE}">
      <dgm:prSet custT="1"/>
      <dgm:spPr/>
      <dgm:t>
        <a:bodyPr/>
        <a:lstStyle/>
        <a:p>
          <a:pPr algn="just" rtl="0"/>
          <a:r>
            <a:rPr lang="es-ES" sz="1400" b="0" i="0" dirty="0"/>
            <a:t>Organización del material del intercambio (flujos físicos).</a:t>
          </a:r>
          <a:endParaRPr lang="es-PE" sz="1400" i="0" dirty="0"/>
        </a:p>
      </dgm:t>
    </dgm:pt>
    <dgm:pt modelId="{5D4B0A0B-2BB0-4F43-9B1A-11A3C5EEFD31}" type="parTrans" cxnId="{4A1EA021-98F4-48DE-BD24-AC79DA9481AF}">
      <dgm:prSet/>
      <dgm:spPr/>
      <dgm:t>
        <a:bodyPr/>
        <a:lstStyle/>
        <a:p>
          <a:endParaRPr lang="es-PE"/>
        </a:p>
      </dgm:t>
    </dgm:pt>
    <dgm:pt modelId="{77C664AB-5638-46D6-BA52-50973E665E77}" type="sibTrans" cxnId="{4A1EA021-98F4-48DE-BD24-AC79DA9481AF}">
      <dgm:prSet/>
      <dgm:spPr/>
      <dgm:t>
        <a:bodyPr/>
        <a:lstStyle/>
        <a:p>
          <a:endParaRPr lang="es-PE"/>
        </a:p>
      </dgm:t>
    </dgm:pt>
    <dgm:pt modelId="{2DC476D5-F5E1-473F-85E5-3DA006737530}" type="pres">
      <dgm:prSet presAssocID="{FB593E01-B7E4-4498-A901-4FDE18289E1F}" presName="linear" presStyleCnt="0">
        <dgm:presLayoutVars>
          <dgm:dir/>
          <dgm:animLvl val="lvl"/>
          <dgm:resizeHandles val="exact"/>
        </dgm:presLayoutVars>
      </dgm:prSet>
      <dgm:spPr/>
    </dgm:pt>
    <dgm:pt modelId="{14582CAF-A3D5-44BA-B209-F61FC7681B70}" type="pres">
      <dgm:prSet presAssocID="{193D0CA6-F4FF-4104-9A59-576D4D6056B5}" presName="parentLin" presStyleCnt="0"/>
      <dgm:spPr/>
    </dgm:pt>
    <dgm:pt modelId="{21303892-2A44-44EB-85B2-D02E051EEC27}" type="pres">
      <dgm:prSet presAssocID="{193D0CA6-F4FF-4104-9A59-576D4D6056B5}" presName="parentLeftMargin" presStyleLbl="node1" presStyleIdx="0" presStyleCnt="3"/>
      <dgm:spPr/>
    </dgm:pt>
    <dgm:pt modelId="{569C442B-753E-42A5-9EE6-34AA8B4798A6}" type="pres">
      <dgm:prSet presAssocID="{193D0CA6-F4FF-4104-9A59-576D4D6056B5}" presName="parentText" presStyleLbl="node1" presStyleIdx="0" presStyleCnt="3">
        <dgm:presLayoutVars>
          <dgm:chMax val="0"/>
          <dgm:bulletEnabled val="1"/>
        </dgm:presLayoutVars>
      </dgm:prSet>
      <dgm:spPr/>
    </dgm:pt>
    <dgm:pt modelId="{287E0C51-ACD2-4226-AA10-77F702F5D685}" type="pres">
      <dgm:prSet presAssocID="{193D0CA6-F4FF-4104-9A59-576D4D6056B5}" presName="negativeSpace" presStyleCnt="0"/>
      <dgm:spPr/>
    </dgm:pt>
    <dgm:pt modelId="{624DDB79-CA2F-4E7E-B911-4208EC2E877B}" type="pres">
      <dgm:prSet presAssocID="{193D0CA6-F4FF-4104-9A59-576D4D6056B5}" presName="childText" presStyleLbl="conFgAcc1" presStyleIdx="0" presStyleCnt="3">
        <dgm:presLayoutVars>
          <dgm:bulletEnabled val="1"/>
        </dgm:presLayoutVars>
      </dgm:prSet>
      <dgm:spPr/>
    </dgm:pt>
    <dgm:pt modelId="{EDABC41C-5549-4D12-9749-34686BDD85AF}" type="pres">
      <dgm:prSet presAssocID="{E5297DC1-9A9F-4D88-98FB-D92C919D762C}" presName="spaceBetweenRectangles" presStyleCnt="0"/>
      <dgm:spPr/>
    </dgm:pt>
    <dgm:pt modelId="{56C83F11-F5D4-4479-9101-FFC8CE54A093}" type="pres">
      <dgm:prSet presAssocID="{188E97C8-03D5-41D8-AF62-4F4A772F47F6}" presName="parentLin" presStyleCnt="0"/>
      <dgm:spPr/>
    </dgm:pt>
    <dgm:pt modelId="{452A54FF-9C2D-402F-80A0-FD12D82CFD6C}" type="pres">
      <dgm:prSet presAssocID="{188E97C8-03D5-41D8-AF62-4F4A772F47F6}" presName="parentLeftMargin" presStyleLbl="node1" presStyleIdx="0" presStyleCnt="3"/>
      <dgm:spPr/>
    </dgm:pt>
    <dgm:pt modelId="{528B6EFB-6501-4FC1-B279-62F2EA750138}" type="pres">
      <dgm:prSet presAssocID="{188E97C8-03D5-41D8-AF62-4F4A772F47F6}" presName="parentText" presStyleLbl="node1" presStyleIdx="1" presStyleCnt="3">
        <dgm:presLayoutVars>
          <dgm:chMax val="0"/>
          <dgm:bulletEnabled val="1"/>
        </dgm:presLayoutVars>
      </dgm:prSet>
      <dgm:spPr/>
    </dgm:pt>
    <dgm:pt modelId="{AE5B3601-85A9-41D7-9444-77A71ED4736B}" type="pres">
      <dgm:prSet presAssocID="{188E97C8-03D5-41D8-AF62-4F4A772F47F6}" presName="negativeSpace" presStyleCnt="0"/>
      <dgm:spPr/>
    </dgm:pt>
    <dgm:pt modelId="{A818C816-713E-4B15-94AA-A3158397BADA}" type="pres">
      <dgm:prSet presAssocID="{188E97C8-03D5-41D8-AF62-4F4A772F47F6}" presName="childText" presStyleLbl="conFgAcc1" presStyleIdx="1" presStyleCnt="3">
        <dgm:presLayoutVars>
          <dgm:bulletEnabled val="1"/>
        </dgm:presLayoutVars>
      </dgm:prSet>
      <dgm:spPr/>
    </dgm:pt>
    <dgm:pt modelId="{3B39D2FA-FDE0-46D9-A870-4B1A0C9DD0F8}" type="pres">
      <dgm:prSet presAssocID="{F280A8EC-B417-485C-A812-DAED61827838}" presName="spaceBetweenRectangles" presStyleCnt="0"/>
      <dgm:spPr/>
    </dgm:pt>
    <dgm:pt modelId="{9D33B66F-A2E2-4451-93F5-960B5D017BB0}" type="pres">
      <dgm:prSet presAssocID="{D952D537-E04C-4533-9E1D-ED4B647492FB}" presName="parentLin" presStyleCnt="0"/>
      <dgm:spPr/>
    </dgm:pt>
    <dgm:pt modelId="{5A04B640-BFAD-4835-A9DF-700DE0133212}" type="pres">
      <dgm:prSet presAssocID="{D952D537-E04C-4533-9E1D-ED4B647492FB}" presName="parentLeftMargin" presStyleLbl="node1" presStyleIdx="1" presStyleCnt="3"/>
      <dgm:spPr/>
    </dgm:pt>
    <dgm:pt modelId="{0D440A90-DF0E-4948-80D7-CF7D5824FDDB}" type="pres">
      <dgm:prSet presAssocID="{D952D537-E04C-4533-9E1D-ED4B647492FB}" presName="parentText" presStyleLbl="node1" presStyleIdx="2" presStyleCnt="3">
        <dgm:presLayoutVars>
          <dgm:chMax val="0"/>
          <dgm:bulletEnabled val="1"/>
        </dgm:presLayoutVars>
      </dgm:prSet>
      <dgm:spPr/>
    </dgm:pt>
    <dgm:pt modelId="{9A156BA5-11EF-4553-866B-8BB40DA3803F}" type="pres">
      <dgm:prSet presAssocID="{D952D537-E04C-4533-9E1D-ED4B647492FB}" presName="negativeSpace" presStyleCnt="0"/>
      <dgm:spPr/>
    </dgm:pt>
    <dgm:pt modelId="{0EF0331D-B58E-411E-B38E-5205496D0C3C}" type="pres">
      <dgm:prSet presAssocID="{D952D537-E04C-4533-9E1D-ED4B647492FB}" presName="childText" presStyleLbl="conFgAcc1" presStyleIdx="2" presStyleCnt="3" custLinFactY="-2322" custLinFactNeighborY="-100000">
        <dgm:presLayoutVars>
          <dgm:bulletEnabled val="1"/>
        </dgm:presLayoutVars>
      </dgm:prSet>
      <dgm:spPr/>
    </dgm:pt>
  </dgm:ptLst>
  <dgm:cxnLst>
    <dgm:cxn modelId="{4A1EA021-98F4-48DE-BD24-AC79DA9481AF}" srcId="{D952D537-E04C-4533-9E1D-ED4B647492FB}" destId="{4564BE6E-7AC7-4540-8651-3A603839B3DE}" srcOrd="1" destOrd="0" parTransId="{5D4B0A0B-2BB0-4F43-9B1A-11A3C5EEFD31}" sibTransId="{77C664AB-5638-46D6-BA52-50973E665E77}"/>
    <dgm:cxn modelId="{0710082C-7558-4152-8F1A-FD69E4BB9AE1}" srcId="{D952D537-E04C-4533-9E1D-ED4B647492FB}" destId="{0D861BC4-0DC9-4D72-B1BE-B375B5745570}" srcOrd="2" destOrd="0" parTransId="{65E66ACE-AEC2-4EB6-959E-CFFE69AADF80}" sibTransId="{32AD352C-F9F9-4E27-AE65-A0F3DB6C9479}"/>
    <dgm:cxn modelId="{84FA0A39-30B1-4C95-91BE-2CE64266F253}" type="presOf" srcId="{193D0CA6-F4FF-4104-9A59-576D4D6056B5}" destId="{569C442B-753E-42A5-9EE6-34AA8B4798A6}" srcOrd="1" destOrd="0" presId="urn:microsoft.com/office/officeart/2005/8/layout/list1"/>
    <dgm:cxn modelId="{74364A3C-E081-492D-9403-5AEEF8FEC11C}" type="presOf" srcId="{1E44E950-4616-499D-9033-755D1CDF9E02}" destId="{0EF0331D-B58E-411E-B38E-5205496D0C3C}" srcOrd="0" destOrd="0" presId="urn:microsoft.com/office/officeart/2005/8/layout/list1"/>
    <dgm:cxn modelId="{B0C9833C-A5B5-4F14-B8C1-BDA27ED3988E}" type="presOf" srcId="{D952D537-E04C-4533-9E1D-ED4B647492FB}" destId="{0D440A90-DF0E-4948-80D7-CF7D5824FDDB}" srcOrd="1" destOrd="0" presId="urn:microsoft.com/office/officeart/2005/8/layout/list1"/>
    <dgm:cxn modelId="{C79AE73E-29E8-40EE-83A6-1A6D8C5AEBF2}" srcId="{FB593E01-B7E4-4498-A901-4FDE18289E1F}" destId="{193D0CA6-F4FF-4104-9A59-576D4D6056B5}" srcOrd="0" destOrd="0" parTransId="{0609B2E5-2F06-485A-ABDE-67A0473DEAEE}" sibTransId="{E5297DC1-9A9F-4D88-98FB-D92C919D762C}"/>
    <dgm:cxn modelId="{575BC240-6E99-4019-894D-577889EBD0F9}" srcId="{FB593E01-B7E4-4498-A901-4FDE18289E1F}" destId="{D952D537-E04C-4533-9E1D-ED4B647492FB}" srcOrd="2" destOrd="0" parTransId="{1228415C-E9DE-4766-A766-6FD4F0A6B372}" sibTransId="{282A5F24-7032-489D-9254-7DA987AA8CF3}"/>
    <dgm:cxn modelId="{54C95249-A11D-46CE-8A65-6F5D33F3A0E2}" type="presOf" srcId="{D952D537-E04C-4533-9E1D-ED4B647492FB}" destId="{5A04B640-BFAD-4835-A9DF-700DE0133212}" srcOrd="0" destOrd="0" presId="urn:microsoft.com/office/officeart/2005/8/layout/list1"/>
    <dgm:cxn modelId="{D2437756-4938-4783-B154-C1F6EBF5FC4C}" srcId="{D952D537-E04C-4533-9E1D-ED4B647492FB}" destId="{1E44E950-4616-499D-9033-755D1CDF9E02}" srcOrd="0" destOrd="0" parTransId="{DADE064E-4E99-4E37-8215-7C859A079239}" sibTransId="{D9EC8C18-5CA3-4667-9716-68E7419BA500}"/>
    <dgm:cxn modelId="{8E970258-BF50-44BF-A3FF-3263E6F126E9}" type="presOf" srcId="{5C795C04-3C90-4E8C-96AD-8EE655E9ACB6}" destId="{624DDB79-CA2F-4E7E-B911-4208EC2E877B}" srcOrd="0" destOrd="0" presId="urn:microsoft.com/office/officeart/2005/8/layout/list1"/>
    <dgm:cxn modelId="{2DAF6659-8122-4CDC-A0B4-1DA232FC3492}" srcId="{193D0CA6-F4FF-4104-9A59-576D4D6056B5}" destId="{5C795C04-3C90-4E8C-96AD-8EE655E9ACB6}" srcOrd="0" destOrd="0" parTransId="{5FF9FC8D-658A-43F8-BB02-16ECEEE5A04C}" sibTransId="{69F4B455-885A-4E68-ABC8-206FEE39F1D9}"/>
    <dgm:cxn modelId="{CFF03883-4174-4514-9F3D-FB29618F266B}" type="presOf" srcId="{0D861BC4-0DC9-4D72-B1BE-B375B5745570}" destId="{0EF0331D-B58E-411E-B38E-5205496D0C3C}" srcOrd="0" destOrd="2" presId="urn:microsoft.com/office/officeart/2005/8/layout/list1"/>
    <dgm:cxn modelId="{D0501D8C-43BD-460B-9EBE-F49DA1669C79}" type="presOf" srcId="{AFF77E53-D51F-48C5-ADDA-C5C845DA91D0}" destId="{A818C816-713E-4B15-94AA-A3158397BADA}" srcOrd="0" destOrd="0" presId="urn:microsoft.com/office/officeart/2005/8/layout/list1"/>
    <dgm:cxn modelId="{1ED7168E-B04C-479F-8DDE-2E7920451535}" type="presOf" srcId="{188E97C8-03D5-41D8-AF62-4F4A772F47F6}" destId="{452A54FF-9C2D-402F-80A0-FD12D82CFD6C}" srcOrd="0" destOrd="0" presId="urn:microsoft.com/office/officeart/2005/8/layout/list1"/>
    <dgm:cxn modelId="{6B41EDBF-0BD7-4330-B0FB-E5E75FD55513}" type="presOf" srcId="{193D0CA6-F4FF-4104-9A59-576D4D6056B5}" destId="{21303892-2A44-44EB-85B2-D02E051EEC27}" srcOrd="0" destOrd="0" presId="urn:microsoft.com/office/officeart/2005/8/layout/list1"/>
    <dgm:cxn modelId="{B35476CA-49C8-4C63-A524-D637D9910115}" srcId="{FB593E01-B7E4-4498-A901-4FDE18289E1F}" destId="{188E97C8-03D5-41D8-AF62-4F4A772F47F6}" srcOrd="1" destOrd="0" parTransId="{9DECE15F-28D5-4A0A-AD34-452538A23D23}" sibTransId="{F280A8EC-B417-485C-A812-DAED61827838}"/>
    <dgm:cxn modelId="{5D7DFECC-E4D5-423F-A2C6-3894C08CDEB7}" type="presOf" srcId="{FB593E01-B7E4-4498-A901-4FDE18289E1F}" destId="{2DC476D5-F5E1-473F-85E5-3DA006737530}" srcOrd="0" destOrd="0" presId="urn:microsoft.com/office/officeart/2005/8/layout/list1"/>
    <dgm:cxn modelId="{85D65FD9-94A5-4FF6-AD24-35C280ED8CE7}" srcId="{188E97C8-03D5-41D8-AF62-4F4A772F47F6}" destId="{AFF77E53-D51F-48C5-ADDA-C5C845DA91D0}" srcOrd="0" destOrd="0" parTransId="{DE396DBF-3A24-482C-BA8B-CB77163D6892}" sibTransId="{E54017A9-0FA5-487E-A0C8-86825D87D89C}"/>
    <dgm:cxn modelId="{9341F2F7-DF95-4D55-BCBC-2086711EB809}" type="presOf" srcId="{4564BE6E-7AC7-4540-8651-3A603839B3DE}" destId="{0EF0331D-B58E-411E-B38E-5205496D0C3C}" srcOrd="0" destOrd="1" presId="urn:microsoft.com/office/officeart/2005/8/layout/list1"/>
    <dgm:cxn modelId="{768FF9FF-DE6D-46DD-8632-F055ED08C508}" type="presOf" srcId="{188E97C8-03D5-41D8-AF62-4F4A772F47F6}" destId="{528B6EFB-6501-4FC1-B279-62F2EA750138}" srcOrd="1" destOrd="0" presId="urn:microsoft.com/office/officeart/2005/8/layout/list1"/>
    <dgm:cxn modelId="{D478D2C7-04C8-4EC8-9B8B-20C7FF99CDBA}" type="presParOf" srcId="{2DC476D5-F5E1-473F-85E5-3DA006737530}" destId="{14582CAF-A3D5-44BA-B209-F61FC7681B70}" srcOrd="0" destOrd="0" presId="urn:microsoft.com/office/officeart/2005/8/layout/list1"/>
    <dgm:cxn modelId="{9D5B24E3-96D8-46F5-96BB-60532EE40280}" type="presParOf" srcId="{14582CAF-A3D5-44BA-B209-F61FC7681B70}" destId="{21303892-2A44-44EB-85B2-D02E051EEC27}" srcOrd="0" destOrd="0" presId="urn:microsoft.com/office/officeart/2005/8/layout/list1"/>
    <dgm:cxn modelId="{24F405E6-1A4E-4CA7-8F8C-25F73FDE1DD3}" type="presParOf" srcId="{14582CAF-A3D5-44BA-B209-F61FC7681B70}" destId="{569C442B-753E-42A5-9EE6-34AA8B4798A6}" srcOrd="1" destOrd="0" presId="urn:microsoft.com/office/officeart/2005/8/layout/list1"/>
    <dgm:cxn modelId="{F2D34918-E5C8-40C6-8F1B-FFB3DCFCC129}" type="presParOf" srcId="{2DC476D5-F5E1-473F-85E5-3DA006737530}" destId="{287E0C51-ACD2-4226-AA10-77F702F5D685}" srcOrd="1" destOrd="0" presId="urn:microsoft.com/office/officeart/2005/8/layout/list1"/>
    <dgm:cxn modelId="{A24F0FD5-400E-4BAE-976A-148246C8BAAC}" type="presParOf" srcId="{2DC476D5-F5E1-473F-85E5-3DA006737530}" destId="{624DDB79-CA2F-4E7E-B911-4208EC2E877B}" srcOrd="2" destOrd="0" presId="urn:microsoft.com/office/officeart/2005/8/layout/list1"/>
    <dgm:cxn modelId="{C4FBD426-A84E-4BC3-8F1B-27BE60720718}" type="presParOf" srcId="{2DC476D5-F5E1-473F-85E5-3DA006737530}" destId="{EDABC41C-5549-4D12-9749-34686BDD85AF}" srcOrd="3" destOrd="0" presId="urn:microsoft.com/office/officeart/2005/8/layout/list1"/>
    <dgm:cxn modelId="{A85AE42C-B16C-4058-812D-F6F949909554}" type="presParOf" srcId="{2DC476D5-F5E1-473F-85E5-3DA006737530}" destId="{56C83F11-F5D4-4479-9101-FFC8CE54A093}" srcOrd="4" destOrd="0" presId="urn:microsoft.com/office/officeart/2005/8/layout/list1"/>
    <dgm:cxn modelId="{16123E01-9296-41F3-820B-8E183485C833}" type="presParOf" srcId="{56C83F11-F5D4-4479-9101-FFC8CE54A093}" destId="{452A54FF-9C2D-402F-80A0-FD12D82CFD6C}" srcOrd="0" destOrd="0" presId="urn:microsoft.com/office/officeart/2005/8/layout/list1"/>
    <dgm:cxn modelId="{EDECCEA2-3958-477E-9D08-8C21940B5B32}" type="presParOf" srcId="{56C83F11-F5D4-4479-9101-FFC8CE54A093}" destId="{528B6EFB-6501-4FC1-B279-62F2EA750138}" srcOrd="1" destOrd="0" presId="urn:microsoft.com/office/officeart/2005/8/layout/list1"/>
    <dgm:cxn modelId="{AD5B21BB-32CE-4747-B76F-59C52861E474}" type="presParOf" srcId="{2DC476D5-F5E1-473F-85E5-3DA006737530}" destId="{AE5B3601-85A9-41D7-9444-77A71ED4736B}" srcOrd="5" destOrd="0" presId="urn:microsoft.com/office/officeart/2005/8/layout/list1"/>
    <dgm:cxn modelId="{E66A27F6-0A8D-48BC-8AAA-254424029D68}" type="presParOf" srcId="{2DC476D5-F5E1-473F-85E5-3DA006737530}" destId="{A818C816-713E-4B15-94AA-A3158397BADA}" srcOrd="6" destOrd="0" presId="urn:microsoft.com/office/officeart/2005/8/layout/list1"/>
    <dgm:cxn modelId="{16B3A931-9862-4212-93F2-338B6E00E0E8}" type="presParOf" srcId="{2DC476D5-F5E1-473F-85E5-3DA006737530}" destId="{3B39D2FA-FDE0-46D9-A870-4B1A0C9DD0F8}" srcOrd="7" destOrd="0" presId="urn:microsoft.com/office/officeart/2005/8/layout/list1"/>
    <dgm:cxn modelId="{8823EED0-2F8B-4C4E-81A0-AE0DAB32F2FA}" type="presParOf" srcId="{2DC476D5-F5E1-473F-85E5-3DA006737530}" destId="{9D33B66F-A2E2-4451-93F5-960B5D017BB0}" srcOrd="8" destOrd="0" presId="urn:microsoft.com/office/officeart/2005/8/layout/list1"/>
    <dgm:cxn modelId="{376A5525-9F80-4B80-B1C0-A4D3BD8517FC}" type="presParOf" srcId="{9D33B66F-A2E2-4451-93F5-960B5D017BB0}" destId="{5A04B640-BFAD-4835-A9DF-700DE0133212}" srcOrd="0" destOrd="0" presId="urn:microsoft.com/office/officeart/2005/8/layout/list1"/>
    <dgm:cxn modelId="{BCD58681-AF42-4D09-8B13-13C36310EE98}" type="presParOf" srcId="{9D33B66F-A2E2-4451-93F5-960B5D017BB0}" destId="{0D440A90-DF0E-4948-80D7-CF7D5824FDDB}" srcOrd="1" destOrd="0" presId="urn:microsoft.com/office/officeart/2005/8/layout/list1"/>
    <dgm:cxn modelId="{B5FDEC1B-0733-487D-8A66-3DE44A62778E}" type="presParOf" srcId="{2DC476D5-F5E1-473F-85E5-3DA006737530}" destId="{9A156BA5-11EF-4553-866B-8BB40DA3803F}" srcOrd="9" destOrd="0" presId="urn:microsoft.com/office/officeart/2005/8/layout/list1"/>
    <dgm:cxn modelId="{9D685820-289F-446E-94EC-29AC0C1329B9}" type="presParOf" srcId="{2DC476D5-F5E1-473F-85E5-3DA006737530}" destId="{0EF0331D-B58E-411E-B38E-5205496D0C3C}"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2C8BBEE0-1F3E-4921-9FEA-57D3DDC966A4}"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s-PE"/>
        </a:p>
      </dgm:t>
    </dgm:pt>
    <dgm:pt modelId="{52A86D20-D931-4BF1-9B7A-9200F03795E5}">
      <dgm:prSet phldrT="[Texto]" custT="1"/>
      <dgm:spPr/>
      <dgm:t>
        <a:bodyPr/>
        <a:lstStyle/>
        <a:p>
          <a:r>
            <a:rPr lang="es-PE" sz="1600"/>
            <a:t>Ventas actuales</a:t>
          </a:r>
          <a:endParaRPr lang="es-PE" sz="1600" dirty="0"/>
        </a:p>
      </dgm:t>
    </dgm:pt>
    <dgm:pt modelId="{6B960492-DB53-4EE8-8BAC-B645FBB87439}" type="parTrans" cxnId="{B502BEE6-5B8E-4B1B-834B-5C44592ECBDF}">
      <dgm:prSet/>
      <dgm:spPr/>
      <dgm:t>
        <a:bodyPr/>
        <a:lstStyle/>
        <a:p>
          <a:endParaRPr lang="es-PE" sz="1600">
            <a:solidFill>
              <a:schemeClr val="tx1">
                <a:lumMod val="65000"/>
                <a:lumOff val="35000"/>
              </a:schemeClr>
            </a:solidFill>
          </a:endParaRPr>
        </a:p>
      </dgm:t>
    </dgm:pt>
    <dgm:pt modelId="{DE526F63-F348-4DBE-9C11-33A614E68D42}" type="sibTrans" cxnId="{B502BEE6-5B8E-4B1B-834B-5C44592ECBDF}">
      <dgm:prSet/>
      <dgm:spPr/>
      <dgm:t>
        <a:bodyPr/>
        <a:lstStyle/>
        <a:p>
          <a:endParaRPr lang="es-PE" sz="1600">
            <a:solidFill>
              <a:schemeClr val="tx1">
                <a:lumMod val="65000"/>
                <a:lumOff val="35000"/>
              </a:schemeClr>
            </a:solidFill>
          </a:endParaRPr>
        </a:p>
      </dgm:t>
    </dgm:pt>
    <dgm:pt modelId="{62336197-C7AE-4A21-B506-DD6DE3EC01AC}">
      <dgm:prSet phldrT="[Texto]" custT="1"/>
      <dgm:spPr/>
      <dgm:t>
        <a:bodyPr/>
        <a:lstStyle/>
        <a:p>
          <a:r>
            <a:rPr lang="es-PE" sz="1600"/>
            <a:t>Pronóstico de ventas</a:t>
          </a:r>
          <a:endParaRPr lang="es-PE" sz="1600" dirty="0"/>
        </a:p>
      </dgm:t>
    </dgm:pt>
    <dgm:pt modelId="{17901762-FAFA-4C47-A053-5A68A28CDCE2}" type="parTrans" cxnId="{3D1DA178-D633-4DFD-AB33-5F6DE578142D}">
      <dgm:prSet/>
      <dgm:spPr/>
      <dgm:t>
        <a:bodyPr/>
        <a:lstStyle/>
        <a:p>
          <a:endParaRPr lang="es-PE" sz="1600">
            <a:solidFill>
              <a:schemeClr val="tx1">
                <a:lumMod val="65000"/>
                <a:lumOff val="35000"/>
              </a:schemeClr>
            </a:solidFill>
          </a:endParaRPr>
        </a:p>
      </dgm:t>
    </dgm:pt>
    <dgm:pt modelId="{EAF09C43-6A5D-418F-9253-06E9E860C11B}" type="sibTrans" cxnId="{3D1DA178-D633-4DFD-AB33-5F6DE578142D}">
      <dgm:prSet/>
      <dgm:spPr/>
      <dgm:t>
        <a:bodyPr/>
        <a:lstStyle/>
        <a:p>
          <a:endParaRPr lang="es-PE" sz="1600">
            <a:solidFill>
              <a:schemeClr val="tx1">
                <a:lumMod val="65000"/>
                <a:lumOff val="35000"/>
              </a:schemeClr>
            </a:solidFill>
          </a:endParaRPr>
        </a:p>
      </dgm:t>
    </dgm:pt>
    <dgm:pt modelId="{3577338D-29CD-4EDE-8E0B-3047E6C04654}">
      <dgm:prSet phldrT="[Texto]" custT="1"/>
      <dgm:spPr/>
      <dgm:t>
        <a:bodyPr/>
        <a:lstStyle/>
        <a:p>
          <a:r>
            <a:rPr lang="es-PE" sz="1600"/>
            <a:t>Potencial del mercado</a:t>
          </a:r>
          <a:endParaRPr lang="es-PE" sz="1600" dirty="0"/>
        </a:p>
      </dgm:t>
    </dgm:pt>
    <dgm:pt modelId="{106CBB34-B086-40E8-8FAB-4FF5EFBE45F8}" type="parTrans" cxnId="{D916933A-B321-4C20-ABBC-564A5F231529}">
      <dgm:prSet/>
      <dgm:spPr/>
      <dgm:t>
        <a:bodyPr/>
        <a:lstStyle/>
        <a:p>
          <a:endParaRPr lang="es-PE" sz="1600">
            <a:solidFill>
              <a:schemeClr val="tx1">
                <a:lumMod val="65000"/>
                <a:lumOff val="35000"/>
              </a:schemeClr>
            </a:solidFill>
          </a:endParaRPr>
        </a:p>
      </dgm:t>
    </dgm:pt>
    <dgm:pt modelId="{5330BBC8-BB1D-49F7-83A3-FAFC891E540D}" type="sibTrans" cxnId="{D916933A-B321-4C20-ABBC-564A5F231529}">
      <dgm:prSet/>
      <dgm:spPr/>
      <dgm:t>
        <a:bodyPr/>
        <a:lstStyle/>
        <a:p>
          <a:endParaRPr lang="es-PE" sz="1600">
            <a:solidFill>
              <a:schemeClr val="tx1">
                <a:lumMod val="65000"/>
                <a:lumOff val="35000"/>
              </a:schemeClr>
            </a:solidFill>
          </a:endParaRPr>
        </a:p>
      </dgm:t>
    </dgm:pt>
    <dgm:pt modelId="{440B37C2-AC6E-4F83-A4AF-3DB4FE36F041}" type="pres">
      <dgm:prSet presAssocID="{2C8BBEE0-1F3E-4921-9FEA-57D3DDC966A4}" presName="diagram" presStyleCnt="0">
        <dgm:presLayoutVars>
          <dgm:dir/>
          <dgm:resizeHandles val="exact"/>
        </dgm:presLayoutVars>
      </dgm:prSet>
      <dgm:spPr/>
    </dgm:pt>
    <dgm:pt modelId="{D6E5BE3A-557C-42C0-9A60-3729730C85C0}" type="pres">
      <dgm:prSet presAssocID="{52A86D20-D931-4BF1-9B7A-9200F03795E5}" presName="node" presStyleLbl="node1" presStyleIdx="0" presStyleCnt="3" custLinFactNeighborX="-2368" custLinFactNeighborY="-69">
        <dgm:presLayoutVars>
          <dgm:bulletEnabled val="1"/>
        </dgm:presLayoutVars>
      </dgm:prSet>
      <dgm:spPr/>
    </dgm:pt>
    <dgm:pt modelId="{7713F541-B492-4C87-8EF7-E483BB0E927F}" type="pres">
      <dgm:prSet presAssocID="{DE526F63-F348-4DBE-9C11-33A614E68D42}" presName="sibTrans" presStyleCnt="0"/>
      <dgm:spPr/>
    </dgm:pt>
    <dgm:pt modelId="{342D756C-516C-4FF0-B49B-CBF565064DE3}" type="pres">
      <dgm:prSet presAssocID="{62336197-C7AE-4A21-B506-DD6DE3EC01AC}" presName="node" presStyleLbl="node1" presStyleIdx="1" presStyleCnt="3">
        <dgm:presLayoutVars>
          <dgm:bulletEnabled val="1"/>
        </dgm:presLayoutVars>
      </dgm:prSet>
      <dgm:spPr/>
    </dgm:pt>
    <dgm:pt modelId="{910CDCDC-2C73-4017-B4AA-CA058D33DB64}" type="pres">
      <dgm:prSet presAssocID="{EAF09C43-6A5D-418F-9253-06E9E860C11B}" presName="sibTrans" presStyleCnt="0"/>
      <dgm:spPr/>
    </dgm:pt>
    <dgm:pt modelId="{F53BD7EF-1FFD-438C-B009-AE0FF7FC2308}" type="pres">
      <dgm:prSet presAssocID="{3577338D-29CD-4EDE-8E0B-3047E6C04654}" presName="node" presStyleLbl="node1" presStyleIdx="2" presStyleCnt="3">
        <dgm:presLayoutVars>
          <dgm:bulletEnabled val="1"/>
        </dgm:presLayoutVars>
      </dgm:prSet>
      <dgm:spPr/>
    </dgm:pt>
  </dgm:ptLst>
  <dgm:cxnLst>
    <dgm:cxn modelId="{D916933A-B321-4C20-ABBC-564A5F231529}" srcId="{2C8BBEE0-1F3E-4921-9FEA-57D3DDC966A4}" destId="{3577338D-29CD-4EDE-8E0B-3047E6C04654}" srcOrd="2" destOrd="0" parTransId="{106CBB34-B086-40E8-8FAB-4FF5EFBE45F8}" sibTransId="{5330BBC8-BB1D-49F7-83A3-FAFC891E540D}"/>
    <dgm:cxn modelId="{27F8703D-6D39-46B2-BCF9-98E02677B06A}" type="presOf" srcId="{3577338D-29CD-4EDE-8E0B-3047E6C04654}" destId="{F53BD7EF-1FFD-438C-B009-AE0FF7FC2308}" srcOrd="0" destOrd="0" presId="urn:microsoft.com/office/officeart/2005/8/layout/default"/>
    <dgm:cxn modelId="{9F862547-96CA-411D-B0AA-4A720802F95B}" type="presOf" srcId="{62336197-C7AE-4A21-B506-DD6DE3EC01AC}" destId="{342D756C-516C-4FF0-B49B-CBF565064DE3}" srcOrd="0" destOrd="0" presId="urn:microsoft.com/office/officeart/2005/8/layout/default"/>
    <dgm:cxn modelId="{3D1DA178-D633-4DFD-AB33-5F6DE578142D}" srcId="{2C8BBEE0-1F3E-4921-9FEA-57D3DDC966A4}" destId="{62336197-C7AE-4A21-B506-DD6DE3EC01AC}" srcOrd="1" destOrd="0" parTransId="{17901762-FAFA-4C47-A053-5A68A28CDCE2}" sibTransId="{EAF09C43-6A5D-418F-9253-06E9E860C11B}"/>
    <dgm:cxn modelId="{7E13C5A2-1B9D-4245-B5BC-0A9D0C9F34D0}" type="presOf" srcId="{2C8BBEE0-1F3E-4921-9FEA-57D3DDC966A4}" destId="{440B37C2-AC6E-4F83-A4AF-3DB4FE36F041}" srcOrd="0" destOrd="0" presId="urn:microsoft.com/office/officeart/2005/8/layout/default"/>
    <dgm:cxn modelId="{F91DCDBD-2F76-474A-A771-105EBD1E5194}" type="presOf" srcId="{52A86D20-D931-4BF1-9B7A-9200F03795E5}" destId="{D6E5BE3A-557C-42C0-9A60-3729730C85C0}" srcOrd="0" destOrd="0" presId="urn:microsoft.com/office/officeart/2005/8/layout/default"/>
    <dgm:cxn modelId="{B502BEE6-5B8E-4B1B-834B-5C44592ECBDF}" srcId="{2C8BBEE0-1F3E-4921-9FEA-57D3DDC966A4}" destId="{52A86D20-D931-4BF1-9B7A-9200F03795E5}" srcOrd="0" destOrd="0" parTransId="{6B960492-DB53-4EE8-8BAC-B645FBB87439}" sibTransId="{DE526F63-F348-4DBE-9C11-33A614E68D42}"/>
    <dgm:cxn modelId="{53D73693-0B31-4AD3-87A8-7A610781A15E}" type="presParOf" srcId="{440B37C2-AC6E-4F83-A4AF-3DB4FE36F041}" destId="{D6E5BE3A-557C-42C0-9A60-3729730C85C0}" srcOrd="0" destOrd="0" presId="urn:microsoft.com/office/officeart/2005/8/layout/default"/>
    <dgm:cxn modelId="{69DF18F8-FFAC-4B8E-8725-70CB6AB6AC7B}" type="presParOf" srcId="{440B37C2-AC6E-4F83-A4AF-3DB4FE36F041}" destId="{7713F541-B492-4C87-8EF7-E483BB0E927F}" srcOrd="1" destOrd="0" presId="urn:microsoft.com/office/officeart/2005/8/layout/default"/>
    <dgm:cxn modelId="{2B0875A6-5A61-40A5-8C95-8EA6912D3D72}" type="presParOf" srcId="{440B37C2-AC6E-4F83-A4AF-3DB4FE36F041}" destId="{342D756C-516C-4FF0-B49B-CBF565064DE3}" srcOrd="2" destOrd="0" presId="urn:microsoft.com/office/officeart/2005/8/layout/default"/>
    <dgm:cxn modelId="{C3FDC1A7-4E85-412B-890D-E934B3E61C43}" type="presParOf" srcId="{440B37C2-AC6E-4F83-A4AF-3DB4FE36F041}" destId="{910CDCDC-2C73-4017-B4AA-CA058D33DB64}" srcOrd="3" destOrd="0" presId="urn:microsoft.com/office/officeart/2005/8/layout/default"/>
    <dgm:cxn modelId="{447B1D4C-B094-47E8-B859-2F411B0D7513}" type="presParOf" srcId="{440B37C2-AC6E-4F83-A4AF-3DB4FE36F041}" destId="{F53BD7EF-1FFD-438C-B009-AE0FF7FC2308}"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D275C608-A0DA-403C-B31C-F3A97612B5F5}" type="doc">
      <dgm:prSet loTypeId="urn:microsoft.com/office/officeart/2005/8/layout/hList1" loCatId="list" qsTypeId="urn:microsoft.com/office/officeart/2005/8/quickstyle/simple1" qsCatId="simple" csTypeId="urn:microsoft.com/office/officeart/2005/8/colors/accent2_1" csCatId="accent2" phldr="1"/>
      <dgm:spPr/>
      <dgm:t>
        <a:bodyPr/>
        <a:lstStyle/>
        <a:p>
          <a:endParaRPr lang="es-PE"/>
        </a:p>
      </dgm:t>
    </dgm:pt>
    <dgm:pt modelId="{73862FF8-64D1-42EB-94D3-13D5B3BB889A}">
      <dgm:prSet phldrT="[Texto]" custT="1"/>
      <dgm:spPr/>
      <dgm:t>
        <a:bodyPr/>
        <a:lstStyle/>
        <a:p>
          <a:r>
            <a:rPr lang="es-PE" sz="1600" dirty="0">
              <a:solidFill>
                <a:schemeClr val="tx1">
                  <a:lumMod val="65000"/>
                  <a:lumOff val="35000"/>
                </a:schemeClr>
              </a:solidFill>
            </a:rPr>
            <a:t>Ventas de la empresa</a:t>
          </a:r>
        </a:p>
      </dgm:t>
    </dgm:pt>
    <dgm:pt modelId="{9B675628-5169-43A4-8C27-7A318A94DF7A}" type="parTrans" cxnId="{CD8D70CE-38C9-486D-A189-07681FEA46E5}">
      <dgm:prSet/>
      <dgm:spPr/>
      <dgm:t>
        <a:bodyPr/>
        <a:lstStyle/>
        <a:p>
          <a:endParaRPr lang="es-PE" sz="1600">
            <a:solidFill>
              <a:schemeClr val="tx1">
                <a:lumMod val="65000"/>
                <a:lumOff val="35000"/>
              </a:schemeClr>
            </a:solidFill>
          </a:endParaRPr>
        </a:p>
      </dgm:t>
    </dgm:pt>
    <dgm:pt modelId="{3EA9A8E2-3586-475C-ADC1-60EF75F256A6}" type="sibTrans" cxnId="{CD8D70CE-38C9-486D-A189-07681FEA46E5}">
      <dgm:prSet/>
      <dgm:spPr/>
      <dgm:t>
        <a:bodyPr/>
        <a:lstStyle/>
        <a:p>
          <a:endParaRPr lang="es-PE" sz="1600">
            <a:solidFill>
              <a:schemeClr val="tx1">
                <a:lumMod val="65000"/>
                <a:lumOff val="35000"/>
              </a:schemeClr>
            </a:solidFill>
          </a:endParaRPr>
        </a:p>
      </dgm:t>
    </dgm:pt>
    <dgm:pt modelId="{8E2ECC2A-6176-48AB-B37D-5CE40DDA6593}">
      <dgm:prSet phldrT="[Texto]" custT="1"/>
      <dgm:spPr/>
      <dgm:t>
        <a:bodyPr/>
        <a:lstStyle/>
        <a:p>
          <a:pPr algn="just"/>
          <a:r>
            <a:rPr lang="es-PE" sz="1600" dirty="0">
              <a:solidFill>
                <a:schemeClr val="tx1">
                  <a:lumMod val="65000"/>
                  <a:lumOff val="35000"/>
                </a:schemeClr>
              </a:solidFill>
            </a:rPr>
            <a:t>Ventas de la empresa clasificadas por artículos, marcas, líneas y mezclas de productos.</a:t>
          </a:r>
        </a:p>
      </dgm:t>
    </dgm:pt>
    <dgm:pt modelId="{1E73FF31-5CE2-4F84-A3FC-45BE843FCAA2}" type="parTrans" cxnId="{B76AA922-79D7-42F6-B4D4-81C27CCD6559}">
      <dgm:prSet/>
      <dgm:spPr/>
      <dgm:t>
        <a:bodyPr/>
        <a:lstStyle/>
        <a:p>
          <a:endParaRPr lang="es-PE" sz="1600">
            <a:solidFill>
              <a:schemeClr val="tx1">
                <a:lumMod val="65000"/>
                <a:lumOff val="35000"/>
              </a:schemeClr>
            </a:solidFill>
          </a:endParaRPr>
        </a:p>
      </dgm:t>
    </dgm:pt>
    <dgm:pt modelId="{E27347C7-44E3-496F-A897-54153B57CDC9}" type="sibTrans" cxnId="{B76AA922-79D7-42F6-B4D4-81C27CCD6559}">
      <dgm:prSet/>
      <dgm:spPr/>
      <dgm:t>
        <a:bodyPr/>
        <a:lstStyle/>
        <a:p>
          <a:endParaRPr lang="es-PE" sz="1600">
            <a:solidFill>
              <a:schemeClr val="tx1">
                <a:lumMod val="65000"/>
                <a:lumOff val="35000"/>
              </a:schemeClr>
            </a:solidFill>
          </a:endParaRPr>
        </a:p>
      </dgm:t>
    </dgm:pt>
    <dgm:pt modelId="{D2E11E96-AB0B-49CB-9317-31D747FD8941}">
      <dgm:prSet phldrT="[Texto]" custT="1"/>
      <dgm:spPr/>
      <dgm:t>
        <a:bodyPr/>
        <a:lstStyle/>
        <a:p>
          <a:r>
            <a:rPr lang="es-PE" sz="1600" dirty="0">
              <a:solidFill>
                <a:schemeClr val="tx1">
                  <a:lumMod val="65000"/>
                  <a:lumOff val="35000"/>
                </a:schemeClr>
              </a:solidFill>
            </a:rPr>
            <a:t>Ventas totales</a:t>
          </a:r>
        </a:p>
      </dgm:t>
    </dgm:pt>
    <dgm:pt modelId="{7F145F06-B735-438E-8303-3FC55F4DD476}" type="parTrans" cxnId="{1F68071C-793C-4AEF-BA92-EE159CE3ADC1}">
      <dgm:prSet/>
      <dgm:spPr/>
      <dgm:t>
        <a:bodyPr/>
        <a:lstStyle/>
        <a:p>
          <a:endParaRPr lang="es-PE" sz="1600">
            <a:solidFill>
              <a:schemeClr val="tx1">
                <a:lumMod val="65000"/>
                <a:lumOff val="35000"/>
              </a:schemeClr>
            </a:solidFill>
          </a:endParaRPr>
        </a:p>
      </dgm:t>
    </dgm:pt>
    <dgm:pt modelId="{4A8FF873-6506-4C06-A718-B84C2F96DD99}" type="sibTrans" cxnId="{1F68071C-793C-4AEF-BA92-EE159CE3ADC1}">
      <dgm:prSet/>
      <dgm:spPr/>
      <dgm:t>
        <a:bodyPr/>
        <a:lstStyle/>
        <a:p>
          <a:endParaRPr lang="es-PE" sz="1600">
            <a:solidFill>
              <a:schemeClr val="tx1">
                <a:lumMod val="65000"/>
                <a:lumOff val="35000"/>
              </a:schemeClr>
            </a:solidFill>
          </a:endParaRPr>
        </a:p>
      </dgm:t>
    </dgm:pt>
    <dgm:pt modelId="{6EFF30D8-190D-4AF5-B2D3-3A6BE693BCFB}">
      <dgm:prSet phldrT="[Texto]" custT="1"/>
      <dgm:spPr/>
      <dgm:t>
        <a:bodyPr/>
        <a:lstStyle/>
        <a:p>
          <a:r>
            <a:rPr lang="es-PE" sz="1600" dirty="0">
              <a:solidFill>
                <a:schemeClr val="tx1">
                  <a:lumMod val="65000"/>
                  <a:lumOff val="35000"/>
                </a:schemeClr>
              </a:solidFill>
            </a:rPr>
            <a:t>Ventas totales que se lograrán con todos los proveedores en el mercado relevante.</a:t>
          </a:r>
        </a:p>
      </dgm:t>
    </dgm:pt>
    <dgm:pt modelId="{EA364E87-B1A3-4881-953E-16CA97AD8FCD}" type="parTrans" cxnId="{A4BC4A51-133A-4166-82DD-3AF56A104BFB}">
      <dgm:prSet/>
      <dgm:spPr/>
      <dgm:t>
        <a:bodyPr/>
        <a:lstStyle/>
        <a:p>
          <a:endParaRPr lang="es-PE" sz="1600">
            <a:solidFill>
              <a:schemeClr val="tx1">
                <a:lumMod val="65000"/>
                <a:lumOff val="35000"/>
              </a:schemeClr>
            </a:solidFill>
          </a:endParaRPr>
        </a:p>
      </dgm:t>
    </dgm:pt>
    <dgm:pt modelId="{E1FC1D9E-E376-47A8-BC57-154AA765D73A}" type="sibTrans" cxnId="{A4BC4A51-133A-4166-82DD-3AF56A104BFB}">
      <dgm:prSet/>
      <dgm:spPr/>
      <dgm:t>
        <a:bodyPr/>
        <a:lstStyle/>
        <a:p>
          <a:endParaRPr lang="es-PE" sz="1600">
            <a:solidFill>
              <a:schemeClr val="tx1">
                <a:lumMod val="65000"/>
                <a:lumOff val="35000"/>
              </a:schemeClr>
            </a:solidFill>
          </a:endParaRPr>
        </a:p>
      </dgm:t>
    </dgm:pt>
    <dgm:pt modelId="{B8865015-4FEF-46E3-82CA-1DFFF639B878}" type="pres">
      <dgm:prSet presAssocID="{D275C608-A0DA-403C-B31C-F3A97612B5F5}" presName="Name0" presStyleCnt="0">
        <dgm:presLayoutVars>
          <dgm:dir/>
          <dgm:animLvl val="lvl"/>
          <dgm:resizeHandles val="exact"/>
        </dgm:presLayoutVars>
      </dgm:prSet>
      <dgm:spPr/>
    </dgm:pt>
    <dgm:pt modelId="{7218FDCC-5A95-48D7-B4F6-AEDA92E9FE49}" type="pres">
      <dgm:prSet presAssocID="{73862FF8-64D1-42EB-94D3-13D5B3BB889A}" presName="composite" presStyleCnt="0"/>
      <dgm:spPr/>
    </dgm:pt>
    <dgm:pt modelId="{AF59A442-073A-4AAF-9CE7-1568F7C24237}" type="pres">
      <dgm:prSet presAssocID="{73862FF8-64D1-42EB-94D3-13D5B3BB889A}" presName="parTx" presStyleLbl="alignNode1" presStyleIdx="0" presStyleCnt="2" custLinFactNeighborY="-8867">
        <dgm:presLayoutVars>
          <dgm:chMax val="0"/>
          <dgm:chPref val="0"/>
          <dgm:bulletEnabled val="1"/>
        </dgm:presLayoutVars>
      </dgm:prSet>
      <dgm:spPr/>
    </dgm:pt>
    <dgm:pt modelId="{D2835AF7-9009-4A66-9240-915E11C32F1E}" type="pres">
      <dgm:prSet presAssocID="{73862FF8-64D1-42EB-94D3-13D5B3BB889A}" presName="desTx" presStyleLbl="alignAccFollowNode1" presStyleIdx="0" presStyleCnt="2">
        <dgm:presLayoutVars>
          <dgm:bulletEnabled val="1"/>
        </dgm:presLayoutVars>
      </dgm:prSet>
      <dgm:spPr/>
    </dgm:pt>
    <dgm:pt modelId="{6F34A289-B2C0-428E-AC57-4D82E3223C55}" type="pres">
      <dgm:prSet presAssocID="{3EA9A8E2-3586-475C-ADC1-60EF75F256A6}" presName="space" presStyleCnt="0"/>
      <dgm:spPr/>
    </dgm:pt>
    <dgm:pt modelId="{F431C33E-2EDA-43EF-A874-084B541B46F9}" type="pres">
      <dgm:prSet presAssocID="{D2E11E96-AB0B-49CB-9317-31D747FD8941}" presName="composite" presStyleCnt="0"/>
      <dgm:spPr/>
    </dgm:pt>
    <dgm:pt modelId="{70BA5610-DF99-4C88-9ED7-E4B1B5488C67}" type="pres">
      <dgm:prSet presAssocID="{D2E11E96-AB0B-49CB-9317-31D747FD8941}" presName="parTx" presStyleLbl="alignNode1" presStyleIdx="1" presStyleCnt="2">
        <dgm:presLayoutVars>
          <dgm:chMax val="0"/>
          <dgm:chPref val="0"/>
          <dgm:bulletEnabled val="1"/>
        </dgm:presLayoutVars>
      </dgm:prSet>
      <dgm:spPr/>
    </dgm:pt>
    <dgm:pt modelId="{E299BC46-8BDB-40A8-A961-CB4178910CD5}" type="pres">
      <dgm:prSet presAssocID="{D2E11E96-AB0B-49CB-9317-31D747FD8941}" presName="desTx" presStyleLbl="alignAccFollowNode1" presStyleIdx="1" presStyleCnt="2">
        <dgm:presLayoutVars>
          <dgm:bulletEnabled val="1"/>
        </dgm:presLayoutVars>
      </dgm:prSet>
      <dgm:spPr/>
    </dgm:pt>
  </dgm:ptLst>
  <dgm:cxnLst>
    <dgm:cxn modelId="{1F68071C-793C-4AEF-BA92-EE159CE3ADC1}" srcId="{D275C608-A0DA-403C-B31C-F3A97612B5F5}" destId="{D2E11E96-AB0B-49CB-9317-31D747FD8941}" srcOrd="1" destOrd="0" parTransId="{7F145F06-B735-438E-8303-3FC55F4DD476}" sibTransId="{4A8FF873-6506-4C06-A718-B84C2F96DD99}"/>
    <dgm:cxn modelId="{B76AA922-79D7-42F6-B4D4-81C27CCD6559}" srcId="{73862FF8-64D1-42EB-94D3-13D5B3BB889A}" destId="{8E2ECC2A-6176-48AB-B37D-5CE40DDA6593}" srcOrd="0" destOrd="0" parTransId="{1E73FF31-5CE2-4F84-A3FC-45BE843FCAA2}" sibTransId="{E27347C7-44E3-496F-A897-54153B57CDC9}"/>
    <dgm:cxn modelId="{B07C0B2D-E42D-49C8-A311-05BFD8BE9B86}" type="presOf" srcId="{73862FF8-64D1-42EB-94D3-13D5B3BB889A}" destId="{AF59A442-073A-4AAF-9CE7-1568F7C24237}" srcOrd="0" destOrd="0" presId="urn:microsoft.com/office/officeart/2005/8/layout/hList1"/>
    <dgm:cxn modelId="{AE176F42-EBAC-439E-97C8-CC46F2554055}" type="presOf" srcId="{D2E11E96-AB0B-49CB-9317-31D747FD8941}" destId="{70BA5610-DF99-4C88-9ED7-E4B1B5488C67}" srcOrd="0" destOrd="0" presId="urn:microsoft.com/office/officeart/2005/8/layout/hList1"/>
    <dgm:cxn modelId="{A4BC4A51-133A-4166-82DD-3AF56A104BFB}" srcId="{D2E11E96-AB0B-49CB-9317-31D747FD8941}" destId="{6EFF30D8-190D-4AF5-B2D3-3A6BE693BCFB}" srcOrd="0" destOrd="0" parTransId="{EA364E87-B1A3-4881-953E-16CA97AD8FCD}" sibTransId="{E1FC1D9E-E376-47A8-BC57-154AA765D73A}"/>
    <dgm:cxn modelId="{543D6E79-1CB0-431B-9B0F-E18D9C77DFDB}" type="presOf" srcId="{8E2ECC2A-6176-48AB-B37D-5CE40DDA6593}" destId="{D2835AF7-9009-4A66-9240-915E11C32F1E}" srcOrd="0" destOrd="0" presId="urn:microsoft.com/office/officeart/2005/8/layout/hList1"/>
    <dgm:cxn modelId="{B094E79F-4250-47CC-BEC4-F6EAF1A6FE12}" type="presOf" srcId="{D275C608-A0DA-403C-B31C-F3A97612B5F5}" destId="{B8865015-4FEF-46E3-82CA-1DFFF639B878}" srcOrd="0" destOrd="0" presId="urn:microsoft.com/office/officeart/2005/8/layout/hList1"/>
    <dgm:cxn modelId="{4ACB3CC0-7A54-470D-B2F1-80D80D6F85C8}" type="presOf" srcId="{6EFF30D8-190D-4AF5-B2D3-3A6BE693BCFB}" destId="{E299BC46-8BDB-40A8-A961-CB4178910CD5}" srcOrd="0" destOrd="0" presId="urn:microsoft.com/office/officeart/2005/8/layout/hList1"/>
    <dgm:cxn modelId="{CD8D70CE-38C9-486D-A189-07681FEA46E5}" srcId="{D275C608-A0DA-403C-B31C-F3A97612B5F5}" destId="{73862FF8-64D1-42EB-94D3-13D5B3BB889A}" srcOrd="0" destOrd="0" parTransId="{9B675628-5169-43A4-8C27-7A318A94DF7A}" sibTransId="{3EA9A8E2-3586-475C-ADC1-60EF75F256A6}"/>
    <dgm:cxn modelId="{D2939EEE-51F6-4EB7-8AB6-1C2DB2ED5E76}" type="presParOf" srcId="{B8865015-4FEF-46E3-82CA-1DFFF639B878}" destId="{7218FDCC-5A95-48D7-B4F6-AEDA92E9FE49}" srcOrd="0" destOrd="0" presId="urn:microsoft.com/office/officeart/2005/8/layout/hList1"/>
    <dgm:cxn modelId="{B5360F09-4BA8-47CC-A43E-92E3289BF688}" type="presParOf" srcId="{7218FDCC-5A95-48D7-B4F6-AEDA92E9FE49}" destId="{AF59A442-073A-4AAF-9CE7-1568F7C24237}" srcOrd="0" destOrd="0" presId="urn:microsoft.com/office/officeart/2005/8/layout/hList1"/>
    <dgm:cxn modelId="{FE0CE19D-45A9-478A-A112-EC386F2ACB12}" type="presParOf" srcId="{7218FDCC-5A95-48D7-B4F6-AEDA92E9FE49}" destId="{D2835AF7-9009-4A66-9240-915E11C32F1E}" srcOrd="1" destOrd="0" presId="urn:microsoft.com/office/officeart/2005/8/layout/hList1"/>
    <dgm:cxn modelId="{986F30C6-AEE7-46EA-AEC5-9EB4B351DA5A}" type="presParOf" srcId="{B8865015-4FEF-46E3-82CA-1DFFF639B878}" destId="{6F34A289-B2C0-428E-AC57-4D82E3223C55}" srcOrd="1" destOrd="0" presId="urn:microsoft.com/office/officeart/2005/8/layout/hList1"/>
    <dgm:cxn modelId="{51980F35-5D5C-4138-AF44-6B5AC5DBC649}" type="presParOf" srcId="{B8865015-4FEF-46E3-82CA-1DFFF639B878}" destId="{F431C33E-2EDA-43EF-A874-084B541B46F9}" srcOrd="2" destOrd="0" presId="urn:microsoft.com/office/officeart/2005/8/layout/hList1"/>
    <dgm:cxn modelId="{9D144FDD-EF64-4DFE-8492-B7BFE9AC066E}" type="presParOf" srcId="{F431C33E-2EDA-43EF-A874-084B541B46F9}" destId="{70BA5610-DF99-4C88-9ED7-E4B1B5488C67}" srcOrd="0" destOrd="0" presId="urn:microsoft.com/office/officeart/2005/8/layout/hList1"/>
    <dgm:cxn modelId="{F539339D-A468-46B7-A472-9FDE7D5978F6}" type="presParOf" srcId="{F431C33E-2EDA-43EF-A874-084B541B46F9}" destId="{E299BC46-8BDB-40A8-A961-CB4178910CD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25D500B1-929B-49C9-91F0-2257336EF15F}"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s-PE"/>
        </a:p>
      </dgm:t>
    </dgm:pt>
    <dgm:pt modelId="{CACC8D3A-1F0D-47F9-83CA-2339C6525F3C}">
      <dgm:prSet custT="1"/>
      <dgm:spPr/>
      <dgm:t>
        <a:bodyPr/>
        <a:lstStyle/>
        <a:p>
          <a:pPr rtl="0"/>
          <a:r>
            <a:rPr lang="es-ES_tradnl" sz="1200" b="1" i="0" dirty="0"/>
            <a:t>Promedios móviles</a:t>
          </a:r>
          <a:endParaRPr lang="es-PE" sz="1200" dirty="0"/>
        </a:p>
      </dgm:t>
    </dgm:pt>
    <dgm:pt modelId="{C676CE8B-DB6A-4398-B4EE-AFC86179E3F6}" type="parTrans" cxnId="{294061B4-9614-4E89-A27C-AE001B689B86}">
      <dgm:prSet/>
      <dgm:spPr/>
      <dgm:t>
        <a:bodyPr/>
        <a:lstStyle/>
        <a:p>
          <a:endParaRPr lang="es-PE" sz="1200">
            <a:solidFill>
              <a:schemeClr val="tx1">
                <a:lumMod val="65000"/>
                <a:lumOff val="35000"/>
              </a:schemeClr>
            </a:solidFill>
          </a:endParaRPr>
        </a:p>
      </dgm:t>
    </dgm:pt>
    <dgm:pt modelId="{4BFAC7FD-049A-462A-9754-6679A81C802E}" type="sibTrans" cxnId="{294061B4-9614-4E89-A27C-AE001B689B86}">
      <dgm:prSet/>
      <dgm:spPr/>
      <dgm:t>
        <a:bodyPr/>
        <a:lstStyle/>
        <a:p>
          <a:endParaRPr lang="es-PE" sz="1200">
            <a:solidFill>
              <a:schemeClr val="tx1">
                <a:lumMod val="65000"/>
                <a:lumOff val="35000"/>
              </a:schemeClr>
            </a:solidFill>
          </a:endParaRPr>
        </a:p>
      </dgm:t>
    </dgm:pt>
    <dgm:pt modelId="{D851399B-4B43-4B2A-A12B-A47F20E87720}">
      <dgm:prSet custT="1"/>
      <dgm:spPr/>
      <dgm:t>
        <a:bodyPr/>
        <a:lstStyle/>
        <a:p>
          <a:pPr rtl="0"/>
          <a:r>
            <a:rPr lang="es-ES_tradnl" sz="1200" b="1" i="0"/>
            <a:t>Proyecciones lineales</a:t>
          </a:r>
          <a:endParaRPr lang="es-PE" sz="1200" dirty="0"/>
        </a:p>
      </dgm:t>
    </dgm:pt>
    <dgm:pt modelId="{DF95C524-4B74-4A64-AAAB-6DFDEFF422A2}" type="parTrans" cxnId="{08ECB0EE-8263-4C1C-A2AA-B7D409B412A0}">
      <dgm:prSet/>
      <dgm:spPr/>
      <dgm:t>
        <a:bodyPr/>
        <a:lstStyle/>
        <a:p>
          <a:endParaRPr lang="es-PE" sz="1200">
            <a:solidFill>
              <a:schemeClr val="tx1">
                <a:lumMod val="65000"/>
                <a:lumOff val="35000"/>
              </a:schemeClr>
            </a:solidFill>
          </a:endParaRPr>
        </a:p>
      </dgm:t>
    </dgm:pt>
    <dgm:pt modelId="{F1229CC4-8382-4C7A-8581-E4147F3132F1}" type="sibTrans" cxnId="{08ECB0EE-8263-4C1C-A2AA-B7D409B412A0}">
      <dgm:prSet/>
      <dgm:spPr/>
      <dgm:t>
        <a:bodyPr/>
        <a:lstStyle/>
        <a:p>
          <a:endParaRPr lang="es-PE" sz="1200">
            <a:solidFill>
              <a:schemeClr val="tx1">
                <a:lumMod val="65000"/>
                <a:lumOff val="35000"/>
              </a:schemeClr>
            </a:solidFill>
          </a:endParaRPr>
        </a:p>
      </dgm:t>
    </dgm:pt>
    <dgm:pt modelId="{52B76323-A8B8-497D-8C8C-1EF6ED3297AC}">
      <dgm:prSet custT="1"/>
      <dgm:spPr/>
      <dgm:t>
        <a:bodyPr/>
        <a:lstStyle/>
        <a:p>
          <a:pPr rtl="0"/>
          <a:r>
            <a:rPr lang="es-ES_tradnl" sz="1200" b="1" i="0"/>
            <a:t>Supuesto</a:t>
          </a:r>
          <a:endParaRPr lang="es-PE" sz="1200" dirty="0"/>
        </a:p>
      </dgm:t>
    </dgm:pt>
    <dgm:pt modelId="{AE26ADD0-E5EC-49C6-A37B-2D5A3AC346D9}" type="parTrans" cxnId="{C4423D1E-96DF-46C7-B777-9A350FD91620}">
      <dgm:prSet/>
      <dgm:spPr/>
      <dgm:t>
        <a:bodyPr/>
        <a:lstStyle/>
        <a:p>
          <a:endParaRPr lang="es-PE" sz="1200">
            <a:solidFill>
              <a:schemeClr val="tx1">
                <a:lumMod val="65000"/>
                <a:lumOff val="35000"/>
              </a:schemeClr>
            </a:solidFill>
          </a:endParaRPr>
        </a:p>
      </dgm:t>
    </dgm:pt>
    <dgm:pt modelId="{397E4196-503E-4B6B-867D-9EC146C83C98}" type="sibTrans" cxnId="{C4423D1E-96DF-46C7-B777-9A350FD91620}">
      <dgm:prSet/>
      <dgm:spPr/>
      <dgm:t>
        <a:bodyPr/>
        <a:lstStyle/>
        <a:p>
          <a:endParaRPr lang="es-PE" sz="1200">
            <a:solidFill>
              <a:schemeClr val="tx1">
                <a:lumMod val="65000"/>
                <a:lumOff val="35000"/>
              </a:schemeClr>
            </a:solidFill>
          </a:endParaRPr>
        </a:p>
      </dgm:t>
    </dgm:pt>
    <dgm:pt modelId="{62656F80-31B2-42FA-BA26-034041A59EF6}">
      <dgm:prSet custT="1"/>
      <dgm:spPr/>
      <dgm:t>
        <a:bodyPr/>
        <a:lstStyle/>
        <a:p>
          <a:pPr rtl="0"/>
          <a:r>
            <a:rPr lang="es-ES_tradnl" sz="1200" b="1" i="0"/>
            <a:t>Métodos de pronósticos con base en métodos descriptivos</a:t>
          </a:r>
          <a:endParaRPr lang="es-PE" sz="1200" dirty="0"/>
        </a:p>
      </dgm:t>
    </dgm:pt>
    <dgm:pt modelId="{4422B168-1D1E-4967-B209-7244FEC916F2}" type="parTrans" cxnId="{E1694883-BF2D-43CD-90C9-3B711D442F7F}">
      <dgm:prSet/>
      <dgm:spPr/>
      <dgm:t>
        <a:bodyPr/>
        <a:lstStyle/>
        <a:p>
          <a:endParaRPr lang="es-PE" sz="1200">
            <a:solidFill>
              <a:schemeClr val="tx1">
                <a:lumMod val="65000"/>
                <a:lumOff val="35000"/>
              </a:schemeClr>
            </a:solidFill>
          </a:endParaRPr>
        </a:p>
      </dgm:t>
    </dgm:pt>
    <dgm:pt modelId="{6705A81C-8BD0-4322-88C7-11FF7451CB69}" type="sibTrans" cxnId="{E1694883-BF2D-43CD-90C9-3B711D442F7F}">
      <dgm:prSet/>
      <dgm:spPr/>
      <dgm:t>
        <a:bodyPr/>
        <a:lstStyle/>
        <a:p>
          <a:endParaRPr lang="es-PE" sz="1200">
            <a:solidFill>
              <a:schemeClr val="tx1">
                <a:lumMod val="65000"/>
                <a:lumOff val="35000"/>
              </a:schemeClr>
            </a:solidFill>
          </a:endParaRPr>
        </a:p>
      </dgm:t>
    </dgm:pt>
    <dgm:pt modelId="{F7FE5ACF-B5D1-4A4F-B6F9-56EFE004DFE0}">
      <dgm:prSet custT="1"/>
      <dgm:spPr/>
      <dgm:t>
        <a:bodyPr/>
        <a:lstStyle/>
        <a:p>
          <a:pPr rtl="0"/>
          <a:r>
            <a:rPr lang="es-ES_tradnl" sz="1200" b="1" i="0"/>
            <a:t>Regresión múltiple</a:t>
          </a:r>
          <a:endParaRPr lang="es-PE" sz="1200" dirty="0"/>
        </a:p>
      </dgm:t>
    </dgm:pt>
    <dgm:pt modelId="{44C6CD35-899B-468B-9E15-F4AC3CD4D170}" type="parTrans" cxnId="{50C4BDD1-6D10-49CC-9E60-BC38DA19DFC1}">
      <dgm:prSet/>
      <dgm:spPr/>
      <dgm:t>
        <a:bodyPr/>
        <a:lstStyle/>
        <a:p>
          <a:endParaRPr lang="es-PE" sz="1200">
            <a:solidFill>
              <a:schemeClr val="tx1">
                <a:lumMod val="65000"/>
                <a:lumOff val="35000"/>
              </a:schemeClr>
            </a:solidFill>
          </a:endParaRPr>
        </a:p>
      </dgm:t>
    </dgm:pt>
    <dgm:pt modelId="{20CD2A24-A531-42E8-A798-96516366DFD5}" type="sibTrans" cxnId="{50C4BDD1-6D10-49CC-9E60-BC38DA19DFC1}">
      <dgm:prSet/>
      <dgm:spPr/>
      <dgm:t>
        <a:bodyPr/>
        <a:lstStyle/>
        <a:p>
          <a:endParaRPr lang="es-PE" sz="1200">
            <a:solidFill>
              <a:schemeClr val="tx1">
                <a:lumMod val="65000"/>
                <a:lumOff val="35000"/>
              </a:schemeClr>
            </a:solidFill>
          </a:endParaRPr>
        </a:p>
      </dgm:t>
    </dgm:pt>
    <dgm:pt modelId="{265BDD15-32C6-4668-893C-5419873E25A3}">
      <dgm:prSet custT="1"/>
      <dgm:spPr/>
      <dgm:t>
        <a:bodyPr/>
        <a:lstStyle/>
        <a:p>
          <a:pPr rtl="0"/>
          <a:r>
            <a:rPr lang="es-ES_tradnl" sz="1200" b="1" i="0"/>
            <a:t>Enfoque de Juicio</a:t>
          </a:r>
          <a:endParaRPr lang="es-PE" sz="1200" dirty="0"/>
        </a:p>
      </dgm:t>
    </dgm:pt>
    <dgm:pt modelId="{6CB47845-EC0C-4F70-B483-A51C4F75F865}" type="parTrans" cxnId="{DEC3A98B-8FD9-4BB0-98C6-A90CC4233886}">
      <dgm:prSet/>
      <dgm:spPr/>
      <dgm:t>
        <a:bodyPr/>
        <a:lstStyle/>
        <a:p>
          <a:endParaRPr lang="es-PE" sz="1200">
            <a:solidFill>
              <a:schemeClr val="tx1">
                <a:lumMod val="65000"/>
                <a:lumOff val="35000"/>
              </a:schemeClr>
            </a:solidFill>
          </a:endParaRPr>
        </a:p>
      </dgm:t>
    </dgm:pt>
    <dgm:pt modelId="{625718F0-7244-4989-83E2-5C5B4F973188}" type="sibTrans" cxnId="{DEC3A98B-8FD9-4BB0-98C6-A90CC4233886}">
      <dgm:prSet/>
      <dgm:spPr/>
      <dgm:t>
        <a:bodyPr/>
        <a:lstStyle/>
        <a:p>
          <a:endParaRPr lang="es-PE" sz="1200">
            <a:solidFill>
              <a:schemeClr val="tx1">
                <a:lumMod val="65000"/>
                <a:lumOff val="35000"/>
              </a:schemeClr>
            </a:solidFill>
          </a:endParaRPr>
        </a:p>
      </dgm:t>
    </dgm:pt>
    <dgm:pt modelId="{02A25BB2-B77C-47B7-ACC2-5BDAAEB45D77}">
      <dgm:prSet custT="1"/>
      <dgm:spPr/>
      <dgm:t>
        <a:bodyPr/>
        <a:lstStyle/>
        <a:p>
          <a:pPr rtl="0"/>
          <a:r>
            <a:rPr lang="es-ES_tradnl" sz="1200" b="1" i="0" dirty="0"/>
            <a:t>Suavización exponencial</a:t>
          </a:r>
          <a:endParaRPr lang="es-PE" sz="1200" dirty="0"/>
        </a:p>
      </dgm:t>
    </dgm:pt>
    <dgm:pt modelId="{C56EC094-3CEE-44AB-955D-6A6254FAF3D5}" type="parTrans" cxnId="{C433A638-D983-4A96-B1E2-11A51731CED1}">
      <dgm:prSet/>
      <dgm:spPr/>
      <dgm:t>
        <a:bodyPr/>
        <a:lstStyle/>
        <a:p>
          <a:endParaRPr lang="es-PE" sz="1200">
            <a:solidFill>
              <a:schemeClr val="tx1">
                <a:lumMod val="65000"/>
                <a:lumOff val="35000"/>
              </a:schemeClr>
            </a:solidFill>
          </a:endParaRPr>
        </a:p>
      </dgm:t>
    </dgm:pt>
    <dgm:pt modelId="{351787A3-72F3-4B9C-802B-DED41ABBA7F6}" type="sibTrans" cxnId="{C433A638-D983-4A96-B1E2-11A51731CED1}">
      <dgm:prSet/>
      <dgm:spPr/>
      <dgm:t>
        <a:bodyPr/>
        <a:lstStyle/>
        <a:p>
          <a:endParaRPr lang="es-PE" sz="1200">
            <a:solidFill>
              <a:schemeClr val="tx1">
                <a:lumMod val="65000"/>
                <a:lumOff val="35000"/>
              </a:schemeClr>
            </a:solidFill>
          </a:endParaRPr>
        </a:p>
      </dgm:t>
    </dgm:pt>
    <dgm:pt modelId="{4EEE325B-8028-4B85-AAB0-3D951195B973}">
      <dgm:prSet custT="1"/>
      <dgm:spPr/>
      <dgm:t>
        <a:bodyPr/>
        <a:lstStyle/>
        <a:p>
          <a:r>
            <a:rPr lang="es-ES_tradnl" sz="1200" dirty="0"/>
            <a:t>Son útiles cuando la fuerza del mercado son relativamente estables.  </a:t>
          </a:r>
          <a:endParaRPr lang="es-ES" sz="1200" dirty="0"/>
        </a:p>
      </dgm:t>
    </dgm:pt>
    <dgm:pt modelId="{A1180C89-22B5-4697-8AD0-933DA23675AC}" type="parTrans" cxnId="{82CD03CB-3296-4839-B738-587CAECACA99}">
      <dgm:prSet/>
      <dgm:spPr/>
      <dgm:t>
        <a:bodyPr/>
        <a:lstStyle/>
        <a:p>
          <a:endParaRPr lang="es-PE" sz="1200"/>
        </a:p>
      </dgm:t>
    </dgm:pt>
    <dgm:pt modelId="{B87D7D28-71E6-4E2F-8BCE-8FBF562DA924}" type="sibTrans" cxnId="{82CD03CB-3296-4839-B738-587CAECACA99}">
      <dgm:prSet/>
      <dgm:spPr/>
      <dgm:t>
        <a:bodyPr/>
        <a:lstStyle/>
        <a:p>
          <a:endParaRPr lang="es-PE" sz="1200"/>
        </a:p>
      </dgm:t>
    </dgm:pt>
    <dgm:pt modelId="{4B9B60FE-C395-407D-B754-CD5A7AD86C0B}">
      <dgm:prSet custT="1"/>
      <dgm:spPr/>
      <dgm:t>
        <a:bodyPr/>
        <a:lstStyle/>
        <a:p>
          <a:pPr rtl="0"/>
          <a:r>
            <a:rPr lang="es-ES_tradnl" sz="1200" dirty="0"/>
            <a:t>Se basa en el promedio de algún período histórico para pronosticar el valor de un período futuro.</a:t>
          </a:r>
          <a:endParaRPr lang="es-PE" sz="1200" dirty="0"/>
        </a:p>
      </dgm:t>
    </dgm:pt>
    <dgm:pt modelId="{0B89729D-2437-411E-8849-7B0228F48DC8}" type="parTrans" cxnId="{7A820A2E-18A6-4FE1-BFC6-395A49D1E13A}">
      <dgm:prSet/>
      <dgm:spPr/>
      <dgm:t>
        <a:bodyPr/>
        <a:lstStyle/>
        <a:p>
          <a:endParaRPr lang="es-PE" sz="1200"/>
        </a:p>
      </dgm:t>
    </dgm:pt>
    <dgm:pt modelId="{FA02A195-A892-4E45-BADC-D8F649C84521}" type="sibTrans" cxnId="{7A820A2E-18A6-4FE1-BFC6-395A49D1E13A}">
      <dgm:prSet/>
      <dgm:spPr/>
      <dgm:t>
        <a:bodyPr/>
        <a:lstStyle/>
        <a:p>
          <a:endParaRPr lang="es-PE" sz="1200"/>
        </a:p>
      </dgm:t>
    </dgm:pt>
    <dgm:pt modelId="{F6D2B633-DBF7-4F35-B570-A482D43AD490}">
      <dgm:prSet custT="1"/>
      <dgm:spPr/>
      <dgm:t>
        <a:bodyPr/>
        <a:lstStyle/>
        <a:p>
          <a:pPr rtl="0"/>
          <a:r>
            <a:rPr lang="es-ES_tradnl" sz="1200" dirty="0"/>
            <a:t>Permite darle a ciertos períodos de tiempo mayor importancia que a otros.</a:t>
          </a:r>
          <a:endParaRPr lang="es-PE" sz="1200" dirty="0"/>
        </a:p>
      </dgm:t>
    </dgm:pt>
    <dgm:pt modelId="{35B0FE16-0BDB-4673-9D86-4AC4D32E97C5}" type="parTrans" cxnId="{18130ABE-BC22-4E1F-BFC0-C31A20D1130A}">
      <dgm:prSet/>
      <dgm:spPr/>
      <dgm:t>
        <a:bodyPr/>
        <a:lstStyle/>
        <a:p>
          <a:endParaRPr lang="es-PE" sz="1200"/>
        </a:p>
      </dgm:t>
    </dgm:pt>
    <dgm:pt modelId="{F42D8F25-19A5-46F2-9EBB-B643E42F2CC2}" type="sibTrans" cxnId="{18130ABE-BC22-4E1F-BFC0-C31A20D1130A}">
      <dgm:prSet/>
      <dgm:spPr/>
      <dgm:t>
        <a:bodyPr/>
        <a:lstStyle/>
        <a:p>
          <a:endParaRPr lang="es-PE" sz="1200"/>
        </a:p>
      </dgm:t>
    </dgm:pt>
    <dgm:pt modelId="{8E082377-79D9-46CD-A1E4-FB7EF6237175}">
      <dgm:prSet custT="1"/>
      <dgm:spPr/>
      <dgm:t>
        <a:bodyPr/>
        <a:lstStyle/>
        <a:p>
          <a:pPr rtl="0"/>
          <a:r>
            <a:rPr lang="es-ES_tradnl" sz="1200" dirty="0"/>
            <a:t>Se usa cuando no existen tendencias pronunciadas de fluctuaciones aleatorias y se desea pronosticar varios períodos de tiempo.</a:t>
          </a:r>
          <a:endParaRPr lang="es-PE" sz="1200" dirty="0"/>
        </a:p>
      </dgm:t>
    </dgm:pt>
    <dgm:pt modelId="{6FECBF91-EA98-4722-ABF4-B132636F1F06}" type="parTrans" cxnId="{C29A6DAF-4D1F-40F6-B244-DCDF08172A77}">
      <dgm:prSet/>
      <dgm:spPr/>
      <dgm:t>
        <a:bodyPr/>
        <a:lstStyle/>
        <a:p>
          <a:endParaRPr lang="es-PE" sz="1200"/>
        </a:p>
      </dgm:t>
    </dgm:pt>
    <dgm:pt modelId="{B3B5ED6E-D50A-49D7-971C-DAFAF4DA2C01}" type="sibTrans" cxnId="{C29A6DAF-4D1F-40F6-B244-DCDF08172A77}">
      <dgm:prSet/>
      <dgm:spPr/>
      <dgm:t>
        <a:bodyPr/>
        <a:lstStyle/>
        <a:p>
          <a:endParaRPr lang="es-PE" sz="1200"/>
        </a:p>
      </dgm:t>
    </dgm:pt>
    <dgm:pt modelId="{F08085F5-A9DE-43EB-B2A6-D7C2C126B6F2}">
      <dgm:prSet custT="1"/>
      <dgm:spPr/>
      <dgm:t>
        <a:bodyPr/>
        <a:lstStyle/>
        <a:p>
          <a:pPr rtl="0"/>
          <a:r>
            <a:rPr lang="es-ES_tradnl" sz="1200" dirty="0"/>
            <a:t>Consideran los factores que influyen en las ventas. Se usa cuando se esperan cambios importantes en el entorno.</a:t>
          </a:r>
          <a:endParaRPr lang="es-PE" sz="1200" dirty="0"/>
        </a:p>
      </dgm:t>
    </dgm:pt>
    <dgm:pt modelId="{6A81EE2F-5049-4313-8673-622C45BE5D36}" type="parTrans" cxnId="{E6C92198-A6E5-4A6C-A706-742FB4B3763C}">
      <dgm:prSet/>
      <dgm:spPr/>
      <dgm:t>
        <a:bodyPr/>
        <a:lstStyle/>
        <a:p>
          <a:endParaRPr lang="es-PE" sz="1200"/>
        </a:p>
      </dgm:t>
    </dgm:pt>
    <dgm:pt modelId="{461825DF-8B28-460D-A695-437D83D32757}" type="sibTrans" cxnId="{E6C92198-A6E5-4A6C-A706-742FB4B3763C}">
      <dgm:prSet/>
      <dgm:spPr/>
      <dgm:t>
        <a:bodyPr/>
        <a:lstStyle/>
        <a:p>
          <a:endParaRPr lang="es-PE" sz="1200"/>
        </a:p>
      </dgm:t>
    </dgm:pt>
    <dgm:pt modelId="{646042F2-33AE-4EB5-BF3C-B79DCE53461D}">
      <dgm:prSet custT="1"/>
      <dgm:spPr/>
      <dgm:t>
        <a:bodyPr/>
        <a:lstStyle/>
        <a:p>
          <a:pPr rtl="0"/>
          <a:r>
            <a:rPr lang="es-ES_tradnl" sz="1200" dirty="0"/>
            <a:t>Permite evaluar la relación entre las ventas y las variables controlables.</a:t>
          </a:r>
          <a:endParaRPr lang="es-PE" sz="1200" dirty="0"/>
        </a:p>
      </dgm:t>
    </dgm:pt>
    <dgm:pt modelId="{DECEAB00-7AA9-4369-A467-5BC8822BBC29}" type="parTrans" cxnId="{9FB986E7-FFC7-485C-9D9B-C573D3CFC91C}">
      <dgm:prSet/>
      <dgm:spPr/>
      <dgm:t>
        <a:bodyPr/>
        <a:lstStyle/>
        <a:p>
          <a:endParaRPr lang="es-PE" sz="1200"/>
        </a:p>
      </dgm:t>
    </dgm:pt>
    <dgm:pt modelId="{86DD34F5-053C-4854-8838-EF4E8F0C8857}" type="sibTrans" cxnId="{9FB986E7-FFC7-485C-9D9B-C573D3CFC91C}">
      <dgm:prSet/>
      <dgm:spPr/>
      <dgm:t>
        <a:bodyPr/>
        <a:lstStyle/>
        <a:p>
          <a:endParaRPr lang="es-PE" sz="1200"/>
        </a:p>
      </dgm:t>
    </dgm:pt>
    <dgm:pt modelId="{B610834D-D9B8-4289-951E-552FC3121163}">
      <dgm:prSet custT="1"/>
      <dgm:spPr/>
      <dgm:t>
        <a:bodyPr/>
        <a:lstStyle/>
        <a:p>
          <a:pPr rtl="0"/>
          <a:r>
            <a:rPr lang="es-ES_tradnl" sz="1200" dirty="0"/>
            <a:t>Se emplea cuando el mercado es altamente fluctuante y la identificación de las variables causales son difíciles de establecer.</a:t>
          </a:r>
          <a:endParaRPr lang="es-PE" sz="1200" dirty="0"/>
        </a:p>
      </dgm:t>
    </dgm:pt>
    <dgm:pt modelId="{8698C36E-98A7-4FB7-93FB-56ACBE687450}" type="parTrans" cxnId="{7667FF98-2ACB-4254-91F7-5BCF8DBF6514}">
      <dgm:prSet/>
      <dgm:spPr/>
      <dgm:t>
        <a:bodyPr/>
        <a:lstStyle/>
        <a:p>
          <a:endParaRPr lang="es-PE" sz="1200"/>
        </a:p>
      </dgm:t>
    </dgm:pt>
    <dgm:pt modelId="{DF6DC5CB-5273-4D26-A02C-5D3A8F556BA4}" type="sibTrans" cxnId="{7667FF98-2ACB-4254-91F7-5BCF8DBF6514}">
      <dgm:prSet/>
      <dgm:spPr/>
      <dgm:t>
        <a:bodyPr/>
        <a:lstStyle/>
        <a:p>
          <a:endParaRPr lang="es-PE" sz="1200"/>
        </a:p>
      </dgm:t>
    </dgm:pt>
    <dgm:pt modelId="{8DDD1AD5-760F-48D2-989F-55A011656AE9}">
      <dgm:prSet custT="1"/>
      <dgm:spPr/>
      <dgm:t>
        <a:bodyPr/>
        <a:lstStyle/>
        <a:p>
          <a:endParaRPr lang="es-ES" sz="1200" dirty="0"/>
        </a:p>
      </dgm:t>
    </dgm:pt>
    <dgm:pt modelId="{89256B72-998D-45D9-9D5E-BD7E1C769EDD}" type="parTrans" cxnId="{72188227-FEE7-4D1B-9EE5-1E38FA0A8D5D}">
      <dgm:prSet/>
      <dgm:spPr/>
      <dgm:t>
        <a:bodyPr/>
        <a:lstStyle/>
        <a:p>
          <a:endParaRPr lang="es-PE" sz="1200"/>
        </a:p>
      </dgm:t>
    </dgm:pt>
    <dgm:pt modelId="{7A14D271-8D27-44B9-8F9D-AA19938FEEB8}" type="sibTrans" cxnId="{72188227-FEE7-4D1B-9EE5-1E38FA0A8D5D}">
      <dgm:prSet/>
      <dgm:spPr/>
      <dgm:t>
        <a:bodyPr/>
        <a:lstStyle/>
        <a:p>
          <a:endParaRPr lang="es-PE" sz="1200"/>
        </a:p>
      </dgm:t>
    </dgm:pt>
    <dgm:pt modelId="{74404B84-2CAA-40BF-9CB4-9418B2D476EB}">
      <dgm:prSet custT="1"/>
      <dgm:spPr/>
      <dgm:t>
        <a:bodyPr/>
        <a:lstStyle/>
        <a:p>
          <a:pPr rtl="0"/>
          <a:endParaRPr lang="es-PE" sz="1200" dirty="0"/>
        </a:p>
      </dgm:t>
    </dgm:pt>
    <dgm:pt modelId="{3E244586-0BE3-4FF6-95F4-5700EAF0E44C}" type="parTrans" cxnId="{FA2C894E-416E-42A2-BCE7-CA3944F17903}">
      <dgm:prSet/>
      <dgm:spPr/>
      <dgm:t>
        <a:bodyPr/>
        <a:lstStyle/>
        <a:p>
          <a:endParaRPr lang="es-PE" sz="1200"/>
        </a:p>
      </dgm:t>
    </dgm:pt>
    <dgm:pt modelId="{6B3D803A-07EA-4128-951A-95C1413A8EDF}" type="sibTrans" cxnId="{FA2C894E-416E-42A2-BCE7-CA3944F17903}">
      <dgm:prSet/>
      <dgm:spPr/>
      <dgm:t>
        <a:bodyPr/>
        <a:lstStyle/>
        <a:p>
          <a:endParaRPr lang="es-PE" sz="1200"/>
        </a:p>
      </dgm:t>
    </dgm:pt>
    <dgm:pt modelId="{77F66421-CC31-4D68-8C84-3929CFA0EA0B}">
      <dgm:prSet custT="1"/>
      <dgm:spPr/>
      <dgm:t>
        <a:bodyPr/>
        <a:lstStyle/>
        <a:p>
          <a:pPr rtl="0"/>
          <a:endParaRPr lang="es-PE" sz="1200" dirty="0"/>
        </a:p>
      </dgm:t>
    </dgm:pt>
    <dgm:pt modelId="{E0B3C95B-9AA7-43F2-BAB1-226466695F16}" type="parTrans" cxnId="{13481B9D-F269-437B-B6F1-2B9786CB6801}">
      <dgm:prSet/>
      <dgm:spPr/>
      <dgm:t>
        <a:bodyPr/>
        <a:lstStyle/>
        <a:p>
          <a:endParaRPr lang="es-PE" sz="1200"/>
        </a:p>
      </dgm:t>
    </dgm:pt>
    <dgm:pt modelId="{77C52463-2888-49EF-BAB1-1FC0DC523AC7}" type="sibTrans" cxnId="{13481B9D-F269-437B-B6F1-2B9786CB6801}">
      <dgm:prSet/>
      <dgm:spPr/>
      <dgm:t>
        <a:bodyPr/>
        <a:lstStyle/>
        <a:p>
          <a:endParaRPr lang="es-PE" sz="1200"/>
        </a:p>
      </dgm:t>
    </dgm:pt>
    <dgm:pt modelId="{FA7398FD-A6C2-4703-A311-E3AAD09B943B}">
      <dgm:prSet custT="1"/>
      <dgm:spPr/>
      <dgm:t>
        <a:bodyPr/>
        <a:lstStyle/>
        <a:p>
          <a:pPr rtl="0"/>
          <a:endParaRPr lang="es-PE" sz="1200" dirty="0"/>
        </a:p>
      </dgm:t>
    </dgm:pt>
    <dgm:pt modelId="{763B8423-6F95-430E-B415-6FD9FB0A7AEB}" type="parTrans" cxnId="{571C9A7D-B68E-4942-8943-A3A74DCE55F5}">
      <dgm:prSet/>
      <dgm:spPr/>
      <dgm:t>
        <a:bodyPr/>
        <a:lstStyle/>
        <a:p>
          <a:endParaRPr lang="es-PE" sz="1200"/>
        </a:p>
      </dgm:t>
    </dgm:pt>
    <dgm:pt modelId="{7DD87378-B24D-4969-8E03-595AA94DCA18}" type="sibTrans" cxnId="{571C9A7D-B68E-4942-8943-A3A74DCE55F5}">
      <dgm:prSet/>
      <dgm:spPr/>
      <dgm:t>
        <a:bodyPr/>
        <a:lstStyle/>
        <a:p>
          <a:endParaRPr lang="es-PE" sz="1200"/>
        </a:p>
      </dgm:t>
    </dgm:pt>
    <dgm:pt modelId="{5D2D034B-53B2-432C-ACFF-ADD325E9302E}">
      <dgm:prSet custT="1"/>
      <dgm:spPr/>
      <dgm:t>
        <a:bodyPr/>
        <a:lstStyle/>
        <a:p>
          <a:pPr rtl="0"/>
          <a:endParaRPr lang="es-PE" sz="1200" dirty="0"/>
        </a:p>
      </dgm:t>
    </dgm:pt>
    <dgm:pt modelId="{7D1BBFE9-02D4-4FEF-94E8-7579DD3DAF42}" type="parTrans" cxnId="{6BF24569-1753-4FEC-9DDA-36AF4B35FD54}">
      <dgm:prSet/>
      <dgm:spPr/>
      <dgm:t>
        <a:bodyPr/>
        <a:lstStyle/>
        <a:p>
          <a:endParaRPr lang="es-PE" sz="1200"/>
        </a:p>
      </dgm:t>
    </dgm:pt>
    <dgm:pt modelId="{E3B2BBDE-7C51-4B43-A944-B9978B197BC5}" type="sibTrans" cxnId="{6BF24569-1753-4FEC-9DDA-36AF4B35FD54}">
      <dgm:prSet/>
      <dgm:spPr/>
      <dgm:t>
        <a:bodyPr/>
        <a:lstStyle/>
        <a:p>
          <a:endParaRPr lang="es-PE" sz="1200"/>
        </a:p>
      </dgm:t>
    </dgm:pt>
    <dgm:pt modelId="{F0446A3A-C8C3-42CC-AD11-D691C7F1B42E}">
      <dgm:prSet custT="1"/>
      <dgm:spPr/>
      <dgm:t>
        <a:bodyPr/>
        <a:lstStyle/>
        <a:p>
          <a:pPr rtl="0"/>
          <a:endParaRPr lang="es-PE" sz="1200" dirty="0"/>
        </a:p>
      </dgm:t>
    </dgm:pt>
    <dgm:pt modelId="{66E853DE-2772-40EA-A1D3-530B70E3B9A8}" type="parTrans" cxnId="{9E391CD9-1E75-4916-9D27-5DB0792E7B0C}">
      <dgm:prSet/>
      <dgm:spPr/>
      <dgm:t>
        <a:bodyPr/>
        <a:lstStyle/>
        <a:p>
          <a:endParaRPr lang="es-PE" sz="1200"/>
        </a:p>
      </dgm:t>
    </dgm:pt>
    <dgm:pt modelId="{A9118F8E-AD1E-4399-B9C0-309C3B200622}" type="sibTrans" cxnId="{9E391CD9-1E75-4916-9D27-5DB0792E7B0C}">
      <dgm:prSet/>
      <dgm:spPr/>
      <dgm:t>
        <a:bodyPr/>
        <a:lstStyle/>
        <a:p>
          <a:endParaRPr lang="es-PE" sz="1200"/>
        </a:p>
      </dgm:t>
    </dgm:pt>
    <dgm:pt modelId="{40365552-4DB8-4B87-A5AC-BBD6E1F8D554}">
      <dgm:prSet custT="1"/>
      <dgm:spPr/>
      <dgm:t>
        <a:bodyPr/>
        <a:lstStyle/>
        <a:p>
          <a:pPr rtl="0"/>
          <a:endParaRPr lang="es-PE" sz="1200" dirty="0"/>
        </a:p>
      </dgm:t>
    </dgm:pt>
    <dgm:pt modelId="{AD5A5F63-B137-49E3-8DAD-C1D7FF90EAFA}" type="parTrans" cxnId="{16AF3385-B8BE-4266-953E-5C52B47F0DD8}">
      <dgm:prSet/>
      <dgm:spPr/>
      <dgm:t>
        <a:bodyPr/>
        <a:lstStyle/>
        <a:p>
          <a:endParaRPr lang="es-PE" sz="1200"/>
        </a:p>
      </dgm:t>
    </dgm:pt>
    <dgm:pt modelId="{989DDF9F-1A26-4A5D-BC68-3122CEFAAAC0}" type="sibTrans" cxnId="{16AF3385-B8BE-4266-953E-5C52B47F0DD8}">
      <dgm:prSet/>
      <dgm:spPr/>
      <dgm:t>
        <a:bodyPr/>
        <a:lstStyle/>
        <a:p>
          <a:endParaRPr lang="es-PE" sz="1200"/>
        </a:p>
      </dgm:t>
    </dgm:pt>
    <dgm:pt modelId="{56AB201F-4AF4-4BA7-B0D7-5A04AE54106F}" type="pres">
      <dgm:prSet presAssocID="{25D500B1-929B-49C9-91F0-2257336EF15F}" presName="linear" presStyleCnt="0">
        <dgm:presLayoutVars>
          <dgm:animLvl val="lvl"/>
          <dgm:resizeHandles val="exact"/>
        </dgm:presLayoutVars>
      </dgm:prSet>
      <dgm:spPr/>
    </dgm:pt>
    <dgm:pt modelId="{1121A343-794D-4FE4-B796-546E16ECF580}" type="pres">
      <dgm:prSet presAssocID="{CACC8D3A-1F0D-47F9-83CA-2339C6525F3C}" presName="parentText" presStyleLbl="node1" presStyleIdx="0" presStyleCnt="7">
        <dgm:presLayoutVars>
          <dgm:chMax val="0"/>
          <dgm:bulletEnabled val="1"/>
        </dgm:presLayoutVars>
      </dgm:prSet>
      <dgm:spPr/>
    </dgm:pt>
    <dgm:pt modelId="{BCBB908F-8C8E-4CBC-904D-D7AC96624BB5}" type="pres">
      <dgm:prSet presAssocID="{CACC8D3A-1F0D-47F9-83CA-2339C6525F3C}" presName="childText" presStyleLbl="revTx" presStyleIdx="0" presStyleCnt="7">
        <dgm:presLayoutVars>
          <dgm:bulletEnabled val="1"/>
        </dgm:presLayoutVars>
      </dgm:prSet>
      <dgm:spPr/>
    </dgm:pt>
    <dgm:pt modelId="{C6ED51A6-450E-41DC-9482-F350336B309E}" type="pres">
      <dgm:prSet presAssocID="{02A25BB2-B77C-47B7-ACC2-5BDAAEB45D77}" presName="parentText" presStyleLbl="node1" presStyleIdx="1" presStyleCnt="7">
        <dgm:presLayoutVars>
          <dgm:chMax val="0"/>
          <dgm:bulletEnabled val="1"/>
        </dgm:presLayoutVars>
      </dgm:prSet>
      <dgm:spPr/>
    </dgm:pt>
    <dgm:pt modelId="{5598E967-B3DD-4057-AC31-CD0CFFCD215F}" type="pres">
      <dgm:prSet presAssocID="{02A25BB2-B77C-47B7-ACC2-5BDAAEB45D77}" presName="childText" presStyleLbl="revTx" presStyleIdx="1" presStyleCnt="7" custScaleY="53193">
        <dgm:presLayoutVars>
          <dgm:bulletEnabled val="1"/>
        </dgm:presLayoutVars>
      </dgm:prSet>
      <dgm:spPr/>
    </dgm:pt>
    <dgm:pt modelId="{EB2CC700-5F79-4213-9AD7-521F47D89494}" type="pres">
      <dgm:prSet presAssocID="{D851399B-4B43-4B2A-A12B-A47F20E87720}" presName="parentText" presStyleLbl="node1" presStyleIdx="2" presStyleCnt="7">
        <dgm:presLayoutVars>
          <dgm:chMax val="0"/>
          <dgm:bulletEnabled val="1"/>
        </dgm:presLayoutVars>
      </dgm:prSet>
      <dgm:spPr/>
    </dgm:pt>
    <dgm:pt modelId="{9070801E-F717-44CD-8229-88B046309AB4}" type="pres">
      <dgm:prSet presAssocID="{D851399B-4B43-4B2A-A12B-A47F20E87720}" presName="childText" presStyleLbl="revTx" presStyleIdx="2" presStyleCnt="7">
        <dgm:presLayoutVars>
          <dgm:bulletEnabled val="1"/>
        </dgm:presLayoutVars>
      </dgm:prSet>
      <dgm:spPr/>
    </dgm:pt>
    <dgm:pt modelId="{05135B84-A04C-4EA3-BA2A-F2F5BEBF55E6}" type="pres">
      <dgm:prSet presAssocID="{52B76323-A8B8-497D-8C8C-1EF6ED3297AC}" presName="parentText" presStyleLbl="node1" presStyleIdx="3" presStyleCnt="7">
        <dgm:presLayoutVars>
          <dgm:chMax val="0"/>
          <dgm:bulletEnabled val="1"/>
        </dgm:presLayoutVars>
      </dgm:prSet>
      <dgm:spPr/>
    </dgm:pt>
    <dgm:pt modelId="{CCF78CB2-6163-4596-9AF2-E45024086336}" type="pres">
      <dgm:prSet presAssocID="{52B76323-A8B8-497D-8C8C-1EF6ED3297AC}" presName="childText" presStyleLbl="revTx" presStyleIdx="3" presStyleCnt="7">
        <dgm:presLayoutVars>
          <dgm:bulletEnabled val="1"/>
        </dgm:presLayoutVars>
      </dgm:prSet>
      <dgm:spPr/>
    </dgm:pt>
    <dgm:pt modelId="{4E75D212-3CAA-47C9-BEE2-E81E7F5760A6}" type="pres">
      <dgm:prSet presAssocID="{62656F80-31B2-42FA-BA26-034041A59EF6}" presName="parentText" presStyleLbl="node1" presStyleIdx="4" presStyleCnt="7">
        <dgm:presLayoutVars>
          <dgm:chMax val="0"/>
          <dgm:bulletEnabled val="1"/>
        </dgm:presLayoutVars>
      </dgm:prSet>
      <dgm:spPr/>
    </dgm:pt>
    <dgm:pt modelId="{E9273314-9002-48DB-818C-A3F48B6D0C19}" type="pres">
      <dgm:prSet presAssocID="{62656F80-31B2-42FA-BA26-034041A59EF6}" presName="childText" presStyleLbl="revTx" presStyleIdx="4" presStyleCnt="7">
        <dgm:presLayoutVars>
          <dgm:bulletEnabled val="1"/>
        </dgm:presLayoutVars>
      </dgm:prSet>
      <dgm:spPr/>
    </dgm:pt>
    <dgm:pt modelId="{D700FE33-13B9-44BA-919A-17E95180FF53}" type="pres">
      <dgm:prSet presAssocID="{F7FE5ACF-B5D1-4A4F-B6F9-56EFE004DFE0}" presName="parentText" presStyleLbl="node1" presStyleIdx="5" presStyleCnt="7">
        <dgm:presLayoutVars>
          <dgm:chMax val="0"/>
          <dgm:bulletEnabled val="1"/>
        </dgm:presLayoutVars>
      </dgm:prSet>
      <dgm:spPr/>
    </dgm:pt>
    <dgm:pt modelId="{5A6BA114-D339-4FFB-BE03-CA5354E9E5C1}" type="pres">
      <dgm:prSet presAssocID="{F7FE5ACF-B5D1-4A4F-B6F9-56EFE004DFE0}" presName="childText" presStyleLbl="revTx" presStyleIdx="5" presStyleCnt="7">
        <dgm:presLayoutVars>
          <dgm:bulletEnabled val="1"/>
        </dgm:presLayoutVars>
      </dgm:prSet>
      <dgm:spPr/>
    </dgm:pt>
    <dgm:pt modelId="{4120D195-6ED2-4F9E-8A33-DB2CEB7A6B2F}" type="pres">
      <dgm:prSet presAssocID="{265BDD15-32C6-4668-893C-5419873E25A3}" presName="parentText" presStyleLbl="node1" presStyleIdx="6" presStyleCnt="7">
        <dgm:presLayoutVars>
          <dgm:chMax val="0"/>
          <dgm:bulletEnabled val="1"/>
        </dgm:presLayoutVars>
      </dgm:prSet>
      <dgm:spPr/>
    </dgm:pt>
    <dgm:pt modelId="{2E67C31B-315F-46AB-A870-3ECB24CCEDE3}" type="pres">
      <dgm:prSet presAssocID="{265BDD15-32C6-4668-893C-5419873E25A3}" presName="childText" presStyleLbl="revTx" presStyleIdx="6" presStyleCnt="7">
        <dgm:presLayoutVars>
          <dgm:bulletEnabled val="1"/>
        </dgm:presLayoutVars>
      </dgm:prSet>
      <dgm:spPr/>
    </dgm:pt>
  </dgm:ptLst>
  <dgm:cxnLst>
    <dgm:cxn modelId="{643C7C09-B8C3-4917-9D44-AB5B248E9ACB}" type="presOf" srcId="{CACC8D3A-1F0D-47F9-83CA-2339C6525F3C}" destId="{1121A343-794D-4FE4-B796-546E16ECF580}" srcOrd="0" destOrd="0" presId="urn:microsoft.com/office/officeart/2005/8/layout/vList2"/>
    <dgm:cxn modelId="{C4423D1E-96DF-46C7-B777-9A350FD91620}" srcId="{25D500B1-929B-49C9-91F0-2257336EF15F}" destId="{52B76323-A8B8-497D-8C8C-1EF6ED3297AC}" srcOrd="3" destOrd="0" parTransId="{AE26ADD0-E5EC-49C6-A37B-2D5A3AC346D9}" sibTransId="{397E4196-503E-4B6B-867D-9EC146C83C98}"/>
    <dgm:cxn modelId="{72188227-FEE7-4D1B-9EE5-1E38FA0A8D5D}" srcId="{CACC8D3A-1F0D-47F9-83CA-2339C6525F3C}" destId="{8DDD1AD5-760F-48D2-989F-55A011656AE9}" srcOrd="1" destOrd="0" parTransId="{89256B72-998D-45D9-9D5E-BD7E1C769EDD}" sibTransId="{7A14D271-8D27-44B9-8F9D-AA19938FEEB8}"/>
    <dgm:cxn modelId="{7A820A2E-18A6-4FE1-BFC6-395A49D1E13A}" srcId="{02A25BB2-B77C-47B7-ACC2-5BDAAEB45D77}" destId="{4B9B60FE-C395-407D-B754-CD5A7AD86C0B}" srcOrd="0" destOrd="0" parTransId="{0B89729D-2437-411E-8849-7B0228F48DC8}" sibTransId="{FA02A195-A892-4E45-BADC-D8F649C84521}"/>
    <dgm:cxn modelId="{C4A9F92E-53C6-4AE5-91EA-FF3E45C664E5}" type="presOf" srcId="{F7FE5ACF-B5D1-4A4F-B6F9-56EFE004DFE0}" destId="{D700FE33-13B9-44BA-919A-17E95180FF53}" srcOrd="0" destOrd="0" presId="urn:microsoft.com/office/officeart/2005/8/layout/vList2"/>
    <dgm:cxn modelId="{58F76D37-9BBF-4CFD-A1A6-E9799F230C2A}" type="presOf" srcId="{265BDD15-32C6-4668-893C-5419873E25A3}" destId="{4120D195-6ED2-4F9E-8A33-DB2CEB7A6B2F}" srcOrd="0" destOrd="0" presId="urn:microsoft.com/office/officeart/2005/8/layout/vList2"/>
    <dgm:cxn modelId="{C433A638-D983-4A96-B1E2-11A51731CED1}" srcId="{25D500B1-929B-49C9-91F0-2257336EF15F}" destId="{02A25BB2-B77C-47B7-ACC2-5BDAAEB45D77}" srcOrd="1" destOrd="0" parTransId="{C56EC094-3CEE-44AB-955D-6A6254FAF3D5}" sibTransId="{351787A3-72F3-4B9C-802B-DED41ABBA7F6}"/>
    <dgm:cxn modelId="{BE3D3240-6E31-4061-AD1C-641BD4AACAF3}" type="presOf" srcId="{40365552-4DB8-4B87-A5AC-BBD6E1F8D554}" destId="{5598E967-B3DD-4057-AC31-CD0CFFCD215F}" srcOrd="0" destOrd="1" presId="urn:microsoft.com/office/officeart/2005/8/layout/vList2"/>
    <dgm:cxn modelId="{6BF24569-1753-4FEC-9DDA-36AF4B35FD54}" srcId="{62656F80-31B2-42FA-BA26-034041A59EF6}" destId="{5D2D034B-53B2-432C-ACFF-ADD325E9302E}" srcOrd="1" destOrd="0" parTransId="{7D1BBFE9-02D4-4FEF-94E8-7579DD3DAF42}" sibTransId="{E3B2BBDE-7C51-4B43-A944-B9978B197BC5}"/>
    <dgm:cxn modelId="{6A44944B-2ACE-4245-800E-8FF783E58659}" type="presOf" srcId="{646042F2-33AE-4EB5-BF3C-B79DCE53461D}" destId="{5A6BA114-D339-4FFB-BE03-CA5354E9E5C1}" srcOrd="0" destOrd="0" presId="urn:microsoft.com/office/officeart/2005/8/layout/vList2"/>
    <dgm:cxn modelId="{D9BC3B6C-8455-4CD6-A58E-41F7FD7AD09D}" type="presOf" srcId="{D851399B-4B43-4B2A-A12B-A47F20E87720}" destId="{EB2CC700-5F79-4213-9AD7-521F47D89494}" srcOrd="0" destOrd="0" presId="urn:microsoft.com/office/officeart/2005/8/layout/vList2"/>
    <dgm:cxn modelId="{FA2C894E-416E-42A2-BCE7-CA3944F17903}" srcId="{02A25BB2-B77C-47B7-ACC2-5BDAAEB45D77}" destId="{74404B84-2CAA-40BF-9CB4-9418B2D476EB}" srcOrd="2" destOrd="0" parTransId="{3E244586-0BE3-4FF6-95F4-5700EAF0E44C}" sibTransId="{6B3D803A-07EA-4128-951A-95C1413A8EDF}"/>
    <dgm:cxn modelId="{BB2CBB53-DA35-48D8-AE20-5016C140DEAA}" type="presOf" srcId="{8DDD1AD5-760F-48D2-989F-55A011656AE9}" destId="{BCBB908F-8C8E-4CBC-904D-D7AC96624BB5}" srcOrd="0" destOrd="1" presId="urn:microsoft.com/office/officeart/2005/8/layout/vList2"/>
    <dgm:cxn modelId="{43653B75-44B0-412B-9A05-AE005709D0DF}" type="presOf" srcId="{F6D2B633-DBF7-4F35-B570-A482D43AD490}" destId="{9070801E-F717-44CD-8229-88B046309AB4}" srcOrd="0" destOrd="0" presId="urn:microsoft.com/office/officeart/2005/8/layout/vList2"/>
    <dgm:cxn modelId="{B45A7256-A8D6-4F5E-A664-408B55839BC2}" type="presOf" srcId="{F0446A3A-C8C3-42CC-AD11-D691C7F1B42E}" destId="{5A6BA114-D339-4FFB-BE03-CA5354E9E5C1}" srcOrd="0" destOrd="1" presId="urn:microsoft.com/office/officeart/2005/8/layout/vList2"/>
    <dgm:cxn modelId="{5CA07B76-3EB8-42BA-B7CB-F7C5560ED239}" type="presOf" srcId="{4B9B60FE-C395-407D-B754-CD5A7AD86C0B}" destId="{5598E967-B3DD-4057-AC31-CD0CFFCD215F}" srcOrd="0" destOrd="0" presId="urn:microsoft.com/office/officeart/2005/8/layout/vList2"/>
    <dgm:cxn modelId="{678C8757-D1CE-40AF-AF8B-C18983B1C0F7}" type="presOf" srcId="{8E082377-79D9-46CD-A1E4-FB7EF6237175}" destId="{CCF78CB2-6163-4596-9AF2-E45024086336}" srcOrd="0" destOrd="0" presId="urn:microsoft.com/office/officeart/2005/8/layout/vList2"/>
    <dgm:cxn modelId="{571C9A7D-B68E-4942-8943-A3A74DCE55F5}" srcId="{52B76323-A8B8-497D-8C8C-1EF6ED3297AC}" destId="{FA7398FD-A6C2-4703-A311-E3AAD09B943B}" srcOrd="1" destOrd="0" parTransId="{763B8423-6F95-430E-B415-6FD9FB0A7AEB}" sibTransId="{7DD87378-B24D-4969-8E03-595AA94DCA18}"/>
    <dgm:cxn modelId="{E1694883-BF2D-43CD-90C9-3B711D442F7F}" srcId="{25D500B1-929B-49C9-91F0-2257336EF15F}" destId="{62656F80-31B2-42FA-BA26-034041A59EF6}" srcOrd="4" destOrd="0" parTransId="{4422B168-1D1E-4967-B209-7244FEC916F2}" sibTransId="{6705A81C-8BD0-4322-88C7-11FF7451CB69}"/>
    <dgm:cxn modelId="{16AF3385-B8BE-4266-953E-5C52B47F0DD8}" srcId="{02A25BB2-B77C-47B7-ACC2-5BDAAEB45D77}" destId="{40365552-4DB8-4B87-A5AC-BBD6E1F8D554}" srcOrd="1" destOrd="0" parTransId="{AD5A5F63-B137-49E3-8DAD-C1D7FF90EAFA}" sibTransId="{989DDF9F-1A26-4A5D-BC68-3122CEFAAAC0}"/>
    <dgm:cxn modelId="{59B23B88-4F70-4BE5-AFA1-B5A4B72EFA0F}" type="presOf" srcId="{B610834D-D9B8-4289-951E-552FC3121163}" destId="{2E67C31B-315F-46AB-A870-3ECB24CCEDE3}" srcOrd="0" destOrd="0" presId="urn:microsoft.com/office/officeart/2005/8/layout/vList2"/>
    <dgm:cxn modelId="{6C59068A-CBB4-4597-8179-42D05BDE14D6}" type="presOf" srcId="{FA7398FD-A6C2-4703-A311-E3AAD09B943B}" destId="{CCF78CB2-6163-4596-9AF2-E45024086336}" srcOrd="0" destOrd="1" presId="urn:microsoft.com/office/officeart/2005/8/layout/vList2"/>
    <dgm:cxn modelId="{DEC3A98B-8FD9-4BB0-98C6-A90CC4233886}" srcId="{25D500B1-929B-49C9-91F0-2257336EF15F}" destId="{265BDD15-32C6-4668-893C-5419873E25A3}" srcOrd="6" destOrd="0" parTransId="{6CB47845-EC0C-4F70-B483-A51C4F75F865}" sibTransId="{625718F0-7244-4989-83E2-5C5B4F973188}"/>
    <dgm:cxn modelId="{E6C92198-A6E5-4A6C-A706-742FB4B3763C}" srcId="{62656F80-31B2-42FA-BA26-034041A59EF6}" destId="{F08085F5-A9DE-43EB-B2A6-D7C2C126B6F2}" srcOrd="0" destOrd="0" parTransId="{6A81EE2F-5049-4313-8673-622C45BE5D36}" sibTransId="{461825DF-8B28-460D-A695-437D83D32757}"/>
    <dgm:cxn modelId="{7667FF98-2ACB-4254-91F7-5BCF8DBF6514}" srcId="{265BDD15-32C6-4668-893C-5419873E25A3}" destId="{B610834D-D9B8-4289-951E-552FC3121163}" srcOrd="0" destOrd="0" parTransId="{8698C36E-98A7-4FB7-93FB-56ACBE687450}" sibTransId="{DF6DC5CB-5273-4D26-A02C-5D3A8F556BA4}"/>
    <dgm:cxn modelId="{F33C199C-E75E-453F-8EDE-02C2942013D6}" type="presOf" srcId="{74404B84-2CAA-40BF-9CB4-9418B2D476EB}" destId="{5598E967-B3DD-4057-AC31-CD0CFFCD215F}" srcOrd="0" destOrd="2" presId="urn:microsoft.com/office/officeart/2005/8/layout/vList2"/>
    <dgm:cxn modelId="{FC6B0F9D-2F37-4DD6-9AF6-40CB122E2575}" type="presOf" srcId="{62656F80-31B2-42FA-BA26-034041A59EF6}" destId="{4E75D212-3CAA-47C9-BEE2-E81E7F5760A6}" srcOrd="0" destOrd="0" presId="urn:microsoft.com/office/officeart/2005/8/layout/vList2"/>
    <dgm:cxn modelId="{13481B9D-F269-437B-B6F1-2B9786CB6801}" srcId="{D851399B-4B43-4B2A-A12B-A47F20E87720}" destId="{77F66421-CC31-4D68-8C84-3929CFA0EA0B}" srcOrd="1" destOrd="0" parTransId="{E0B3C95B-9AA7-43F2-BAB1-226466695F16}" sibTransId="{77C52463-2888-49EF-BAB1-1FC0DC523AC7}"/>
    <dgm:cxn modelId="{36494AA1-DBED-487D-AC0B-7C12ADC4E062}" type="presOf" srcId="{02A25BB2-B77C-47B7-ACC2-5BDAAEB45D77}" destId="{C6ED51A6-450E-41DC-9482-F350336B309E}" srcOrd="0" destOrd="0" presId="urn:microsoft.com/office/officeart/2005/8/layout/vList2"/>
    <dgm:cxn modelId="{6A52A5A8-4B32-4655-944A-303E828EDA36}" type="presOf" srcId="{25D500B1-929B-49C9-91F0-2257336EF15F}" destId="{56AB201F-4AF4-4BA7-B0D7-5A04AE54106F}" srcOrd="0" destOrd="0" presId="urn:microsoft.com/office/officeart/2005/8/layout/vList2"/>
    <dgm:cxn modelId="{2DE8CCA9-BFB3-4A14-8844-8413B4733267}" type="presOf" srcId="{52B76323-A8B8-497D-8C8C-1EF6ED3297AC}" destId="{05135B84-A04C-4EA3-BA2A-F2F5BEBF55E6}" srcOrd="0" destOrd="0" presId="urn:microsoft.com/office/officeart/2005/8/layout/vList2"/>
    <dgm:cxn modelId="{C29A6DAF-4D1F-40F6-B244-DCDF08172A77}" srcId="{52B76323-A8B8-497D-8C8C-1EF6ED3297AC}" destId="{8E082377-79D9-46CD-A1E4-FB7EF6237175}" srcOrd="0" destOrd="0" parTransId="{6FECBF91-EA98-4722-ABF4-B132636F1F06}" sibTransId="{B3B5ED6E-D50A-49D7-971C-DAFAF4DA2C01}"/>
    <dgm:cxn modelId="{294061B4-9614-4E89-A27C-AE001B689B86}" srcId="{25D500B1-929B-49C9-91F0-2257336EF15F}" destId="{CACC8D3A-1F0D-47F9-83CA-2339C6525F3C}" srcOrd="0" destOrd="0" parTransId="{C676CE8B-DB6A-4398-B4EE-AFC86179E3F6}" sibTransId="{4BFAC7FD-049A-462A-9754-6679A81C802E}"/>
    <dgm:cxn modelId="{684203B7-9900-44EE-B515-8651AD2C347A}" type="presOf" srcId="{F08085F5-A9DE-43EB-B2A6-D7C2C126B6F2}" destId="{E9273314-9002-48DB-818C-A3F48B6D0C19}" srcOrd="0" destOrd="0" presId="urn:microsoft.com/office/officeart/2005/8/layout/vList2"/>
    <dgm:cxn modelId="{18130ABE-BC22-4E1F-BFC0-C31A20D1130A}" srcId="{D851399B-4B43-4B2A-A12B-A47F20E87720}" destId="{F6D2B633-DBF7-4F35-B570-A482D43AD490}" srcOrd="0" destOrd="0" parTransId="{35B0FE16-0BDB-4673-9D86-4AC4D32E97C5}" sibTransId="{F42D8F25-19A5-46F2-9EBB-B643E42F2CC2}"/>
    <dgm:cxn modelId="{193915C8-64FF-4845-90A2-5F6561026039}" type="presOf" srcId="{77F66421-CC31-4D68-8C84-3929CFA0EA0B}" destId="{9070801E-F717-44CD-8229-88B046309AB4}" srcOrd="0" destOrd="1" presId="urn:microsoft.com/office/officeart/2005/8/layout/vList2"/>
    <dgm:cxn modelId="{82CD03CB-3296-4839-B738-587CAECACA99}" srcId="{CACC8D3A-1F0D-47F9-83CA-2339C6525F3C}" destId="{4EEE325B-8028-4B85-AAB0-3D951195B973}" srcOrd="0" destOrd="0" parTransId="{A1180C89-22B5-4697-8AD0-933DA23675AC}" sibTransId="{B87D7D28-71E6-4E2F-8BCE-8FBF562DA924}"/>
    <dgm:cxn modelId="{50C4BDD1-6D10-49CC-9E60-BC38DA19DFC1}" srcId="{25D500B1-929B-49C9-91F0-2257336EF15F}" destId="{F7FE5ACF-B5D1-4A4F-B6F9-56EFE004DFE0}" srcOrd="5" destOrd="0" parTransId="{44C6CD35-899B-468B-9E15-F4AC3CD4D170}" sibTransId="{20CD2A24-A531-42E8-A798-96516366DFD5}"/>
    <dgm:cxn modelId="{9E391CD9-1E75-4916-9D27-5DB0792E7B0C}" srcId="{F7FE5ACF-B5D1-4A4F-B6F9-56EFE004DFE0}" destId="{F0446A3A-C8C3-42CC-AD11-D691C7F1B42E}" srcOrd="1" destOrd="0" parTransId="{66E853DE-2772-40EA-A1D3-530B70E3B9A8}" sibTransId="{A9118F8E-AD1E-4399-B9C0-309C3B200622}"/>
    <dgm:cxn modelId="{9FB986E7-FFC7-485C-9D9B-C573D3CFC91C}" srcId="{F7FE5ACF-B5D1-4A4F-B6F9-56EFE004DFE0}" destId="{646042F2-33AE-4EB5-BF3C-B79DCE53461D}" srcOrd="0" destOrd="0" parTransId="{DECEAB00-7AA9-4369-A467-5BC8822BBC29}" sibTransId="{86DD34F5-053C-4854-8838-EF4E8F0C8857}"/>
    <dgm:cxn modelId="{7C2211E9-A891-4C86-B95C-A9CF05BB71F1}" type="presOf" srcId="{4EEE325B-8028-4B85-AAB0-3D951195B973}" destId="{BCBB908F-8C8E-4CBC-904D-D7AC96624BB5}" srcOrd="0" destOrd="0" presId="urn:microsoft.com/office/officeart/2005/8/layout/vList2"/>
    <dgm:cxn modelId="{08ECB0EE-8263-4C1C-A2AA-B7D409B412A0}" srcId="{25D500B1-929B-49C9-91F0-2257336EF15F}" destId="{D851399B-4B43-4B2A-A12B-A47F20E87720}" srcOrd="2" destOrd="0" parTransId="{DF95C524-4B74-4A64-AAAB-6DFDEFF422A2}" sibTransId="{F1229CC4-8382-4C7A-8581-E4147F3132F1}"/>
    <dgm:cxn modelId="{D61D6BF6-A24F-45CD-A332-8F09AC451B43}" type="presOf" srcId="{5D2D034B-53B2-432C-ACFF-ADD325E9302E}" destId="{E9273314-9002-48DB-818C-A3F48B6D0C19}" srcOrd="0" destOrd="1" presId="urn:microsoft.com/office/officeart/2005/8/layout/vList2"/>
    <dgm:cxn modelId="{F1F8D9D3-2295-4AB1-B931-82164941D105}" type="presParOf" srcId="{56AB201F-4AF4-4BA7-B0D7-5A04AE54106F}" destId="{1121A343-794D-4FE4-B796-546E16ECF580}" srcOrd="0" destOrd="0" presId="urn:microsoft.com/office/officeart/2005/8/layout/vList2"/>
    <dgm:cxn modelId="{3B4604B3-8CE6-4D01-AD9F-72756753C5BC}" type="presParOf" srcId="{56AB201F-4AF4-4BA7-B0D7-5A04AE54106F}" destId="{BCBB908F-8C8E-4CBC-904D-D7AC96624BB5}" srcOrd="1" destOrd="0" presId="urn:microsoft.com/office/officeart/2005/8/layout/vList2"/>
    <dgm:cxn modelId="{8BD29F61-BE62-4403-A864-7725BE08D794}" type="presParOf" srcId="{56AB201F-4AF4-4BA7-B0D7-5A04AE54106F}" destId="{C6ED51A6-450E-41DC-9482-F350336B309E}" srcOrd="2" destOrd="0" presId="urn:microsoft.com/office/officeart/2005/8/layout/vList2"/>
    <dgm:cxn modelId="{5338C037-C61E-48FA-B10C-E1DF32E06BE7}" type="presParOf" srcId="{56AB201F-4AF4-4BA7-B0D7-5A04AE54106F}" destId="{5598E967-B3DD-4057-AC31-CD0CFFCD215F}" srcOrd="3" destOrd="0" presId="urn:microsoft.com/office/officeart/2005/8/layout/vList2"/>
    <dgm:cxn modelId="{487FA583-2A69-4DEC-84A8-C779ECDE0EB5}" type="presParOf" srcId="{56AB201F-4AF4-4BA7-B0D7-5A04AE54106F}" destId="{EB2CC700-5F79-4213-9AD7-521F47D89494}" srcOrd="4" destOrd="0" presId="urn:microsoft.com/office/officeart/2005/8/layout/vList2"/>
    <dgm:cxn modelId="{8765220E-196C-4569-9407-489307737AF2}" type="presParOf" srcId="{56AB201F-4AF4-4BA7-B0D7-5A04AE54106F}" destId="{9070801E-F717-44CD-8229-88B046309AB4}" srcOrd="5" destOrd="0" presId="urn:microsoft.com/office/officeart/2005/8/layout/vList2"/>
    <dgm:cxn modelId="{CCEA86AE-8A30-4F02-9180-4025416609B8}" type="presParOf" srcId="{56AB201F-4AF4-4BA7-B0D7-5A04AE54106F}" destId="{05135B84-A04C-4EA3-BA2A-F2F5BEBF55E6}" srcOrd="6" destOrd="0" presId="urn:microsoft.com/office/officeart/2005/8/layout/vList2"/>
    <dgm:cxn modelId="{B1D4424F-450C-430F-98BB-3292D5350BF1}" type="presParOf" srcId="{56AB201F-4AF4-4BA7-B0D7-5A04AE54106F}" destId="{CCF78CB2-6163-4596-9AF2-E45024086336}" srcOrd="7" destOrd="0" presId="urn:microsoft.com/office/officeart/2005/8/layout/vList2"/>
    <dgm:cxn modelId="{66FEA38E-D107-41A5-BF88-9AE6F53869DF}" type="presParOf" srcId="{56AB201F-4AF4-4BA7-B0D7-5A04AE54106F}" destId="{4E75D212-3CAA-47C9-BEE2-E81E7F5760A6}" srcOrd="8" destOrd="0" presId="urn:microsoft.com/office/officeart/2005/8/layout/vList2"/>
    <dgm:cxn modelId="{A38AFA1E-066C-4D00-9CB7-318E8C466038}" type="presParOf" srcId="{56AB201F-4AF4-4BA7-B0D7-5A04AE54106F}" destId="{E9273314-9002-48DB-818C-A3F48B6D0C19}" srcOrd="9" destOrd="0" presId="urn:microsoft.com/office/officeart/2005/8/layout/vList2"/>
    <dgm:cxn modelId="{1987795C-961A-41FD-83DD-1BECAAAB86A6}" type="presParOf" srcId="{56AB201F-4AF4-4BA7-B0D7-5A04AE54106F}" destId="{D700FE33-13B9-44BA-919A-17E95180FF53}" srcOrd="10" destOrd="0" presId="urn:microsoft.com/office/officeart/2005/8/layout/vList2"/>
    <dgm:cxn modelId="{36DC85FB-7B31-4332-84FA-5514ABA1EC91}" type="presParOf" srcId="{56AB201F-4AF4-4BA7-B0D7-5A04AE54106F}" destId="{5A6BA114-D339-4FFB-BE03-CA5354E9E5C1}" srcOrd="11" destOrd="0" presId="urn:microsoft.com/office/officeart/2005/8/layout/vList2"/>
    <dgm:cxn modelId="{222D0E6A-2745-4421-A345-7202C834E3F6}" type="presParOf" srcId="{56AB201F-4AF4-4BA7-B0D7-5A04AE54106F}" destId="{4120D195-6ED2-4F9E-8A33-DB2CEB7A6B2F}" srcOrd="12" destOrd="0" presId="urn:microsoft.com/office/officeart/2005/8/layout/vList2"/>
    <dgm:cxn modelId="{86477914-116B-47A9-B1E4-C543CC3A63E1}" type="presParOf" srcId="{56AB201F-4AF4-4BA7-B0D7-5A04AE54106F}" destId="{2E67C31B-315F-46AB-A870-3ECB24CCEDE3}" srcOrd="1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5206A37F-E0D4-453A-86D2-78D7374DDE79}"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s-PE"/>
        </a:p>
      </dgm:t>
    </dgm:pt>
    <dgm:pt modelId="{4DC97678-5EE2-4D03-B0B9-356C444367A4}">
      <dgm:prSet custT="1"/>
      <dgm:spPr/>
      <dgm:t>
        <a:bodyPr/>
        <a:lstStyle/>
        <a:p>
          <a:pPr rtl="0"/>
          <a:r>
            <a:rPr lang="es-ES" sz="1600" b="0" i="0" dirty="0">
              <a:solidFill>
                <a:schemeClr val="tx1">
                  <a:lumMod val="65000"/>
                  <a:lumOff val="35000"/>
                </a:schemeClr>
              </a:solidFill>
            </a:rPr>
            <a:t>Es el límite superior para la demanda de un producto dentro de un período de tiempo definido.</a:t>
          </a:r>
          <a:endParaRPr lang="es-PE" sz="1600" dirty="0">
            <a:solidFill>
              <a:schemeClr val="tx1">
                <a:lumMod val="65000"/>
                <a:lumOff val="35000"/>
              </a:schemeClr>
            </a:solidFill>
          </a:endParaRPr>
        </a:p>
      </dgm:t>
    </dgm:pt>
    <dgm:pt modelId="{32C4E971-DFCB-4A14-B2C3-F5CFACDC048B}" type="parTrans" cxnId="{BCE90703-4F6F-464B-B978-638167EE708F}">
      <dgm:prSet/>
      <dgm:spPr/>
      <dgm:t>
        <a:bodyPr/>
        <a:lstStyle/>
        <a:p>
          <a:endParaRPr lang="es-PE" sz="1600">
            <a:solidFill>
              <a:schemeClr val="tx1">
                <a:lumMod val="65000"/>
                <a:lumOff val="35000"/>
              </a:schemeClr>
            </a:solidFill>
          </a:endParaRPr>
        </a:p>
      </dgm:t>
    </dgm:pt>
    <dgm:pt modelId="{E7D1ECBD-E933-4BA7-932F-9FF67F227C7C}" type="sibTrans" cxnId="{BCE90703-4F6F-464B-B978-638167EE708F}">
      <dgm:prSet/>
      <dgm:spPr/>
      <dgm:t>
        <a:bodyPr/>
        <a:lstStyle/>
        <a:p>
          <a:endParaRPr lang="es-PE" sz="1600">
            <a:solidFill>
              <a:schemeClr val="tx1">
                <a:lumMod val="65000"/>
                <a:lumOff val="35000"/>
              </a:schemeClr>
            </a:solidFill>
          </a:endParaRPr>
        </a:p>
      </dgm:t>
    </dgm:pt>
    <dgm:pt modelId="{98C7E295-5FB5-4C67-A45E-BACE6D69AF0F}">
      <dgm:prSet custT="1"/>
      <dgm:spPr/>
      <dgm:t>
        <a:bodyPr/>
        <a:lstStyle/>
        <a:p>
          <a:pPr rtl="0"/>
          <a:r>
            <a:rPr lang="es-ES" sz="1600" b="1" i="0" dirty="0">
              <a:solidFill>
                <a:schemeClr val="tx1">
                  <a:lumMod val="65000"/>
                  <a:lumOff val="35000"/>
                </a:schemeClr>
              </a:solidFill>
            </a:rPr>
            <a:t>El potencial de </a:t>
          </a:r>
          <a:r>
            <a:rPr lang="es-ES" sz="1600" b="1" i="0">
              <a:solidFill>
                <a:schemeClr val="tx1">
                  <a:lumMod val="65000"/>
                  <a:lumOff val="35000"/>
                </a:schemeClr>
              </a:solidFill>
            </a:rPr>
            <a:t>mercado actual</a:t>
          </a:r>
          <a:endParaRPr lang="es-PE" sz="1600" dirty="0">
            <a:solidFill>
              <a:schemeClr val="tx1">
                <a:lumMod val="65000"/>
                <a:lumOff val="35000"/>
              </a:schemeClr>
            </a:solidFill>
          </a:endParaRPr>
        </a:p>
      </dgm:t>
    </dgm:pt>
    <dgm:pt modelId="{E8CB3B60-A85E-460A-BD62-757670C9677B}" type="parTrans" cxnId="{AD8E23EE-743D-4296-BD54-6465F4217655}">
      <dgm:prSet/>
      <dgm:spPr/>
      <dgm:t>
        <a:bodyPr/>
        <a:lstStyle/>
        <a:p>
          <a:endParaRPr lang="es-PE" sz="1600">
            <a:solidFill>
              <a:schemeClr val="tx1">
                <a:lumMod val="65000"/>
                <a:lumOff val="35000"/>
              </a:schemeClr>
            </a:solidFill>
          </a:endParaRPr>
        </a:p>
      </dgm:t>
    </dgm:pt>
    <dgm:pt modelId="{C1BF035A-3A27-4F05-8D75-1596B0C31774}" type="sibTrans" cxnId="{AD8E23EE-743D-4296-BD54-6465F4217655}">
      <dgm:prSet/>
      <dgm:spPr/>
      <dgm:t>
        <a:bodyPr/>
        <a:lstStyle/>
        <a:p>
          <a:endParaRPr lang="es-PE" sz="1600">
            <a:solidFill>
              <a:schemeClr val="tx1">
                <a:lumMod val="65000"/>
                <a:lumOff val="35000"/>
              </a:schemeClr>
            </a:solidFill>
          </a:endParaRPr>
        </a:p>
      </dgm:t>
    </dgm:pt>
    <dgm:pt modelId="{790C5890-F547-4C44-9E39-0A9BFACD5149}">
      <dgm:prSet custT="1"/>
      <dgm:spPr/>
      <dgm:t>
        <a:bodyPr/>
        <a:lstStyle/>
        <a:p>
          <a:pPr rtl="0"/>
          <a:r>
            <a:rPr lang="es-ES" sz="1600" b="1" i="0" dirty="0">
              <a:solidFill>
                <a:schemeClr val="tx1">
                  <a:lumMod val="65000"/>
                  <a:lumOff val="35000"/>
                </a:schemeClr>
              </a:solidFill>
            </a:rPr>
            <a:t>El potencial de mercado futuro</a:t>
          </a:r>
          <a:endParaRPr lang="es-PE" sz="1600" dirty="0">
            <a:solidFill>
              <a:schemeClr val="tx1">
                <a:lumMod val="65000"/>
                <a:lumOff val="35000"/>
              </a:schemeClr>
            </a:solidFill>
          </a:endParaRPr>
        </a:p>
      </dgm:t>
    </dgm:pt>
    <dgm:pt modelId="{71F6217A-9373-4A7E-8477-DBA05E2C10CA}" type="parTrans" cxnId="{58CD1176-636C-4766-9F14-64CDE1CD4F1E}">
      <dgm:prSet/>
      <dgm:spPr/>
      <dgm:t>
        <a:bodyPr/>
        <a:lstStyle/>
        <a:p>
          <a:endParaRPr lang="es-PE" sz="1600">
            <a:solidFill>
              <a:schemeClr val="tx1">
                <a:lumMod val="65000"/>
                <a:lumOff val="35000"/>
              </a:schemeClr>
            </a:solidFill>
          </a:endParaRPr>
        </a:p>
      </dgm:t>
    </dgm:pt>
    <dgm:pt modelId="{8CD698F3-55FC-41C8-ADE1-FDD9CD7E7344}" type="sibTrans" cxnId="{58CD1176-636C-4766-9F14-64CDE1CD4F1E}">
      <dgm:prSet/>
      <dgm:spPr/>
      <dgm:t>
        <a:bodyPr/>
        <a:lstStyle/>
        <a:p>
          <a:endParaRPr lang="es-PE" sz="1600">
            <a:solidFill>
              <a:schemeClr val="tx1">
                <a:lumMod val="65000"/>
                <a:lumOff val="35000"/>
              </a:schemeClr>
            </a:solidFill>
          </a:endParaRPr>
        </a:p>
      </dgm:t>
    </dgm:pt>
    <dgm:pt modelId="{9650C541-2442-4616-A749-A74DE3E07EF3}" type="pres">
      <dgm:prSet presAssocID="{5206A37F-E0D4-453A-86D2-78D7374DDE79}" presName="linear" presStyleCnt="0">
        <dgm:presLayoutVars>
          <dgm:animLvl val="lvl"/>
          <dgm:resizeHandles val="exact"/>
        </dgm:presLayoutVars>
      </dgm:prSet>
      <dgm:spPr/>
    </dgm:pt>
    <dgm:pt modelId="{79B4CE0F-7C32-4CBD-8C1A-5964D77046A9}" type="pres">
      <dgm:prSet presAssocID="{4DC97678-5EE2-4D03-B0B9-356C444367A4}" presName="parentText" presStyleLbl="node1" presStyleIdx="0" presStyleCnt="3">
        <dgm:presLayoutVars>
          <dgm:chMax val="0"/>
          <dgm:bulletEnabled val="1"/>
        </dgm:presLayoutVars>
      </dgm:prSet>
      <dgm:spPr/>
    </dgm:pt>
    <dgm:pt modelId="{9C5F8ECD-0649-4E10-9057-BFC0F0831E77}" type="pres">
      <dgm:prSet presAssocID="{E7D1ECBD-E933-4BA7-932F-9FF67F227C7C}" presName="spacer" presStyleCnt="0"/>
      <dgm:spPr/>
    </dgm:pt>
    <dgm:pt modelId="{3F99ED52-DD30-4CF8-B12F-A5B936846C50}" type="pres">
      <dgm:prSet presAssocID="{98C7E295-5FB5-4C67-A45E-BACE6D69AF0F}" presName="parentText" presStyleLbl="node1" presStyleIdx="1" presStyleCnt="3">
        <dgm:presLayoutVars>
          <dgm:chMax val="0"/>
          <dgm:bulletEnabled val="1"/>
        </dgm:presLayoutVars>
      </dgm:prSet>
      <dgm:spPr/>
    </dgm:pt>
    <dgm:pt modelId="{37225069-D77C-4727-83CA-90DFE10AC1C6}" type="pres">
      <dgm:prSet presAssocID="{C1BF035A-3A27-4F05-8D75-1596B0C31774}" presName="spacer" presStyleCnt="0"/>
      <dgm:spPr/>
    </dgm:pt>
    <dgm:pt modelId="{53B56629-78D1-4F27-AF42-59FB5D41A30C}" type="pres">
      <dgm:prSet presAssocID="{790C5890-F547-4C44-9E39-0A9BFACD5149}" presName="parentText" presStyleLbl="node1" presStyleIdx="2" presStyleCnt="3">
        <dgm:presLayoutVars>
          <dgm:chMax val="0"/>
          <dgm:bulletEnabled val="1"/>
        </dgm:presLayoutVars>
      </dgm:prSet>
      <dgm:spPr/>
    </dgm:pt>
  </dgm:ptLst>
  <dgm:cxnLst>
    <dgm:cxn modelId="{BCE90703-4F6F-464B-B978-638167EE708F}" srcId="{5206A37F-E0D4-453A-86D2-78D7374DDE79}" destId="{4DC97678-5EE2-4D03-B0B9-356C444367A4}" srcOrd="0" destOrd="0" parTransId="{32C4E971-DFCB-4A14-B2C3-F5CFACDC048B}" sibTransId="{E7D1ECBD-E933-4BA7-932F-9FF67F227C7C}"/>
    <dgm:cxn modelId="{725B342C-8707-4558-96AA-35DA796DDA08}" type="presOf" srcId="{4DC97678-5EE2-4D03-B0B9-356C444367A4}" destId="{79B4CE0F-7C32-4CBD-8C1A-5964D77046A9}" srcOrd="0" destOrd="0" presId="urn:microsoft.com/office/officeart/2005/8/layout/vList2"/>
    <dgm:cxn modelId="{AFE72960-32EA-4B6B-A2EE-911A1DBBC4AE}" type="presOf" srcId="{790C5890-F547-4C44-9E39-0A9BFACD5149}" destId="{53B56629-78D1-4F27-AF42-59FB5D41A30C}" srcOrd="0" destOrd="0" presId="urn:microsoft.com/office/officeart/2005/8/layout/vList2"/>
    <dgm:cxn modelId="{58CD1176-636C-4766-9F14-64CDE1CD4F1E}" srcId="{5206A37F-E0D4-453A-86D2-78D7374DDE79}" destId="{790C5890-F547-4C44-9E39-0A9BFACD5149}" srcOrd="2" destOrd="0" parTransId="{71F6217A-9373-4A7E-8477-DBA05E2C10CA}" sibTransId="{8CD698F3-55FC-41C8-ADE1-FDD9CD7E7344}"/>
    <dgm:cxn modelId="{5CA0DDA9-DC87-43BD-82E1-1F75D6AEFE16}" type="presOf" srcId="{98C7E295-5FB5-4C67-A45E-BACE6D69AF0F}" destId="{3F99ED52-DD30-4CF8-B12F-A5B936846C50}" srcOrd="0" destOrd="0" presId="urn:microsoft.com/office/officeart/2005/8/layout/vList2"/>
    <dgm:cxn modelId="{6BCD59C8-281A-4425-828F-0036915DE5E1}" type="presOf" srcId="{5206A37F-E0D4-453A-86D2-78D7374DDE79}" destId="{9650C541-2442-4616-A749-A74DE3E07EF3}" srcOrd="0" destOrd="0" presId="urn:microsoft.com/office/officeart/2005/8/layout/vList2"/>
    <dgm:cxn modelId="{AD8E23EE-743D-4296-BD54-6465F4217655}" srcId="{5206A37F-E0D4-453A-86D2-78D7374DDE79}" destId="{98C7E295-5FB5-4C67-A45E-BACE6D69AF0F}" srcOrd="1" destOrd="0" parTransId="{E8CB3B60-A85E-460A-BD62-757670C9677B}" sibTransId="{C1BF035A-3A27-4F05-8D75-1596B0C31774}"/>
    <dgm:cxn modelId="{91AEEB29-9CC2-423C-AB53-183B017384FA}" type="presParOf" srcId="{9650C541-2442-4616-A749-A74DE3E07EF3}" destId="{79B4CE0F-7C32-4CBD-8C1A-5964D77046A9}" srcOrd="0" destOrd="0" presId="urn:microsoft.com/office/officeart/2005/8/layout/vList2"/>
    <dgm:cxn modelId="{D050C2AF-23E7-4E46-BD9E-17D3AC0543E2}" type="presParOf" srcId="{9650C541-2442-4616-A749-A74DE3E07EF3}" destId="{9C5F8ECD-0649-4E10-9057-BFC0F0831E77}" srcOrd="1" destOrd="0" presId="urn:microsoft.com/office/officeart/2005/8/layout/vList2"/>
    <dgm:cxn modelId="{F9A94F78-F857-42A6-BE58-AFE107CFDCCE}" type="presParOf" srcId="{9650C541-2442-4616-A749-A74DE3E07EF3}" destId="{3F99ED52-DD30-4CF8-B12F-A5B936846C50}" srcOrd="2" destOrd="0" presId="urn:microsoft.com/office/officeart/2005/8/layout/vList2"/>
    <dgm:cxn modelId="{AB7F7B75-A478-496C-A1CF-B8CA2B1E40F4}" type="presParOf" srcId="{9650C541-2442-4616-A749-A74DE3E07EF3}" destId="{37225069-D77C-4727-83CA-90DFE10AC1C6}" srcOrd="3" destOrd="0" presId="urn:microsoft.com/office/officeart/2005/8/layout/vList2"/>
    <dgm:cxn modelId="{25BD34CD-38F9-4314-B5E5-75EE50B83A58}" type="presParOf" srcId="{9650C541-2442-4616-A749-A74DE3E07EF3}" destId="{53B56629-78D1-4F27-AF42-59FB5D41A30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3F4DE761-DDF9-4A21-8966-0016E46B77D2}"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s-ES_tradnl"/>
        </a:p>
      </dgm:t>
    </dgm:pt>
    <dgm:pt modelId="{0E21027B-4B38-4060-9FA0-A7DDEDFB31BC}">
      <dgm:prSet custT="1"/>
      <dgm:spPr/>
      <dgm:t>
        <a:bodyPr/>
        <a:lstStyle/>
        <a:p>
          <a:r>
            <a:rPr lang="es-ES_tradnl" sz="1600" b="1" dirty="0">
              <a:solidFill>
                <a:schemeClr val="tx1">
                  <a:lumMod val="65000"/>
                  <a:lumOff val="35000"/>
                </a:schemeClr>
              </a:solidFill>
            </a:rPr>
            <a:t>Mercado total: </a:t>
          </a:r>
          <a:r>
            <a:rPr lang="es-ES_tradnl" sz="1300" dirty="0">
              <a:solidFill>
                <a:schemeClr val="tx1">
                  <a:lumMod val="65000"/>
                  <a:lumOff val="35000"/>
                </a:schemeClr>
              </a:solidFill>
            </a:rPr>
            <a:t>Es el conjunto de todos los compradores reales y potenciales de un producto.</a:t>
          </a:r>
        </a:p>
      </dgm:t>
    </dgm:pt>
    <dgm:pt modelId="{D91B8CC8-8226-4C1D-B015-A33440CD71EC}" type="parTrans" cxnId="{0720C5BE-9B60-4079-9D50-F704A7557DE6}">
      <dgm:prSet/>
      <dgm:spPr/>
      <dgm:t>
        <a:bodyPr/>
        <a:lstStyle/>
        <a:p>
          <a:endParaRPr lang="es-ES_tradnl">
            <a:solidFill>
              <a:schemeClr val="tx1">
                <a:lumMod val="65000"/>
                <a:lumOff val="35000"/>
              </a:schemeClr>
            </a:solidFill>
          </a:endParaRPr>
        </a:p>
      </dgm:t>
    </dgm:pt>
    <dgm:pt modelId="{875C6D51-EFE3-442D-A6B1-D3272F142E41}" type="sibTrans" cxnId="{0720C5BE-9B60-4079-9D50-F704A7557DE6}">
      <dgm:prSet/>
      <dgm:spPr/>
      <dgm:t>
        <a:bodyPr/>
        <a:lstStyle/>
        <a:p>
          <a:endParaRPr lang="es-ES_tradnl">
            <a:solidFill>
              <a:schemeClr val="tx1">
                <a:lumMod val="65000"/>
                <a:lumOff val="35000"/>
              </a:schemeClr>
            </a:solidFill>
          </a:endParaRPr>
        </a:p>
      </dgm:t>
    </dgm:pt>
    <dgm:pt modelId="{2DA3E148-D5C7-4E3F-A9D4-04DC858C5E1B}">
      <dgm:prSet custT="1"/>
      <dgm:spPr/>
      <dgm:t>
        <a:bodyPr/>
        <a:lstStyle/>
        <a:p>
          <a:r>
            <a:rPr lang="es-ES_tradnl" sz="1300" b="1" dirty="0">
              <a:solidFill>
                <a:schemeClr val="tx1">
                  <a:lumMod val="65000"/>
                  <a:lumOff val="35000"/>
                </a:schemeClr>
              </a:solidFill>
            </a:rPr>
            <a:t>Mercado potencial: </a:t>
          </a:r>
          <a:r>
            <a:rPr lang="es-ES_tradnl" sz="1300" dirty="0">
              <a:solidFill>
                <a:schemeClr val="tx1">
                  <a:lumMod val="65000"/>
                  <a:lumOff val="35000"/>
                </a:schemeClr>
              </a:solidFill>
            </a:rPr>
            <a:t>Es el conjunto de clientes que manifiesta un grado suficiente de interés en una determinada oferta del mercado.</a:t>
          </a:r>
        </a:p>
      </dgm:t>
    </dgm:pt>
    <dgm:pt modelId="{0CB08A2D-D23A-457D-9284-8BDBC3DF4F48}" type="parTrans" cxnId="{F28C7EB3-3F2F-4798-81CF-926B7052CF1A}">
      <dgm:prSet/>
      <dgm:spPr/>
      <dgm:t>
        <a:bodyPr/>
        <a:lstStyle/>
        <a:p>
          <a:endParaRPr lang="es-PE">
            <a:solidFill>
              <a:schemeClr val="tx1">
                <a:lumMod val="65000"/>
                <a:lumOff val="35000"/>
              </a:schemeClr>
            </a:solidFill>
          </a:endParaRPr>
        </a:p>
      </dgm:t>
    </dgm:pt>
    <dgm:pt modelId="{EB664047-6368-4416-ACB4-2D04A2494A62}" type="sibTrans" cxnId="{F28C7EB3-3F2F-4798-81CF-926B7052CF1A}">
      <dgm:prSet/>
      <dgm:spPr/>
      <dgm:t>
        <a:bodyPr/>
        <a:lstStyle/>
        <a:p>
          <a:endParaRPr lang="es-PE">
            <a:solidFill>
              <a:schemeClr val="tx1">
                <a:lumMod val="65000"/>
                <a:lumOff val="35000"/>
              </a:schemeClr>
            </a:solidFill>
          </a:endParaRPr>
        </a:p>
      </dgm:t>
    </dgm:pt>
    <dgm:pt modelId="{1BDB8F27-F183-4F30-A16B-38B1DFF5AF09}">
      <dgm:prSet custT="1"/>
      <dgm:spPr/>
      <dgm:t>
        <a:bodyPr/>
        <a:lstStyle/>
        <a:p>
          <a:endParaRPr lang="es-ES_tradnl" sz="800" dirty="0">
            <a:solidFill>
              <a:schemeClr val="tx1">
                <a:lumMod val="65000"/>
                <a:lumOff val="35000"/>
              </a:schemeClr>
            </a:solidFill>
          </a:endParaRPr>
        </a:p>
      </dgm:t>
    </dgm:pt>
    <dgm:pt modelId="{3A1F5116-8E5F-4105-A23D-2561C926786A}" type="parTrans" cxnId="{9D5278F1-C57F-4CF5-88E3-28871652107C}">
      <dgm:prSet/>
      <dgm:spPr/>
      <dgm:t>
        <a:bodyPr/>
        <a:lstStyle/>
        <a:p>
          <a:endParaRPr lang="es-PE">
            <a:solidFill>
              <a:schemeClr val="tx1">
                <a:lumMod val="65000"/>
                <a:lumOff val="35000"/>
              </a:schemeClr>
            </a:solidFill>
          </a:endParaRPr>
        </a:p>
      </dgm:t>
    </dgm:pt>
    <dgm:pt modelId="{580BFDEE-EF95-4021-B4A6-4CD9A83C972E}" type="sibTrans" cxnId="{9D5278F1-C57F-4CF5-88E3-28871652107C}">
      <dgm:prSet/>
      <dgm:spPr/>
      <dgm:t>
        <a:bodyPr/>
        <a:lstStyle/>
        <a:p>
          <a:endParaRPr lang="es-PE">
            <a:solidFill>
              <a:schemeClr val="tx1">
                <a:lumMod val="65000"/>
                <a:lumOff val="35000"/>
              </a:schemeClr>
            </a:solidFill>
          </a:endParaRPr>
        </a:p>
      </dgm:t>
    </dgm:pt>
    <dgm:pt modelId="{04D8ADDB-ABC2-40A2-A768-6F440813A435}" type="pres">
      <dgm:prSet presAssocID="{3F4DE761-DDF9-4A21-8966-0016E46B77D2}" presName="linear" presStyleCnt="0">
        <dgm:presLayoutVars>
          <dgm:animLvl val="lvl"/>
          <dgm:resizeHandles val="exact"/>
        </dgm:presLayoutVars>
      </dgm:prSet>
      <dgm:spPr/>
    </dgm:pt>
    <dgm:pt modelId="{8003F3EB-C245-4A58-9685-5C0B1EB7C8A2}" type="pres">
      <dgm:prSet presAssocID="{0E21027B-4B38-4060-9FA0-A7DDEDFB31BC}" presName="parentText" presStyleLbl="node1" presStyleIdx="0" presStyleCnt="1">
        <dgm:presLayoutVars>
          <dgm:chMax val="0"/>
          <dgm:bulletEnabled val="1"/>
        </dgm:presLayoutVars>
      </dgm:prSet>
      <dgm:spPr/>
    </dgm:pt>
    <dgm:pt modelId="{B8DEE6A7-201A-4B29-968F-B8A48D5B4F3E}" type="pres">
      <dgm:prSet presAssocID="{0E21027B-4B38-4060-9FA0-A7DDEDFB31BC}" presName="childText" presStyleLbl="revTx" presStyleIdx="0" presStyleCnt="1">
        <dgm:presLayoutVars>
          <dgm:bulletEnabled val="1"/>
        </dgm:presLayoutVars>
      </dgm:prSet>
      <dgm:spPr/>
    </dgm:pt>
  </dgm:ptLst>
  <dgm:cxnLst>
    <dgm:cxn modelId="{FF267306-EF2F-4BCD-BC80-413D45A4D96A}" type="presOf" srcId="{1BDB8F27-F183-4F30-A16B-38B1DFF5AF09}" destId="{B8DEE6A7-201A-4B29-968F-B8A48D5B4F3E}" srcOrd="0" destOrd="0" presId="urn:microsoft.com/office/officeart/2005/8/layout/vList2"/>
    <dgm:cxn modelId="{AE57D080-95D9-42CB-BD24-54FA73784061}" type="presOf" srcId="{3F4DE761-DDF9-4A21-8966-0016E46B77D2}" destId="{04D8ADDB-ABC2-40A2-A768-6F440813A435}" srcOrd="0" destOrd="0" presId="urn:microsoft.com/office/officeart/2005/8/layout/vList2"/>
    <dgm:cxn modelId="{AF4477AB-334A-4371-B264-CF40796DE3D3}" type="presOf" srcId="{2DA3E148-D5C7-4E3F-A9D4-04DC858C5E1B}" destId="{B8DEE6A7-201A-4B29-968F-B8A48D5B4F3E}" srcOrd="0" destOrd="1" presId="urn:microsoft.com/office/officeart/2005/8/layout/vList2"/>
    <dgm:cxn modelId="{F28C7EB3-3F2F-4798-81CF-926B7052CF1A}" srcId="{0E21027B-4B38-4060-9FA0-A7DDEDFB31BC}" destId="{2DA3E148-D5C7-4E3F-A9D4-04DC858C5E1B}" srcOrd="1" destOrd="0" parTransId="{0CB08A2D-D23A-457D-9284-8BDBC3DF4F48}" sibTransId="{EB664047-6368-4416-ACB4-2D04A2494A62}"/>
    <dgm:cxn modelId="{0720C5BE-9B60-4079-9D50-F704A7557DE6}" srcId="{3F4DE761-DDF9-4A21-8966-0016E46B77D2}" destId="{0E21027B-4B38-4060-9FA0-A7DDEDFB31BC}" srcOrd="0" destOrd="0" parTransId="{D91B8CC8-8226-4C1D-B015-A33440CD71EC}" sibTransId="{875C6D51-EFE3-442D-A6B1-D3272F142E41}"/>
    <dgm:cxn modelId="{9FC0F3C0-79A3-45E2-BF31-6A3487226013}" type="presOf" srcId="{0E21027B-4B38-4060-9FA0-A7DDEDFB31BC}" destId="{8003F3EB-C245-4A58-9685-5C0B1EB7C8A2}" srcOrd="0" destOrd="0" presId="urn:microsoft.com/office/officeart/2005/8/layout/vList2"/>
    <dgm:cxn modelId="{9D5278F1-C57F-4CF5-88E3-28871652107C}" srcId="{0E21027B-4B38-4060-9FA0-A7DDEDFB31BC}" destId="{1BDB8F27-F183-4F30-A16B-38B1DFF5AF09}" srcOrd="0" destOrd="0" parTransId="{3A1F5116-8E5F-4105-A23D-2561C926786A}" sibTransId="{580BFDEE-EF95-4021-B4A6-4CD9A83C972E}"/>
    <dgm:cxn modelId="{2C86B9C6-D65E-47A0-A5F0-4FC4342EDF62}" type="presParOf" srcId="{04D8ADDB-ABC2-40A2-A768-6F440813A435}" destId="{8003F3EB-C245-4A58-9685-5C0B1EB7C8A2}" srcOrd="0" destOrd="0" presId="urn:microsoft.com/office/officeart/2005/8/layout/vList2"/>
    <dgm:cxn modelId="{7B78A3AE-4999-4A0C-9904-125F4222BA89}" type="presParOf" srcId="{04D8ADDB-ABC2-40A2-A768-6F440813A435}" destId="{B8DEE6A7-201A-4B29-968F-B8A48D5B4F3E}"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66A9E0F6-7FB4-4DF4-9976-45280CB3F9A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2A01CA98-8F35-43E8-A257-DDF8AD54B50D}">
      <dgm:prSet/>
      <dgm:spPr>
        <a:solidFill>
          <a:schemeClr val="bg1"/>
        </a:solidFill>
        <a:ln>
          <a:solidFill>
            <a:srgbClr val="FF0000"/>
          </a:solidFill>
        </a:ln>
      </dgm:spPr>
      <dgm:t>
        <a:bodyPr/>
        <a:lstStyle/>
        <a:p>
          <a:pPr algn="ctr" rtl="0"/>
          <a:r>
            <a:rPr lang="es-ES_tradnl" b="1" i="0">
              <a:solidFill>
                <a:schemeClr val="tx1"/>
              </a:solidFill>
            </a:rPr>
            <a:t>Pronóstico de Ventas</a:t>
          </a:r>
          <a:endParaRPr lang="es-ES_tradnl">
            <a:solidFill>
              <a:schemeClr val="tx1"/>
            </a:solidFill>
          </a:endParaRPr>
        </a:p>
      </dgm:t>
    </dgm:pt>
    <dgm:pt modelId="{FD9BF1A1-91F4-4ED7-BA65-D0B4D87ACD79}" type="parTrans" cxnId="{4E4B4E1A-72DD-4BC5-A11E-98B37CDB88E5}">
      <dgm:prSet/>
      <dgm:spPr/>
      <dgm:t>
        <a:bodyPr/>
        <a:lstStyle/>
        <a:p>
          <a:endParaRPr lang="es-ES_tradnl"/>
        </a:p>
      </dgm:t>
    </dgm:pt>
    <dgm:pt modelId="{E013E565-0DD7-4AB3-A872-8E80C5D11461}" type="sibTrans" cxnId="{4E4B4E1A-72DD-4BC5-A11E-98B37CDB88E5}">
      <dgm:prSet/>
      <dgm:spPr/>
      <dgm:t>
        <a:bodyPr/>
        <a:lstStyle/>
        <a:p>
          <a:endParaRPr lang="es-ES_tradnl"/>
        </a:p>
      </dgm:t>
    </dgm:pt>
    <dgm:pt modelId="{741076B7-D738-4098-AB7D-F8048614EE8F}" type="pres">
      <dgm:prSet presAssocID="{66A9E0F6-7FB4-4DF4-9976-45280CB3F9AC}" presName="linear" presStyleCnt="0">
        <dgm:presLayoutVars>
          <dgm:animLvl val="lvl"/>
          <dgm:resizeHandles val="exact"/>
        </dgm:presLayoutVars>
      </dgm:prSet>
      <dgm:spPr/>
    </dgm:pt>
    <dgm:pt modelId="{C779B083-CB3B-4609-91F2-04B3D80C6DA2}" type="pres">
      <dgm:prSet presAssocID="{2A01CA98-8F35-43E8-A257-DDF8AD54B50D}" presName="parentText" presStyleLbl="node1" presStyleIdx="0" presStyleCnt="1">
        <dgm:presLayoutVars>
          <dgm:chMax val="0"/>
          <dgm:bulletEnabled val="1"/>
        </dgm:presLayoutVars>
      </dgm:prSet>
      <dgm:spPr/>
    </dgm:pt>
  </dgm:ptLst>
  <dgm:cxnLst>
    <dgm:cxn modelId="{4E4B4E1A-72DD-4BC5-A11E-98B37CDB88E5}" srcId="{66A9E0F6-7FB4-4DF4-9976-45280CB3F9AC}" destId="{2A01CA98-8F35-43E8-A257-DDF8AD54B50D}" srcOrd="0" destOrd="0" parTransId="{FD9BF1A1-91F4-4ED7-BA65-D0B4D87ACD79}" sibTransId="{E013E565-0DD7-4AB3-A872-8E80C5D11461}"/>
    <dgm:cxn modelId="{146D549C-64C1-495D-8BD9-BB0D44B0C11C}" type="presOf" srcId="{2A01CA98-8F35-43E8-A257-DDF8AD54B50D}" destId="{C779B083-CB3B-4609-91F2-04B3D80C6DA2}" srcOrd="0" destOrd="0" presId="urn:microsoft.com/office/officeart/2005/8/layout/vList2"/>
    <dgm:cxn modelId="{7D4C46A6-415E-494F-B37B-53F759B9978D}" type="presOf" srcId="{66A9E0F6-7FB4-4DF4-9976-45280CB3F9AC}" destId="{741076B7-D738-4098-AB7D-F8048614EE8F}" srcOrd="0" destOrd="0" presId="urn:microsoft.com/office/officeart/2005/8/layout/vList2"/>
    <dgm:cxn modelId="{AE8D6A77-B449-4B0E-A2D1-1F2ED9AFA853}" type="presParOf" srcId="{741076B7-D738-4098-AB7D-F8048614EE8F}" destId="{C779B083-CB3B-4609-91F2-04B3D80C6DA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6.xml><?xml version="1.0" encoding="utf-8"?>
<dgm:dataModel xmlns:dgm="http://schemas.openxmlformats.org/drawingml/2006/diagram" xmlns:a="http://schemas.openxmlformats.org/drawingml/2006/main">
  <dgm:ptLst>
    <dgm:pt modelId="{38B46456-3D45-4D4F-AADF-D20BA8F1C9A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271E67EE-4F78-497C-8C04-7264FE0BE074}">
      <dgm:prSet/>
      <dgm:spPr>
        <a:solidFill>
          <a:schemeClr val="bg1"/>
        </a:solidFill>
        <a:ln>
          <a:solidFill>
            <a:srgbClr val="FF0000"/>
          </a:solidFill>
        </a:ln>
      </dgm:spPr>
      <dgm:t>
        <a:bodyPr/>
        <a:lstStyle/>
        <a:p>
          <a:pPr algn="ctr" rtl="0"/>
          <a:r>
            <a:rPr lang="es-ES_tradnl" b="1" i="0" dirty="0">
              <a:solidFill>
                <a:schemeClr val="tx1"/>
              </a:solidFill>
            </a:rPr>
            <a:t>Análisis de rentabilidad</a:t>
          </a:r>
          <a:endParaRPr lang="es-ES_tradnl" dirty="0">
            <a:solidFill>
              <a:schemeClr val="tx1"/>
            </a:solidFill>
          </a:endParaRPr>
        </a:p>
      </dgm:t>
    </dgm:pt>
    <dgm:pt modelId="{2FD3FBFC-8E7A-4F81-9C1B-34FB3C097964}" type="parTrans" cxnId="{A6BFF9C9-EBCB-4CD4-B46C-F6A349E15416}">
      <dgm:prSet/>
      <dgm:spPr/>
      <dgm:t>
        <a:bodyPr/>
        <a:lstStyle/>
        <a:p>
          <a:endParaRPr lang="es-ES_tradnl"/>
        </a:p>
      </dgm:t>
    </dgm:pt>
    <dgm:pt modelId="{2240E56B-49F6-4D6A-8AC0-DD06E3B5F48A}" type="sibTrans" cxnId="{A6BFF9C9-EBCB-4CD4-B46C-F6A349E15416}">
      <dgm:prSet/>
      <dgm:spPr/>
      <dgm:t>
        <a:bodyPr/>
        <a:lstStyle/>
        <a:p>
          <a:endParaRPr lang="es-ES_tradnl"/>
        </a:p>
      </dgm:t>
    </dgm:pt>
    <dgm:pt modelId="{C5F12799-2D77-4183-A7F4-E98300945ABF}" type="pres">
      <dgm:prSet presAssocID="{38B46456-3D45-4D4F-AADF-D20BA8F1C9AA}" presName="linear" presStyleCnt="0">
        <dgm:presLayoutVars>
          <dgm:animLvl val="lvl"/>
          <dgm:resizeHandles val="exact"/>
        </dgm:presLayoutVars>
      </dgm:prSet>
      <dgm:spPr/>
    </dgm:pt>
    <dgm:pt modelId="{D2349B64-DE86-4B59-9964-A57439429AD5}" type="pres">
      <dgm:prSet presAssocID="{271E67EE-4F78-497C-8C04-7264FE0BE074}" presName="parentText" presStyleLbl="node1" presStyleIdx="0" presStyleCnt="1">
        <dgm:presLayoutVars>
          <dgm:chMax val="0"/>
          <dgm:bulletEnabled val="1"/>
        </dgm:presLayoutVars>
      </dgm:prSet>
      <dgm:spPr/>
    </dgm:pt>
  </dgm:ptLst>
  <dgm:cxnLst>
    <dgm:cxn modelId="{A2E02A0B-67BD-41B7-AF14-87A49C981B4C}" type="presOf" srcId="{38B46456-3D45-4D4F-AADF-D20BA8F1C9AA}" destId="{C5F12799-2D77-4183-A7F4-E98300945ABF}" srcOrd="0" destOrd="0" presId="urn:microsoft.com/office/officeart/2005/8/layout/vList2"/>
    <dgm:cxn modelId="{A6BFF9C9-EBCB-4CD4-B46C-F6A349E15416}" srcId="{38B46456-3D45-4D4F-AADF-D20BA8F1C9AA}" destId="{271E67EE-4F78-497C-8C04-7264FE0BE074}" srcOrd="0" destOrd="0" parTransId="{2FD3FBFC-8E7A-4F81-9C1B-34FB3C097964}" sibTransId="{2240E56B-49F6-4D6A-8AC0-DD06E3B5F48A}"/>
    <dgm:cxn modelId="{B71CA7FF-F305-41AA-932B-6B70552B7D85}" type="presOf" srcId="{271E67EE-4F78-497C-8C04-7264FE0BE074}" destId="{D2349B64-DE86-4B59-9964-A57439429AD5}" srcOrd="0" destOrd="0" presId="urn:microsoft.com/office/officeart/2005/8/layout/vList2"/>
    <dgm:cxn modelId="{72B83622-77A5-487B-ABCD-F385B673275C}" type="presParOf" srcId="{C5F12799-2D77-4183-A7F4-E98300945ABF}" destId="{D2349B64-DE86-4B59-9964-A57439429AD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7.xml><?xml version="1.0" encoding="utf-8"?>
<dgm:dataModel xmlns:dgm="http://schemas.openxmlformats.org/drawingml/2006/diagram" xmlns:a="http://schemas.openxmlformats.org/drawingml/2006/main">
  <dgm:ptLst>
    <dgm:pt modelId="{953AA8CE-B9E9-4DCD-9814-006564B307C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608706C1-A616-4672-928D-5EDEFAAD7AF9}">
      <dgm:prSet/>
      <dgm:spPr>
        <a:solidFill>
          <a:schemeClr val="bg1"/>
        </a:solidFill>
        <a:ln>
          <a:solidFill>
            <a:srgbClr val="FF0000"/>
          </a:solidFill>
        </a:ln>
      </dgm:spPr>
      <dgm:t>
        <a:bodyPr/>
        <a:lstStyle/>
        <a:p>
          <a:pPr algn="ctr" rtl="0"/>
          <a:r>
            <a:rPr lang="es-ES_tradnl" b="1" i="0" dirty="0">
              <a:solidFill>
                <a:schemeClr val="tx1"/>
              </a:solidFill>
            </a:rPr>
            <a:t>cuadro de indicadores específico</a:t>
          </a:r>
          <a:endParaRPr lang="es-ES_tradnl" dirty="0">
            <a:solidFill>
              <a:schemeClr val="tx1"/>
            </a:solidFill>
          </a:endParaRPr>
        </a:p>
      </dgm:t>
    </dgm:pt>
    <dgm:pt modelId="{AE3CB5D3-A6EF-4D99-B61F-678337A2C871}" type="parTrans" cxnId="{CB831505-8426-40D3-A7BD-435F717479D0}">
      <dgm:prSet/>
      <dgm:spPr/>
      <dgm:t>
        <a:bodyPr/>
        <a:lstStyle/>
        <a:p>
          <a:endParaRPr lang="es-ES_tradnl"/>
        </a:p>
      </dgm:t>
    </dgm:pt>
    <dgm:pt modelId="{D0556FCF-8514-4C53-8368-24C143E33DE3}" type="sibTrans" cxnId="{CB831505-8426-40D3-A7BD-435F717479D0}">
      <dgm:prSet/>
      <dgm:spPr/>
      <dgm:t>
        <a:bodyPr/>
        <a:lstStyle/>
        <a:p>
          <a:endParaRPr lang="es-ES_tradnl"/>
        </a:p>
      </dgm:t>
    </dgm:pt>
    <dgm:pt modelId="{1AA6ED23-A411-48EE-95AF-9FA36E80F7F7}" type="pres">
      <dgm:prSet presAssocID="{953AA8CE-B9E9-4DCD-9814-006564B307CB}" presName="linear" presStyleCnt="0">
        <dgm:presLayoutVars>
          <dgm:animLvl val="lvl"/>
          <dgm:resizeHandles val="exact"/>
        </dgm:presLayoutVars>
      </dgm:prSet>
      <dgm:spPr/>
    </dgm:pt>
    <dgm:pt modelId="{3E8FCFDC-3EAB-4862-94E4-DDD0772E7711}" type="pres">
      <dgm:prSet presAssocID="{608706C1-A616-4672-928D-5EDEFAAD7AF9}" presName="parentText" presStyleLbl="node1" presStyleIdx="0" presStyleCnt="1" custLinFactNeighborX="1001" custLinFactNeighborY="6269">
        <dgm:presLayoutVars>
          <dgm:chMax val="0"/>
          <dgm:bulletEnabled val="1"/>
        </dgm:presLayoutVars>
      </dgm:prSet>
      <dgm:spPr/>
    </dgm:pt>
  </dgm:ptLst>
  <dgm:cxnLst>
    <dgm:cxn modelId="{CB831505-8426-40D3-A7BD-435F717479D0}" srcId="{953AA8CE-B9E9-4DCD-9814-006564B307CB}" destId="{608706C1-A616-4672-928D-5EDEFAAD7AF9}" srcOrd="0" destOrd="0" parTransId="{AE3CB5D3-A6EF-4D99-B61F-678337A2C871}" sibTransId="{D0556FCF-8514-4C53-8368-24C143E33DE3}"/>
    <dgm:cxn modelId="{BDFC1719-95FE-4A05-9ECA-CD7B317F628F}" type="presOf" srcId="{953AA8CE-B9E9-4DCD-9814-006564B307CB}" destId="{1AA6ED23-A411-48EE-95AF-9FA36E80F7F7}" srcOrd="0" destOrd="0" presId="urn:microsoft.com/office/officeart/2005/8/layout/vList2"/>
    <dgm:cxn modelId="{C05B14FB-5CD9-47FE-A48B-8FD95EF50C2F}" type="presOf" srcId="{608706C1-A616-4672-928D-5EDEFAAD7AF9}" destId="{3E8FCFDC-3EAB-4862-94E4-DDD0772E7711}" srcOrd="0" destOrd="0" presId="urn:microsoft.com/office/officeart/2005/8/layout/vList2"/>
    <dgm:cxn modelId="{3A0D363F-AEDC-4140-8333-2F9095BC21CA}" type="presParOf" srcId="{1AA6ED23-A411-48EE-95AF-9FA36E80F7F7}" destId="{3E8FCFDC-3EAB-4862-94E4-DDD0772E771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8.xml><?xml version="1.0" encoding="utf-8"?>
<dgm:dataModel xmlns:dgm="http://schemas.openxmlformats.org/drawingml/2006/diagram" xmlns:a="http://schemas.openxmlformats.org/drawingml/2006/main">
  <dgm:ptLst>
    <dgm:pt modelId="{906AD27D-71B6-4552-B227-434252A58DE6}" type="doc">
      <dgm:prSet loTypeId="urn:microsoft.com/office/officeart/2005/8/layout/target3" loCatId="relationship" qsTypeId="urn:microsoft.com/office/officeart/2005/8/quickstyle/simple1" qsCatId="simple" csTypeId="urn:microsoft.com/office/officeart/2005/8/colors/colorful5" csCatId="colorful"/>
      <dgm:spPr/>
      <dgm:t>
        <a:bodyPr/>
        <a:lstStyle/>
        <a:p>
          <a:endParaRPr lang="es-ES_tradnl"/>
        </a:p>
      </dgm:t>
    </dgm:pt>
    <dgm:pt modelId="{4FF20760-86A1-43D8-AA33-9430F4F77FB3}">
      <dgm:prSet/>
      <dgm:spPr/>
      <dgm:t>
        <a:bodyPr/>
        <a:lstStyle/>
        <a:p>
          <a:pPr rtl="0"/>
          <a:r>
            <a:rPr lang="es-ES_tradnl" b="1" i="1"/>
            <a:t>Predicción de ventas </a:t>
          </a:r>
          <a:r>
            <a:rPr lang="es-ES_tradnl" b="0" i="0"/>
            <a:t>por cada línea de producto- servicios.</a:t>
          </a:r>
          <a:endParaRPr lang="es-ES_tradnl"/>
        </a:p>
      </dgm:t>
    </dgm:pt>
    <dgm:pt modelId="{EB1712CE-4477-45BB-BDC7-FA182943370F}" type="parTrans" cxnId="{E5B897C9-3F86-4948-A076-878B5C965FE3}">
      <dgm:prSet/>
      <dgm:spPr/>
      <dgm:t>
        <a:bodyPr/>
        <a:lstStyle/>
        <a:p>
          <a:endParaRPr lang="es-ES_tradnl"/>
        </a:p>
      </dgm:t>
    </dgm:pt>
    <dgm:pt modelId="{1FE34E90-9703-43DD-ABBC-2EDD118BA5E3}" type="sibTrans" cxnId="{E5B897C9-3F86-4948-A076-878B5C965FE3}">
      <dgm:prSet/>
      <dgm:spPr/>
      <dgm:t>
        <a:bodyPr/>
        <a:lstStyle/>
        <a:p>
          <a:endParaRPr lang="es-ES_tradnl"/>
        </a:p>
      </dgm:t>
    </dgm:pt>
    <dgm:pt modelId="{C91A3CCA-81B6-458A-BA59-2CBBA3FBEA91}">
      <dgm:prSet/>
      <dgm:spPr/>
      <dgm:t>
        <a:bodyPr/>
        <a:lstStyle/>
        <a:p>
          <a:pPr rtl="0"/>
          <a:r>
            <a:rPr lang="es-ES_tradnl" b="1" i="1"/>
            <a:t>Análisis de costes </a:t>
          </a:r>
          <a:r>
            <a:rPr lang="es-ES_tradnl" b="0" i="0"/>
            <a:t>(fijos y variables) vinculados al proceso productivo de cada línea de producto- servicio.</a:t>
          </a:r>
          <a:endParaRPr lang="es-ES_tradnl"/>
        </a:p>
      </dgm:t>
    </dgm:pt>
    <dgm:pt modelId="{196AFE7D-5712-464F-8EDA-8B001838221E}" type="parTrans" cxnId="{A6D08A51-901B-4291-8D29-45CA6B24EBF2}">
      <dgm:prSet/>
      <dgm:spPr/>
      <dgm:t>
        <a:bodyPr/>
        <a:lstStyle/>
        <a:p>
          <a:endParaRPr lang="es-ES_tradnl"/>
        </a:p>
      </dgm:t>
    </dgm:pt>
    <dgm:pt modelId="{F4A6C0D6-20FA-4DFE-A2AF-29487EBAA7E4}" type="sibTrans" cxnId="{A6D08A51-901B-4291-8D29-45CA6B24EBF2}">
      <dgm:prSet/>
      <dgm:spPr/>
      <dgm:t>
        <a:bodyPr/>
        <a:lstStyle/>
        <a:p>
          <a:endParaRPr lang="es-ES_tradnl"/>
        </a:p>
      </dgm:t>
    </dgm:pt>
    <dgm:pt modelId="{D9C6168D-43F3-4276-BBEA-ED391D42B97F}">
      <dgm:prSet/>
      <dgm:spPr/>
      <dgm:t>
        <a:bodyPr/>
        <a:lstStyle/>
        <a:p>
          <a:pPr rtl="0"/>
          <a:r>
            <a:rPr lang="es-ES_tradnl" b="1" i="1"/>
            <a:t>Beneficios y márgenes </a:t>
          </a:r>
          <a:r>
            <a:rPr lang="es-ES_tradnl" b="0" i="0"/>
            <a:t>obtenidos en cada línea de producto- servicio.</a:t>
          </a:r>
          <a:endParaRPr lang="es-ES_tradnl"/>
        </a:p>
      </dgm:t>
    </dgm:pt>
    <dgm:pt modelId="{732758F3-6373-4D7D-897F-60185269C584}" type="parTrans" cxnId="{FD32191D-7914-4DB3-9DE4-3F600023750E}">
      <dgm:prSet/>
      <dgm:spPr/>
      <dgm:t>
        <a:bodyPr/>
        <a:lstStyle/>
        <a:p>
          <a:endParaRPr lang="es-ES_tradnl"/>
        </a:p>
      </dgm:t>
    </dgm:pt>
    <dgm:pt modelId="{085CF0D4-5848-49F3-83BD-BB36227E96E4}" type="sibTrans" cxnId="{FD32191D-7914-4DB3-9DE4-3F600023750E}">
      <dgm:prSet/>
      <dgm:spPr/>
      <dgm:t>
        <a:bodyPr/>
        <a:lstStyle/>
        <a:p>
          <a:endParaRPr lang="es-ES_tradnl"/>
        </a:p>
      </dgm:t>
    </dgm:pt>
    <dgm:pt modelId="{821E2EC7-2726-4B22-999C-46EC6D2E2140}">
      <dgm:prSet/>
      <dgm:spPr/>
      <dgm:t>
        <a:bodyPr/>
        <a:lstStyle/>
        <a:p>
          <a:pPr rtl="0"/>
          <a:r>
            <a:rPr lang="es-ES_tradnl" b="1" i="1"/>
            <a:t>Segmentos de mercado </a:t>
          </a:r>
          <a:r>
            <a:rPr lang="es-ES_tradnl" b="0" i="0"/>
            <a:t>que ofrecen mayor rentabilidad.</a:t>
          </a:r>
          <a:endParaRPr lang="es-ES_tradnl"/>
        </a:p>
      </dgm:t>
    </dgm:pt>
    <dgm:pt modelId="{F50CA0F0-F4B1-41A9-9CF9-ADEFD95297C2}" type="parTrans" cxnId="{6239479C-62D7-4A92-993C-783B21A8D7F2}">
      <dgm:prSet/>
      <dgm:spPr/>
      <dgm:t>
        <a:bodyPr/>
        <a:lstStyle/>
        <a:p>
          <a:endParaRPr lang="es-ES_tradnl"/>
        </a:p>
      </dgm:t>
    </dgm:pt>
    <dgm:pt modelId="{3ED65FE1-87F0-417E-8670-E63C5F0882C7}" type="sibTrans" cxnId="{6239479C-62D7-4A92-993C-783B21A8D7F2}">
      <dgm:prSet/>
      <dgm:spPr/>
      <dgm:t>
        <a:bodyPr/>
        <a:lstStyle/>
        <a:p>
          <a:endParaRPr lang="es-ES_tradnl"/>
        </a:p>
      </dgm:t>
    </dgm:pt>
    <dgm:pt modelId="{B46CE936-C394-4A03-B8DD-76E59A6CB60A}">
      <dgm:prSet/>
      <dgm:spPr/>
      <dgm:t>
        <a:bodyPr/>
        <a:lstStyle/>
        <a:p>
          <a:pPr rtl="0"/>
          <a:r>
            <a:rPr lang="es-ES_tradnl" b="1" i="1"/>
            <a:t>Ventajas competitivas </a:t>
          </a:r>
          <a:r>
            <a:rPr lang="es-ES_tradnl" b="0" i="0"/>
            <a:t>con respecto a las empresas competidoras y productos sustitutivos.</a:t>
          </a:r>
          <a:endParaRPr lang="es-ES_tradnl"/>
        </a:p>
      </dgm:t>
    </dgm:pt>
    <dgm:pt modelId="{C2725A39-C5B7-47F3-A80D-7F23DD2214D3}" type="parTrans" cxnId="{348924DC-82A1-4075-B89A-65E7C22E549A}">
      <dgm:prSet/>
      <dgm:spPr/>
      <dgm:t>
        <a:bodyPr/>
        <a:lstStyle/>
        <a:p>
          <a:endParaRPr lang="es-ES_tradnl"/>
        </a:p>
      </dgm:t>
    </dgm:pt>
    <dgm:pt modelId="{3A41CA3E-8974-4D3D-8EEA-FDE1D012EA18}" type="sibTrans" cxnId="{348924DC-82A1-4075-B89A-65E7C22E549A}">
      <dgm:prSet/>
      <dgm:spPr/>
      <dgm:t>
        <a:bodyPr/>
        <a:lstStyle/>
        <a:p>
          <a:endParaRPr lang="es-ES_tradnl"/>
        </a:p>
      </dgm:t>
    </dgm:pt>
    <dgm:pt modelId="{E29D90C6-D34B-4BAC-9E13-11F70DD39845}" type="pres">
      <dgm:prSet presAssocID="{906AD27D-71B6-4552-B227-434252A58DE6}" presName="Name0" presStyleCnt="0">
        <dgm:presLayoutVars>
          <dgm:chMax val="7"/>
          <dgm:dir/>
          <dgm:animLvl val="lvl"/>
          <dgm:resizeHandles val="exact"/>
        </dgm:presLayoutVars>
      </dgm:prSet>
      <dgm:spPr/>
    </dgm:pt>
    <dgm:pt modelId="{DC6AEB25-6A03-465E-BCC8-1F2AE85D0BDD}" type="pres">
      <dgm:prSet presAssocID="{4FF20760-86A1-43D8-AA33-9430F4F77FB3}" presName="circle1" presStyleLbl="node1" presStyleIdx="0" presStyleCnt="5"/>
      <dgm:spPr/>
    </dgm:pt>
    <dgm:pt modelId="{9CB803D4-7827-49DF-BEE4-B87F9805AFDF}" type="pres">
      <dgm:prSet presAssocID="{4FF20760-86A1-43D8-AA33-9430F4F77FB3}" presName="space" presStyleCnt="0"/>
      <dgm:spPr/>
    </dgm:pt>
    <dgm:pt modelId="{F88929AB-ADD8-4329-8E78-0FC0471872E6}" type="pres">
      <dgm:prSet presAssocID="{4FF20760-86A1-43D8-AA33-9430F4F77FB3}" presName="rect1" presStyleLbl="alignAcc1" presStyleIdx="0" presStyleCnt="5"/>
      <dgm:spPr/>
    </dgm:pt>
    <dgm:pt modelId="{A00C5084-329F-4ABE-A2DC-53DB3FCA1717}" type="pres">
      <dgm:prSet presAssocID="{C91A3CCA-81B6-458A-BA59-2CBBA3FBEA91}" presName="vertSpace2" presStyleLbl="node1" presStyleIdx="0" presStyleCnt="5"/>
      <dgm:spPr/>
    </dgm:pt>
    <dgm:pt modelId="{12273AEF-8592-4133-BB4C-B6D5855BE25A}" type="pres">
      <dgm:prSet presAssocID="{C91A3CCA-81B6-458A-BA59-2CBBA3FBEA91}" presName="circle2" presStyleLbl="node1" presStyleIdx="1" presStyleCnt="5"/>
      <dgm:spPr/>
    </dgm:pt>
    <dgm:pt modelId="{04B16E58-2951-4329-98B3-5E0D342F3C1A}" type="pres">
      <dgm:prSet presAssocID="{C91A3CCA-81B6-458A-BA59-2CBBA3FBEA91}" presName="rect2" presStyleLbl="alignAcc1" presStyleIdx="1" presStyleCnt="5"/>
      <dgm:spPr/>
    </dgm:pt>
    <dgm:pt modelId="{885F6F5E-4CBB-4588-93F0-02511DC0027B}" type="pres">
      <dgm:prSet presAssocID="{D9C6168D-43F3-4276-BBEA-ED391D42B97F}" presName="vertSpace3" presStyleLbl="node1" presStyleIdx="1" presStyleCnt="5"/>
      <dgm:spPr/>
    </dgm:pt>
    <dgm:pt modelId="{65B8D6AD-988C-4AFF-A44C-50D8C1F4C984}" type="pres">
      <dgm:prSet presAssocID="{D9C6168D-43F3-4276-BBEA-ED391D42B97F}" presName="circle3" presStyleLbl="node1" presStyleIdx="2" presStyleCnt="5"/>
      <dgm:spPr/>
    </dgm:pt>
    <dgm:pt modelId="{54B6C705-D889-4444-BF71-C948178384A7}" type="pres">
      <dgm:prSet presAssocID="{D9C6168D-43F3-4276-BBEA-ED391D42B97F}" presName="rect3" presStyleLbl="alignAcc1" presStyleIdx="2" presStyleCnt="5"/>
      <dgm:spPr/>
    </dgm:pt>
    <dgm:pt modelId="{9BF35B0B-DE3A-4AB4-9E7E-65AA1AEF01B1}" type="pres">
      <dgm:prSet presAssocID="{821E2EC7-2726-4B22-999C-46EC6D2E2140}" presName="vertSpace4" presStyleLbl="node1" presStyleIdx="2" presStyleCnt="5"/>
      <dgm:spPr/>
    </dgm:pt>
    <dgm:pt modelId="{2D025C96-DB8E-4081-AF04-66EDE3887942}" type="pres">
      <dgm:prSet presAssocID="{821E2EC7-2726-4B22-999C-46EC6D2E2140}" presName="circle4" presStyleLbl="node1" presStyleIdx="3" presStyleCnt="5"/>
      <dgm:spPr/>
    </dgm:pt>
    <dgm:pt modelId="{1E4A19F6-7E78-4C43-A37F-DCA2612145FC}" type="pres">
      <dgm:prSet presAssocID="{821E2EC7-2726-4B22-999C-46EC6D2E2140}" presName="rect4" presStyleLbl="alignAcc1" presStyleIdx="3" presStyleCnt="5"/>
      <dgm:spPr/>
    </dgm:pt>
    <dgm:pt modelId="{0CFAB04C-9618-4B5E-8324-61904BDA0F27}" type="pres">
      <dgm:prSet presAssocID="{B46CE936-C394-4A03-B8DD-76E59A6CB60A}" presName="vertSpace5" presStyleLbl="node1" presStyleIdx="3" presStyleCnt="5"/>
      <dgm:spPr/>
    </dgm:pt>
    <dgm:pt modelId="{55A6F75C-E018-43F2-BA0B-3B2D1ED854F5}" type="pres">
      <dgm:prSet presAssocID="{B46CE936-C394-4A03-B8DD-76E59A6CB60A}" presName="circle5" presStyleLbl="node1" presStyleIdx="4" presStyleCnt="5"/>
      <dgm:spPr/>
    </dgm:pt>
    <dgm:pt modelId="{BD01E492-4689-496E-BD40-10B44E127C3C}" type="pres">
      <dgm:prSet presAssocID="{B46CE936-C394-4A03-B8DD-76E59A6CB60A}" presName="rect5" presStyleLbl="alignAcc1" presStyleIdx="4" presStyleCnt="5"/>
      <dgm:spPr/>
    </dgm:pt>
    <dgm:pt modelId="{34364889-2A3E-4C9F-883F-C909C926B12A}" type="pres">
      <dgm:prSet presAssocID="{4FF20760-86A1-43D8-AA33-9430F4F77FB3}" presName="rect1ParTxNoCh" presStyleLbl="alignAcc1" presStyleIdx="4" presStyleCnt="5">
        <dgm:presLayoutVars>
          <dgm:chMax val="1"/>
          <dgm:bulletEnabled val="1"/>
        </dgm:presLayoutVars>
      </dgm:prSet>
      <dgm:spPr/>
    </dgm:pt>
    <dgm:pt modelId="{511AA8D7-6BB7-4D7E-8178-FB64A98EE4AD}" type="pres">
      <dgm:prSet presAssocID="{C91A3CCA-81B6-458A-BA59-2CBBA3FBEA91}" presName="rect2ParTxNoCh" presStyleLbl="alignAcc1" presStyleIdx="4" presStyleCnt="5">
        <dgm:presLayoutVars>
          <dgm:chMax val="1"/>
          <dgm:bulletEnabled val="1"/>
        </dgm:presLayoutVars>
      </dgm:prSet>
      <dgm:spPr/>
    </dgm:pt>
    <dgm:pt modelId="{F0CA4F15-BCBE-4858-81D3-280118C591E8}" type="pres">
      <dgm:prSet presAssocID="{D9C6168D-43F3-4276-BBEA-ED391D42B97F}" presName="rect3ParTxNoCh" presStyleLbl="alignAcc1" presStyleIdx="4" presStyleCnt="5">
        <dgm:presLayoutVars>
          <dgm:chMax val="1"/>
          <dgm:bulletEnabled val="1"/>
        </dgm:presLayoutVars>
      </dgm:prSet>
      <dgm:spPr/>
    </dgm:pt>
    <dgm:pt modelId="{1AAE304B-88D9-406A-A3A7-E2A43DCAC87D}" type="pres">
      <dgm:prSet presAssocID="{821E2EC7-2726-4B22-999C-46EC6D2E2140}" presName="rect4ParTxNoCh" presStyleLbl="alignAcc1" presStyleIdx="4" presStyleCnt="5">
        <dgm:presLayoutVars>
          <dgm:chMax val="1"/>
          <dgm:bulletEnabled val="1"/>
        </dgm:presLayoutVars>
      </dgm:prSet>
      <dgm:spPr/>
    </dgm:pt>
    <dgm:pt modelId="{FF0A3366-E4C3-44F3-BC93-37DD5E2148CA}" type="pres">
      <dgm:prSet presAssocID="{B46CE936-C394-4A03-B8DD-76E59A6CB60A}" presName="rect5ParTxNoCh" presStyleLbl="alignAcc1" presStyleIdx="4" presStyleCnt="5">
        <dgm:presLayoutVars>
          <dgm:chMax val="1"/>
          <dgm:bulletEnabled val="1"/>
        </dgm:presLayoutVars>
      </dgm:prSet>
      <dgm:spPr/>
    </dgm:pt>
  </dgm:ptLst>
  <dgm:cxnLst>
    <dgm:cxn modelId="{FD32191D-7914-4DB3-9DE4-3F600023750E}" srcId="{906AD27D-71B6-4552-B227-434252A58DE6}" destId="{D9C6168D-43F3-4276-BBEA-ED391D42B97F}" srcOrd="2" destOrd="0" parTransId="{732758F3-6373-4D7D-897F-60185269C584}" sibTransId="{085CF0D4-5848-49F3-83BD-BB36227E96E4}"/>
    <dgm:cxn modelId="{DFD79B38-7D5C-4BBD-8940-6F5FE1D0F8AB}" type="presOf" srcId="{4FF20760-86A1-43D8-AA33-9430F4F77FB3}" destId="{F88929AB-ADD8-4329-8E78-0FC0471872E6}" srcOrd="0" destOrd="0" presId="urn:microsoft.com/office/officeart/2005/8/layout/target3"/>
    <dgm:cxn modelId="{32714860-84FF-4904-A5CC-DEB30EAEB055}" type="presOf" srcId="{C91A3CCA-81B6-458A-BA59-2CBBA3FBEA91}" destId="{511AA8D7-6BB7-4D7E-8178-FB64A98EE4AD}" srcOrd="1" destOrd="0" presId="urn:microsoft.com/office/officeart/2005/8/layout/target3"/>
    <dgm:cxn modelId="{5B77D46E-987D-41DF-8491-13091906A609}" type="presOf" srcId="{D9C6168D-43F3-4276-BBEA-ED391D42B97F}" destId="{F0CA4F15-BCBE-4858-81D3-280118C591E8}" srcOrd="1" destOrd="0" presId="urn:microsoft.com/office/officeart/2005/8/layout/target3"/>
    <dgm:cxn modelId="{A6D08A51-901B-4291-8D29-45CA6B24EBF2}" srcId="{906AD27D-71B6-4552-B227-434252A58DE6}" destId="{C91A3CCA-81B6-458A-BA59-2CBBA3FBEA91}" srcOrd="1" destOrd="0" parTransId="{196AFE7D-5712-464F-8EDA-8B001838221E}" sibTransId="{F4A6C0D6-20FA-4DFE-A2AF-29487EBAA7E4}"/>
    <dgm:cxn modelId="{F4940258-CB03-4DEF-814D-1BB3E5395C54}" type="presOf" srcId="{821E2EC7-2726-4B22-999C-46EC6D2E2140}" destId="{1AAE304B-88D9-406A-A3A7-E2A43DCAC87D}" srcOrd="1" destOrd="0" presId="urn:microsoft.com/office/officeart/2005/8/layout/target3"/>
    <dgm:cxn modelId="{4DD70F7D-E55D-4A9D-AD1C-83C895A3C2E5}" type="presOf" srcId="{B46CE936-C394-4A03-B8DD-76E59A6CB60A}" destId="{FF0A3366-E4C3-44F3-BC93-37DD5E2148CA}" srcOrd="1" destOrd="0" presId="urn:microsoft.com/office/officeart/2005/8/layout/target3"/>
    <dgm:cxn modelId="{D5A68C85-B080-4476-B16B-899DFA1D53EB}" type="presOf" srcId="{C91A3CCA-81B6-458A-BA59-2CBBA3FBEA91}" destId="{04B16E58-2951-4329-98B3-5E0D342F3C1A}" srcOrd="0" destOrd="0" presId="urn:microsoft.com/office/officeart/2005/8/layout/target3"/>
    <dgm:cxn modelId="{E07C4D90-FC1F-41B7-A502-DDE5C2D12827}" type="presOf" srcId="{D9C6168D-43F3-4276-BBEA-ED391D42B97F}" destId="{54B6C705-D889-4444-BF71-C948178384A7}" srcOrd="0" destOrd="0" presId="urn:microsoft.com/office/officeart/2005/8/layout/target3"/>
    <dgm:cxn modelId="{6239479C-62D7-4A92-993C-783B21A8D7F2}" srcId="{906AD27D-71B6-4552-B227-434252A58DE6}" destId="{821E2EC7-2726-4B22-999C-46EC6D2E2140}" srcOrd="3" destOrd="0" parTransId="{F50CA0F0-F4B1-41A9-9CF9-ADEFD95297C2}" sibTransId="{3ED65FE1-87F0-417E-8670-E63C5F0882C7}"/>
    <dgm:cxn modelId="{164DB9AB-7AAA-4131-B68C-D8314015F550}" type="presOf" srcId="{B46CE936-C394-4A03-B8DD-76E59A6CB60A}" destId="{BD01E492-4689-496E-BD40-10B44E127C3C}" srcOrd="0" destOrd="0" presId="urn:microsoft.com/office/officeart/2005/8/layout/target3"/>
    <dgm:cxn modelId="{47F3BEC7-F35B-4425-BF0E-C26E1638512E}" type="presOf" srcId="{4FF20760-86A1-43D8-AA33-9430F4F77FB3}" destId="{34364889-2A3E-4C9F-883F-C909C926B12A}" srcOrd="1" destOrd="0" presId="urn:microsoft.com/office/officeart/2005/8/layout/target3"/>
    <dgm:cxn modelId="{E5B897C9-3F86-4948-A076-878B5C965FE3}" srcId="{906AD27D-71B6-4552-B227-434252A58DE6}" destId="{4FF20760-86A1-43D8-AA33-9430F4F77FB3}" srcOrd="0" destOrd="0" parTransId="{EB1712CE-4477-45BB-BDC7-FA182943370F}" sibTransId="{1FE34E90-9703-43DD-ABBC-2EDD118BA5E3}"/>
    <dgm:cxn modelId="{70F607D6-9F3A-4482-81B1-6FCF7F03307D}" type="presOf" srcId="{821E2EC7-2726-4B22-999C-46EC6D2E2140}" destId="{1E4A19F6-7E78-4C43-A37F-DCA2612145FC}" srcOrd="0" destOrd="0" presId="urn:microsoft.com/office/officeart/2005/8/layout/target3"/>
    <dgm:cxn modelId="{348924DC-82A1-4075-B89A-65E7C22E549A}" srcId="{906AD27D-71B6-4552-B227-434252A58DE6}" destId="{B46CE936-C394-4A03-B8DD-76E59A6CB60A}" srcOrd="4" destOrd="0" parTransId="{C2725A39-C5B7-47F3-A80D-7F23DD2214D3}" sibTransId="{3A41CA3E-8974-4D3D-8EEA-FDE1D012EA18}"/>
    <dgm:cxn modelId="{FB7ADEEE-793B-4455-BD72-3F6BB161E3FD}" type="presOf" srcId="{906AD27D-71B6-4552-B227-434252A58DE6}" destId="{E29D90C6-D34B-4BAC-9E13-11F70DD39845}" srcOrd="0" destOrd="0" presId="urn:microsoft.com/office/officeart/2005/8/layout/target3"/>
    <dgm:cxn modelId="{600E4A0A-8602-4FF6-B469-E44A9B6D47FA}" type="presParOf" srcId="{E29D90C6-D34B-4BAC-9E13-11F70DD39845}" destId="{DC6AEB25-6A03-465E-BCC8-1F2AE85D0BDD}" srcOrd="0" destOrd="0" presId="urn:microsoft.com/office/officeart/2005/8/layout/target3"/>
    <dgm:cxn modelId="{FB2F7494-04CE-4233-9E83-4330B741DBFD}" type="presParOf" srcId="{E29D90C6-D34B-4BAC-9E13-11F70DD39845}" destId="{9CB803D4-7827-49DF-BEE4-B87F9805AFDF}" srcOrd="1" destOrd="0" presId="urn:microsoft.com/office/officeart/2005/8/layout/target3"/>
    <dgm:cxn modelId="{88986F2E-086A-486A-B5CD-4E3F11FB562B}" type="presParOf" srcId="{E29D90C6-D34B-4BAC-9E13-11F70DD39845}" destId="{F88929AB-ADD8-4329-8E78-0FC0471872E6}" srcOrd="2" destOrd="0" presId="urn:microsoft.com/office/officeart/2005/8/layout/target3"/>
    <dgm:cxn modelId="{6A5C67BB-4E3A-496E-80E4-0492A2A3849E}" type="presParOf" srcId="{E29D90C6-D34B-4BAC-9E13-11F70DD39845}" destId="{A00C5084-329F-4ABE-A2DC-53DB3FCA1717}" srcOrd="3" destOrd="0" presId="urn:microsoft.com/office/officeart/2005/8/layout/target3"/>
    <dgm:cxn modelId="{81CC8995-BE0E-408D-943D-9A277780F97A}" type="presParOf" srcId="{E29D90C6-D34B-4BAC-9E13-11F70DD39845}" destId="{12273AEF-8592-4133-BB4C-B6D5855BE25A}" srcOrd="4" destOrd="0" presId="urn:microsoft.com/office/officeart/2005/8/layout/target3"/>
    <dgm:cxn modelId="{70FCFC84-D6E0-40E5-AF70-C79655217E38}" type="presParOf" srcId="{E29D90C6-D34B-4BAC-9E13-11F70DD39845}" destId="{04B16E58-2951-4329-98B3-5E0D342F3C1A}" srcOrd="5" destOrd="0" presId="urn:microsoft.com/office/officeart/2005/8/layout/target3"/>
    <dgm:cxn modelId="{A131D653-08BC-4A2D-B194-4542769CFD4B}" type="presParOf" srcId="{E29D90C6-D34B-4BAC-9E13-11F70DD39845}" destId="{885F6F5E-4CBB-4588-93F0-02511DC0027B}" srcOrd="6" destOrd="0" presId="urn:microsoft.com/office/officeart/2005/8/layout/target3"/>
    <dgm:cxn modelId="{3827B9CC-DB78-4AFC-80BE-6284E3EAA77F}" type="presParOf" srcId="{E29D90C6-D34B-4BAC-9E13-11F70DD39845}" destId="{65B8D6AD-988C-4AFF-A44C-50D8C1F4C984}" srcOrd="7" destOrd="0" presId="urn:microsoft.com/office/officeart/2005/8/layout/target3"/>
    <dgm:cxn modelId="{559A485E-2B09-440E-9926-E8491E8AD390}" type="presParOf" srcId="{E29D90C6-D34B-4BAC-9E13-11F70DD39845}" destId="{54B6C705-D889-4444-BF71-C948178384A7}" srcOrd="8" destOrd="0" presId="urn:microsoft.com/office/officeart/2005/8/layout/target3"/>
    <dgm:cxn modelId="{432C2BC6-8EA9-43B6-A3B6-906853196706}" type="presParOf" srcId="{E29D90C6-D34B-4BAC-9E13-11F70DD39845}" destId="{9BF35B0B-DE3A-4AB4-9E7E-65AA1AEF01B1}" srcOrd="9" destOrd="0" presId="urn:microsoft.com/office/officeart/2005/8/layout/target3"/>
    <dgm:cxn modelId="{3C7C8111-7F05-4393-881E-4BEE6045D9C9}" type="presParOf" srcId="{E29D90C6-D34B-4BAC-9E13-11F70DD39845}" destId="{2D025C96-DB8E-4081-AF04-66EDE3887942}" srcOrd="10" destOrd="0" presId="urn:microsoft.com/office/officeart/2005/8/layout/target3"/>
    <dgm:cxn modelId="{4D050E0E-C7F5-4615-8177-A8675EA44112}" type="presParOf" srcId="{E29D90C6-D34B-4BAC-9E13-11F70DD39845}" destId="{1E4A19F6-7E78-4C43-A37F-DCA2612145FC}" srcOrd="11" destOrd="0" presId="urn:microsoft.com/office/officeart/2005/8/layout/target3"/>
    <dgm:cxn modelId="{54353CB5-BE5D-4ABA-9095-0EAB77FDE250}" type="presParOf" srcId="{E29D90C6-D34B-4BAC-9E13-11F70DD39845}" destId="{0CFAB04C-9618-4B5E-8324-61904BDA0F27}" srcOrd="12" destOrd="0" presId="urn:microsoft.com/office/officeart/2005/8/layout/target3"/>
    <dgm:cxn modelId="{03114869-45E6-4187-B479-56B8434C54E4}" type="presParOf" srcId="{E29D90C6-D34B-4BAC-9E13-11F70DD39845}" destId="{55A6F75C-E018-43F2-BA0B-3B2D1ED854F5}" srcOrd="13" destOrd="0" presId="urn:microsoft.com/office/officeart/2005/8/layout/target3"/>
    <dgm:cxn modelId="{61613771-D9CB-47C4-BE19-B61A1E92BB7F}" type="presParOf" srcId="{E29D90C6-D34B-4BAC-9E13-11F70DD39845}" destId="{BD01E492-4689-496E-BD40-10B44E127C3C}" srcOrd="14" destOrd="0" presId="urn:microsoft.com/office/officeart/2005/8/layout/target3"/>
    <dgm:cxn modelId="{F569EFE6-0FBD-49A1-AEF5-C2331EA4DEC5}" type="presParOf" srcId="{E29D90C6-D34B-4BAC-9E13-11F70DD39845}" destId="{34364889-2A3E-4C9F-883F-C909C926B12A}" srcOrd="15" destOrd="0" presId="urn:microsoft.com/office/officeart/2005/8/layout/target3"/>
    <dgm:cxn modelId="{EEBA744D-81F1-4C29-9FA4-0BDED0A2EC27}" type="presParOf" srcId="{E29D90C6-D34B-4BAC-9E13-11F70DD39845}" destId="{511AA8D7-6BB7-4D7E-8178-FB64A98EE4AD}" srcOrd="16" destOrd="0" presId="urn:microsoft.com/office/officeart/2005/8/layout/target3"/>
    <dgm:cxn modelId="{872CEF55-41A9-4575-9E82-62F2D91A20AA}" type="presParOf" srcId="{E29D90C6-D34B-4BAC-9E13-11F70DD39845}" destId="{F0CA4F15-BCBE-4858-81D3-280118C591E8}" srcOrd="17" destOrd="0" presId="urn:microsoft.com/office/officeart/2005/8/layout/target3"/>
    <dgm:cxn modelId="{F06A7E53-488B-4035-8F33-034195924B40}" type="presParOf" srcId="{E29D90C6-D34B-4BAC-9E13-11F70DD39845}" destId="{1AAE304B-88D9-406A-A3A7-E2A43DCAC87D}" srcOrd="18" destOrd="0" presId="urn:microsoft.com/office/officeart/2005/8/layout/target3"/>
    <dgm:cxn modelId="{4C953196-BD4E-488F-9F45-5CF5C5933879}" type="presParOf" srcId="{E29D90C6-D34B-4BAC-9E13-11F70DD39845}" destId="{FF0A3366-E4C3-44F3-BC93-37DD5E2148CA}" srcOrd="19" destOrd="0" presId="urn:microsoft.com/office/officeart/2005/8/layout/targe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9.xml><?xml version="1.0" encoding="utf-8"?>
<dgm:dataModel xmlns:dgm="http://schemas.openxmlformats.org/drawingml/2006/diagram" xmlns:a="http://schemas.openxmlformats.org/drawingml/2006/main">
  <dgm:ptLst>
    <dgm:pt modelId="{7EE50857-0167-437B-9022-2348B53B6A9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89A38A24-D9DC-46C3-BDE7-1899EBDEC29E}">
      <dgm:prSet/>
      <dgm:spPr>
        <a:solidFill>
          <a:schemeClr val="bg1"/>
        </a:solidFill>
      </dgm:spPr>
      <dgm:t>
        <a:bodyPr/>
        <a:lstStyle/>
        <a:p>
          <a:pPr algn="ctr" rtl="0"/>
          <a:r>
            <a:rPr lang="es-ES_tradnl" b="1" i="0" dirty="0">
              <a:solidFill>
                <a:schemeClr val="tx1"/>
              </a:solidFill>
            </a:rPr>
            <a:t>Análisis de productividad</a:t>
          </a:r>
          <a:endParaRPr lang="es-ES_tradnl" dirty="0">
            <a:solidFill>
              <a:schemeClr val="tx1"/>
            </a:solidFill>
          </a:endParaRPr>
        </a:p>
      </dgm:t>
    </dgm:pt>
    <dgm:pt modelId="{082F4E8C-7BD9-48B0-B106-6A2610375326}" type="parTrans" cxnId="{33667B1B-42EE-4296-AB0D-5A3FC9ECEA98}">
      <dgm:prSet/>
      <dgm:spPr/>
      <dgm:t>
        <a:bodyPr/>
        <a:lstStyle/>
        <a:p>
          <a:endParaRPr lang="es-ES_tradnl"/>
        </a:p>
      </dgm:t>
    </dgm:pt>
    <dgm:pt modelId="{56B6ECE7-E090-4039-8FDE-83438DECDA62}" type="sibTrans" cxnId="{33667B1B-42EE-4296-AB0D-5A3FC9ECEA98}">
      <dgm:prSet/>
      <dgm:spPr/>
      <dgm:t>
        <a:bodyPr/>
        <a:lstStyle/>
        <a:p>
          <a:endParaRPr lang="es-ES_tradnl"/>
        </a:p>
      </dgm:t>
    </dgm:pt>
    <dgm:pt modelId="{9B8CA3D6-55FC-4D49-8D48-B3FCA7D7C5AE}" type="pres">
      <dgm:prSet presAssocID="{7EE50857-0167-437B-9022-2348B53B6A9D}" presName="linear" presStyleCnt="0">
        <dgm:presLayoutVars>
          <dgm:animLvl val="lvl"/>
          <dgm:resizeHandles val="exact"/>
        </dgm:presLayoutVars>
      </dgm:prSet>
      <dgm:spPr/>
    </dgm:pt>
    <dgm:pt modelId="{FA1400CD-710F-420A-8415-8FB9A27A949F}" type="pres">
      <dgm:prSet presAssocID="{89A38A24-D9DC-46C3-BDE7-1899EBDEC29E}" presName="parentText" presStyleLbl="node1" presStyleIdx="0" presStyleCnt="1">
        <dgm:presLayoutVars>
          <dgm:chMax val="0"/>
          <dgm:bulletEnabled val="1"/>
        </dgm:presLayoutVars>
      </dgm:prSet>
      <dgm:spPr/>
    </dgm:pt>
  </dgm:ptLst>
  <dgm:cxnLst>
    <dgm:cxn modelId="{33667B1B-42EE-4296-AB0D-5A3FC9ECEA98}" srcId="{7EE50857-0167-437B-9022-2348B53B6A9D}" destId="{89A38A24-D9DC-46C3-BDE7-1899EBDEC29E}" srcOrd="0" destOrd="0" parTransId="{082F4E8C-7BD9-48B0-B106-6A2610375326}" sibTransId="{56B6ECE7-E090-4039-8FDE-83438DECDA62}"/>
    <dgm:cxn modelId="{17EBE528-4E9F-45EE-903B-C46C4B4030A5}" type="presOf" srcId="{89A38A24-D9DC-46C3-BDE7-1899EBDEC29E}" destId="{FA1400CD-710F-420A-8415-8FB9A27A949F}" srcOrd="0" destOrd="0" presId="urn:microsoft.com/office/officeart/2005/8/layout/vList2"/>
    <dgm:cxn modelId="{9A78CCD3-1CD3-4CDF-971D-5BF19E2F0AAD}" type="presOf" srcId="{7EE50857-0167-437B-9022-2348B53B6A9D}" destId="{9B8CA3D6-55FC-4D49-8D48-B3FCA7D7C5AE}" srcOrd="0" destOrd="0" presId="urn:microsoft.com/office/officeart/2005/8/layout/vList2"/>
    <dgm:cxn modelId="{77C465A7-D916-467C-AE7B-C65D50C16B71}" type="presParOf" srcId="{9B8CA3D6-55FC-4D49-8D48-B3FCA7D7C5AE}" destId="{FA1400CD-710F-420A-8415-8FB9A27A949F}" srcOrd="0" destOrd="0" presId="urn:microsoft.com/office/officeart/2005/8/layout/vList2"/>
  </dgm:cxnLst>
  <dgm:bg/>
  <dgm:whole>
    <a:ln>
      <a:solidFill>
        <a:srgbClr val="FF0000"/>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1686A47-FB8C-457C-9EBB-ECC902333D79}"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s-ES"/>
        </a:p>
      </dgm:t>
    </dgm:pt>
    <dgm:pt modelId="{7F12821B-ADB8-4E4D-B549-91F2F100BD66}">
      <dgm:prSet phldrT="[Texto]"/>
      <dgm:spPr>
        <a:solidFill>
          <a:schemeClr val="accent2"/>
        </a:solidFill>
      </dgm:spPr>
      <dgm:t>
        <a:bodyPr/>
        <a:lstStyle/>
        <a:p>
          <a:r>
            <a:rPr lang="es-ES" dirty="0"/>
            <a:t>            INICIADOR</a:t>
          </a:r>
        </a:p>
      </dgm:t>
    </dgm:pt>
    <dgm:pt modelId="{DE792D96-F279-444E-8C9C-58910EC244F0}" type="parTrans" cxnId="{42851B37-DBD6-445E-8A23-0B71158E18AF}">
      <dgm:prSet/>
      <dgm:spPr/>
      <dgm:t>
        <a:bodyPr/>
        <a:lstStyle/>
        <a:p>
          <a:endParaRPr lang="es-ES"/>
        </a:p>
      </dgm:t>
    </dgm:pt>
    <dgm:pt modelId="{4F9EA7C8-ECFA-4221-B4AF-BB2F825ADC03}" type="sibTrans" cxnId="{42851B37-DBD6-445E-8A23-0B71158E18AF}">
      <dgm:prSet/>
      <dgm:spPr/>
      <dgm:t>
        <a:bodyPr/>
        <a:lstStyle/>
        <a:p>
          <a:endParaRPr lang="es-ES"/>
        </a:p>
      </dgm:t>
    </dgm:pt>
    <dgm:pt modelId="{47602959-0AB8-4521-AF2B-DFF546CAEAFD}">
      <dgm:prSet phldrT="[Texto]" phldr="1"/>
      <dgm:spPr>
        <a:solidFill>
          <a:schemeClr val="accent2"/>
        </a:solidFill>
      </dgm:spPr>
      <dgm:t>
        <a:bodyPr/>
        <a:lstStyle/>
        <a:p>
          <a:endParaRPr lang="es-ES"/>
        </a:p>
      </dgm:t>
    </dgm:pt>
    <dgm:pt modelId="{3EF4B164-0266-4836-B7BE-FAE8B2C335FC}" type="parTrans" cxnId="{5CDFCB90-C1BD-42AA-BA24-F9B3C6EDE8C2}">
      <dgm:prSet/>
      <dgm:spPr/>
      <dgm:t>
        <a:bodyPr/>
        <a:lstStyle/>
        <a:p>
          <a:endParaRPr lang="es-ES"/>
        </a:p>
      </dgm:t>
    </dgm:pt>
    <dgm:pt modelId="{FD76991D-4091-4495-BDD4-FDF80FD7753E}" type="sibTrans" cxnId="{5CDFCB90-C1BD-42AA-BA24-F9B3C6EDE8C2}">
      <dgm:prSet/>
      <dgm:spPr/>
      <dgm:t>
        <a:bodyPr/>
        <a:lstStyle/>
        <a:p>
          <a:endParaRPr lang="es-ES"/>
        </a:p>
      </dgm:t>
    </dgm:pt>
    <dgm:pt modelId="{03E26C79-9BFF-449C-94A3-E1574471A6A0}">
      <dgm:prSet phldrT="[Texto]" phldr="1"/>
      <dgm:spPr>
        <a:solidFill>
          <a:schemeClr val="accent2"/>
        </a:solidFill>
      </dgm:spPr>
      <dgm:t>
        <a:bodyPr/>
        <a:lstStyle/>
        <a:p>
          <a:endParaRPr lang="es-ES"/>
        </a:p>
      </dgm:t>
    </dgm:pt>
    <dgm:pt modelId="{4AA23C92-2F6A-4B87-9346-BFE62F4E0D88}" type="parTrans" cxnId="{36072765-F1E6-46FC-867F-2E135C0722F8}">
      <dgm:prSet/>
      <dgm:spPr/>
      <dgm:t>
        <a:bodyPr/>
        <a:lstStyle/>
        <a:p>
          <a:endParaRPr lang="es-ES"/>
        </a:p>
      </dgm:t>
    </dgm:pt>
    <dgm:pt modelId="{9A4FBC35-DF68-465C-AA76-889EF738C386}" type="sibTrans" cxnId="{36072765-F1E6-46FC-867F-2E135C0722F8}">
      <dgm:prSet/>
      <dgm:spPr/>
      <dgm:t>
        <a:bodyPr/>
        <a:lstStyle/>
        <a:p>
          <a:endParaRPr lang="es-ES"/>
        </a:p>
      </dgm:t>
    </dgm:pt>
    <dgm:pt modelId="{FEA678DA-AAB7-45B1-B939-33E52BDCA1B3}">
      <dgm:prSet phldrT="[Texto]"/>
      <dgm:spPr>
        <a:solidFill>
          <a:schemeClr val="accent2"/>
        </a:solidFill>
      </dgm:spPr>
      <dgm:t>
        <a:bodyPr/>
        <a:lstStyle/>
        <a:p>
          <a:r>
            <a:rPr lang="es-ES" dirty="0"/>
            <a:t>     COMPRADOR</a:t>
          </a:r>
        </a:p>
      </dgm:t>
    </dgm:pt>
    <dgm:pt modelId="{8E595C7F-05B3-4E69-ADD6-D5AFB17086BD}" type="parTrans" cxnId="{2373D95C-0232-4385-8B5C-FF4025F11ABC}">
      <dgm:prSet/>
      <dgm:spPr/>
      <dgm:t>
        <a:bodyPr/>
        <a:lstStyle/>
        <a:p>
          <a:endParaRPr lang="es-ES"/>
        </a:p>
      </dgm:t>
    </dgm:pt>
    <dgm:pt modelId="{5FDC7FC1-5899-4BAE-B20E-B82C60BDF038}" type="sibTrans" cxnId="{2373D95C-0232-4385-8B5C-FF4025F11ABC}">
      <dgm:prSet/>
      <dgm:spPr/>
      <dgm:t>
        <a:bodyPr/>
        <a:lstStyle/>
        <a:p>
          <a:endParaRPr lang="es-ES"/>
        </a:p>
      </dgm:t>
    </dgm:pt>
    <dgm:pt modelId="{EAA3A37C-B3CD-4691-8FD7-342429BAA49D}">
      <dgm:prSet phldrT="[Texto]" phldr="1"/>
      <dgm:spPr>
        <a:solidFill>
          <a:schemeClr val="accent2"/>
        </a:solidFill>
      </dgm:spPr>
      <dgm:t>
        <a:bodyPr/>
        <a:lstStyle/>
        <a:p>
          <a:endParaRPr lang="es-ES"/>
        </a:p>
      </dgm:t>
    </dgm:pt>
    <dgm:pt modelId="{B6935A17-2E7A-4CF8-85E6-67B757FC5431}" type="parTrans" cxnId="{112E793A-993A-4368-A53D-3E239318B3FE}">
      <dgm:prSet/>
      <dgm:spPr/>
      <dgm:t>
        <a:bodyPr/>
        <a:lstStyle/>
        <a:p>
          <a:endParaRPr lang="es-ES"/>
        </a:p>
      </dgm:t>
    </dgm:pt>
    <dgm:pt modelId="{D83820AB-ECF5-4C23-83F6-68EDBF4EE1F5}" type="sibTrans" cxnId="{112E793A-993A-4368-A53D-3E239318B3FE}">
      <dgm:prSet/>
      <dgm:spPr/>
      <dgm:t>
        <a:bodyPr/>
        <a:lstStyle/>
        <a:p>
          <a:endParaRPr lang="es-ES"/>
        </a:p>
      </dgm:t>
    </dgm:pt>
    <dgm:pt modelId="{59E02DF2-9817-4CD6-9050-8467ED3360D1}">
      <dgm:prSet phldrT="[Texto]" phldr="1"/>
      <dgm:spPr>
        <a:solidFill>
          <a:schemeClr val="accent2"/>
        </a:solidFill>
      </dgm:spPr>
      <dgm:t>
        <a:bodyPr/>
        <a:lstStyle/>
        <a:p>
          <a:endParaRPr lang="es-ES"/>
        </a:p>
      </dgm:t>
    </dgm:pt>
    <dgm:pt modelId="{E77C0282-F76D-4FAE-B16E-58EE2F00BDF4}" type="parTrans" cxnId="{A0042B67-CC98-458D-A752-C31E6861284A}">
      <dgm:prSet/>
      <dgm:spPr/>
      <dgm:t>
        <a:bodyPr/>
        <a:lstStyle/>
        <a:p>
          <a:endParaRPr lang="es-ES"/>
        </a:p>
      </dgm:t>
    </dgm:pt>
    <dgm:pt modelId="{31704626-5D26-48ED-AA16-800A0C13BD8C}" type="sibTrans" cxnId="{A0042B67-CC98-458D-A752-C31E6861284A}">
      <dgm:prSet/>
      <dgm:spPr/>
      <dgm:t>
        <a:bodyPr/>
        <a:lstStyle/>
        <a:p>
          <a:endParaRPr lang="es-ES"/>
        </a:p>
      </dgm:t>
    </dgm:pt>
    <dgm:pt modelId="{8CEE34A5-D98C-47C7-B3CB-001EE514D667}">
      <dgm:prSet phldrT="[Texto]"/>
      <dgm:spPr>
        <a:solidFill>
          <a:schemeClr val="accent2"/>
        </a:solidFill>
      </dgm:spPr>
      <dgm:t>
        <a:bodyPr/>
        <a:lstStyle/>
        <a:p>
          <a:r>
            <a:rPr lang="es-ES" dirty="0"/>
            <a:t>          USUARIO</a:t>
          </a:r>
        </a:p>
      </dgm:t>
    </dgm:pt>
    <dgm:pt modelId="{01F090CA-8FA1-4696-87EE-474A9F127657}" type="parTrans" cxnId="{CCBE2FD9-5CB9-42C8-A029-37F9550D733E}">
      <dgm:prSet/>
      <dgm:spPr/>
      <dgm:t>
        <a:bodyPr/>
        <a:lstStyle/>
        <a:p>
          <a:endParaRPr lang="es-ES"/>
        </a:p>
      </dgm:t>
    </dgm:pt>
    <dgm:pt modelId="{4284408A-E2E3-47BA-A88C-122DE04D11A1}" type="sibTrans" cxnId="{CCBE2FD9-5CB9-42C8-A029-37F9550D733E}">
      <dgm:prSet/>
      <dgm:spPr/>
      <dgm:t>
        <a:bodyPr/>
        <a:lstStyle/>
        <a:p>
          <a:endParaRPr lang="es-ES"/>
        </a:p>
      </dgm:t>
    </dgm:pt>
    <dgm:pt modelId="{93472C45-0D77-49DE-B4DF-CAC49F474DAD}">
      <dgm:prSet phldrT="[Texto]" phldr="1"/>
      <dgm:spPr>
        <a:solidFill>
          <a:schemeClr val="accent2"/>
        </a:solidFill>
      </dgm:spPr>
      <dgm:t>
        <a:bodyPr/>
        <a:lstStyle/>
        <a:p>
          <a:endParaRPr lang="es-ES"/>
        </a:p>
      </dgm:t>
    </dgm:pt>
    <dgm:pt modelId="{BBCF9F5B-D4C8-4D1B-85D8-43C5FF990A2B}" type="parTrans" cxnId="{ED3EDEDE-E7EC-4DE1-B89B-37B6F2D284F6}">
      <dgm:prSet/>
      <dgm:spPr/>
      <dgm:t>
        <a:bodyPr/>
        <a:lstStyle/>
        <a:p>
          <a:endParaRPr lang="es-ES"/>
        </a:p>
      </dgm:t>
    </dgm:pt>
    <dgm:pt modelId="{BFB167CD-009E-4B4E-93EA-F87F87A76468}" type="sibTrans" cxnId="{ED3EDEDE-E7EC-4DE1-B89B-37B6F2D284F6}">
      <dgm:prSet/>
      <dgm:spPr/>
      <dgm:t>
        <a:bodyPr/>
        <a:lstStyle/>
        <a:p>
          <a:endParaRPr lang="es-ES"/>
        </a:p>
      </dgm:t>
    </dgm:pt>
    <dgm:pt modelId="{07516314-60B2-48E5-ACD2-E3E376999910}">
      <dgm:prSet phldrT="[Texto]" phldr="1"/>
      <dgm:spPr>
        <a:solidFill>
          <a:schemeClr val="accent2"/>
        </a:solidFill>
      </dgm:spPr>
      <dgm:t>
        <a:bodyPr/>
        <a:lstStyle/>
        <a:p>
          <a:endParaRPr lang="es-ES"/>
        </a:p>
      </dgm:t>
    </dgm:pt>
    <dgm:pt modelId="{94AB07B1-A8BF-4251-ADFF-59585E098982}" type="parTrans" cxnId="{F55A7F2B-D0A7-4E0F-8DAD-D594539EC1BD}">
      <dgm:prSet/>
      <dgm:spPr/>
      <dgm:t>
        <a:bodyPr/>
        <a:lstStyle/>
        <a:p>
          <a:endParaRPr lang="es-ES"/>
        </a:p>
      </dgm:t>
    </dgm:pt>
    <dgm:pt modelId="{9766DE26-0FB5-4059-99A3-01DE008384F6}" type="sibTrans" cxnId="{F55A7F2B-D0A7-4E0F-8DAD-D594539EC1BD}">
      <dgm:prSet/>
      <dgm:spPr/>
      <dgm:t>
        <a:bodyPr/>
        <a:lstStyle/>
        <a:p>
          <a:endParaRPr lang="es-ES"/>
        </a:p>
      </dgm:t>
    </dgm:pt>
    <dgm:pt modelId="{74A52839-AC1C-437A-8D4B-34138FCD7D94}">
      <dgm:prSet/>
      <dgm:spPr>
        <a:solidFill>
          <a:schemeClr val="accent2"/>
        </a:solidFill>
      </dgm:spPr>
      <dgm:t>
        <a:bodyPr/>
        <a:lstStyle/>
        <a:p>
          <a:r>
            <a:rPr lang="es-ES" dirty="0"/>
            <a:t>           INFLUENCIADOR</a:t>
          </a:r>
        </a:p>
      </dgm:t>
    </dgm:pt>
    <dgm:pt modelId="{02C4B29C-5723-4CC5-B6AB-144664D5F4F8}" type="parTrans" cxnId="{4DD92AB2-23CB-4B1B-B055-4176E1275BA4}">
      <dgm:prSet/>
      <dgm:spPr/>
      <dgm:t>
        <a:bodyPr/>
        <a:lstStyle/>
        <a:p>
          <a:endParaRPr lang="es-ES"/>
        </a:p>
      </dgm:t>
    </dgm:pt>
    <dgm:pt modelId="{31E35639-B4C8-45F3-A5C4-B2681531833E}" type="sibTrans" cxnId="{4DD92AB2-23CB-4B1B-B055-4176E1275BA4}">
      <dgm:prSet/>
      <dgm:spPr/>
      <dgm:t>
        <a:bodyPr/>
        <a:lstStyle/>
        <a:p>
          <a:endParaRPr lang="es-ES"/>
        </a:p>
      </dgm:t>
    </dgm:pt>
    <dgm:pt modelId="{B28FF851-25F0-4B35-957D-01EA4502DC8F}">
      <dgm:prSet/>
      <dgm:spPr>
        <a:solidFill>
          <a:schemeClr val="accent2"/>
        </a:solidFill>
      </dgm:spPr>
      <dgm:t>
        <a:bodyPr/>
        <a:lstStyle/>
        <a:p>
          <a:r>
            <a:rPr lang="es-ES" dirty="0"/>
            <a:t>       DECISOR</a:t>
          </a:r>
        </a:p>
      </dgm:t>
    </dgm:pt>
    <dgm:pt modelId="{FB410A2F-1669-4E37-AE91-7845E5A01E76}" type="parTrans" cxnId="{20DACB6E-4BA8-47BE-8C82-00462C9696EF}">
      <dgm:prSet/>
      <dgm:spPr/>
      <dgm:t>
        <a:bodyPr/>
        <a:lstStyle/>
        <a:p>
          <a:endParaRPr lang="es-ES"/>
        </a:p>
      </dgm:t>
    </dgm:pt>
    <dgm:pt modelId="{749FE401-76B0-469F-8524-9B8D2419E653}" type="sibTrans" cxnId="{20DACB6E-4BA8-47BE-8C82-00462C9696EF}">
      <dgm:prSet/>
      <dgm:spPr/>
      <dgm:t>
        <a:bodyPr/>
        <a:lstStyle/>
        <a:p>
          <a:endParaRPr lang="es-ES"/>
        </a:p>
      </dgm:t>
    </dgm:pt>
    <dgm:pt modelId="{7D9D8148-83A5-4FDC-9F3B-977CDDA6EB76}" type="pres">
      <dgm:prSet presAssocID="{41686A47-FB8C-457C-9EBB-ECC902333D79}" presName="linear" presStyleCnt="0">
        <dgm:presLayoutVars>
          <dgm:dir/>
          <dgm:resizeHandles val="exact"/>
        </dgm:presLayoutVars>
      </dgm:prSet>
      <dgm:spPr/>
    </dgm:pt>
    <dgm:pt modelId="{088FA62C-F682-4B3E-B557-894571B1C6C3}" type="pres">
      <dgm:prSet presAssocID="{7F12821B-ADB8-4E4D-B549-91F2F100BD66}" presName="comp" presStyleCnt="0"/>
      <dgm:spPr/>
    </dgm:pt>
    <dgm:pt modelId="{CA031163-FC14-400B-B80A-BED2535DF0E1}" type="pres">
      <dgm:prSet presAssocID="{7F12821B-ADB8-4E4D-B549-91F2F100BD66}" presName="box" presStyleLbl="node1" presStyleIdx="0" presStyleCnt="5" custLinFactNeighborY="-52998"/>
      <dgm:spPr/>
    </dgm:pt>
    <dgm:pt modelId="{E7B135D1-F426-48DF-A1A5-A9051FD0EF80}" type="pres">
      <dgm:prSet presAssocID="{7F12821B-ADB8-4E4D-B549-91F2F100BD66}" presName="img" presStyleLbl="fgImgPlace1" presStyleIdx="0" presStyleCnt="5" custLinFactNeighborX="-1250" custLinFactNeighborY="-15080"/>
      <dgm:spPr/>
    </dgm:pt>
    <dgm:pt modelId="{AFBE2EB8-9E86-4C72-9848-4346C1E25678}" type="pres">
      <dgm:prSet presAssocID="{7F12821B-ADB8-4E4D-B549-91F2F100BD66}" presName="text" presStyleLbl="node1" presStyleIdx="0" presStyleCnt="5">
        <dgm:presLayoutVars>
          <dgm:bulletEnabled val="1"/>
        </dgm:presLayoutVars>
      </dgm:prSet>
      <dgm:spPr/>
    </dgm:pt>
    <dgm:pt modelId="{E457F154-8584-4613-BC9C-45BA5FE3F676}" type="pres">
      <dgm:prSet presAssocID="{4F9EA7C8-ECFA-4221-B4AF-BB2F825ADC03}" presName="spacer" presStyleCnt="0"/>
      <dgm:spPr/>
    </dgm:pt>
    <dgm:pt modelId="{0B23FC46-BADC-487B-860B-1C93AB712D04}" type="pres">
      <dgm:prSet presAssocID="{74A52839-AC1C-437A-8D4B-34138FCD7D94}" presName="comp" presStyleCnt="0"/>
      <dgm:spPr/>
    </dgm:pt>
    <dgm:pt modelId="{268B1AA0-DFED-416F-BE41-466BD4DCEACB}" type="pres">
      <dgm:prSet presAssocID="{74A52839-AC1C-437A-8D4B-34138FCD7D94}" presName="box" presStyleLbl="node1" presStyleIdx="1" presStyleCnt="5"/>
      <dgm:spPr/>
    </dgm:pt>
    <dgm:pt modelId="{F95E1D5E-A2A1-4D11-86F1-190659449731}" type="pres">
      <dgm:prSet presAssocID="{74A52839-AC1C-437A-8D4B-34138FCD7D94}" presName="img" presStyleLbl="fgImgPlace1" presStyleIdx="1" presStyleCnt="5"/>
      <dgm:spPr/>
    </dgm:pt>
    <dgm:pt modelId="{34BEB8A6-F31C-4672-A3F6-5116FD18364B}" type="pres">
      <dgm:prSet presAssocID="{74A52839-AC1C-437A-8D4B-34138FCD7D94}" presName="text" presStyleLbl="node1" presStyleIdx="1" presStyleCnt="5">
        <dgm:presLayoutVars>
          <dgm:bulletEnabled val="1"/>
        </dgm:presLayoutVars>
      </dgm:prSet>
      <dgm:spPr/>
    </dgm:pt>
    <dgm:pt modelId="{C944D154-E0CA-44F9-AF3A-D50FE95CAE70}" type="pres">
      <dgm:prSet presAssocID="{31E35639-B4C8-45F3-A5C4-B2681531833E}" presName="spacer" presStyleCnt="0"/>
      <dgm:spPr/>
    </dgm:pt>
    <dgm:pt modelId="{7674A429-A980-436C-A9B4-7366BDDF8A97}" type="pres">
      <dgm:prSet presAssocID="{B28FF851-25F0-4B35-957D-01EA4502DC8F}" presName="comp" presStyleCnt="0"/>
      <dgm:spPr/>
    </dgm:pt>
    <dgm:pt modelId="{9BB928D2-ABD4-4BAA-9C9C-8C4EAB74DB2C}" type="pres">
      <dgm:prSet presAssocID="{B28FF851-25F0-4B35-957D-01EA4502DC8F}" presName="box" presStyleLbl="node1" presStyleIdx="2" presStyleCnt="5"/>
      <dgm:spPr/>
    </dgm:pt>
    <dgm:pt modelId="{DA5E6D65-6C44-4F7D-AB9E-91FED8888E32}" type="pres">
      <dgm:prSet presAssocID="{B28FF851-25F0-4B35-957D-01EA4502DC8F}" presName="img" presStyleLbl="fgImgPlace1" presStyleIdx="2" presStyleCnt="5"/>
      <dgm:spPr/>
    </dgm:pt>
    <dgm:pt modelId="{F95B5EC1-F6EE-41DA-9A6D-C212EE74870F}" type="pres">
      <dgm:prSet presAssocID="{B28FF851-25F0-4B35-957D-01EA4502DC8F}" presName="text" presStyleLbl="node1" presStyleIdx="2" presStyleCnt="5">
        <dgm:presLayoutVars>
          <dgm:bulletEnabled val="1"/>
        </dgm:presLayoutVars>
      </dgm:prSet>
      <dgm:spPr/>
    </dgm:pt>
    <dgm:pt modelId="{97E13C8A-7464-4CE0-937E-FA9EA73F37BF}" type="pres">
      <dgm:prSet presAssocID="{749FE401-76B0-469F-8524-9B8D2419E653}" presName="spacer" presStyleCnt="0"/>
      <dgm:spPr/>
    </dgm:pt>
    <dgm:pt modelId="{1E35453C-977E-481F-85B3-28D54273CB99}" type="pres">
      <dgm:prSet presAssocID="{FEA678DA-AAB7-45B1-B939-33E52BDCA1B3}" presName="comp" presStyleCnt="0"/>
      <dgm:spPr/>
    </dgm:pt>
    <dgm:pt modelId="{C35BADBC-82B9-4036-8EA8-95FA7B9ACA0E}" type="pres">
      <dgm:prSet presAssocID="{FEA678DA-AAB7-45B1-B939-33E52BDCA1B3}" presName="box" presStyleLbl="node1" presStyleIdx="3" presStyleCnt="5"/>
      <dgm:spPr/>
    </dgm:pt>
    <dgm:pt modelId="{642F4A62-BBD1-4F8E-BC67-04740430F376}" type="pres">
      <dgm:prSet presAssocID="{FEA678DA-AAB7-45B1-B939-33E52BDCA1B3}" presName="img" presStyleLbl="fgImgPlace1" presStyleIdx="3" presStyleCnt="5"/>
      <dgm:spPr/>
    </dgm:pt>
    <dgm:pt modelId="{27D31214-6930-4A2E-BB6C-E2185E40B603}" type="pres">
      <dgm:prSet presAssocID="{FEA678DA-AAB7-45B1-B939-33E52BDCA1B3}" presName="text" presStyleLbl="node1" presStyleIdx="3" presStyleCnt="5">
        <dgm:presLayoutVars>
          <dgm:bulletEnabled val="1"/>
        </dgm:presLayoutVars>
      </dgm:prSet>
      <dgm:spPr/>
    </dgm:pt>
    <dgm:pt modelId="{C2F4B3C3-1335-426E-B898-721091332AA6}" type="pres">
      <dgm:prSet presAssocID="{5FDC7FC1-5899-4BAE-B20E-B82C60BDF038}" presName="spacer" presStyleCnt="0"/>
      <dgm:spPr/>
    </dgm:pt>
    <dgm:pt modelId="{66403410-B94D-49BD-AB4C-D2EE5803153F}" type="pres">
      <dgm:prSet presAssocID="{8CEE34A5-D98C-47C7-B3CB-001EE514D667}" presName="comp" presStyleCnt="0"/>
      <dgm:spPr/>
    </dgm:pt>
    <dgm:pt modelId="{EF0D8BD8-A91C-46A9-AEF2-208C11D89AC6}" type="pres">
      <dgm:prSet presAssocID="{8CEE34A5-D98C-47C7-B3CB-001EE514D667}" presName="box" presStyleLbl="node1" presStyleIdx="4" presStyleCnt="5"/>
      <dgm:spPr/>
    </dgm:pt>
    <dgm:pt modelId="{5BC2A978-A1D1-4D43-A7EB-F6E642381B2F}" type="pres">
      <dgm:prSet presAssocID="{8CEE34A5-D98C-47C7-B3CB-001EE514D667}" presName="img" presStyleLbl="fgImgPlace1" presStyleIdx="4" presStyleCnt="5"/>
      <dgm:spPr/>
    </dgm:pt>
    <dgm:pt modelId="{02D42CA6-6B16-4185-83D1-502D8884295F}" type="pres">
      <dgm:prSet presAssocID="{8CEE34A5-D98C-47C7-B3CB-001EE514D667}" presName="text" presStyleLbl="node1" presStyleIdx="4" presStyleCnt="5">
        <dgm:presLayoutVars>
          <dgm:bulletEnabled val="1"/>
        </dgm:presLayoutVars>
      </dgm:prSet>
      <dgm:spPr/>
    </dgm:pt>
  </dgm:ptLst>
  <dgm:cxnLst>
    <dgm:cxn modelId="{7CDE7505-39A6-4D70-95FE-32865B24FB78}" type="presOf" srcId="{FEA678DA-AAB7-45B1-B939-33E52BDCA1B3}" destId="{C35BADBC-82B9-4036-8EA8-95FA7B9ACA0E}" srcOrd="0" destOrd="0" presId="urn:microsoft.com/office/officeart/2005/8/layout/vList4"/>
    <dgm:cxn modelId="{E526960F-740C-4515-A316-45C87E363636}" type="presOf" srcId="{59E02DF2-9817-4CD6-9050-8467ED3360D1}" destId="{C35BADBC-82B9-4036-8EA8-95FA7B9ACA0E}" srcOrd="0" destOrd="2" presId="urn:microsoft.com/office/officeart/2005/8/layout/vList4"/>
    <dgm:cxn modelId="{7198A813-0C62-4284-A103-9425752E115D}" type="presOf" srcId="{03E26C79-9BFF-449C-94A3-E1574471A6A0}" destId="{AFBE2EB8-9E86-4C72-9848-4346C1E25678}" srcOrd="1" destOrd="2" presId="urn:microsoft.com/office/officeart/2005/8/layout/vList4"/>
    <dgm:cxn modelId="{B2973024-FDED-4CB4-B2F5-58EF1D198D08}" type="presOf" srcId="{03E26C79-9BFF-449C-94A3-E1574471A6A0}" destId="{CA031163-FC14-400B-B80A-BED2535DF0E1}" srcOrd="0" destOrd="2" presId="urn:microsoft.com/office/officeart/2005/8/layout/vList4"/>
    <dgm:cxn modelId="{F55A7F2B-D0A7-4E0F-8DAD-D594539EC1BD}" srcId="{8CEE34A5-D98C-47C7-B3CB-001EE514D667}" destId="{07516314-60B2-48E5-ACD2-E3E376999910}" srcOrd="1" destOrd="0" parTransId="{94AB07B1-A8BF-4251-ADFF-59585E098982}" sibTransId="{9766DE26-0FB5-4059-99A3-01DE008384F6}"/>
    <dgm:cxn modelId="{42851B37-DBD6-445E-8A23-0B71158E18AF}" srcId="{41686A47-FB8C-457C-9EBB-ECC902333D79}" destId="{7F12821B-ADB8-4E4D-B549-91F2F100BD66}" srcOrd="0" destOrd="0" parTransId="{DE792D96-F279-444E-8C9C-58910EC244F0}" sibTransId="{4F9EA7C8-ECFA-4221-B4AF-BB2F825ADC03}"/>
    <dgm:cxn modelId="{112E793A-993A-4368-A53D-3E239318B3FE}" srcId="{FEA678DA-AAB7-45B1-B939-33E52BDCA1B3}" destId="{EAA3A37C-B3CD-4691-8FD7-342429BAA49D}" srcOrd="0" destOrd="0" parTransId="{B6935A17-2E7A-4CF8-85E6-67B757FC5431}" sibTransId="{D83820AB-ECF5-4C23-83F6-68EDBF4EE1F5}"/>
    <dgm:cxn modelId="{8551D03A-0709-4A11-B533-F932E2E82873}" type="presOf" srcId="{93472C45-0D77-49DE-B4DF-CAC49F474DAD}" destId="{EF0D8BD8-A91C-46A9-AEF2-208C11D89AC6}" srcOrd="0" destOrd="1" presId="urn:microsoft.com/office/officeart/2005/8/layout/vList4"/>
    <dgm:cxn modelId="{2373D95C-0232-4385-8B5C-FF4025F11ABC}" srcId="{41686A47-FB8C-457C-9EBB-ECC902333D79}" destId="{FEA678DA-AAB7-45B1-B939-33E52BDCA1B3}" srcOrd="3" destOrd="0" parTransId="{8E595C7F-05B3-4E69-ADD6-D5AFB17086BD}" sibTransId="{5FDC7FC1-5899-4BAE-B20E-B82C60BDF038}"/>
    <dgm:cxn modelId="{3B5CDD5D-CE5B-4348-B224-7A40C0A4FD07}" type="presOf" srcId="{07516314-60B2-48E5-ACD2-E3E376999910}" destId="{EF0D8BD8-A91C-46A9-AEF2-208C11D89AC6}" srcOrd="0" destOrd="2" presId="urn:microsoft.com/office/officeart/2005/8/layout/vList4"/>
    <dgm:cxn modelId="{BF7B8261-3E7F-4267-8FDD-3538E559D5FB}" type="presOf" srcId="{B28FF851-25F0-4B35-957D-01EA4502DC8F}" destId="{9BB928D2-ABD4-4BAA-9C9C-8C4EAB74DB2C}" srcOrd="0" destOrd="0" presId="urn:microsoft.com/office/officeart/2005/8/layout/vList4"/>
    <dgm:cxn modelId="{F1C5EB41-4526-48F8-8016-4001BD1BFD17}" type="presOf" srcId="{47602959-0AB8-4521-AF2B-DFF546CAEAFD}" destId="{CA031163-FC14-400B-B80A-BED2535DF0E1}" srcOrd="0" destOrd="1" presId="urn:microsoft.com/office/officeart/2005/8/layout/vList4"/>
    <dgm:cxn modelId="{4AC80B63-885C-4FE8-BC46-FC542C019008}" type="presOf" srcId="{EAA3A37C-B3CD-4691-8FD7-342429BAA49D}" destId="{C35BADBC-82B9-4036-8EA8-95FA7B9ACA0E}" srcOrd="0" destOrd="1" presId="urn:microsoft.com/office/officeart/2005/8/layout/vList4"/>
    <dgm:cxn modelId="{F08ED263-D1D6-4548-BD9B-7ACFF144D142}" type="presOf" srcId="{74A52839-AC1C-437A-8D4B-34138FCD7D94}" destId="{268B1AA0-DFED-416F-BE41-466BD4DCEACB}" srcOrd="0" destOrd="0" presId="urn:microsoft.com/office/officeart/2005/8/layout/vList4"/>
    <dgm:cxn modelId="{36072765-F1E6-46FC-867F-2E135C0722F8}" srcId="{7F12821B-ADB8-4E4D-B549-91F2F100BD66}" destId="{03E26C79-9BFF-449C-94A3-E1574471A6A0}" srcOrd="1" destOrd="0" parTransId="{4AA23C92-2F6A-4B87-9346-BFE62F4E0D88}" sibTransId="{9A4FBC35-DF68-465C-AA76-889EF738C386}"/>
    <dgm:cxn modelId="{A0042B67-CC98-458D-A752-C31E6861284A}" srcId="{FEA678DA-AAB7-45B1-B939-33E52BDCA1B3}" destId="{59E02DF2-9817-4CD6-9050-8467ED3360D1}" srcOrd="1" destOrd="0" parTransId="{E77C0282-F76D-4FAE-B16E-58EE2F00BDF4}" sibTransId="{31704626-5D26-48ED-AA16-800A0C13BD8C}"/>
    <dgm:cxn modelId="{4AC09E48-76B8-4A0D-AB41-FC29A39CA09E}" type="presOf" srcId="{59E02DF2-9817-4CD6-9050-8467ED3360D1}" destId="{27D31214-6930-4A2E-BB6C-E2185E40B603}" srcOrd="1" destOrd="2" presId="urn:microsoft.com/office/officeart/2005/8/layout/vList4"/>
    <dgm:cxn modelId="{C88E334C-0D1E-4BE8-8CF6-36C8F2DE8102}" type="presOf" srcId="{07516314-60B2-48E5-ACD2-E3E376999910}" destId="{02D42CA6-6B16-4185-83D1-502D8884295F}" srcOrd="1" destOrd="2" presId="urn:microsoft.com/office/officeart/2005/8/layout/vList4"/>
    <dgm:cxn modelId="{20DACB6E-4BA8-47BE-8C82-00462C9696EF}" srcId="{41686A47-FB8C-457C-9EBB-ECC902333D79}" destId="{B28FF851-25F0-4B35-957D-01EA4502DC8F}" srcOrd="2" destOrd="0" parTransId="{FB410A2F-1669-4E37-AE91-7845E5A01E76}" sibTransId="{749FE401-76B0-469F-8524-9B8D2419E653}"/>
    <dgm:cxn modelId="{22872A5A-BB9E-491E-A149-6C8A5EA4CDEE}" type="presOf" srcId="{B28FF851-25F0-4B35-957D-01EA4502DC8F}" destId="{F95B5EC1-F6EE-41DA-9A6D-C212EE74870F}" srcOrd="1" destOrd="0" presId="urn:microsoft.com/office/officeart/2005/8/layout/vList4"/>
    <dgm:cxn modelId="{1BF3C57C-F65D-467B-A6DC-27EBEB69EE82}" type="presOf" srcId="{47602959-0AB8-4521-AF2B-DFF546CAEAFD}" destId="{AFBE2EB8-9E86-4C72-9848-4346C1E25678}" srcOrd="1" destOrd="1" presId="urn:microsoft.com/office/officeart/2005/8/layout/vList4"/>
    <dgm:cxn modelId="{03EB7280-CABD-4C11-B152-42C4C0D81139}" type="presOf" srcId="{8CEE34A5-D98C-47C7-B3CB-001EE514D667}" destId="{02D42CA6-6B16-4185-83D1-502D8884295F}" srcOrd="1" destOrd="0" presId="urn:microsoft.com/office/officeart/2005/8/layout/vList4"/>
    <dgm:cxn modelId="{3C94AC87-4D32-466C-AB83-7EFCBAB97CC8}" type="presOf" srcId="{7F12821B-ADB8-4E4D-B549-91F2F100BD66}" destId="{CA031163-FC14-400B-B80A-BED2535DF0E1}" srcOrd="0" destOrd="0" presId="urn:microsoft.com/office/officeart/2005/8/layout/vList4"/>
    <dgm:cxn modelId="{5CDFCB90-C1BD-42AA-BA24-F9B3C6EDE8C2}" srcId="{7F12821B-ADB8-4E4D-B549-91F2F100BD66}" destId="{47602959-0AB8-4521-AF2B-DFF546CAEAFD}" srcOrd="0" destOrd="0" parTransId="{3EF4B164-0266-4836-B7BE-FAE8B2C335FC}" sibTransId="{FD76991D-4091-4495-BDD4-FDF80FD7753E}"/>
    <dgm:cxn modelId="{E08EAA9F-2065-42EB-8720-9DA7C3941F9C}" type="presOf" srcId="{8CEE34A5-D98C-47C7-B3CB-001EE514D667}" destId="{EF0D8BD8-A91C-46A9-AEF2-208C11D89AC6}" srcOrd="0" destOrd="0" presId="urn:microsoft.com/office/officeart/2005/8/layout/vList4"/>
    <dgm:cxn modelId="{96CC54A3-3F9C-47D7-9E20-10D095F5313F}" type="presOf" srcId="{EAA3A37C-B3CD-4691-8FD7-342429BAA49D}" destId="{27D31214-6930-4A2E-BB6C-E2185E40B603}" srcOrd="1" destOrd="1" presId="urn:microsoft.com/office/officeart/2005/8/layout/vList4"/>
    <dgm:cxn modelId="{E19757A3-504C-48CE-B283-8E2054ABD8E2}" type="presOf" srcId="{93472C45-0D77-49DE-B4DF-CAC49F474DAD}" destId="{02D42CA6-6B16-4185-83D1-502D8884295F}" srcOrd="1" destOrd="1" presId="urn:microsoft.com/office/officeart/2005/8/layout/vList4"/>
    <dgm:cxn modelId="{4DD92AB2-23CB-4B1B-B055-4176E1275BA4}" srcId="{41686A47-FB8C-457C-9EBB-ECC902333D79}" destId="{74A52839-AC1C-437A-8D4B-34138FCD7D94}" srcOrd="1" destOrd="0" parTransId="{02C4B29C-5723-4CC5-B6AB-144664D5F4F8}" sibTransId="{31E35639-B4C8-45F3-A5C4-B2681531833E}"/>
    <dgm:cxn modelId="{015F42C0-137A-4FD9-A8F3-148E9721A7B4}" type="presOf" srcId="{74A52839-AC1C-437A-8D4B-34138FCD7D94}" destId="{34BEB8A6-F31C-4672-A3F6-5116FD18364B}" srcOrd="1" destOrd="0" presId="urn:microsoft.com/office/officeart/2005/8/layout/vList4"/>
    <dgm:cxn modelId="{B1CFE3C3-B6A8-4EF5-91B0-F1E97A33A7D7}" type="presOf" srcId="{7F12821B-ADB8-4E4D-B549-91F2F100BD66}" destId="{AFBE2EB8-9E86-4C72-9848-4346C1E25678}" srcOrd="1" destOrd="0" presId="urn:microsoft.com/office/officeart/2005/8/layout/vList4"/>
    <dgm:cxn modelId="{0E56F4D4-3387-4F04-B478-9D1E798516BF}" type="presOf" srcId="{FEA678DA-AAB7-45B1-B939-33E52BDCA1B3}" destId="{27D31214-6930-4A2E-BB6C-E2185E40B603}" srcOrd="1" destOrd="0" presId="urn:microsoft.com/office/officeart/2005/8/layout/vList4"/>
    <dgm:cxn modelId="{CCBE2FD9-5CB9-42C8-A029-37F9550D733E}" srcId="{41686A47-FB8C-457C-9EBB-ECC902333D79}" destId="{8CEE34A5-D98C-47C7-B3CB-001EE514D667}" srcOrd="4" destOrd="0" parTransId="{01F090CA-8FA1-4696-87EE-474A9F127657}" sibTransId="{4284408A-E2E3-47BA-A88C-122DE04D11A1}"/>
    <dgm:cxn modelId="{ED3EDEDE-E7EC-4DE1-B89B-37B6F2D284F6}" srcId="{8CEE34A5-D98C-47C7-B3CB-001EE514D667}" destId="{93472C45-0D77-49DE-B4DF-CAC49F474DAD}" srcOrd="0" destOrd="0" parTransId="{BBCF9F5B-D4C8-4D1B-85D8-43C5FF990A2B}" sibTransId="{BFB167CD-009E-4B4E-93EA-F87F87A76468}"/>
    <dgm:cxn modelId="{EBA414E0-A681-4952-A4F7-A12AB06715A2}" type="presOf" srcId="{41686A47-FB8C-457C-9EBB-ECC902333D79}" destId="{7D9D8148-83A5-4FDC-9F3B-977CDDA6EB76}" srcOrd="0" destOrd="0" presId="urn:microsoft.com/office/officeart/2005/8/layout/vList4"/>
    <dgm:cxn modelId="{6B557EA4-DFB8-41D0-A01D-C5F5A238F0AE}" type="presParOf" srcId="{7D9D8148-83A5-4FDC-9F3B-977CDDA6EB76}" destId="{088FA62C-F682-4B3E-B557-894571B1C6C3}" srcOrd="0" destOrd="0" presId="urn:microsoft.com/office/officeart/2005/8/layout/vList4"/>
    <dgm:cxn modelId="{49240D29-F22F-4351-BA3D-755F0DC62D8A}" type="presParOf" srcId="{088FA62C-F682-4B3E-B557-894571B1C6C3}" destId="{CA031163-FC14-400B-B80A-BED2535DF0E1}" srcOrd="0" destOrd="0" presId="urn:microsoft.com/office/officeart/2005/8/layout/vList4"/>
    <dgm:cxn modelId="{62F4C2B6-8BEE-4156-9BE5-F5E4DE15CFF2}" type="presParOf" srcId="{088FA62C-F682-4B3E-B557-894571B1C6C3}" destId="{E7B135D1-F426-48DF-A1A5-A9051FD0EF80}" srcOrd="1" destOrd="0" presId="urn:microsoft.com/office/officeart/2005/8/layout/vList4"/>
    <dgm:cxn modelId="{0F8A35E1-78C5-4983-AFC0-AEB7A69B097B}" type="presParOf" srcId="{088FA62C-F682-4B3E-B557-894571B1C6C3}" destId="{AFBE2EB8-9E86-4C72-9848-4346C1E25678}" srcOrd="2" destOrd="0" presId="urn:microsoft.com/office/officeart/2005/8/layout/vList4"/>
    <dgm:cxn modelId="{5E4C92ED-4A00-40E9-AC29-C509212379B5}" type="presParOf" srcId="{7D9D8148-83A5-4FDC-9F3B-977CDDA6EB76}" destId="{E457F154-8584-4613-BC9C-45BA5FE3F676}" srcOrd="1" destOrd="0" presId="urn:microsoft.com/office/officeart/2005/8/layout/vList4"/>
    <dgm:cxn modelId="{9BCBDA0D-644D-471A-AFFB-F860B8E9BABB}" type="presParOf" srcId="{7D9D8148-83A5-4FDC-9F3B-977CDDA6EB76}" destId="{0B23FC46-BADC-487B-860B-1C93AB712D04}" srcOrd="2" destOrd="0" presId="urn:microsoft.com/office/officeart/2005/8/layout/vList4"/>
    <dgm:cxn modelId="{D137DCEC-B641-40F7-B156-7D25EFAA17F8}" type="presParOf" srcId="{0B23FC46-BADC-487B-860B-1C93AB712D04}" destId="{268B1AA0-DFED-416F-BE41-466BD4DCEACB}" srcOrd="0" destOrd="0" presId="urn:microsoft.com/office/officeart/2005/8/layout/vList4"/>
    <dgm:cxn modelId="{69D8BED0-E80F-48BE-ADF5-ABB0554CC532}" type="presParOf" srcId="{0B23FC46-BADC-487B-860B-1C93AB712D04}" destId="{F95E1D5E-A2A1-4D11-86F1-190659449731}" srcOrd="1" destOrd="0" presId="urn:microsoft.com/office/officeart/2005/8/layout/vList4"/>
    <dgm:cxn modelId="{039CEF2B-3D6B-4E88-A2ED-EBE72488CAFB}" type="presParOf" srcId="{0B23FC46-BADC-487B-860B-1C93AB712D04}" destId="{34BEB8A6-F31C-4672-A3F6-5116FD18364B}" srcOrd="2" destOrd="0" presId="urn:microsoft.com/office/officeart/2005/8/layout/vList4"/>
    <dgm:cxn modelId="{A6E531CB-C637-4544-B828-2E65C094AEB5}" type="presParOf" srcId="{7D9D8148-83A5-4FDC-9F3B-977CDDA6EB76}" destId="{C944D154-E0CA-44F9-AF3A-D50FE95CAE70}" srcOrd="3" destOrd="0" presId="urn:microsoft.com/office/officeart/2005/8/layout/vList4"/>
    <dgm:cxn modelId="{53BECF24-F353-4BE1-B5C5-E565970974D9}" type="presParOf" srcId="{7D9D8148-83A5-4FDC-9F3B-977CDDA6EB76}" destId="{7674A429-A980-436C-A9B4-7366BDDF8A97}" srcOrd="4" destOrd="0" presId="urn:microsoft.com/office/officeart/2005/8/layout/vList4"/>
    <dgm:cxn modelId="{0C25CD5D-AA83-4A51-83BC-6603BA73DF40}" type="presParOf" srcId="{7674A429-A980-436C-A9B4-7366BDDF8A97}" destId="{9BB928D2-ABD4-4BAA-9C9C-8C4EAB74DB2C}" srcOrd="0" destOrd="0" presId="urn:microsoft.com/office/officeart/2005/8/layout/vList4"/>
    <dgm:cxn modelId="{01B034C1-53E3-42D3-AAB8-994541F1E5C0}" type="presParOf" srcId="{7674A429-A980-436C-A9B4-7366BDDF8A97}" destId="{DA5E6D65-6C44-4F7D-AB9E-91FED8888E32}" srcOrd="1" destOrd="0" presId="urn:microsoft.com/office/officeart/2005/8/layout/vList4"/>
    <dgm:cxn modelId="{99FAD327-C100-447C-BD80-760A2F797DCC}" type="presParOf" srcId="{7674A429-A980-436C-A9B4-7366BDDF8A97}" destId="{F95B5EC1-F6EE-41DA-9A6D-C212EE74870F}" srcOrd="2" destOrd="0" presId="urn:microsoft.com/office/officeart/2005/8/layout/vList4"/>
    <dgm:cxn modelId="{250DA3A3-A102-4625-A905-4B55E95EE5F6}" type="presParOf" srcId="{7D9D8148-83A5-4FDC-9F3B-977CDDA6EB76}" destId="{97E13C8A-7464-4CE0-937E-FA9EA73F37BF}" srcOrd="5" destOrd="0" presId="urn:microsoft.com/office/officeart/2005/8/layout/vList4"/>
    <dgm:cxn modelId="{7442B7C9-32AF-48D9-B70A-0810DB17B528}" type="presParOf" srcId="{7D9D8148-83A5-4FDC-9F3B-977CDDA6EB76}" destId="{1E35453C-977E-481F-85B3-28D54273CB99}" srcOrd="6" destOrd="0" presId="urn:microsoft.com/office/officeart/2005/8/layout/vList4"/>
    <dgm:cxn modelId="{F2CD0A55-B697-40DC-8D67-63A7784AD7EF}" type="presParOf" srcId="{1E35453C-977E-481F-85B3-28D54273CB99}" destId="{C35BADBC-82B9-4036-8EA8-95FA7B9ACA0E}" srcOrd="0" destOrd="0" presId="urn:microsoft.com/office/officeart/2005/8/layout/vList4"/>
    <dgm:cxn modelId="{61DCE563-A6D2-4E3A-9B0D-C4D7AEE0AA23}" type="presParOf" srcId="{1E35453C-977E-481F-85B3-28D54273CB99}" destId="{642F4A62-BBD1-4F8E-BC67-04740430F376}" srcOrd="1" destOrd="0" presId="urn:microsoft.com/office/officeart/2005/8/layout/vList4"/>
    <dgm:cxn modelId="{0EA321BC-4861-4EF1-B138-F042DB07AAAD}" type="presParOf" srcId="{1E35453C-977E-481F-85B3-28D54273CB99}" destId="{27D31214-6930-4A2E-BB6C-E2185E40B603}" srcOrd="2" destOrd="0" presId="urn:microsoft.com/office/officeart/2005/8/layout/vList4"/>
    <dgm:cxn modelId="{3C3C549A-403F-4BEE-9947-2F0A291F561F}" type="presParOf" srcId="{7D9D8148-83A5-4FDC-9F3B-977CDDA6EB76}" destId="{C2F4B3C3-1335-426E-B898-721091332AA6}" srcOrd="7" destOrd="0" presId="urn:microsoft.com/office/officeart/2005/8/layout/vList4"/>
    <dgm:cxn modelId="{6AE81CEC-8662-4634-A1FE-727276D08308}" type="presParOf" srcId="{7D9D8148-83A5-4FDC-9F3B-977CDDA6EB76}" destId="{66403410-B94D-49BD-AB4C-D2EE5803153F}" srcOrd="8" destOrd="0" presId="urn:microsoft.com/office/officeart/2005/8/layout/vList4"/>
    <dgm:cxn modelId="{5EEE656D-A8E6-4D86-B8DA-6E6E09C21936}" type="presParOf" srcId="{66403410-B94D-49BD-AB4C-D2EE5803153F}" destId="{EF0D8BD8-A91C-46A9-AEF2-208C11D89AC6}" srcOrd="0" destOrd="0" presId="urn:microsoft.com/office/officeart/2005/8/layout/vList4"/>
    <dgm:cxn modelId="{B94067A8-84AC-4BDE-9FA5-535CC7A5E83E}" type="presParOf" srcId="{66403410-B94D-49BD-AB4C-D2EE5803153F}" destId="{5BC2A978-A1D1-4D43-A7EB-F6E642381B2F}" srcOrd="1" destOrd="0" presId="urn:microsoft.com/office/officeart/2005/8/layout/vList4"/>
    <dgm:cxn modelId="{918B8CCB-9BFE-4540-AC98-04F1FE912346}" type="presParOf" srcId="{66403410-B94D-49BD-AB4C-D2EE5803153F}" destId="{02D42CA6-6B16-4185-83D1-502D8884295F}"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0.xml><?xml version="1.0" encoding="utf-8"?>
<dgm:dataModel xmlns:dgm="http://schemas.openxmlformats.org/drawingml/2006/diagram" xmlns:a="http://schemas.openxmlformats.org/drawingml/2006/main">
  <dgm:ptLst>
    <dgm:pt modelId="{9532ECD5-F55E-44CF-B60C-EACBFF9D81A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E3B9564F-0F3E-480E-81E8-C2291F2B37E6}">
      <dgm:prSet/>
      <dgm:spPr>
        <a:solidFill>
          <a:schemeClr val="bg1"/>
        </a:solidFill>
        <a:ln>
          <a:solidFill>
            <a:srgbClr val="FF0000"/>
          </a:solidFill>
        </a:ln>
      </dgm:spPr>
      <dgm:t>
        <a:bodyPr/>
        <a:lstStyle/>
        <a:p>
          <a:pPr algn="ctr" rtl="0"/>
          <a:r>
            <a:rPr lang="es-ES_tradnl" b="1" i="0" dirty="0">
              <a:solidFill>
                <a:schemeClr val="tx1"/>
              </a:solidFill>
            </a:rPr>
            <a:t>Potencial del  mercado relativo</a:t>
          </a:r>
          <a:endParaRPr lang="es-ES_tradnl" dirty="0">
            <a:solidFill>
              <a:schemeClr val="tx1"/>
            </a:solidFill>
          </a:endParaRPr>
        </a:p>
      </dgm:t>
    </dgm:pt>
    <dgm:pt modelId="{3AE72E7E-A514-43E1-89F8-0C81D3ACCAF2}" type="parTrans" cxnId="{43DA9FD1-1146-4BAB-938E-AC91497A61A1}">
      <dgm:prSet/>
      <dgm:spPr/>
      <dgm:t>
        <a:bodyPr/>
        <a:lstStyle/>
        <a:p>
          <a:endParaRPr lang="es-ES_tradnl"/>
        </a:p>
      </dgm:t>
    </dgm:pt>
    <dgm:pt modelId="{902B7895-2096-44AD-9D7A-816293E44D4A}" type="sibTrans" cxnId="{43DA9FD1-1146-4BAB-938E-AC91497A61A1}">
      <dgm:prSet/>
      <dgm:spPr/>
      <dgm:t>
        <a:bodyPr/>
        <a:lstStyle/>
        <a:p>
          <a:endParaRPr lang="es-ES_tradnl"/>
        </a:p>
      </dgm:t>
    </dgm:pt>
    <dgm:pt modelId="{8FC9F164-81F5-4148-A999-40BDA032F80E}" type="pres">
      <dgm:prSet presAssocID="{9532ECD5-F55E-44CF-B60C-EACBFF9D81AA}" presName="linear" presStyleCnt="0">
        <dgm:presLayoutVars>
          <dgm:animLvl val="lvl"/>
          <dgm:resizeHandles val="exact"/>
        </dgm:presLayoutVars>
      </dgm:prSet>
      <dgm:spPr/>
    </dgm:pt>
    <dgm:pt modelId="{886E2F80-538F-4568-B266-1259B6268C89}" type="pres">
      <dgm:prSet presAssocID="{E3B9564F-0F3E-480E-81E8-C2291F2B37E6}" presName="parentText" presStyleLbl="node1" presStyleIdx="0" presStyleCnt="1">
        <dgm:presLayoutVars>
          <dgm:chMax val="0"/>
          <dgm:bulletEnabled val="1"/>
        </dgm:presLayoutVars>
      </dgm:prSet>
      <dgm:spPr/>
    </dgm:pt>
  </dgm:ptLst>
  <dgm:cxnLst>
    <dgm:cxn modelId="{98096A34-71A3-4412-B49A-C6EB535D3734}" type="presOf" srcId="{E3B9564F-0F3E-480E-81E8-C2291F2B37E6}" destId="{886E2F80-538F-4568-B266-1259B6268C89}" srcOrd="0" destOrd="0" presId="urn:microsoft.com/office/officeart/2005/8/layout/vList2"/>
    <dgm:cxn modelId="{36F55BA1-B49C-4A9C-B536-D52ACF5816E7}" type="presOf" srcId="{9532ECD5-F55E-44CF-B60C-EACBFF9D81AA}" destId="{8FC9F164-81F5-4148-A999-40BDA032F80E}" srcOrd="0" destOrd="0" presId="urn:microsoft.com/office/officeart/2005/8/layout/vList2"/>
    <dgm:cxn modelId="{43DA9FD1-1146-4BAB-938E-AC91497A61A1}" srcId="{9532ECD5-F55E-44CF-B60C-EACBFF9D81AA}" destId="{E3B9564F-0F3E-480E-81E8-C2291F2B37E6}" srcOrd="0" destOrd="0" parTransId="{3AE72E7E-A514-43E1-89F8-0C81D3ACCAF2}" sibTransId="{902B7895-2096-44AD-9D7A-816293E44D4A}"/>
    <dgm:cxn modelId="{424F5C14-7633-4981-91F2-24FDC220C1BA}" type="presParOf" srcId="{8FC9F164-81F5-4148-A999-40BDA032F80E}" destId="{886E2F80-538F-4568-B266-1259B6268C8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1.xml><?xml version="1.0" encoding="utf-8"?>
<dgm:dataModel xmlns:dgm="http://schemas.openxmlformats.org/drawingml/2006/diagram" xmlns:a="http://schemas.openxmlformats.org/drawingml/2006/main">
  <dgm:ptLst>
    <dgm:pt modelId="{1AFADEB1-FFCA-4064-8CC5-E1575C08730E}"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s-PE"/>
        </a:p>
      </dgm:t>
    </dgm:pt>
    <dgm:pt modelId="{46CD944B-E84A-4DF6-8E03-3163AA45BCBF}">
      <dgm:prSet/>
      <dgm:spPr/>
      <dgm:t>
        <a:bodyPr/>
        <a:lstStyle/>
        <a:p>
          <a:pPr rtl="0"/>
          <a:r>
            <a:rPr lang="es-ES_tradnl" b="1" i="0" dirty="0">
              <a:solidFill>
                <a:schemeClr val="accent3">
                  <a:lumMod val="75000"/>
                </a:schemeClr>
              </a:solidFill>
            </a:rPr>
            <a:t>La Participación de Mercado Relativa (PMR), </a:t>
          </a:r>
          <a:r>
            <a:rPr lang="es-ES_tradnl" b="0" i="0" dirty="0"/>
            <a:t>es un indicador de la posición competitiva de una empresa dentro de su industria y conlleva el concepto de la </a:t>
          </a:r>
          <a:r>
            <a:rPr lang="es-ES_tradnl" b="1" i="1" dirty="0">
              <a:solidFill>
                <a:schemeClr val="accent3">
                  <a:lumMod val="75000"/>
                </a:schemeClr>
              </a:solidFill>
            </a:rPr>
            <a:t>curva de experiencia</a:t>
          </a:r>
          <a:r>
            <a:rPr lang="es-ES_tradnl" b="1" i="1" dirty="0"/>
            <a:t>.</a:t>
          </a:r>
          <a:endParaRPr lang="es-PE" dirty="0"/>
        </a:p>
      </dgm:t>
    </dgm:pt>
    <dgm:pt modelId="{9A6F9B04-CC44-4CC8-9AF3-AA24A0E4E9EB}" type="parTrans" cxnId="{6C37CBC2-8102-4497-ADF2-890A9434B5EB}">
      <dgm:prSet/>
      <dgm:spPr/>
      <dgm:t>
        <a:bodyPr/>
        <a:lstStyle/>
        <a:p>
          <a:endParaRPr lang="es-PE">
            <a:solidFill>
              <a:schemeClr val="tx1">
                <a:lumMod val="65000"/>
                <a:lumOff val="35000"/>
              </a:schemeClr>
            </a:solidFill>
          </a:endParaRPr>
        </a:p>
      </dgm:t>
    </dgm:pt>
    <dgm:pt modelId="{B9BAE8B6-3936-4CE3-86C3-35F1C72391BE}" type="sibTrans" cxnId="{6C37CBC2-8102-4497-ADF2-890A9434B5EB}">
      <dgm:prSet/>
      <dgm:spPr/>
      <dgm:t>
        <a:bodyPr/>
        <a:lstStyle/>
        <a:p>
          <a:endParaRPr lang="es-PE">
            <a:solidFill>
              <a:schemeClr val="tx1">
                <a:lumMod val="65000"/>
                <a:lumOff val="35000"/>
              </a:schemeClr>
            </a:solidFill>
          </a:endParaRPr>
        </a:p>
      </dgm:t>
    </dgm:pt>
    <dgm:pt modelId="{2B1B21AE-37F7-4FA8-80E7-33510C7FAC39}">
      <dgm:prSet/>
      <dgm:spPr/>
      <dgm:t>
        <a:bodyPr/>
        <a:lstStyle/>
        <a:p>
          <a:pPr rtl="0"/>
          <a:r>
            <a:rPr lang="es-ES_tradnl" b="0" i="0" dirty="0"/>
            <a:t>Las empresas con una alta Participación de Mercado Relativa (PMR), tienden a tener </a:t>
          </a:r>
          <a:r>
            <a:rPr lang="es-ES_tradnl" b="1" i="0" dirty="0">
              <a:solidFill>
                <a:schemeClr val="accent3">
                  <a:lumMod val="75000"/>
                </a:schemeClr>
              </a:solidFill>
            </a:rPr>
            <a:t>una posición de liderazgo en costos bajos</a:t>
          </a:r>
          <a:r>
            <a:rPr lang="es-ES_tradnl" b="0" i="0" dirty="0"/>
            <a:t>.</a:t>
          </a:r>
          <a:endParaRPr lang="es-PE" dirty="0"/>
        </a:p>
      </dgm:t>
    </dgm:pt>
    <dgm:pt modelId="{C78D1042-54D1-4F85-857F-DA842C14C374}" type="parTrans" cxnId="{EA88CEA2-17F6-4F51-97F5-83636AB0C679}">
      <dgm:prSet/>
      <dgm:spPr/>
      <dgm:t>
        <a:bodyPr/>
        <a:lstStyle/>
        <a:p>
          <a:endParaRPr lang="es-PE">
            <a:solidFill>
              <a:schemeClr val="tx1">
                <a:lumMod val="65000"/>
                <a:lumOff val="35000"/>
              </a:schemeClr>
            </a:solidFill>
          </a:endParaRPr>
        </a:p>
      </dgm:t>
    </dgm:pt>
    <dgm:pt modelId="{5EE440AD-47BC-4C38-BA63-1BA9B63798E2}" type="sibTrans" cxnId="{EA88CEA2-17F6-4F51-97F5-83636AB0C679}">
      <dgm:prSet/>
      <dgm:spPr/>
      <dgm:t>
        <a:bodyPr/>
        <a:lstStyle/>
        <a:p>
          <a:endParaRPr lang="es-PE">
            <a:solidFill>
              <a:schemeClr val="tx1">
                <a:lumMod val="65000"/>
                <a:lumOff val="35000"/>
              </a:schemeClr>
            </a:solidFill>
          </a:endParaRPr>
        </a:p>
      </dgm:t>
    </dgm:pt>
    <dgm:pt modelId="{286DB31B-ED9A-441B-B744-4719F267F9AF}">
      <dgm:prSet/>
      <dgm:spPr/>
      <dgm:t>
        <a:bodyPr/>
        <a:lstStyle/>
        <a:p>
          <a:pPr rtl="0"/>
          <a:r>
            <a:rPr lang="es-ES_tradnl" b="0" i="0" dirty="0"/>
            <a:t>Este índice lo hizo muy popular el </a:t>
          </a:r>
          <a:r>
            <a:rPr lang="es-ES_tradnl" b="1" i="1" dirty="0">
              <a:solidFill>
                <a:schemeClr val="accent3">
                  <a:lumMod val="75000"/>
                </a:schemeClr>
              </a:solidFill>
            </a:rPr>
            <a:t>Boston </a:t>
          </a:r>
          <a:r>
            <a:rPr lang="es-ES_tradnl" b="1" i="1" dirty="0" err="1">
              <a:solidFill>
                <a:schemeClr val="accent3">
                  <a:lumMod val="75000"/>
                </a:schemeClr>
              </a:solidFill>
            </a:rPr>
            <a:t>Consulting</a:t>
          </a:r>
          <a:r>
            <a:rPr lang="es-ES_tradnl" b="1" i="1" dirty="0">
              <a:solidFill>
                <a:schemeClr val="accent3">
                  <a:lumMod val="75000"/>
                </a:schemeClr>
              </a:solidFill>
            </a:rPr>
            <a:t> </a:t>
          </a:r>
          <a:r>
            <a:rPr lang="es-ES_tradnl" b="1" i="1" dirty="0" err="1">
              <a:solidFill>
                <a:schemeClr val="accent3">
                  <a:lumMod val="75000"/>
                </a:schemeClr>
              </a:solidFill>
            </a:rPr>
            <a:t>Group</a:t>
          </a:r>
          <a:r>
            <a:rPr lang="es-ES_tradnl" b="1" i="1" dirty="0">
              <a:solidFill>
                <a:schemeClr val="accent3">
                  <a:lumMod val="75000"/>
                </a:schemeClr>
              </a:solidFill>
            </a:rPr>
            <a:t> (BCG)</a:t>
          </a:r>
          <a:r>
            <a:rPr lang="es-ES_tradnl" b="0" i="0" dirty="0">
              <a:solidFill>
                <a:schemeClr val="accent3">
                  <a:lumMod val="75000"/>
                </a:schemeClr>
              </a:solidFill>
            </a:rPr>
            <a:t> </a:t>
          </a:r>
          <a:r>
            <a:rPr lang="es-ES_tradnl" b="0" i="0" dirty="0"/>
            <a:t>con su </a:t>
          </a:r>
          <a:r>
            <a:rPr lang="es-ES_tradnl" b="1" i="1" dirty="0">
              <a:solidFill>
                <a:schemeClr val="accent3">
                  <a:lumMod val="75000"/>
                </a:schemeClr>
              </a:solidFill>
            </a:rPr>
            <a:t>Matriz de Crecimiento-Participación</a:t>
          </a:r>
          <a:r>
            <a:rPr lang="es-ES_tradnl" b="0" i="0" dirty="0">
              <a:solidFill>
                <a:schemeClr val="accent3">
                  <a:lumMod val="75000"/>
                </a:schemeClr>
              </a:solidFill>
            </a:rPr>
            <a:t>.</a:t>
          </a:r>
          <a:endParaRPr lang="es-PE" dirty="0">
            <a:solidFill>
              <a:schemeClr val="accent3">
                <a:lumMod val="75000"/>
              </a:schemeClr>
            </a:solidFill>
          </a:endParaRPr>
        </a:p>
      </dgm:t>
    </dgm:pt>
    <dgm:pt modelId="{2D5C91CC-5BE7-4A63-B52B-0172290ACA8C}" type="parTrans" cxnId="{3430FE4E-9E6A-4686-B043-13D029B431F3}">
      <dgm:prSet/>
      <dgm:spPr/>
      <dgm:t>
        <a:bodyPr/>
        <a:lstStyle/>
        <a:p>
          <a:endParaRPr lang="es-PE">
            <a:solidFill>
              <a:schemeClr val="tx1">
                <a:lumMod val="65000"/>
                <a:lumOff val="35000"/>
              </a:schemeClr>
            </a:solidFill>
          </a:endParaRPr>
        </a:p>
      </dgm:t>
    </dgm:pt>
    <dgm:pt modelId="{D4AFB3C2-E0BF-4F04-B801-6D2F78E44DE9}" type="sibTrans" cxnId="{3430FE4E-9E6A-4686-B043-13D029B431F3}">
      <dgm:prSet/>
      <dgm:spPr/>
      <dgm:t>
        <a:bodyPr/>
        <a:lstStyle/>
        <a:p>
          <a:endParaRPr lang="es-PE">
            <a:solidFill>
              <a:schemeClr val="tx1">
                <a:lumMod val="65000"/>
                <a:lumOff val="35000"/>
              </a:schemeClr>
            </a:solidFill>
          </a:endParaRPr>
        </a:p>
      </dgm:t>
    </dgm:pt>
    <dgm:pt modelId="{644024ED-8E9D-4FE7-A941-2F2FD5BCA3E9}" type="pres">
      <dgm:prSet presAssocID="{1AFADEB1-FFCA-4064-8CC5-E1575C08730E}" presName="linear" presStyleCnt="0">
        <dgm:presLayoutVars>
          <dgm:animLvl val="lvl"/>
          <dgm:resizeHandles val="exact"/>
        </dgm:presLayoutVars>
      </dgm:prSet>
      <dgm:spPr/>
    </dgm:pt>
    <dgm:pt modelId="{23290EAA-7833-4726-8304-58604CFC8F6F}" type="pres">
      <dgm:prSet presAssocID="{46CD944B-E84A-4DF6-8E03-3163AA45BCBF}" presName="parentText" presStyleLbl="node1" presStyleIdx="0" presStyleCnt="3" custLinFactNeighborX="1062">
        <dgm:presLayoutVars>
          <dgm:chMax val="0"/>
          <dgm:bulletEnabled val="1"/>
        </dgm:presLayoutVars>
      </dgm:prSet>
      <dgm:spPr/>
    </dgm:pt>
    <dgm:pt modelId="{6DA85616-3CBE-4390-A8C8-B233A8FBEE6D}" type="pres">
      <dgm:prSet presAssocID="{B9BAE8B6-3936-4CE3-86C3-35F1C72391BE}" presName="spacer" presStyleCnt="0"/>
      <dgm:spPr/>
    </dgm:pt>
    <dgm:pt modelId="{6C9A87B8-EEE6-4021-A701-028F2A6846F3}" type="pres">
      <dgm:prSet presAssocID="{2B1B21AE-37F7-4FA8-80E7-33510C7FAC39}" presName="parentText" presStyleLbl="node1" presStyleIdx="1" presStyleCnt="3">
        <dgm:presLayoutVars>
          <dgm:chMax val="0"/>
          <dgm:bulletEnabled val="1"/>
        </dgm:presLayoutVars>
      </dgm:prSet>
      <dgm:spPr/>
    </dgm:pt>
    <dgm:pt modelId="{9774ABB8-C883-4F5C-8983-2E5849A8C9F5}" type="pres">
      <dgm:prSet presAssocID="{5EE440AD-47BC-4C38-BA63-1BA9B63798E2}" presName="spacer" presStyleCnt="0"/>
      <dgm:spPr/>
    </dgm:pt>
    <dgm:pt modelId="{7142ACEC-F11A-45B2-A6A6-36963B924120}" type="pres">
      <dgm:prSet presAssocID="{286DB31B-ED9A-441B-B744-4719F267F9AF}" presName="parentText" presStyleLbl="node1" presStyleIdx="2" presStyleCnt="3">
        <dgm:presLayoutVars>
          <dgm:chMax val="0"/>
          <dgm:bulletEnabled val="1"/>
        </dgm:presLayoutVars>
      </dgm:prSet>
      <dgm:spPr/>
    </dgm:pt>
  </dgm:ptLst>
  <dgm:cxnLst>
    <dgm:cxn modelId="{F5A53827-E98E-433A-BF90-4791BFE16C4C}" type="presOf" srcId="{1AFADEB1-FFCA-4064-8CC5-E1575C08730E}" destId="{644024ED-8E9D-4FE7-A941-2F2FD5BCA3E9}" srcOrd="0" destOrd="0" presId="urn:microsoft.com/office/officeart/2005/8/layout/vList2"/>
    <dgm:cxn modelId="{3430FE4E-9E6A-4686-B043-13D029B431F3}" srcId="{1AFADEB1-FFCA-4064-8CC5-E1575C08730E}" destId="{286DB31B-ED9A-441B-B744-4719F267F9AF}" srcOrd="2" destOrd="0" parTransId="{2D5C91CC-5BE7-4A63-B52B-0172290ACA8C}" sibTransId="{D4AFB3C2-E0BF-4F04-B801-6D2F78E44DE9}"/>
    <dgm:cxn modelId="{4DCCDF52-9F22-4F40-994C-DB3A0B0093AF}" type="presOf" srcId="{2B1B21AE-37F7-4FA8-80E7-33510C7FAC39}" destId="{6C9A87B8-EEE6-4021-A701-028F2A6846F3}" srcOrd="0" destOrd="0" presId="urn:microsoft.com/office/officeart/2005/8/layout/vList2"/>
    <dgm:cxn modelId="{EA88CEA2-17F6-4F51-97F5-83636AB0C679}" srcId="{1AFADEB1-FFCA-4064-8CC5-E1575C08730E}" destId="{2B1B21AE-37F7-4FA8-80E7-33510C7FAC39}" srcOrd="1" destOrd="0" parTransId="{C78D1042-54D1-4F85-857F-DA842C14C374}" sibTransId="{5EE440AD-47BC-4C38-BA63-1BA9B63798E2}"/>
    <dgm:cxn modelId="{6C37CBC2-8102-4497-ADF2-890A9434B5EB}" srcId="{1AFADEB1-FFCA-4064-8CC5-E1575C08730E}" destId="{46CD944B-E84A-4DF6-8E03-3163AA45BCBF}" srcOrd="0" destOrd="0" parTransId="{9A6F9B04-CC44-4CC8-9AF3-AA24A0E4E9EB}" sibTransId="{B9BAE8B6-3936-4CE3-86C3-35F1C72391BE}"/>
    <dgm:cxn modelId="{7A9342EF-95B4-410D-8EC7-1B86203179B5}" type="presOf" srcId="{46CD944B-E84A-4DF6-8E03-3163AA45BCBF}" destId="{23290EAA-7833-4726-8304-58604CFC8F6F}" srcOrd="0" destOrd="0" presId="urn:microsoft.com/office/officeart/2005/8/layout/vList2"/>
    <dgm:cxn modelId="{ACB261F1-85D8-41B8-9AC3-03D179F9B176}" type="presOf" srcId="{286DB31B-ED9A-441B-B744-4719F267F9AF}" destId="{7142ACEC-F11A-45B2-A6A6-36963B924120}" srcOrd="0" destOrd="0" presId="urn:microsoft.com/office/officeart/2005/8/layout/vList2"/>
    <dgm:cxn modelId="{E4C732F1-5E03-4AD6-999A-9CCE4109FCD1}" type="presParOf" srcId="{644024ED-8E9D-4FE7-A941-2F2FD5BCA3E9}" destId="{23290EAA-7833-4726-8304-58604CFC8F6F}" srcOrd="0" destOrd="0" presId="urn:microsoft.com/office/officeart/2005/8/layout/vList2"/>
    <dgm:cxn modelId="{221E311E-0732-4202-A7F8-1F0CAB55548E}" type="presParOf" srcId="{644024ED-8E9D-4FE7-A941-2F2FD5BCA3E9}" destId="{6DA85616-3CBE-4390-A8C8-B233A8FBEE6D}" srcOrd="1" destOrd="0" presId="urn:microsoft.com/office/officeart/2005/8/layout/vList2"/>
    <dgm:cxn modelId="{43211E5F-B549-4849-9E04-99FD302ADCB7}" type="presParOf" srcId="{644024ED-8E9D-4FE7-A941-2F2FD5BCA3E9}" destId="{6C9A87B8-EEE6-4021-A701-028F2A6846F3}" srcOrd="2" destOrd="0" presId="urn:microsoft.com/office/officeart/2005/8/layout/vList2"/>
    <dgm:cxn modelId="{AE317703-90B2-49B9-BAC5-16563253C3E2}" type="presParOf" srcId="{644024ED-8E9D-4FE7-A941-2F2FD5BCA3E9}" destId="{9774ABB8-C883-4F5C-8983-2E5849A8C9F5}" srcOrd="3" destOrd="0" presId="urn:microsoft.com/office/officeart/2005/8/layout/vList2"/>
    <dgm:cxn modelId="{D57D0424-19FF-4492-B2EB-B9A882D53B05}" type="presParOf" srcId="{644024ED-8E9D-4FE7-A941-2F2FD5BCA3E9}" destId="{7142ACEC-F11A-45B2-A6A6-36963B924120}"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668E653-8F48-42A2-A4C6-6D470626F5F4}" type="doc">
      <dgm:prSet loTypeId="urn:microsoft.com/office/officeart/2005/8/layout/StepDownProcess" loCatId="process" qsTypeId="urn:microsoft.com/office/officeart/2005/8/quickstyle/simple1" qsCatId="simple" csTypeId="urn:microsoft.com/office/officeart/2005/8/colors/colorful1" csCatId="colorful" phldr="1"/>
      <dgm:spPr/>
      <dgm:t>
        <a:bodyPr/>
        <a:lstStyle/>
        <a:p>
          <a:endParaRPr lang="es-ES"/>
        </a:p>
      </dgm:t>
    </dgm:pt>
    <dgm:pt modelId="{0E1F7721-52CC-4731-996C-D325EE34B8EC}">
      <dgm:prSet phldrT="[Texto]"/>
      <dgm:spPr/>
      <dgm:t>
        <a:bodyPr/>
        <a:lstStyle/>
        <a:p>
          <a:r>
            <a:rPr lang="es-ES" dirty="0"/>
            <a:t>F</a:t>
          </a:r>
        </a:p>
      </dgm:t>
    </dgm:pt>
    <dgm:pt modelId="{AD763AC7-C8A7-4D0F-95AE-AF825B0BBC3C}" type="parTrans" cxnId="{460B90A0-AD1E-45C3-A5D0-82378D2402FF}">
      <dgm:prSet/>
      <dgm:spPr/>
      <dgm:t>
        <a:bodyPr/>
        <a:lstStyle/>
        <a:p>
          <a:endParaRPr lang="es-ES"/>
        </a:p>
      </dgm:t>
    </dgm:pt>
    <dgm:pt modelId="{62B6E184-FFBE-4AE3-AFE2-D1DD5C1C0473}" type="sibTrans" cxnId="{460B90A0-AD1E-45C3-A5D0-82378D2402FF}">
      <dgm:prSet/>
      <dgm:spPr/>
      <dgm:t>
        <a:bodyPr/>
        <a:lstStyle/>
        <a:p>
          <a:endParaRPr lang="es-ES"/>
        </a:p>
      </dgm:t>
    </dgm:pt>
    <dgm:pt modelId="{4218B27C-612B-4A1B-B809-ACC19D3C31E7}">
      <dgm:prSet phldrT="[Texto]"/>
      <dgm:spPr/>
      <dgm:t>
        <a:bodyPr/>
        <a:lstStyle/>
        <a:p>
          <a:r>
            <a:rPr lang="es-ES" dirty="0"/>
            <a:t>Fortalezas</a:t>
          </a:r>
        </a:p>
      </dgm:t>
    </dgm:pt>
    <dgm:pt modelId="{2849F939-0F15-4004-895D-2864182BB873}" type="parTrans" cxnId="{3A3C8496-0487-435D-87B6-8174CEFAE972}">
      <dgm:prSet/>
      <dgm:spPr/>
      <dgm:t>
        <a:bodyPr/>
        <a:lstStyle/>
        <a:p>
          <a:endParaRPr lang="es-ES"/>
        </a:p>
      </dgm:t>
    </dgm:pt>
    <dgm:pt modelId="{07B40DAE-B454-4B88-814D-DD2E8E3C63A3}" type="sibTrans" cxnId="{3A3C8496-0487-435D-87B6-8174CEFAE972}">
      <dgm:prSet/>
      <dgm:spPr/>
      <dgm:t>
        <a:bodyPr/>
        <a:lstStyle/>
        <a:p>
          <a:endParaRPr lang="es-ES"/>
        </a:p>
      </dgm:t>
    </dgm:pt>
    <dgm:pt modelId="{5A61BB16-17F4-4D80-ADCA-146845A4D40E}">
      <dgm:prSet phldrT="[Texto]"/>
      <dgm:spPr/>
      <dgm:t>
        <a:bodyPr/>
        <a:lstStyle/>
        <a:p>
          <a:r>
            <a:rPr lang="es-ES" dirty="0"/>
            <a:t>O</a:t>
          </a:r>
        </a:p>
      </dgm:t>
    </dgm:pt>
    <dgm:pt modelId="{874B74F7-9F7F-432C-BA92-C2D57BFAF0A8}" type="parTrans" cxnId="{B3CCF07A-87A3-4813-8491-41A4EE14C9BA}">
      <dgm:prSet/>
      <dgm:spPr/>
      <dgm:t>
        <a:bodyPr/>
        <a:lstStyle/>
        <a:p>
          <a:endParaRPr lang="es-ES"/>
        </a:p>
      </dgm:t>
    </dgm:pt>
    <dgm:pt modelId="{A6748CA2-C3DF-410C-B4CB-5880F22D2416}" type="sibTrans" cxnId="{B3CCF07A-87A3-4813-8491-41A4EE14C9BA}">
      <dgm:prSet/>
      <dgm:spPr/>
      <dgm:t>
        <a:bodyPr/>
        <a:lstStyle/>
        <a:p>
          <a:endParaRPr lang="es-ES"/>
        </a:p>
      </dgm:t>
    </dgm:pt>
    <dgm:pt modelId="{6402BFEE-05B1-435B-88C4-B3F3586237B4}">
      <dgm:prSet phldrT="[Texto]"/>
      <dgm:spPr/>
      <dgm:t>
        <a:bodyPr/>
        <a:lstStyle/>
        <a:p>
          <a:r>
            <a:rPr lang="es-ES" dirty="0"/>
            <a:t>Oportunidades</a:t>
          </a:r>
        </a:p>
      </dgm:t>
    </dgm:pt>
    <dgm:pt modelId="{D5F3D941-7DA4-49F5-984E-DFCE3E00F074}" type="parTrans" cxnId="{3CB0C10E-8CD2-4C62-951B-379316F5B20A}">
      <dgm:prSet/>
      <dgm:spPr/>
      <dgm:t>
        <a:bodyPr/>
        <a:lstStyle/>
        <a:p>
          <a:endParaRPr lang="es-ES"/>
        </a:p>
      </dgm:t>
    </dgm:pt>
    <dgm:pt modelId="{0059638A-3653-4949-ABA6-1B3E97185819}" type="sibTrans" cxnId="{3CB0C10E-8CD2-4C62-951B-379316F5B20A}">
      <dgm:prSet/>
      <dgm:spPr/>
      <dgm:t>
        <a:bodyPr/>
        <a:lstStyle/>
        <a:p>
          <a:endParaRPr lang="es-ES"/>
        </a:p>
      </dgm:t>
    </dgm:pt>
    <dgm:pt modelId="{5BA4ECCA-FF8A-4B99-873D-1CD0510B6126}">
      <dgm:prSet phldrT="[Texto]"/>
      <dgm:spPr/>
      <dgm:t>
        <a:bodyPr/>
        <a:lstStyle/>
        <a:p>
          <a:r>
            <a:rPr lang="es-ES" dirty="0"/>
            <a:t>D</a:t>
          </a:r>
        </a:p>
      </dgm:t>
    </dgm:pt>
    <dgm:pt modelId="{5D0613F5-680D-473B-BDD3-A593FA99F789}" type="parTrans" cxnId="{17AD25B7-6550-4ADC-B902-6E23013FDB13}">
      <dgm:prSet/>
      <dgm:spPr/>
      <dgm:t>
        <a:bodyPr/>
        <a:lstStyle/>
        <a:p>
          <a:endParaRPr lang="es-ES"/>
        </a:p>
      </dgm:t>
    </dgm:pt>
    <dgm:pt modelId="{4BD27A75-C8CC-44BF-9320-11EB6E695DB0}" type="sibTrans" cxnId="{17AD25B7-6550-4ADC-B902-6E23013FDB13}">
      <dgm:prSet/>
      <dgm:spPr/>
      <dgm:t>
        <a:bodyPr/>
        <a:lstStyle/>
        <a:p>
          <a:endParaRPr lang="es-ES"/>
        </a:p>
      </dgm:t>
    </dgm:pt>
    <dgm:pt modelId="{6C963315-7261-455B-A93F-6D8A9262EC50}">
      <dgm:prSet phldrT="[Texto]"/>
      <dgm:spPr/>
      <dgm:t>
        <a:bodyPr/>
        <a:lstStyle/>
        <a:p>
          <a:r>
            <a:rPr lang="es-ES" dirty="0"/>
            <a:t>Debilidades</a:t>
          </a:r>
        </a:p>
      </dgm:t>
    </dgm:pt>
    <dgm:pt modelId="{2F8A25D9-DD04-42DC-8C53-41B76C758CFD}" type="parTrans" cxnId="{559998B2-D06C-4569-AA94-7044D3ACFAC7}">
      <dgm:prSet/>
      <dgm:spPr/>
      <dgm:t>
        <a:bodyPr/>
        <a:lstStyle/>
        <a:p>
          <a:endParaRPr lang="es-ES"/>
        </a:p>
      </dgm:t>
    </dgm:pt>
    <dgm:pt modelId="{6A379D20-3A35-49B7-8D16-47F07E745C96}" type="sibTrans" cxnId="{559998B2-D06C-4569-AA94-7044D3ACFAC7}">
      <dgm:prSet/>
      <dgm:spPr/>
      <dgm:t>
        <a:bodyPr/>
        <a:lstStyle/>
        <a:p>
          <a:endParaRPr lang="es-ES"/>
        </a:p>
      </dgm:t>
    </dgm:pt>
    <dgm:pt modelId="{9D4B04F6-8236-4BA2-9F44-EA3E54AAE36D}">
      <dgm:prSet phldrT="[Texto]"/>
      <dgm:spPr/>
      <dgm:t>
        <a:bodyPr/>
        <a:lstStyle/>
        <a:p>
          <a:r>
            <a:rPr lang="es-ES" dirty="0"/>
            <a:t>A</a:t>
          </a:r>
        </a:p>
      </dgm:t>
    </dgm:pt>
    <dgm:pt modelId="{2EF04519-860E-4E29-B477-378CDAA60984}" type="parTrans" cxnId="{E0658076-D03A-449C-918C-DCDC6539CA8E}">
      <dgm:prSet/>
      <dgm:spPr/>
      <dgm:t>
        <a:bodyPr/>
        <a:lstStyle/>
        <a:p>
          <a:endParaRPr lang="es-ES"/>
        </a:p>
      </dgm:t>
    </dgm:pt>
    <dgm:pt modelId="{A9446920-9B2D-4FCC-9779-FE5F1151715A}" type="sibTrans" cxnId="{E0658076-D03A-449C-918C-DCDC6539CA8E}">
      <dgm:prSet/>
      <dgm:spPr/>
      <dgm:t>
        <a:bodyPr/>
        <a:lstStyle/>
        <a:p>
          <a:endParaRPr lang="es-ES"/>
        </a:p>
      </dgm:t>
    </dgm:pt>
    <dgm:pt modelId="{693E967A-89B5-4DF4-938E-F8FA6142FE8A}">
      <dgm:prSet phldrT="[Texto]"/>
      <dgm:spPr/>
      <dgm:t>
        <a:bodyPr/>
        <a:lstStyle/>
        <a:p>
          <a:r>
            <a:rPr lang="es-ES" dirty="0"/>
            <a:t>Amenazas</a:t>
          </a:r>
        </a:p>
      </dgm:t>
    </dgm:pt>
    <dgm:pt modelId="{9EDC7A55-96C0-4EB3-AEDD-4823FAA7837B}" type="parTrans" cxnId="{6305BAA0-249E-42D9-AAD1-588E2A8F887B}">
      <dgm:prSet/>
      <dgm:spPr/>
      <dgm:t>
        <a:bodyPr/>
        <a:lstStyle/>
        <a:p>
          <a:endParaRPr lang="es-ES"/>
        </a:p>
      </dgm:t>
    </dgm:pt>
    <dgm:pt modelId="{9E459B27-454F-40C4-AAD0-BB4028456E15}" type="sibTrans" cxnId="{6305BAA0-249E-42D9-AAD1-588E2A8F887B}">
      <dgm:prSet/>
      <dgm:spPr/>
      <dgm:t>
        <a:bodyPr/>
        <a:lstStyle/>
        <a:p>
          <a:endParaRPr lang="es-ES"/>
        </a:p>
      </dgm:t>
    </dgm:pt>
    <dgm:pt modelId="{2D5697C6-3FCA-4927-81DE-263DADBC6661}" type="pres">
      <dgm:prSet presAssocID="{7668E653-8F48-42A2-A4C6-6D470626F5F4}" presName="rootnode" presStyleCnt="0">
        <dgm:presLayoutVars>
          <dgm:chMax/>
          <dgm:chPref/>
          <dgm:dir/>
          <dgm:animLvl val="lvl"/>
        </dgm:presLayoutVars>
      </dgm:prSet>
      <dgm:spPr/>
    </dgm:pt>
    <dgm:pt modelId="{DC90D71E-5826-43CB-8CA7-0442F30506F0}" type="pres">
      <dgm:prSet presAssocID="{0E1F7721-52CC-4731-996C-D325EE34B8EC}" presName="composite" presStyleCnt="0"/>
      <dgm:spPr/>
    </dgm:pt>
    <dgm:pt modelId="{010BA025-2FD7-4D32-86F8-6AA21C4A93DD}" type="pres">
      <dgm:prSet presAssocID="{0E1F7721-52CC-4731-996C-D325EE34B8EC}" presName="bentUpArrow1" presStyleLbl="alignImgPlace1" presStyleIdx="0" presStyleCnt="3"/>
      <dgm:spPr/>
    </dgm:pt>
    <dgm:pt modelId="{D9495396-BD04-4068-AC2A-3FE501A36EBF}" type="pres">
      <dgm:prSet presAssocID="{0E1F7721-52CC-4731-996C-D325EE34B8EC}" presName="ParentText" presStyleLbl="node1" presStyleIdx="0" presStyleCnt="4">
        <dgm:presLayoutVars>
          <dgm:chMax val="1"/>
          <dgm:chPref val="1"/>
          <dgm:bulletEnabled val="1"/>
        </dgm:presLayoutVars>
      </dgm:prSet>
      <dgm:spPr/>
    </dgm:pt>
    <dgm:pt modelId="{C3ADC25F-E326-4F4F-8D7A-007545C03925}" type="pres">
      <dgm:prSet presAssocID="{0E1F7721-52CC-4731-996C-D325EE34B8EC}" presName="ChildText" presStyleLbl="revTx" presStyleIdx="0" presStyleCnt="4" custScaleX="237706" custLinFactX="637" custLinFactNeighborX="100000" custLinFactNeighborY="-3901">
        <dgm:presLayoutVars>
          <dgm:chMax val="0"/>
          <dgm:chPref val="0"/>
          <dgm:bulletEnabled val="1"/>
        </dgm:presLayoutVars>
      </dgm:prSet>
      <dgm:spPr/>
    </dgm:pt>
    <dgm:pt modelId="{EAD2011E-AF2B-4128-8041-9F6E0DE3909B}" type="pres">
      <dgm:prSet presAssocID="{62B6E184-FFBE-4AE3-AFE2-D1DD5C1C0473}" presName="sibTrans" presStyleCnt="0"/>
      <dgm:spPr/>
    </dgm:pt>
    <dgm:pt modelId="{02768A27-AED4-4480-888F-7BCA7D8FD155}" type="pres">
      <dgm:prSet presAssocID="{5A61BB16-17F4-4D80-ADCA-146845A4D40E}" presName="composite" presStyleCnt="0"/>
      <dgm:spPr/>
    </dgm:pt>
    <dgm:pt modelId="{F5A99E15-3631-4F21-AFD8-F2DD561C9092}" type="pres">
      <dgm:prSet presAssocID="{5A61BB16-17F4-4D80-ADCA-146845A4D40E}" presName="bentUpArrow1" presStyleLbl="alignImgPlace1" presStyleIdx="1" presStyleCnt="3"/>
      <dgm:spPr/>
    </dgm:pt>
    <dgm:pt modelId="{8CB5D3EB-A8D0-4457-9DE0-844DB718AC04}" type="pres">
      <dgm:prSet presAssocID="{5A61BB16-17F4-4D80-ADCA-146845A4D40E}" presName="ParentText" presStyleLbl="node1" presStyleIdx="1" presStyleCnt="4">
        <dgm:presLayoutVars>
          <dgm:chMax val="1"/>
          <dgm:chPref val="1"/>
          <dgm:bulletEnabled val="1"/>
        </dgm:presLayoutVars>
      </dgm:prSet>
      <dgm:spPr/>
    </dgm:pt>
    <dgm:pt modelId="{0EE970ED-1304-4C7D-8BEF-C188FE94FFC2}" type="pres">
      <dgm:prSet presAssocID="{5A61BB16-17F4-4D80-ADCA-146845A4D40E}" presName="ChildText" presStyleLbl="revTx" presStyleIdx="1" presStyleCnt="4" custScaleX="237706" custLinFactX="637" custLinFactNeighborX="100000" custLinFactNeighborY="-3901">
        <dgm:presLayoutVars>
          <dgm:chMax val="0"/>
          <dgm:chPref val="0"/>
          <dgm:bulletEnabled val="1"/>
        </dgm:presLayoutVars>
      </dgm:prSet>
      <dgm:spPr/>
    </dgm:pt>
    <dgm:pt modelId="{77428998-9477-43FB-94C1-4DD04AE199B8}" type="pres">
      <dgm:prSet presAssocID="{A6748CA2-C3DF-410C-B4CB-5880F22D2416}" presName="sibTrans" presStyleCnt="0"/>
      <dgm:spPr/>
    </dgm:pt>
    <dgm:pt modelId="{3EC7D14C-263B-4954-96D8-42AF328E99F8}" type="pres">
      <dgm:prSet presAssocID="{5BA4ECCA-FF8A-4B99-873D-1CD0510B6126}" presName="composite" presStyleCnt="0"/>
      <dgm:spPr/>
    </dgm:pt>
    <dgm:pt modelId="{911FEB31-5DA4-46A8-AA1C-A957095BED6A}" type="pres">
      <dgm:prSet presAssocID="{5BA4ECCA-FF8A-4B99-873D-1CD0510B6126}" presName="bentUpArrow1" presStyleLbl="alignImgPlace1" presStyleIdx="2" presStyleCnt="3"/>
      <dgm:spPr/>
    </dgm:pt>
    <dgm:pt modelId="{E0010AE1-9783-4B42-8B3F-58B2E6EB38D2}" type="pres">
      <dgm:prSet presAssocID="{5BA4ECCA-FF8A-4B99-873D-1CD0510B6126}" presName="ParentText" presStyleLbl="node1" presStyleIdx="2" presStyleCnt="4">
        <dgm:presLayoutVars>
          <dgm:chMax val="1"/>
          <dgm:chPref val="1"/>
          <dgm:bulletEnabled val="1"/>
        </dgm:presLayoutVars>
      </dgm:prSet>
      <dgm:spPr/>
    </dgm:pt>
    <dgm:pt modelId="{D5BFE2F8-C469-418E-AECA-A1DD290E5AF1}" type="pres">
      <dgm:prSet presAssocID="{5BA4ECCA-FF8A-4B99-873D-1CD0510B6126}" presName="ChildText" presStyleLbl="revTx" presStyleIdx="2" presStyleCnt="4" custScaleX="237706" custLinFactX="637" custLinFactNeighborX="100000" custLinFactNeighborY="-3901">
        <dgm:presLayoutVars>
          <dgm:chMax val="0"/>
          <dgm:chPref val="0"/>
          <dgm:bulletEnabled val="1"/>
        </dgm:presLayoutVars>
      </dgm:prSet>
      <dgm:spPr/>
    </dgm:pt>
    <dgm:pt modelId="{21EC0D94-05DB-40B8-B0DB-3B8B7F54B0A6}" type="pres">
      <dgm:prSet presAssocID="{4BD27A75-C8CC-44BF-9320-11EB6E695DB0}" presName="sibTrans" presStyleCnt="0"/>
      <dgm:spPr/>
    </dgm:pt>
    <dgm:pt modelId="{020FB59C-F803-44D2-9BD7-5D38D05D24DB}" type="pres">
      <dgm:prSet presAssocID="{9D4B04F6-8236-4BA2-9F44-EA3E54AAE36D}" presName="composite" presStyleCnt="0"/>
      <dgm:spPr/>
    </dgm:pt>
    <dgm:pt modelId="{F8F51341-E40C-44E9-9DE1-25F39497FA5A}" type="pres">
      <dgm:prSet presAssocID="{9D4B04F6-8236-4BA2-9F44-EA3E54AAE36D}" presName="ParentText" presStyleLbl="node1" presStyleIdx="3" presStyleCnt="4">
        <dgm:presLayoutVars>
          <dgm:chMax val="1"/>
          <dgm:chPref val="1"/>
          <dgm:bulletEnabled val="1"/>
        </dgm:presLayoutVars>
      </dgm:prSet>
      <dgm:spPr/>
    </dgm:pt>
    <dgm:pt modelId="{8BDA4EF8-D40E-4AB8-8E58-0FBC26CBD07D}" type="pres">
      <dgm:prSet presAssocID="{9D4B04F6-8236-4BA2-9F44-EA3E54AAE36D}" presName="FinalChildText" presStyleLbl="revTx" presStyleIdx="3" presStyleCnt="4" custScaleX="237706" custLinFactX="637" custLinFactNeighborX="100000" custLinFactNeighborY="-3901">
        <dgm:presLayoutVars>
          <dgm:chMax val="0"/>
          <dgm:chPref val="0"/>
          <dgm:bulletEnabled val="1"/>
        </dgm:presLayoutVars>
      </dgm:prSet>
      <dgm:spPr/>
    </dgm:pt>
  </dgm:ptLst>
  <dgm:cxnLst>
    <dgm:cxn modelId="{3CB0C10E-8CD2-4C62-951B-379316F5B20A}" srcId="{5A61BB16-17F4-4D80-ADCA-146845A4D40E}" destId="{6402BFEE-05B1-435B-88C4-B3F3586237B4}" srcOrd="0" destOrd="0" parTransId="{D5F3D941-7DA4-49F5-984E-DFCE3E00F074}" sibTransId="{0059638A-3653-4949-ABA6-1B3E97185819}"/>
    <dgm:cxn modelId="{45487213-46B8-484F-AAB9-DE93FCBEF741}" type="presOf" srcId="{4218B27C-612B-4A1B-B809-ACC19D3C31E7}" destId="{C3ADC25F-E326-4F4F-8D7A-007545C03925}" srcOrd="0" destOrd="0" presId="urn:microsoft.com/office/officeart/2005/8/layout/StepDownProcess"/>
    <dgm:cxn modelId="{17B3182D-0CD6-4A48-BEAA-D156D7847830}" type="presOf" srcId="{5A61BB16-17F4-4D80-ADCA-146845A4D40E}" destId="{8CB5D3EB-A8D0-4457-9DE0-844DB718AC04}" srcOrd="0" destOrd="0" presId="urn:microsoft.com/office/officeart/2005/8/layout/StepDownProcess"/>
    <dgm:cxn modelId="{1B6BD940-1241-490A-B82B-6E7297F80B20}" type="presOf" srcId="{6402BFEE-05B1-435B-88C4-B3F3586237B4}" destId="{0EE970ED-1304-4C7D-8BEF-C188FE94FFC2}" srcOrd="0" destOrd="0" presId="urn:microsoft.com/office/officeart/2005/8/layout/StepDownProcess"/>
    <dgm:cxn modelId="{E0658076-D03A-449C-918C-DCDC6539CA8E}" srcId="{7668E653-8F48-42A2-A4C6-6D470626F5F4}" destId="{9D4B04F6-8236-4BA2-9F44-EA3E54AAE36D}" srcOrd="3" destOrd="0" parTransId="{2EF04519-860E-4E29-B477-378CDAA60984}" sibTransId="{A9446920-9B2D-4FCC-9779-FE5F1151715A}"/>
    <dgm:cxn modelId="{B2535177-0A75-4627-A602-D9679144D002}" type="presOf" srcId="{693E967A-89B5-4DF4-938E-F8FA6142FE8A}" destId="{8BDA4EF8-D40E-4AB8-8E58-0FBC26CBD07D}" srcOrd="0" destOrd="0" presId="urn:microsoft.com/office/officeart/2005/8/layout/StepDownProcess"/>
    <dgm:cxn modelId="{B3CCF07A-87A3-4813-8491-41A4EE14C9BA}" srcId="{7668E653-8F48-42A2-A4C6-6D470626F5F4}" destId="{5A61BB16-17F4-4D80-ADCA-146845A4D40E}" srcOrd="1" destOrd="0" parTransId="{874B74F7-9F7F-432C-BA92-C2D57BFAF0A8}" sibTransId="{A6748CA2-C3DF-410C-B4CB-5880F22D2416}"/>
    <dgm:cxn modelId="{2C38FC82-E4B9-42CB-BE9C-91F3064548EC}" type="presOf" srcId="{9D4B04F6-8236-4BA2-9F44-EA3E54AAE36D}" destId="{F8F51341-E40C-44E9-9DE1-25F39497FA5A}" srcOrd="0" destOrd="0" presId="urn:microsoft.com/office/officeart/2005/8/layout/StepDownProcess"/>
    <dgm:cxn modelId="{3A3C8496-0487-435D-87B6-8174CEFAE972}" srcId="{0E1F7721-52CC-4731-996C-D325EE34B8EC}" destId="{4218B27C-612B-4A1B-B809-ACC19D3C31E7}" srcOrd="0" destOrd="0" parTransId="{2849F939-0F15-4004-895D-2864182BB873}" sibTransId="{07B40DAE-B454-4B88-814D-DD2E8E3C63A3}"/>
    <dgm:cxn modelId="{460B90A0-AD1E-45C3-A5D0-82378D2402FF}" srcId="{7668E653-8F48-42A2-A4C6-6D470626F5F4}" destId="{0E1F7721-52CC-4731-996C-D325EE34B8EC}" srcOrd="0" destOrd="0" parTransId="{AD763AC7-C8A7-4D0F-95AE-AF825B0BBC3C}" sibTransId="{62B6E184-FFBE-4AE3-AFE2-D1DD5C1C0473}"/>
    <dgm:cxn modelId="{6305BAA0-249E-42D9-AAD1-588E2A8F887B}" srcId="{9D4B04F6-8236-4BA2-9F44-EA3E54AAE36D}" destId="{693E967A-89B5-4DF4-938E-F8FA6142FE8A}" srcOrd="0" destOrd="0" parTransId="{9EDC7A55-96C0-4EB3-AEDD-4823FAA7837B}" sibTransId="{9E459B27-454F-40C4-AAD0-BB4028456E15}"/>
    <dgm:cxn modelId="{559998B2-D06C-4569-AA94-7044D3ACFAC7}" srcId="{5BA4ECCA-FF8A-4B99-873D-1CD0510B6126}" destId="{6C963315-7261-455B-A93F-6D8A9262EC50}" srcOrd="0" destOrd="0" parTransId="{2F8A25D9-DD04-42DC-8C53-41B76C758CFD}" sibTransId="{6A379D20-3A35-49B7-8D16-47F07E745C96}"/>
    <dgm:cxn modelId="{17AD25B7-6550-4ADC-B902-6E23013FDB13}" srcId="{7668E653-8F48-42A2-A4C6-6D470626F5F4}" destId="{5BA4ECCA-FF8A-4B99-873D-1CD0510B6126}" srcOrd="2" destOrd="0" parTransId="{5D0613F5-680D-473B-BDD3-A593FA99F789}" sibTransId="{4BD27A75-C8CC-44BF-9320-11EB6E695DB0}"/>
    <dgm:cxn modelId="{10CC7BBA-6372-4091-B4ED-8847FB9F6C83}" type="presOf" srcId="{7668E653-8F48-42A2-A4C6-6D470626F5F4}" destId="{2D5697C6-3FCA-4927-81DE-263DADBC6661}" srcOrd="0" destOrd="0" presId="urn:microsoft.com/office/officeart/2005/8/layout/StepDownProcess"/>
    <dgm:cxn modelId="{8E2E9AD1-B133-4D6B-AF4F-8EF1DCEE39D2}" type="presOf" srcId="{5BA4ECCA-FF8A-4B99-873D-1CD0510B6126}" destId="{E0010AE1-9783-4B42-8B3F-58B2E6EB38D2}" srcOrd="0" destOrd="0" presId="urn:microsoft.com/office/officeart/2005/8/layout/StepDownProcess"/>
    <dgm:cxn modelId="{A115E9F1-DABD-465B-BDC0-32B3B8704EDC}" type="presOf" srcId="{6C963315-7261-455B-A93F-6D8A9262EC50}" destId="{D5BFE2F8-C469-418E-AECA-A1DD290E5AF1}" srcOrd="0" destOrd="0" presId="urn:microsoft.com/office/officeart/2005/8/layout/StepDownProcess"/>
    <dgm:cxn modelId="{BE4885F5-3E63-4629-96D9-C27DC625F630}" type="presOf" srcId="{0E1F7721-52CC-4731-996C-D325EE34B8EC}" destId="{D9495396-BD04-4068-AC2A-3FE501A36EBF}" srcOrd="0" destOrd="0" presId="urn:microsoft.com/office/officeart/2005/8/layout/StepDownProcess"/>
    <dgm:cxn modelId="{16AB273B-FD12-4173-931A-03F7699800B6}" type="presParOf" srcId="{2D5697C6-3FCA-4927-81DE-263DADBC6661}" destId="{DC90D71E-5826-43CB-8CA7-0442F30506F0}" srcOrd="0" destOrd="0" presId="urn:microsoft.com/office/officeart/2005/8/layout/StepDownProcess"/>
    <dgm:cxn modelId="{C95546C3-30FD-4C91-B1B7-F35984FCE8AD}" type="presParOf" srcId="{DC90D71E-5826-43CB-8CA7-0442F30506F0}" destId="{010BA025-2FD7-4D32-86F8-6AA21C4A93DD}" srcOrd="0" destOrd="0" presId="urn:microsoft.com/office/officeart/2005/8/layout/StepDownProcess"/>
    <dgm:cxn modelId="{DCFA0A05-8E81-4465-B1C8-C3ADAC47EAA4}" type="presParOf" srcId="{DC90D71E-5826-43CB-8CA7-0442F30506F0}" destId="{D9495396-BD04-4068-AC2A-3FE501A36EBF}" srcOrd="1" destOrd="0" presId="urn:microsoft.com/office/officeart/2005/8/layout/StepDownProcess"/>
    <dgm:cxn modelId="{5DD77965-FD34-4B09-A9B3-27B4F94981F6}" type="presParOf" srcId="{DC90D71E-5826-43CB-8CA7-0442F30506F0}" destId="{C3ADC25F-E326-4F4F-8D7A-007545C03925}" srcOrd="2" destOrd="0" presId="urn:microsoft.com/office/officeart/2005/8/layout/StepDownProcess"/>
    <dgm:cxn modelId="{CC98F2A2-1EB7-403D-B794-C47841746D67}" type="presParOf" srcId="{2D5697C6-3FCA-4927-81DE-263DADBC6661}" destId="{EAD2011E-AF2B-4128-8041-9F6E0DE3909B}" srcOrd="1" destOrd="0" presId="urn:microsoft.com/office/officeart/2005/8/layout/StepDownProcess"/>
    <dgm:cxn modelId="{937575E3-59C6-4181-AB8A-074FBA489ACB}" type="presParOf" srcId="{2D5697C6-3FCA-4927-81DE-263DADBC6661}" destId="{02768A27-AED4-4480-888F-7BCA7D8FD155}" srcOrd="2" destOrd="0" presId="urn:microsoft.com/office/officeart/2005/8/layout/StepDownProcess"/>
    <dgm:cxn modelId="{242B0F59-472C-43FE-845E-D679E811E658}" type="presParOf" srcId="{02768A27-AED4-4480-888F-7BCA7D8FD155}" destId="{F5A99E15-3631-4F21-AFD8-F2DD561C9092}" srcOrd="0" destOrd="0" presId="urn:microsoft.com/office/officeart/2005/8/layout/StepDownProcess"/>
    <dgm:cxn modelId="{23B80D53-57E5-4050-8088-A7C668C10220}" type="presParOf" srcId="{02768A27-AED4-4480-888F-7BCA7D8FD155}" destId="{8CB5D3EB-A8D0-4457-9DE0-844DB718AC04}" srcOrd="1" destOrd="0" presId="urn:microsoft.com/office/officeart/2005/8/layout/StepDownProcess"/>
    <dgm:cxn modelId="{1F4509CA-1565-470A-9272-8F2B78D97860}" type="presParOf" srcId="{02768A27-AED4-4480-888F-7BCA7D8FD155}" destId="{0EE970ED-1304-4C7D-8BEF-C188FE94FFC2}" srcOrd="2" destOrd="0" presId="urn:microsoft.com/office/officeart/2005/8/layout/StepDownProcess"/>
    <dgm:cxn modelId="{763E8825-24EB-45A5-9A18-CD43D97500B7}" type="presParOf" srcId="{2D5697C6-3FCA-4927-81DE-263DADBC6661}" destId="{77428998-9477-43FB-94C1-4DD04AE199B8}" srcOrd="3" destOrd="0" presId="urn:microsoft.com/office/officeart/2005/8/layout/StepDownProcess"/>
    <dgm:cxn modelId="{564F3F8B-9C23-424F-BE62-B23696C439BA}" type="presParOf" srcId="{2D5697C6-3FCA-4927-81DE-263DADBC6661}" destId="{3EC7D14C-263B-4954-96D8-42AF328E99F8}" srcOrd="4" destOrd="0" presId="urn:microsoft.com/office/officeart/2005/8/layout/StepDownProcess"/>
    <dgm:cxn modelId="{71FB7FAF-2ABF-495B-B8C1-C4CD55658266}" type="presParOf" srcId="{3EC7D14C-263B-4954-96D8-42AF328E99F8}" destId="{911FEB31-5DA4-46A8-AA1C-A957095BED6A}" srcOrd="0" destOrd="0" presId="urn:microsoft.com/office/officeart/2005/8/layout/StepDownProcess"/>
    <dgm:cxn modelId="{E97162D8-0E0C-4921-A932-ECB5BC1596DD}" type="presParOf" srcId="{3EC7D14C-263B-4954-96D8-42AF328E99F8}" destId="{E0010AE1-9783-4B42-8B3F-58B2E6EB38D2}" srcOrd="1" destOrd="0" presId="urn:microsoft.com/office/officeart/2005/8/layout/StepDownProcess"/>
    <dgm:cxn modelId="{5030A97A-8ED4-4E54-9331-6D26DCB0CF7F}" type="presParOf" srcId="{3EC7D14C-263B-4954-96D8-42AF328E99F8}" destId="{D5BFE2F8-C469-418E-AECA-A1DD290E5AF1}" srcOrd="2" destOrd="0" presId="urn:microsoft.com/office/officeart/2005/8/layout/StepDownProcess"/>
    <dgm:cxn modelId="{F39C66A8-2DA6-4077-A8C9-CACF32CE48A0}" type="presParOf" srcId="{2D5697C6-3FCA-4927-81DE-263DADBC6661}" destId="{21EC0D94-05DB-40B8-B0DB-3B8B7F54B0A6}" srcOrd="5" destOrd="0" presId="urn:microsoft.com/office/officeart/2005/8/layout/StepDownProcess"/>
    <dgm:cxn modelId="{1DCABC1B-D1D9-4EEC-A35D-94CEF8C1A5D7}" type="presParOf" srcId="{2D5697C6-3FCA-4927-81DE-263DADBC6661}" destId="{020FB59C-F803-44D2-9BD7-5D38D05D24DB}" srcOrd="6" destOrd="0" presId="urn:microsoft.com/office/officeart/2005/8/layout/StepDownProcess"/>
    <dgm:cxn modelId="{3E90CE4B-1FE1-415F-B68A-DD7A37BECB69}" type="presParOf" srcId="{020FB59C-F803-44D2-9BD7-5D38D05D24DB}" destId="{F8F51341-E40C-44E9-9DE1-25F39497FA5A}" srcOrd="0" destOrd="0" presId="urn:microsoft.com/office/officeart/2005/8/layout/StepDownProcess"/>
    <dgm:cxn modelId="{C8A8E993-11DE-4655-88B6-E4BF9BFA8644}" type="presParOf" srcId="{020FB59C-F803-44D2-9BD7-5D38D05D24DB}" destId="{8BDA4EF8-D40E-4AB8-8E58-0FBC26CBD07D}"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B5D6B56-3C2A-4C2B-A775-7792EC83E53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ES"/>
        </a:p>
      </dgm:t>
    </dgm:pt>
    <dgm:pt modelId="{CDCBA780-6ACC-43AB-A81B-D29204C3DB09}">
      <dgm:prSet phldrT="[Texto]" custT="1"/>
      <dgm:spPr/>
      <dgm:t>
        <a:bodyPr/>
        <a:lstStyle/>
        <a:p>
          <a:r>
            <a:rPr lang="es-ES" sz="2400" dirty="0"/>
            <a:t>INICIACION.-La empresa busca financiamiento adaptar instalaciones  y contactar a los primeros clientes</a:t>
          </a:r>
        </a:p>
      </dgm:t>
    </dgm:pt>
    <dgm:pt modelId="{93720F62-B731-4965-8FA4-D7A9BD95B601}" type="parTrans" cxnId="{5AD63FE5-3D4F-46C7-BA43-0B25B28BA820}">
      <dgm:prSet/>
      <dgm:spPr/>
      <dgm:t>
        <a:bodyPr/>
        <a:lstStyle/>
        <a:p>
          <a:endParaRPr lang="es-ES"/>
        </a:p>
      </dgm:t>
    </dgm:pt>
    <dgm:pt modelId="{1C34DE0F-A1C8-4564-8DE8-01802633C703}" type="sibTrans" cxnId="{5AD63FE5-3D4F-46C7-BA43-0B25B28BA820}">
      <dgm:prSet/>
      <dgm:spPr/>
      <dgm:t>
        <a:bodyPr/>
        <a:lstStyle/>
        <a:p>
          <a:endParaRPr lang="es-ES"/>
        </a:p>
      </dgm:t>
    </dgm:pt>
    <dgm:pt modelId="{33FC67C2-FDDB-4E38-AF10-8E0400307363}">
      <dgm:prSet phldrT="[Texto]" custT="1"/>
      <dgm:spPr/>
      <dgm:t>
        <a:bodyPr/>
        <a:lstStyle/>
        <a:p>
          <a:r>
            <a:rPr lang="es-ES" sz="2400" dirty="0"/>
            <a:t>CRECIMIENTO.- La empresa busca estabilidad implantando sistemas para incrementar clientela</a:t>
          </a:r>
        </a:p>
      </dgm:t>
    </dgm:pt>
    <dgm:pt modelId="{C01AE73A-80BD-40CC-9CDF-1AB3CE8E1A7B}" type="parTrans" cxnId="{B3FCE2DA-FDEA-4352-89E7-AFA22CA7D894}">
      <dgm:prSet/>
      <dgm:spPr/>
      <dgm:t>
        <a:bodyPr/>
        <a:lstStyle/>
        <a:p>
          <a:endParaRPr lang="es-ES"/>
        </a:p>
      </dgm:t>
    </dgm:pt>
    <dgm:pt modelId="{1F17233E-041B-45A5-BD7C-4CCAA4C39DB6}" type="sibTrans" cxnId="{B3FCE2DA-FDEA-4352-89E7-AFA22CA7D894}">
      <dgm:prSet/>
      <dgm:spPr/>
      <dgm:t>
        <a:bodyPr/>
        <a:lstStyle/>
        <a:p>
          <a:endParaRPr lang="es-ES"/>
        </a:p>
      </dgm:t>
    </dgm:pt>
    <dgm:pt modelId="{BB264B13-C14A-4F53-94CB-9A95833E32E0}">
      <dgm:prSet phldrT="[Texto]" custT="1"/>
      <dgm:spPr/>
      <dgm:t>
        <a:bodyPr/>
        <a:lstStyle/>
        <a:p>
          <a:r>
            <a:rPr lang="es-ES" sz="2400" dirty="0"/>
            <a:t>MADUREZ.- La empresa tiene éxito y credibilidad</a:t>
          </a:r>
        </a:p>
      </dgm:t>
    </dgm:pt>
    <dgm:pt modelId="{7435EEE4-F2DB-4D7B-8C02-BE334EAA6266}" type="parTrans" cxnId="{3D383623-EEAD-41CD-A9A7-4EC803868213}">
      <dgm:prSet/>
      <dgm:spPr/>
      <dgm:t>
        <a:bodyPr/>
        <a:lstStyle/>
        <a:p>
          <a:endParaRPr lang="es-ES"/>
        </a:p>
      </dgm:t>
    </dgm:pt>
    <dgm:pt modelId="{9E70A520-6F5D-458B-A188-77037924DD72}" type="sibTrans" cxnId="{3D383623-EEAD-41CD-A9A7-4EC803868213}">
      <dgm:prSet/>
      <dgm:spPr/>
      <dgm:t>
        <a:bodyPr/>
        <a:lstStyle/>
        <a:p>
          <a:endParaRPr lang="es-ES"/>
        </a:p>
      </dgm:t>
    </dgm:pt>
    <dgm:pt modelId="{949441B9-7339-4C5C-98DE-256BC03907AA}">
      <dgm:prSet custT="1"/>
      <dgm:spPr/>
      <dgm:t>
        <a:bodyPr/>
        <a:lstStyle/>
        <a:p>
          <a:r>
            <a:rPr lang="es-ES" sz="2800" dirty="0"/>
            <a:t>DECLINACION.- El mercado declina.</a:t>
          </a:r>
        </a:p>
      </dgm:t>
    </dgm:pt>
    <dgm:pt modelId="{8F12C124-7BA8-423E-873E-E4FF4594F266}" type="parTrans" cxnId="{6A40BFC0-870B-4DAC-9694-960A0922A061}">
      <dgm:prSet/>
      <dgm:spPr/>
      <dgm:t>
        <a:bodyPr/>
        <a:lstStyle/>
        <a:p>
          <a:endParaRPr lang="es-ES"/>
        </a:p>
      </dgm:t>
    </dgm:pt>
    <dgm:pt modelId="{36FA2262-1B23-458E-8780-8416063A08A7}" type="sibTrans" cxnId="{6A40BFC0-870B-4DAC-9694-960A0922A061}">
      <dgm:prSet/>
      <dgm:spPr/>
      <dgm:t>
        <a:bodyPr/>
        <a:lstStyle/>
        <a:p>
          <a:endParaRPr lang="es-ES"/>
        </a:p>
      </dgm:t>
    </dgm:pt>
    <dgm:pt modelId="{4B9712A0-2F7F-40A2-AE10-746490C698C8}" type="pres">
      <dgm:prSet presAssocID="{DB5D6B56-3C2A-4C2B-A775-7792EC83E53A}" presName="linear" presStyleCnt="0">
        <dgm:presLayoutVars>
          <dgm:dir/>
          <dgm:animLvl val="lvl"/>
          <dgm:resizeHandles val="exact"/>
        </dgm:presLayoutVars>
      </dgm:prSet>
      <dgm:spPr/>
    </dgm:pt>
    <dgm:pt modelId="{28A610DC-88F7-4954-8EF3-907F1A9DDB7B}" type="pres">
      <dgm:prSet presAssocID="{CDCBA780-6ACC-43AB-A81B-D29204C3DB09}" presName="parentLin" presStyleCnt="0"/>
      <dgm:spPr/>
    </dgm:pt>
    <dgm:pt modelId="{4BBEC7AF-729D-4CE1-AB44-E393175A8C36}" type="pres">
      <dgm:prSet presAssocID="{CDCBA780-6ACC-43AB-A81B-D29204C3DB09}" presName="parentLeftMargin" presStyleLbl="node1" presStyleIdx="0" presStyleCnt="4"/>
      <dgm:spPr/>
    </dgm:pt>
    <dgm:pt modelId="{3F06869B-A726-4349-BCDF-CE938C8A27D2}" type="pres">
      <dgm:prSet presAssocID="{CDCBA780-6ACC-43AB-A81B-D29204C3DB09}" presName="parentText" presStyleLbl="node1" presStyleIdx="0" presStyleCnt="4" custScaleX="108235" custScaleY="510095" custLinFactY="-100000" custLinFactNeighborX="-51157" custLinFactNeighborY="-141555">
        <dgm:presLayoutVars>
          <dgm:chMax val="0"/>
          <dgm:bulletEnabled val="1"/>
        </dgm:presLayoutVars>
      </dgm:prSet>
      <dgm:spPr/>
    </dgm:pt>
    <dgm:pt modelId="{8ECB3CF0-ECC5-47CA-A459-2ECA75597295}" type="pres">
      <dgm:prSet presAssocID="{CDCBA780-6ACC-43AB-A81B-D29204C3DB09}" presName="negativeSpace" presStyleCnt="0"/>
      <dgm:spPr/>
    </dgm:pt>
    <dgm:pt modelId="{B259BB87-B5EF-4A60-B03B-A7E8F752B2D5}" type="pres">
      <dgm:prSet presAssocID="{CDCBA780-6ACC-43AB-A81B-D29204C3DB09}" presName="childText" presStyleLbl="conFgAcc1" presStyleIdx="0" presStyleCnt="4">
        <dgm:presLayoutVars>
          <dgm:bulletEnabled val="1"/>
        </dgm:presLayoutVars>
      </dgm:prSet>
      <dgm:spPr/>
    </dgm:pt>
    <dgm:pt modelId="{643BAC4B-E97C-4B65-BCD6-0FFA06DEF75E}" type="pres">
      <dgm:prSet presAssocID="{1C34DE0F-A1C8-4564-8DE8-01802633C703}" presName="spaceBetweenRectangles" presStyleCnt="0"/>
      <dgm:spPr/>
    </dgm:pt>
    <dgm:pt modelId="{091831A3-03A6-4D2E-9F35-32B0872676BC}" type="pres">
      <dgm:prSet presAssocID="{33FC67C2-FDDB-4E38-AF10-8E0400307363}" presName="parentLin" presStyleCnt="0"/>
      <dgm:spPr/>
    </dgm:pt>
    <dgm:pt modelId="{4301A51E-9324-4998-8689-8CEE96EA0B78}" type="pres">
      <dgm:prSet presAssocID="{33FC67C2-FDDB-4E38-AF10-8E0400307363}" presName="parentLeftMargin" presStyleLbl="node1" presStyleIdx="0" presStyleCnt="4"/>
      <dgm:spPr/>
    </dgm:pt>
    <dgm:pt modelId="{42561D75-C521-4D85-80EC-5B14F859CAEC}" type="pres">
      <dgm:prSet presAssocID="{33FC67C2-FDDB-4E38-AF10-8E0400307363}" presName="parentText" presStyleLbl="node1" presStyleIdx="1" presStyleCnt="4" custScaleX="121535" custScaleY="481868" custLinFactY="-3723" custLinFactNeighborX="-46271" custLinFactNeighborY="-100000">
        <dgm:presLayoutVars>
          <dgm:chMax val="0"/>
          <dgm:bulletEnabled val="1"/>
        </dgm:presLayoutVars>
      </dgm:prSet>
      <dgm:spPr/>
    </dgm:pt>
    <dgm:pt modelId="{CDC1B809-6DCA-4843-B847-9C9342D6A5BE}" type="pres">
      <dgm:prSet presAssocID="{33FC67C2-FDDB-4E38-AF10-8E0400307363}" presName="negativeSpace" presStyleCnt="0"/>
      <dgm:spPr/>
    </dgm:pt>
    <dgm:pt modelId="{3CD5BEF1-FDF6-4FC4-B907-8662C569FD10}" type="pres">
      <dgm:prSet presAssocID="{33FC67C2-FDDB-4E38-AF10-8E0400307363}" presName="childText" presStyleLbl="conFgAcc1" presStyleIdx="1" presStyleCnt="4">
        <dgm:presLayoutVars>
          <dgm:bulletEnabled val="1"/>
        </dgm:presLayoutVars>
      </dgm:prSet>
      <dgm:spPr/>
    </dgm:pt>
    <dgm:pt modelId="{0625D14E-FB5A-42FF-8AC5-48405A6316AA}" type="pres">
      <dgm:prSet presAssocID="{1F17233E-041B-45A5-BD7C-4CCAA4C39DB6}" presName="spaceBetweenRectangles" presStyleCnt="0"/>
      <dgm:spPr/>
    </dgm:pt>
    <dgm:pt modelId="{13600C60-E77D-417D-8ED4-90B5994E9F97}" type="pres">
      <dgm:prSet presAssocID="{BB264B13-C14A-4F53-94CB-9A95833E32E0}" presName="parentLin" presStyleCnt="0"/>
      <dgm:spPr/>
    </dgm:pt>
    <dgm:pt modelId="{DE407275-2229-4BC8-9A1D-B939BBE70473}" type="pres">
      <dgm:prSet presAssocID="{BB264B13-C14A-4F53-94CB-9A95833E32E0}" presName="parentLeftMargin" presStyleLbl="node1" presStyleIdx="1" presStyleCnt="4"/>
      <dgm:spPr/>
    </dgm:pt>
    <dgm:pt modelId="{8FAA8950-8BFF-4777-8B64-C06BA004D530}" type="pres">
      <dgm:prSet presAssocID="{BB264B13-C14A-4F53-94CB-9A95833E32E0}" presName="parentText" presStyleLbl="node1" presStyleIdx="2" presStyleCnt="4" custScaleX="126688" custScaleY="327061" custLinFactNeighborX="-92712" custLinFactNeighborY="684">
        <dgm:presLayoutVars>
          <dgm:chMax val="0"/>
          <dgm:bulletEnabled val="1"/>
        </dgm:presLayoutVars>
      </dgm:prSet>
      <dgm:spPr/>
    </dgm:pt>
    <dgm:pt modelId="{DB79B5D4-5CDB-4CB0-A8F2-D35F072DEB05}" type="pres">
      <dgm:prSet presAssocID="{BB264B13-C14A-4F53-94CB-9A95833E32E0}" presName="negativeSpace" presStyleCnt="0"/>
      <dgm:spPr/>
    </dgm:pt>
    <dgm:pt modelId="{FD45BBA6-5BDB-4D6E-AAA3-207FAA34E271}" type="pres">
      <dgm:prSet presAssocID="{BB264B13-C14A-4F53-94CB-9A95833E32E0}" presName="childText" presStyleLbl="conFgAcc1" presStyleIdx="2" presStyleCnt="4">
        <dgm:presLayoutVars>
          <dgm:bulletEnabled val="1"/>
        </dgm:presLayoutVars>
      </dgm:prSet>
      <dgm:spPr/>
    </dgm:pt>
    <dgm:pt modelId="{0FD35A46-E7FF-434D-B640-E3A9941F88ED}" type="pres">
      <dgm:prSet presAssocID="{9E70A520-6F5D-458B-A188-77037924DD72}" presName="spaceBetweenRectangles" presStyleCnt="0"/>
      <dgm:spPr/>
    </dgm:pt>
    <dgm:pt modelId="{776E6878-A7A0-452D-9DC6-8EABF2CCD163}" type="pres">
      <dgm:prSet presAssocID="{949441B9-7339-4C5C-98DE-256BC03907AA}" presName="parentLin" presStyleCnt="0"/>
      <dgm:spPr/>
    </dgm:pt>
    <dgm:pt modelId="{579DE6B5-A70A-4515-8021-431D2B8E1C6B}" type="pres">
      <dgm:prSet presAssocID="{949441B9-7339-4C5C-98DE-256BC03907AA}" presName="parentLeftMargin" presStyleLbl="node1" presStyleIdx="2" presStyleCnt="4"/>
      <dgm:spPr/>
    </dgm:pt>
    <dgm:pt modelId="{EE6B6D20-6DB2-4493-90BC-5C57DF82BF94}" type="pres">
      <dgm:prSet presAssocID="{949441B9-7339-4C5C-98DE-256BC03907AA}" presName="parentText" presStyleLbl="node1" presStyleIdx="3" presStyleCnt="4" custScaleX="129184" custScaleY="258895" custLinFactNeighborX="-81524" custLinFactNeighborY="78217">
        <dgm:presLayoutVars>
          <dgm:chMax val="0"/>
          <dgm:bulletEnabled val="1"/>
        </dgm:presLayoutVars>
      </dgm:prSet>
      <dgm:spPr/>
    </dgm:pt>
    <dgm:pt modelId="{2E2AB1CE-B9FB-48D9-8CE9-9515408728A6}" type="pres">
      <dgm:prSet presAssocID="{949441B9-7339-4C5C-98DE-256BC03907AA}" presName="negativeSpace" presStyleCnt="0"/>
      <dgm:spPr/>
    </dgm:pt>
    <dgm:pt modelId="{A7FF3A10-0BFF-4024-94E8-7211F6095F91}" type="pres">
      <dgm:prSet presAssocID="{949441B9-7339-4C5C-98DE-256BC03907AA}" presName="childText" presStyleLbl="conFgAcc1" presStyleIdx="3" presStyleCnt="4">
        <dgm:presLayoutVars>
          <dgm:bulletEnabled val="1"/>
        </dgm:presLayoutVars>
      </dgm:prSet>
      <dgm:spPr/>
    </dgm:pt>
  </dgm:ptLst>
  <dgm:cxnLst>
    <dgm:cxn modelId="{43D0D422-8DCB-4A3C-80EB-A5D114ACCCC8}" type="presOf" srcId="{33FC67C2-FDDB-4E38-AF10-8E0400307363}" destId="{4301A51E-9324-4998-8689-8CEE96EA0B78}" srcOrd="0" destOrd="0" presId="urn:microsoft.com/office/officeart/2005/8/layout/list1"/>
    <dgm:cxn modelId="{3D383623-EEAD-41CD-A9A7-4EC803868213}" srcId="{DB5D6B56-3C2A-4C2B-A775-7792EC83E53A}" destId="{BB264B13-C14A-4F53-94CB-9A95833E32E0}" srcOrd="2" destOrd="0" parTransId="{7435EEE4-F2DB-4D7B-8C02-BE334EAA6266}" sibTransId="{9E70A520-6F5D-458B-A188-77037924DD72}"/>
    <dgm:cxn modelId="{60E3163A-4F4B-40C4-A30B-EFBD85A77A9A}" type="presOf" srcId="{BB264B13-C14A-4F53-94CB-9A95833E32E0}" destId="{DE407275-2229-4BC8-9A1D-B939BBE70473}" srcOrd="0" destOrd="0" presId="urn:microsoft.com/office/officeart/2005/8/layout/list1"/>
    <dgm:cxn modelId="{5DEF1245-EEE9-4636-BFA4-FFA1C5D7D408}" type="presOf" srcId="{BB264B13-C14A-4F53-94CB-9A95833E32E0}" destId="{8FAA8950-8BFF-4777-8B64-C06BA004D530}" srcOrd="1" destOrd="0" presId="urn:microsoft.com/office/officeart/2005/8/layout/list1"/>
    <dgm:cxn modelId="{8CBE4755-640F-4317-8EDF-FB995C94A829}" type="presOf" srcId="{CDCBA780-6ACC-43AB-A81B-D29204C3DB09}" destId="{4BBEC7AF-729D-4CE1-AB44-E393175A8C36}" srcOrd="0" destOrd="0" presId="urn:microsoft.com/office/officeart/2005/8/layout/list1"/>
    <dgm:cxn modelId="{70945AAD-4CD6-4B45-BD62-DCF5F70DCEE4}" type="presOf" srcId="{33FC67C2-FDDB-4E38-AF10-8E0400307363}" destId="{42561D75-C521-4D85-80EC-5B14F859CAEC}" srcOrd="1" destOrd="0" presId="urn:microsoft.com/office/officeart/2005/8/layout/list1"/>
    <dgm:cxn modelId="{6A40BFC0-870B-4DAC-9694-960A0922A061}" srcId="{DB5D6B56-3C2A-4C2B-A775-7792EC83E53A}" destId="{949441B9-7339-4C5C-98DE-256BC03907AA}" srcOrd="3" destOrd="0" parTransId="{8F12C124-7BA8-423E-873E-E4FF4594F266}" sibTransId="{36FA2262-1B23-458E-8780-8416063A08A7}"/>
    <dgm:cxn modelId="{04F468C4-F53D-4787-9E9B-9AE5F9558EA4}" type="presOf" srcId="{949441B9-7339-4C5C-98DE-256BC03907AA}" destId="{579DE6B5-A70A-4515-8021-431D2B8E1C6B}" srcOrd="0" destOrd="0" presId="urn:microsoft.com/office/officeart/2005/8/layout/list1"/>
    <dgm:cxn modelId="{304CF2C9-9A57-4AA7-9A2B-8C1B88A8983A}" type="presOf" srcId="{CDCBA780-6ACC-43AB-A81B-D29204C3DB09}" destId="{3F06869B-A726-4349-BCDF-CE938C8A27D2}" srcOrd="1" destOrd="0" presId="urn:microsoft.com/office/officeart/2005/8/layout/list1"/>
    <dgm:cxn modelId="{BBA300D0-CC7E-4928-807C-3F26BC2CB395}" type="presOf" srcId="{DB5D6B56-3C2A-4C2B-A775-7792EC83E53A}" destId="{4B9712A0-2F7F-40A2-AE10-746490C698C8}" srcOrd="0" destOrd="0" presId="urn:microsoft.com/office/officeart/2005/8/layout/list1"/>
    <dgm:cxn modelId="{B3FCE2DA-FDEA-4352-89E7-AFA22CA7D894}" srcId="{DB5D6B56-3C2A-4C2B-A775-7792EC83E53A}" destId="{33FC67C2-FDDB-4E38-AF10-8E0400307363}" srcOrd="1" destOrd="0" parTransId="{C01AE73A-80BD-40CC-9CDF-1AB3CE8E1A7B}" sibTransId="{1F17233E-041B-45A5-BD7C-4CCAA4C39DB6}"/>
    <dgm:cxn modelId="{5AD63FE5-3D4F-46C7-BA43-0B25B28BA820}" srcId="{DB5D6B56-3C2A-4C2B-A775-7792EC83E53A}" destId="{CDCBA780-6ACC-43AB-A81B-D29204C3DB09}" srcOrd="0" destOrd="0" parTransId="{93720F62-B731-4965-8FA4-D7A9BD95B601}" sibTransId="{1C34DE0F-A1C8-4564-8DE8-01802633C703}"/>
    <dgm:cxn modelId="{07F0B4F3-8CE2-40F0-A4A2-E148E64FA18E}" type="presOf" srcId="{949441B9-7339-4C5C-98DE-256BC03907AA}" destId="{EE6B6D20-6DB2-4493-90BC-5C57DF82BF94}" srcOrd="1" destOrd="0" presId="urn:microsoft.com/office/officeart/2005/8/layout/list1"/>
    <dgm:cxn modelId="{FB17D40C-9B0D-4D14-A3B0-2EF53A04011F}" type="presParOf" srcId="{4B9712A0-2F7F-40A2-AE10-746490C698C8}" destId="{28A610DC-88F7-4954-8EF3-907F1A9DDB7B}" srcOrd="0" destOrd="0" presId="urn:microsoft.com/office/officeart/2005/8/layout/list1"/>
    <dgm:cxn modelId="{B5E4037B-2E91-47BD-8B2E-7D099454607E}" type="presParOf" srcId="{28A610DC-88F7-4954-8EF3-907F1A9DDB7B}" destId="{4BBEC7AF-729D-4CE1-AB44-E393175A8C36}" srcOrd="0" destOrd="0" presId="urn:microsoft.com/office/officeart/2005/8/layout/list1"/>
    <dgm:cxn modelId="{1417D539-65F2-4DE4-8A01-098E74C4107E}" type="presParOf" srcId="{28A610DC-88F7-4954-8EF3-907F1A9DDB7B}" destId="{3F06869B-A726-4349-BCDF-CE938C8A27D2}" srcOrd="1" destOrd="0" presId="urn:microsoft.com/office/officeart/2005/8/layout/list1"/>
    <dgm:cxn modelId="{B30FC50C-DD75-4B46-BC03-B642C8B45CAA}" type="presParOf" srcId="{4B9712A0-2F7F-40A2-AE10-746490C698C8}" destId="{8ECB3CF0-ECC5-47CA-A459-2ECA75597295}" srcOrd="1" destOrd="0" presId="urn:microsoft.com/office/officeart/2005/8/layout/list1"/>
    <dgm:cxn modelId="{631925CF-6F2C-43D9-862A-D8A40C95AC6E}" type="presParOf" srcId="{4B9712A0-2F7F-40A2-AE10-746490C698C8}" destId="{B259BB87-B5EF-4A60-B03B-A7E8F752B2D5}" srcOrd="2" destOrd="0" presId="urn:microsoft.com/office/officeart/2005/8/layout/list1"/>
    <dgm:cxn modelId="{961DDEDE-464B-4042-B7DA-59014A423DA8}" type="presParOf" srcId="{4B9712A0-2F7F-40A2-AE10-746490C698C8}" destId="{643BAC4B-E97C-4B65-BCD6-0FFA06DEF75E}" srcOrd="3" destOrd="0" presId="urn:microsoft.com/office/officeart/2005/8/layout/list1"/>
    <dgm:cxn modelId="{DA0160B8-518B-43B7-A545-55106349C22C}" type="presParOf" srcId="{4B9712A0-2F7F-40A2-AE10-746490C698C8}" destId="{091831A3-03A6-4D2E-9F35-32B0872676BC}" srcOrd="4" destOrd="0" presId="urn:microsoft.com/office/officeart/2005/8/layout/list1"/>
    <dgm:cxn modelId="{B33DFF8D-817A-4B44-AD9E-77A587315409}" type="presParOf" srcId="{091831A3-03A6-4D2E-9F35-32B0872676BC}" destId="{4301A51E-9324-4998-8689-8CEE96EA0B78}" srcOrd="0" destOrd="0" presId="urn:microsoft.com/office/officeart/2005/8/layout/list1"/>
    <dgm:cxn modelId="{57D38D8C-595C-4F74-9411-06D6F3A5376F}" type="presParOf" srcId="{091831A3-03A6-4D2E-9F35-32B0872676BC}" destId="{42561D75-C521-4D85-80EC-5B14F859CAEC}" srcOrd="1" destOrd="0" presId="urn:microsoft.com/office/officeart/2005/8/layout/list1"/>
    <dgm:cxn modelId="{72547E83-156F-4640-AB7F-E5209267E514}" type="presParOf" srcId="{4B9712A0-2F7F-40A2-AE10-746490C698C8}" destId="{CDC1B809-6DCA-4843-B847-9C9342D6A5BE}" srcOrd="5" destOrd="0" presId="urn:microsoft.com/office/officeart/2005/8/layout/list1"/>
    <dgm:cxn modelId="{2B421694-870E-4BF8-B5ED-6717FC218B49}" type="presParOf" srcId="{4B9712A0-2F7F-40A2-AE10-746490C698C8}" destId="{3CD5BEF1-FDF6-4FC4-B907-8662C569FD10}" srcOrd="6" destOrd="0" presId="urn:microsoft.com/office/officeart/2005/8/layout/list1"/>
    <dgm:cxn modelId="{25510340-9AEE-4569-9074-D100E1086ACD}" type="presParOf" srcId="{4B9712A0-2F7F-40A2-AE10-746490C698C8}" destId="{0625D14E-FB5A-42FF-8AC5-48405A6316AA}" srcOrd="7" destOrd="0" presId="urn:microsoft.com/office/officeart/2005/8/layout/list1"/>
    <dgm:cxn modelId="{64BC8CC6-F470-4279-8916-C4232099BA38}" type="presParOf" srcId="{4B9712A0-2F7F-40A2-AE10-746490C698C8}" destId="{13600C60-E77D-417D-8ED4-90B5994E9F97}" srcOrd="8" destOrd="0" presId="urn:microsoft.com/office/officeart/2005/8/layout/list1"/>
    <dgm:cxn modelId="{B95FDBEB-799C-45F0-9538-EC88BDAD3E53}" type="presParOf" srcId="{13600C60-E77D-417D-8ED4-90B5994E9F97}" destId="{DE407275-2229-4BC8-9A1D-B939BBE70473}" srcOrd="0" destOrd="0" presId="urn:microsoft.com/office/officeart/2005/8/layout/list1"/>
    <dgm:cxn modelId="{262B9D9C-097D-435B-9E89-C4294020BF2B}" type="presParOf" srcId="{13600C60-E77D-417D-8ED4-90B5994E9F97}" destId="{8FAA8950-8BFF-4777-8B64-C06BA004D530}" srcOrd="1" destOrd="0" presId="urn:microsoft.com/office/officeart/2005/8/layout/list1"/>
    <dgm:cxn modelId="{6B99E4B9-72C6-4683-AD89-634F108318A4}" type="presParOf" srcId="{4B9712A0-2F7F-40A2-AE10-746490C698C8}" destId="{DB79B5D4-5CDB-4CB0-A8F2-D35F072DEB05}" srcOrd="9" destOrd="0" presId="urn:microsoft.com/office/officeart/2005/8/layout/list1"/>
    <dgm:cxn modelId="{F64B3E95-2A7C-44A0-8100-BDAA5BCB1158}" type="presParOf" srcId="{4B9712A0-2F7F-40A2-AE10-746490C698C8}" destId="{FD45BBA6-5BDB-4D6E-AAA3-207FAA34E271}" srcOrd="10" destOrd="0" presId="urn:microsoft.com/office/officeart/2005/8/layout/list1"/>
    <dgm:cxn modelId="{BFF0C02F-99E7-41E6-B968-1C105DC0505C}" type="presParOf" srcId="{4B9712A0-2F7F-40A2-AE10-746490C698C8}" destId="{0FD35A46-E7FF-434D-B640-E3A9941F88ED}" srcOrd="11" destOrd="0" presId="urn:microsoft.com/office/officeart/2005/8/layout/list1"/>
    <dgm:cxn modelId="{B1C120F8-0E06-4476-AE20-DA88E2C49B82}" type="presParOf" srcId="{4B9712A0-2F7F-40A2-AE10-746490C698C8}" destId="{776E6878-A7A0-452D-9DC6-8EABF2CCD163}" srcOrd="12" destOrd="0" presId="urn:microsoft.com/office/officeart/2005/8/layout/list1"/>
    <dgm:cxn modelId="{A7D2652E-544F-48D9-B46D-40ECD0B2B948}" type="presParOf" srcId="{776E6878-A7A0-452D-9DC6-8EABF2CCD163}" destId="{579DE6B5-A70A-4515-8021-431D2B8E1C6B}" srcOrd="0" destOrd="0" presId="urn:microsoft.com/office/officeart/2005/8/layout/list1"/>
    <dgm:cxn modelId="{E3A3AD32-D9D6-4403-98CF-0D1366278965}" type="presParOf" srcId="{776E6878-A7A0-452D-9DC6-8EABF2CCD163}" destId="{EE6B6D20-6DB2-4493-90BC-5C57DF82BF94}" srcOrd="1" destOrd="0" presId="urn:microsoft.com/office/officeart/2005/8/layout/list1"/>
    <dgm:cxn modelId="{47A9B49C-1D61-442D-ABC8-8D039266E240}" type="presParOf" srcId="{4B9712A0-2F7F-40A2-AE10-746490C698C8}" destId="{2E2AB1CE-B9FB-48D9-8CE9-9515408728A6}" srcOrd="13" destOrd="0" presId="urn:microsoft.com/office/officeart/2005/8/layout/list1"/>
    <dgm:cxn modelId="{C326837C-E0C9-468E-B2EA-EAAB3683CF4B}" type="presParOf" srcId="{4B9712A0-2F7F-40A2-AE10-746490C698C8}" destId="{A7FF3A10-0BFF-4024-94E8-7211F6095F91}"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FDFCFDF-6F9C-4410-90B5-53D45C7BB3F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_tradnl"/>
        </a:p>
      </dgm:t>
    </dgm:pt>
    <dgm:pt modelId="{5D2C52E4-DB58-434C-BF96-5FDF07F91677}">
      <dgm:prSet/>
      <dgm:spPr>
        <a:solidFill>
          <a:schemeClr val="bg1"/>
        </a:solidFill>
        <a:ln>
          <a:solidFill>
            <a:srgbClr val="FF0000"/>
          </a:solidFill>
        </a:ln>
      </dgm:spPr>
      <dgm:t>
        <a:bodyPr/>
        <a:lstStyle/>
        <a:p>
          <a:pPr algn="ctr" rtl="0"/>
          <a:r>
            <a:rPr lang="es-ES_tradnl" b="1" i="0" dirty="0">
              <a:solidFill>
                <a:schemeClr val="tx1"/>
              </a:solidFill>
            </a:rPr>
            <a:t>Mercados relevantes</a:t>
          </a:r>
          <a:endParaRPr lang="es-ES_tradnl" dirty="0">
            <a:solidFill>
              <a:schemeClr val="tx1"/>
            </a:solidFill>
          </a:endParaRPr>
        </a:p>
      </dgm:t>
    </dgm:pt>
    <dgm:pt modelId="{69020B40-D7C3-4D6E-A907-4D8F606DB0E1}" type="parTrans" cxnId="{ACFEC5D9-FB53-4501-84E8-554BD0326B09}">
      <dgm:prSet/>
      <dgm:spPr/>
      <dgm:t>
        <a:bodyPr/>
        <a:lstStyle/>
        <a:p>
          <a:endParaRPr lang="es-ES_tradnl"/>
        </a:p>
      </dgm:t>
    </dgm:pt>
    <dgm:pt modelId="{D1689D70-3A90-4F7C-9C37-BD7E4A47D45D}" type="sibTrans" cxnId="{ACFEC5D9-FB53-4501-84E8-554BD0326B09}">
      <dgm:prSet/>
      <dgm:spPr/>
      <dgm:t>
        <a:bodyPr/>
        <a:lstStyle/>
        <a:p>
          <a:endParaRPr lang="es-ES_tradnl"/>
        </a:p>
      </dgm:t>
    </dgm:pt>
    <dgm:pt modelId="{FE439DF9-2A94-48E5-BDBC-2A95C2674220}" type="pres">
      <dgm:prSet presAssocID="{4FDFCFDF-6F9C-4410-90B5-53D45C7BB3F4}" presName="linear" presStyleCnt="0">
        <dgm:presLayoutVars>
          <dgm:animLvl val="lvl"/>
          <dgm:resizeHandles val="exact"/>
        </dgm:presLayoutVars>
      </dgm:prSet>
      <dgm:spPr/>
    </dgm:pt>
    <dgm:pt modelId="{ED8B302A-2BF4-44D2-B270-180BA2B9BF34}" type="pres">
      <dgm:prSet presAssocID="{5D2C52E4-DB58-434C-BF96-5FDF07F91677}" presName="parentText" presStyleLbl="node1" presStyleIdx="0" presStyleCnt="1">
        <dgm:presLayoutVars>
          <dgm:chMax val="0"/>
          <dgm:bulletEnabled val="1"/>
        </dgm:presLayoutVars>
      </dgm:prSet>
      <dgm:spPr/>
    </dgm:pt>
  </dgm:ptLst>
  <dgm:cxnLst>
    <dgm:cxn modelId="{C1D4D646-EABE-4FC7-9A68-9712721C723D}" type="presOf" srcId="{5D2C52E4-DB58-434C-BF96-5FDF07F91677}" destId="{ED8B302A-2BF4-44D2-B270-180BA2B9BF34}" srcOrd="0" destOrd="0" presId="urn:microsoft.com/office/officeart/2005/8/layout/vList2"/>
    <dgm:cxn modelId="{ACFEC5D9-FB53-4501-84E8-554BD0326B09}" srcId="{4FDFCFDF-6F9C-4410-90B5-53D45C7BB3F4}" destId="{5D2C52E4-DB58-434C-BF96-5FDF07F91677}" srcOrd="0" destOrd="0" parTransId="{69020B40-D7C3-4D6E-A907-4D8F606DB0E1}" sibTransId="{D1689D70-3A90-4F7C-9C37-BD7E4A47D45D}"/>
    <dgm:cxn modelId="{A6B856F3-F449-40AB-8C71-0EB98870A8E2}" type="presOf" srcId="{4FDFCFDF-6F9C-4410-90B5-53D45C7BB3F4}" destId="{FE439DF9-2A94-48E5-BDBC-2A95C2674220}" srcOrd="0" destOrd="0" presId="urn:microsoft.com/office/officeart/2005/8/layout/vList2"/>
    <dgm:cxn modelId="{23C89092-0E8A-430C-81FA-AA6EDEF9DCEE}" type="presParOf" srcId="{FE439DF9-2A94-48E5-BDBC-2A95C2674220}" destId="{ED8B302A-2BF4-44D2-B270-180BA2B9BF3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CC8D2B-E58C-4F6C-8448-3A763F0577DB}">
      <dsp:nvSpPr>
        <dsp:cNvPr id="0" name=""/>
        <dsp:cNvSpPr/>
      </dsp:nvSpPr>
      <dsp:spPr>
        <a:xfrm>
          <a:off x="98656" y="555"/>
          <a:ext cx="3614919" cy="2168951"/>
        </a:xfrm>
        <a:prstGeom prst="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rtl="0">
            <a:lnSpc>
              <a:spcPct val="90000"/>
            </a:lnSpc>
            <a:spcBef>
              <a:spcPct val="0"/>
            </a:spcBef>
            <a:spcAft>
              <a:spcPct val="35000"/>
            </a:spcAft>
            <a:buNone/>
          </a:pPr>
          <a:r>
            <a:rPr lang="es-ES" sz="2000" b="1" i="0" kern="1200" dirty="0">
              <a:solidFill>
                <a:schemeClr val="tx1">
                  <a:lumMod val="65000"/>
                  <a:lumOff val="35000"/>
                </a:schemeClr>
              </a:solidFill>
            </a:rPr>
            <a:t>Nueva economía </a:t>
          </a:r>
          <a:r>
            <a:rPr lang="es-ES" sz="2000" b="0" i="0" kern="1200" dirty="0">
              <a:solidFill>
                <a:schemeClr val="tx1">
                  <a:lumMod val="65000"/>
                  <a:lumOff val="35000"/>
                </a:schemeClr>
              </a:solidFill>
            </a:rPr>
            <a:t>es un término que indica el punto en que nos encontramos dentro de la evolución económica, donde no se puede negar los cambios que vienen ocurriendo.</a:t>
          </a:r>
          <a:endParaRPr lang="es-PE" sz="2000" kern="1200" dirty="0">
            <a:solidFill>
              <a:schemeClr val="tx1">
                <a:lumMod val="65000"/>
                <a:lumOff val="35000"/>
              </a:schemeClr>
            </a:solidFill>
          </a:endParaRPr>
        </a:p>
      </dsp:txBody>
      <dsp:txXfrm>
        <a:off x="98656" y="555"/>
        <a:ext cx="3614919" cy="216895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C95167-BDBB-48AC-B165-10B9DCA904B5}">
      <dsp:nvSpPr>
        <dsp:cNvPr id="0" name=""/>
        <dsp:cNvSpPr/>
      </dsp:nvSpPr>
      <dsp:spPr>
        <a:xfrm>
          <a:off x="0" y="89"/>
          <a:ext cx="8229600" cy="857070"/>
        </a:xfrm>
        <a:prstGeom prst="roundRect">
          <a:avLst/>
        </a:prstGeom>
        <a:solidFill>
          <a:schemeClr val="bg1"/>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endParaRPr lang="es-ES_tradnl" sz="3200" b="1" i="0" kern="1200" dirty="0">
            <a:solidFill>
              <a:schemeClr val="tx1"/>
            </a:solidFill>
          </a:endParaRPr>
        </a:p>
        <a:p>
          <a:pPr marL="0" lvl="0" indent="0" algn="ctr" defTabSz="1422400" rtl="0">
            <a:lnSpc>
              <a:spcPct val="90000"/>
            </a:lnSpc>
            <a:spcBef>
              <a:spcPct val="0"/>
            </a:spcBef>
            <a:spcAft>
              <a:spcPct val="35000"/>
            </a:spcAft>
            <a:buNone/>
          </a:pPr>
          <a:r>
            <a:rPr lang="es-ES_tradnl" sz="3200" b="1" i="0" kern="1200" dirty="0">
              <a:solidFill>
                <a:schemeClr val="tx1"/>
              </a:solidFill>
            </a:rPr>
            <a:t>Mercados relevantes</a:t>
          </a:r>
          <a:br>
            <a:rPr lang="es-ES_tradnl" sz="3200" b="0" i="0" kern="1200" dirty="0">
              <a:solidFill>
                <a:schemeClr val="tx1"/>
              </a:solidFill>
            </a:rPr>
          </a:br>
          <a:endParaRPr lang="es-ES_tradnl" sz="3200" kern="1200" dirty="0">
            <a:solidFill>
              <a:schemeClr val="tx1"/>
            </a:solidFill>
          </a:endParaRPr>
        </a:p>
      </dsp:txBody>
      <dsp:txXfrm>
        <a:off x="41839" y="41928"/>
        <a:ext cx="8145922" cy="77339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7CE57A-25A5-4894-9A6E-47D09E3D574E}">
      <dsp:nvSpPr>
        <dsp:cNvPr id="0" name=""/>
        <dsp:cNvSpPr/>
      </dsp:nvSpPr>
      <dsp:spPr>
        <a:xfrm>
          <a:off x="0" y="8887"/>
          <a:ext cx="8229600" cy="839474"/>
        </a:xfrm>
        <a:prstGeom prst="roundRect">
          <a:avLst/>
        </a:prstGeom>
        <a:solidFill>
          <a:schemeClr val="bg1"/>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rtl="0">
            <a:lnSpc>
              <a:spcPct val="90000"/>
            </a:lnSpc>
            <a:spcBef>
              <a:spcPct val="0"/>
            </a:spcBef>
            <a:spcAft>
              <a:spcPct val="35000"/>
            </a:spcAft>
            <a:buNone/>
          </a:pPr>
          <a:r>
            <a:rPr lang="es-ES_tradnl" sz="3500" b="1" i="0" kern="1200" dirty="0">
              <a:solidFill>
                <a:schemeClr val="tx1"/>
              </a:solidFill>
            </a:rPr>
            <a:t>Análisis de demanda primaria</a:t>
          </a:r>
          <a:endParaRPr lang="es-ES_tradnl" sz="3500" kern="1200" dirty="0">
            <a:solidFill>
              <a:schemeClr val="tx1"/>
            </a:solidFill>
          </a:endParaRPr>
        </a:p>
      </dsp:txBody>
      <dsp:txXfrm>
        <a:off x="40980" y="49867"/>
        <a:ext cx="8147640" cy="75751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118242-F9C0-467A-A83E-7FA308865D20}">
      <dsp:nvSpPr>
        <dsp:cNvPr id="0" name=""/>
        <dsp:cNvSpPr/>
      </dsp:nvSpPr>
      <dsp:spPr>
        <a:xfrm>
          <a:off x="0" y="104827"/>
          <a:ext cx="8229600" cy="647595"/>
        </a:xfrm>
        <a:prstGeom prst="roundRect">
          <a:avLst/>
        </a:prstGeom>
        <a:solidFill>
          <a:schemeClr val="bg1"/>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s-ES_tradnl" sz="2700" b="1" i="0" kern="1200">
              <a:solidFill>
                <a:schemeClr val="tx1"/>
              </a:solidFill>
            </a:rPr>
            <a:t>Elementos Clave en el Análisis de la Demanda Primaria</a:t>
          </a:r>
          <a:endParaRPr lang="es-ES_tradnl" sz="2700" kern="1200">
            <a:solidFill>
              <a:schemeClr val="tx1"/>
            </a:solidFill>
          </a:endParaRPr>
        </a:p>
      </dsp:txBody>
      <dsp:txXfrm>
        <a:off x="31613" y="136440"/>
        <a:ext cx="8166374" cy="58436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70F3BA-6FAF-46C7-A63C-602CCDE3B0B7}">
      <dsp:nvSpPr>
        <dsp:cNvPr id="0" name=""/>
        <dsp:cNvSpPr/>
      </dsp:nvSpPr>
      <dsp:spPr>
        <a:xfrm>
          <a:off x="0" y="8887"/>
          <a:ext cx="8229600" cy="839474"/>
        </a:xfrm>
        <a:prstGeom prst="roundRect">
          <a:avLst/>
        </a:prstGeom>
        <a:solidFill>
          <a:schemeClr val="bg1"/>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rtl="0">
            <a:lnSpc>
              <a:spcPct val="90000"/>
            </a:lnSpc>
            <a:spcBef>
              <a:spcPct val="0"/>
            </a:spcBef>
            <a:spcAft>
              <a:spcPct val="35000"/>
            </a:spcAft>
            <a:buNone/>
          </a:pPr>
          <a:r>
            <a:rPr lang="es-ES_tradnl" sz="3500" b="1" i="0" kern="1200" dirty="0">
              <a:solidFill>
                <a:schemeClr val="tx1"/>
              </a:solidFill>
            </a:rPr>
            <a:t>Análisis de la demanda selectiva</a:t>
          </a:r>
          <a:endParaRPr lang="es-ES_tradnl" sz="3500" kern="1200" dirty="0">
            <a:solidFill>
              <a:schemeClr val="tx1"/>
            </a:solidFill>
          </a:endParaRPr>
        </a:p>
      </dsp:txBody>
      <dsp:txXfrm>
        <a:off x="40980" y="49867"/>
        <a:ext cx="8147640" cy="75751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FD6F86-559A-44ED-9A73-7C9514F03BBC}">
      <dsp:nvSpPr>
        <dsp:cNvPr id="0" name=""/>
        <dsp:cNvSpPr/>
      </dsp:nvSpPr>
      <dsp:spPr>
        <a:xfrm>
          <a:off x="0" y="8887"/>
          <a:ext cx="8229600" cy="839474"/>
        </a:xfrm>
        <a:prstGeom prst="roundRect">
          <a:avLst/>
        </a:prstGeom>
        <a:solidFill>
          <a:schemeClr val="bg1"/>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rtl="0">
            <a:lnSpc>
              <a:spcPct val="90000"/>
            </a:lnSpc>
            <a:spcBef>
              <a:spcPct val="0"/>
            </a:spcBef>
            <a:spcAft>
              <a:spcPct val="35000"/>
            </a:spcAft>
            <a:buNone/>
          </a:pPr>
          <a:r>
            <a:rPr lang="es-ES_tradnl" sz="3500" b="1" i="0" kern="1200" dirty="0">
              <a:solidFill>
                <a:schemeClr val="tx1"/>
              </a:solidFill>
            </a:rPr>
            <a:t>Forma y perfil de segmento</a:t>
          </a:r>
          <a:endParaRPr lang="es-ES_tradnl" sz="3500" kern="1200" dirty="0">
            <a:solidFill>
              <a:schemeClr val="tx1"/>
            </a:solidFill>
          </a:endParaRPr>
        </a:p>
      </dsp:txBody>
      <dsp:txXfrm>
        <a:off x="40980" y="49867"/>
        <a:ext cx="8147640" cy="75751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B8342F-0D7D-4A1E-B22F-FA4F6EEFC796}">
      <dsp:nvSpPr>
        <dsp:cNvPr id="0" name=""/>
        <dsp:cNvSpPr/>
      </dsp:nvSpPr>
      <dsp:spPr>
        <a:xfrm>
          <a:off x="0" y="456005"/>
          <a:ext cx="4608512" cy="3978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l" defTabSz="444500" rtl="0">
            <a:lnSpc>
              <a:spcPct val="90000"/>
            </a:lnSpc>
            <a:spcBef>
              <a:spcPct val="0"/>
            </a:spcBef>
            <a:spcAft>
              <a:spcPct val="35000"/>
            </a:spcAft>
            <a:buNone/>
          </a:pPr>
          <a:r>
            <a:rPr lang="es-ES_tradnl" sz="1000" kern="1200"/>
            <a:t>La segmentación de mercado es un proceso que consiste en dividir el mercado total de un bien o servicio en varios grupos más pequeños e internamente homogéneos. </a:t>
          </a:r>
        </a:p>
      </dsp:txBody>
      <dsp:txXfrm>
        <a:off x="19419" y="475424"/>
        <a:ext cx="4569674" cy="358962"/>
      </dsp:txXfrm>
    </dsp:sp>
    <dsp:sp modelId="{2E96042D-7E8B-4897-958C-3BC94E8212FD}">
      <dsp:nvSpPr>
        <dsp:cNvPr id="0" name=""/>
        <dsp:cNvSpPr/>
      </dsp:nvSpPr>
      <dsp:spPr>
        <a:xfrm>
          <a:off x="0" y="882605"/>
          <a:ext cx="4608512" cy="3978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l" defTabSz="444500" rtl="0">
            <a:lnSpc>
              <a:spcPct val="90000"/>
            </a:lnSpc>
            <a:spcBef>
              <a:spcPct val="0"/>
            </a:spcBef>
            <a:spcAft>
              <a:spcPct val="35000"/>
            </a:spcAft>
            <a:buNone/>
          </a:pPr>
          <a:r>
            <a:rPr lang="es-ES_tradnl" sz="1000" kern="1200"/>
            <a:t>La esencia de la segmentación es conocer realmente a los consumidores. </a:t>
          </a:r>
        </a:p>
      </dsp:txBody>
      <dsp:txXfrm>
        <a:off x="19419" y="902024"/>
        <a:ext cx="4569674" cy="358962"/>
      </dsp:txXfrm>
    </dsp:sp>
    <dsp:sp modelId="{2ADF13A7-D04B-457C-AE4B-E6FD04BAFE6C}">
      <dsp:nvSpPr>
        <dsp:cNvPr id="0" name=""/>
        <dsp:cNvSpPr/>
      </dsp:nvSpPr>
      <dsp:spPr>
        <a:xfrm>
          <a:off x="0" y="1309205"/>
          <a:ext cx="4608512" cy="3978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l" defTabSz="444500" rtl="0">
            <a:lnSpc>
              <a:spcPct val="90000"/>
            </a:lnSpc>
            <a:spcBef>
              <a:spcPct val="0"/>
            </a:spcBef>
            <a:spcAft>
              <a:spcPct val="35000"/>
            </a:spcAft>
            <a:buNone/>
          </a:pPr>
          <a:r>
            <a:rPr lang="es-ES_tradnl" sz="1000" kern="1200"/>
            <a:t>Uno de los elementos decisivos del éxito de un empresa es su capacidad de segmentar adecuadamente su mercado.</a:t>
          </a:r>
        </a:p>
      </dsp:txBody>
      <dsp:txXfrm>
        <a:off x="19419" y="1328624"/>
        <a:ext cx="4569674" cy="358962"/>
      </dsp:txXfrm>
    </dsp:sp>
    <dsp:sp modelId="{D3189EE3-49AE-4E6D-A65B-6ECEA0066B82}">
      <dsp:nvSpPr>
        <dsp:cNvPr id="0" name=""/>
        <dsp:cNvSpPr/>
      </dsp:nvSpPr>
      <dsp:spPr>
        <a:xfrm>
          <a:off x="0" y="1735805"/>
          <a:ext cx="4608512" cy="3978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l" defTabSz="444500" rtl="0">
            <a:lnSpc>
              <a:spcPct val="90000"/>
            </a:lnSpc>
            <a:spcBef>
              <a:spcPct val="0"/>
            </a:spcBef>
            <a:spcAft>
              <a:spcPct val="35000"/>
            </a:spcAft>
            <a:buNone/>
          </a:pPr>
          <a:r>
            <a:rPr lang="es-ES_tradnl" sz="1000" kern="1200"/>
            <a:t>La segmentación es también un esfuerzo por mejorar la precisión del marketing de una empresa.</a:t>
          </a:r>
        </a:p>
      </dsp:txBody>
      <dsp:txXfrm>
        <a:off x="19419" y="1755224"/>
        <a:ext cx="4569674" cy="358962"/>
      </dsp:txXfrm>
    </dsp:sp>
    <dsp:sp modelId="{10C4A5B3-70C5-4FB0-BE9B-BA627AE6174C}">
      <dsp:nvSpPr>
        <dsp:cNvPr id="0" name=""/>
        <dsp:cNvSpPr/>
      </dsp:nvSpPr>
      <dsp:spPr>
        <a:xfrm>
          <a:off x="0" y="2162405"/>
          <a:ext cx="4608512" cy="3978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l" defTabSz="444500" rtl="0">
            <a:lnSpc>
              <a:spcPct val="90000"/>
            </a:lnSpc>
            <a:spcBef>
              <a:spcPct val="0"/>
            </a:spcBef>
            <a:spcAft>
              <a:spcPct val="35000"/>
            </a:spcAft>
            <a:buNone/>
          </a:pPr>
          <a:r>
            <a:rPr lang="es-ES_tradnl" sz="1000" kern="1200"/>
            <a:t>Es un proceso de agregación: agrupar en un segmento de mercado a personas con necesidades semejantes.</a:t>
          </a:r>
        </a:p>
      </dsp:txBody>
      <dsp:txXfrm>
        <a:off x="19419" y="2181824"/>
        <a:ext cx="4569674" cy="35896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64BF9D-0A12-48C8-A64C-67CFB08647AC}">
      <dsp:nvSpPr>
        <dsp:cNvPr id="0" name=""/>
        <dsp:cNvSpPr/>
      </dsp:nvSpPr>
      <dsp:spPr>
        <a:xfrm>
          <a:off x="0" y="272"/>
          <a:ext cx="8229600" cy="856705"/>
        </a:xfrm>
        <a:prstGeom prst="roundRect">
          <a:avLst/>
        </a:prstGeom>
        <a:solidFill>
          <a:schemeClr val="bg1"/>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endParaRPr lang="es-ES_tradnl" sz="3200" b="1" i="0" kern="1200" dirty="0">
            <a:solidFill>
              <a:schemeClr val="tx1"/>
            </a:solidFill>
          </a:endParaRPr>
        </a:p>
        <a:p>
          <a:pPr marL="0" lvl="0" indent="0" algn="ctr" defTabSz="1422400" rtl="0">
            <a:lnSpc>
              <a:spcPct val="90000"/>
            </a:lnSpc>
            <a:spcBef>
              <a:spcPct val="0"/>
            </a:spcBef>
            <a:spcAft>
              <a:spcPct val="35000"/>
            </a:spcAft>
            <a:buNone/>
          </a:pPr>
          <a:r>
            <a:rPr lang="es-ES_tradnl" sz="3200" b="1" i="0" kern="1200" dirty="0">
              <a:solidFill>
                <a:srgbClr val="C00000"/>
              </a:solidFill>
            </a:rPr>
            <a:t>Proceso de </a:t>
          </a:r>
          <a:r>
            <a:rPr lang="es-ES_tradnl" sz="3200" b="1" i="0" kern="1200" dirty="0" err="1">
              <a:solidFill>
                <a:srgbClr val="C00000"/>
              </a:solidFill>
            </a:rPr>
            <a:t>Segmentacion</a:t>
          </a:r>
          <a:endParaRPr lang="es-ES_tradnl" sz="3200" b="1" i="0" kern="1200" dirty="0">
            <a:solidFill>
              <a:srgbClr val="C00000"/>
            </a:solidFill>
          </a:endParaRPr>
        </a:p>
        <a:p>
          <a:pPr marL="0" lvl="0" indent="0" algn="ctr" defTabSz="1422400" rtl="0">
            <a:lnSpc>
              <a:spcPct val="90000"/>
            </a:lnSpc>
            <a:spcBef>
              <a:spcPct val="0"/>
            </a:spcBef>
            <a:spcAft>
              <a:spcPct val="35000"/>
            </a:spcAft>
            <a:buNone/>
          </a:pPr>
          <a:endParaRPr lang="es-ES_tradnl" sz="3200" kern="1200" dirty="0">
            <a:solidFill>
              <a:schemeClr val="tx1"/>
            </a:solidFill>
          </a:endParaRPr>
        </a:p>
      </dsp:txBody>
      <dsp:txXfrm>
        <a:off x="41821" y="42093"/>
        <a:ext cx="8145958" cy="77306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65C311-4EF7-4259-B052-B6EB01834E6E}">
      <dsp:nvSpPr>
        <dsp:cNvPr id="0" name=""/>
        <dsp:cNvSpPr/>
      </dsp:nvSpPr>
      <dsp:spPr>
        <a:xfrm>
          <a:off x="0" y="8887"/>
          <a:ext cx="8229600" cy="839474"/>
        </a:xfrm>
        <a:prstGeom prst="roundRect">
          <a:avLst/>
        </a:prstGeom>
        <a:solidFill>
          <a:schemeClr val="bg1"/>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rtl="0">
            <a:lnSpc>
              <a:spcPct val="90000"/>
            </a:lnSpc>
            <a:spcBef>
              <a:spcPct val="0"/>
            </a:spcBef>
            <a:spcAft>
              <a:spcPct val="35000"/>
            </a:spcAft>
            <a:buNone/>
          </a:pPr>
          <a:r>
            <a:rPr lang="es-ES_tradnl" sz="3500" b="1" i="0" kern="1200" dirty="0">
              <a:solidFill>
                <a:schemeClr val="tx1"/>
              </a:solidFill>
            </a:rPr>
            <a:t>Métodos cuantitativos</a:t>
          </a:r>
          <a:endParaRPr lang="es-ES_tradnl" sz="3500" kern="1200" dirty="0">
            <a:solidFill>
              <a:schemeClr val="tx1"/>
            </a:solidFill>
          </a:endParaRPr>
        </a:p>
      </dsp:txBody>
      <dsp:txXfrm>
        <a:off x="40980" y="49867"/>
        <a:ext cx="8147640" cy="75751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F7D970-8540-4E3B-8F2A-BA9066DDCD11}">
      <dsp:nvSpPr>
        <dsp:cNvPr id="0" name=""/>
        <dsp:cNvSpPr/>
      </dsp:nvSpPr>
      <dsp:spPr>
        <a:xfrm>
          <a:off x="0" y="8887"/>
          <a:ext cx="8229600" cy="839474"/>
        </a:xfrm>
        <a:prstGeom prst="roundRect">
          <a:avLst/>
        </a:prstGeom>
        <a:solidFill>
          <a:schemeClr val="bg1"/>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rtl="0">
            <a:lnSpc>
              <a:spcPct val="90000"/>
            </a:lnSpc>
            <a:spcBef>
              <a:spcPct val="0"/>
            </a:spcBef>
            <a:spcAft>
              <a:spcPct val="35000"/>
            </a:spcAft>
            <a:buNone/>
          </a:pPr>
          <a:r>
            <a:rPr lang="es-ES_tradnl" sz="3500" b="1" i="0" kern="1200" dirty="0">
              <a:solidFill>
                <a:schemeClr val="tx1"/>
              </a:solidFill>
            </a:rPr>
            <a:t>Clúster</a:t>
          </a:r>
          <a:endParaRPr lang="es-ES_tradnl" sz="3500" kern="1200" dirty="0">
            <a:solidFill>
              <a:schemeClr val="tx1"/>
            </a:solidFill>
          </a:endParaRPr>
        </a:p>
      </dsp:txBody>
      <dsp:txXfrm>
        <a:off x="40980" y="49867"/>
        <a:ext cx="8147640" cy="757514"/>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E77D3D-D61B-4A83-B831-FDE921C4B9F3}">
      <dsp:nvSpPr>
        <dsp:cNvPr id="0" name=""/>
        <dsp:cNvSpPr/>
      </dsp:nvSpPr>
      <dsp:spPr>
        <a:xfrm>
          <a:off x="0" y="8887"/>
          <a:ext cx="8229600" cy="839474"/>
        </a:xfrm>
        <a:prstGeom prst="roundRect">
          <a:avLst/>
        </a:prstGeom>
        <a:solidFill>
          <a:schemeClr val="bg1"/>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rtl="0">
            <a:lnSpc>
              <a:spcPct val="90000"/>
            </a:lnSpc>
            <a:spcBef>
              <a:spcPct val="0"/>
            </a:spcBef>
            <a:spcAft>
              <a:spcPct val="35000"/>
            </a:spcAft>
            <a:buNone/>
          </a:pPr>
          <a:r>
            <a:rPr lang="es-ES_tradnl" sz="3500" b="1" i="0" kern="1200" dirty="0">
              <a:solidFill>
                <a:schemeClr val="tx1"/>
              </a:solidFill>
            </a:rPr>
            <a:t>Métodos cualitativos</a:t>
          </a:r>
          <a:endParaRPr lang="es-ES_tradnl" sz="3500" kern="1200" dirty="0">
            <a:solidFill>
              <a:schemeClr val="tx1"/>
            </a:solidFill>
          </a:endParaRPr>
        </a:p>
      </dsp:txBody>
      <dsp:txXfrm>
        <a:off x="40980" y="49867"/>
        <a:ext cx="8147640" cy="7575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81FDE5-F124-40FE-9DED-E5E1D5D50D78}">
      <dsp:nvSpPr>
        <dsp:cNvPr id="0" name=""/>
        <dsp:cNvSpPr/>
      </dsp:nvSpPr>
      <dsp:spPr>
        <a:xfrm>
          <a:off x="0" y="30980"/>
          <a:ext cx="3344390" cy="1192497"/>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134112" rIns="234696" bIns="134112" numCol="1" spcCol="1270" anchor="ctr" anchorCtr="0">
          <a:noAutofit/>
        </a:bodyPr>
        <a:lstStyle/>
        <a:p>
          <a:pPr marL="0" lvl="0" indent="0" algn="ctr" defTabSz="1466850">
            <a:lnSpc>
              <a:spcPct val="90000"/>
            </a:lnSpc>
            <a:spcBef>
              <a:spcPct val="0"/>
            </a:spcBef>
            <a:spcAft>
              <a:spcPct val="35000"/>
            </a:spcAft>
            <a:buNone/>
          </a:pPr>
          <a:r>
            <a:rPr lang="es-ES" sz="3300" kern="1200" dirty="0" err="1"/>
            <a:t>Revolucion</a:t>
          </a:r>
          <a:r>
            <a:rPr lang="es-ES" sz="3300" kern="1200" dirty="0"/>
            <a:t> </a:t>
          </a:r>
          <a:r>
            <a:rPr lang="es-ES" sz="3300" kern="1200" dirty="0" err="1"/>
            <a:t>tecnologica</a:t>
          </a:r>
          <a:endParaRPr lang="es-ES" sz="3300" kern="1200" dirty="0"/>
        </a:p>
      </dsp:txBody>
      <dsp:txXfrm>
        <a:off x="0" y="30980"/>
        <a:ext cx="3344390" cy="1192497"/>
      </dsp:txXfrm>
    </dsp:sp>
    <dsp:sp modelId="{E7775822-8ED8-4B2C-B845-7B6FE1220B2A}">
      <dsp:nvSpPr>
        <dsp:cNvPr id="0" name=""/>
        <dsp:cNvSpPr/>
      </dsp:nvSpPr>
      <dsp:spPr>
        <a:xfrm>
          <a:off x="0" y="1207045"/>
          <a:ext cx="3344390" cy="244579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6022" tIns="176022" rIns="234696" bIns="264033" numCol="1" spcCol="1270" anchor="t" anchorCtr="0">
          <a:noAutofit/>
        </a:bodyPr>
        <a:lstStyle/>
        <a:p>
          <a:pPr marL="285750" lvl="1" indent="-285750" algn="l" defTabSz="1466850">
            <a:lnSpc>
              <a:spcPct val="90000"/>
            </a:lnSpc>
            <a:spcBef>
              <a:spcPct val="0"/>
            </a:spcBef>
            <a:spcAft>
              <a:spcPct val="15000"/>
            </a:spcAft>
            <a:buChar char="•"/>
          </a:pPr>
          <a:r>
            <a:rPr lang="es-ES" sz="3300" kern="1200" dirty="0"/>
            <a:t>Incremento de PBI</a:t>
          </a:r>
        </a:p>
        <a:p>
          <a:pPr marL="285750" lvl="1" indent="-285750" algn="l" defTabSz="1466850">
            <a:lnSpc>
              <a:spcPct val="90000"/>
            </a:lnSpc>
            <a:spcBef>
              <a:spcPct val="0"/>
            </a:spcBef>
            <a:spcAft>
              <a:spcPct val="15000"/>
            </a:spcAft>
            <a:buChar char="•"/>
          </a:pPr>
          <a:r>
            <a:rPr lang="es-ES" sz="3300" kern="1200" dirty="0"/>
            <a:t>Crisis</a:t>
          </a:r>
        </a:p>
        <a:p>
          <a:pPr marL="285750" lvl="1" indent="-285750" algn="l" defTabSz="1466850">
            <a:lnSpc>
              <a:spcPct val="90000"/>
            </a:lnSpc>
            <a:spcBef>
              <a:spcPct val="0"/>
            </a:spcBef>
            <a:spcAft>
              <a:spcPct val="15000"/>
            </a:spcAft>
            <a:buChar char="•"/>
          </a:pPr>
          <a:r>
            <a:rPr lang="es-ES" sz="3300" kern="1200" dirty="0"/>
            <a:t>Productividad</a:t>
          </a:r>
        </a:p>
      </dsp:txBody>
      <dsp:txXfrm>
        <a:off x="0" y="1207045"/>
        <a:ext cx="3344390" cy="2445795"/>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D30DE6-17EF-4FEA-9B26-1AB677C7E5FA}">
      <dsp:nvSpPr>
        <dsp:cNvPr id="0" name=""/>
        <dsp:cNvSpPr/>
      </dsp:nvSpPr>
      <dsp:spPr>
        <a:xfrm>
          <a:off x="0" y="8887"/>
          <a:ext cx="8229600" cy="839474"/>
        </a:xfrm>
        <a:prstGeom prst="roundRect">
          <a:avLst/>
        </a:prstGeom>
        <a:solidFill>
          <a:schemeClr val="bg1"/>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rtl="0">
            <a:lnSpc>
              <a:spcPct val="90000"/>
            </a:lnSpc>
            <a:spcBef>
              <a:spcPct val="0"/>
            </a:spcBef>
            <a:spcAft>
              <a:spcPct val="35000"/>
            </a:spcAft>
            <a:buNone/>
          </a:pPr>
          <a:r>
            <a:rPr lang="es-ES_tradnl" sz="3500" b="1" i="0" kern="1200" dirty="0">
              <a:solidFill>
                <a:schemeClr val="tx1"/>
              </a:solidFill>
            </a:rPr>
            <a:t>Matriz </a:t>
          </a:r>
          <a:r>
            <a:rPr lang="es-ES_tradnl" sz="3500" b="1" i="0" kern="1200" dirty="0" err="1">
              <a:solidFill>
                <a:schemeClr val="tx1"/>
              </a:solidFill>
            </a:rPr>
            <a:t>multicriterio</a:t>
          </a:r>
          <a:endParaRPr lang="es-ES_tradnl" sz="3500" kern="1200" dirty="0">
            <a:solidFill>
              <a:schemeClr val="tx1"/>
            </a:solidFill>
          </a:endParaRPr>
        </a:p>
      </dsp:txBody>
      <dsp:txXfrm>
        <a:off x="40980" y="49867"/>
        <a:ext cx="8147640" cy="757514"/>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3E8ED5-45A6-47B6-B882-0355A3CE706D}">
      <dsp:nvSpPr>
        <dsp:cNvPr id="0" name=""/>
        <dsp:cNvSpPr/>
      </dsp:nvSpPr>
      <dsp:spPr>
        <a:xfrm>
          <a:off x="0" y="8887"/>
          <a:ext cx="8229600" cy="839474"/>
        </a:xfrm>
        <a:prstGeom prst="roundRect">
          <a:avLst/>
        </a:prstGeom>
        <a:solidFill>
          <a:schemeClr val="bg1"/>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rtl="0">
            <a:lnSpc>
              <a:spcPct val="90000"/>
            </a:lnSpc>
            <a:spcBef>
              <a:spcPct val="0"/>
            </a:spcBef>
            <a:spcAft>
              <a:spcPct val="35000"/>
            </a:spcAft>
            <a:buNone/>
          </a:pPr>
          <a:r>
            <a:rPr lang="es-ES_tradnl" sz="3500" b="1" i="0" kern="1200" dirty="0">
              <a:solidFill>
                <a:schemeClr val="tx1"/>
              </a:solidFill>
            </a:rPr>
            <a:t>Análisis</a:t>
          </a:r>
          <a:r>
            <a:rPr lang="es-ES_tradnl" sz="3500" b="1" i="0" kern="1200" dirty="0"/>
            <a:t> </a:t>
          </a:r>
          <a:r>
            <a:rPr lang="es-ES_tradnl" sz="3500" b="1" i="0" kern="1200" dirty="0">
              <a:solidFill>
                <a:schemeClr val="tx1"/>
              </a:solidFill>
            </a:rPr>
            <a:t>de la demanda selectiva</a:t>
          </a:r>
          <a:endParaRPr lang="es-ES_tradnl" sz="3500" kern="1200" dirty="0">
            <a:solidFill>
              <a:schemeClr val="tx1"/>
            </a:solidFill>
          </a:endParaRPr>
        </a:p>
      </dsp:txBody>
      <dsp:txXfrm>
        <a:off x="40980" y="49867"/>
        <a:ext cx="8147640" cy="757514"/>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44DAE4-96F6-42AD-8FB8-CE88CE80B31E}">
      <dsp:nvSpPr>
        <dsp:cNvPr id="0" name=""/>
        <dsp:cNvSpPr/>
      </dsp:nvSpPr>
      <dsp:spPr>
        <a:xfrm>
          <a:off x="0" y="8887"/>
          <a:ext cx="8229600" cy="839474"/>
        </a:xfrm>
        <a:prstGeom prst="roundRect">
          <a:avLst/>
        </a:prstGeom>
        <a:solidFill>
          <a:schemeClr val="bg1"/>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rtl="0">
            <a:lnSpc>
              <a:spcPct val="90000"/>
            </a:lnSpc>
            <a:spcBef>
              <a:spcPct val="0"/>
            </a:spcBef>
            <a:spcAft>
              <a:spcPct val="35000"/>
            </a:spcAft>
            <a:buNone/>
          </a:pPr>
          <a:r>
            <a:rPr lang="es-ES_tradnl" sz="3500" b="1" i="0" kern="1200" dirty="0">
              <a:solidFill>
                <a:schemeClr val="tx1"/>
              </a:solidFill>
            </a:rPr>
            <a:t>ÁRBOLES DE DECISIÓN</a:t>
          </a:r>
          <a:endParaRPr lang="es-ES_tradnl" sz="3500" kern="1200" dirty="0">
            <a:solidFill>
              <a:schemeClr val="tx1"/>
            </a:solidFill>
          </a:endParaRPr>
        </a:p>
      </dsp:txBody>
      <dsp:txXfrm>
        <a:off x="40980" y="49867"/>
        <a:ext cx="8147640" cy="757514"/>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447DF8-8F48-4F6B-8C35-D09370AA6CEF}">
      <dsp:nvSpPr>
        <dsp:cNvPr id="0" name=""/>
        <dsp:cNvSpPr/>
      </dsp:nvSpPr>
      <dsp:spPr>
        <a:xfrm>
          <a:off x="0" y="8887"/>
          <a:ext cx="8229600" cy="839474"/>
        </a:xfrm>
        <a:prstGeom prst="roundRect">
          <a:avLst/>
        </a:prstGeom>
        <a:solidFill>
          <a:schemeClr val="bg1"/>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rtl="0">
            <a:lnSpc>
              <a:spcPct val="90000"/>
            </a:lnSpc>
            <a:spcBef>
              <a:spcPct val="0"/>
            </a:spcBef>
            <a:spcAft>
              <a:spcPct val="35000"/>
            </a:spcAft>
            <a:buNone/>
          </a:pPr>
          <a:r>
            <a:rPr lang="es-ES_tradnl" sz="3500" b="1" i="0" kern="1200" dirty="0">
              <a:solidFill>
                <a:schemeClr val="tx1"/>
              </a:solidFill>
            </a:rPr>
            <a:t>árboles de decisión</a:t>
          </a:r>
          <a:endParaRPr lang="es-ES_tradnl" sz="3500" kern="1200" dirty="0">
            <a:solidFill>
              <a:schemeClr val="tx1"/>
            </a:solidFill>
          </a:endParaRPr>
        </a:p>
      </dsp:txBody>
      <dsp:txXfrm>
        <a:off x="40980" y="49867"/>
        <a:ext cx="8147640" cy="757514"/>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5D8C2B-CDD0-4356-9C0F-5108663CB245}">
      <dsp:nvSpPr>
        <dsp:cNvPr id="0" name=""/>
        <dsp:cNvSpPr/>
      </dsp:nvSpPr>
      <dsp:spPr>
        <a:xfrm>
          <a:off x="0" y="8887"/>
          <a:ext cx="8229600" cy="839474"/>
        </a:xfrm>
        <a:prstGeom prst="roundRect">
          <a:avLst/>
        </a:prstGeom>
        <a:solidFill>
          <a:schemeClr val="bg1"/>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rtl="0">
            <a:lnSpc>
              <a:spcPct val="90000"/>
            </a:lnSpc>
            <a:spcBef>
              <a:spcPct val="0"/>
            </a:spcBef>
            <a:spcAft>
              <a:spcPct val="35000"/>
            </a:spcAft>
            <a:buNone/>
          </a:pPr>
          <a:r>
            <a:rPr lang="es-ES_tradnl" sz="3500" b="1" i="0" kern="1200" dirty="0">
              <a:solidFill>
                <a:schemeClr val="tx1"/>
              </a:solidFill>
            </a:rPr>
            <a:t>árboles de decisión</a:t>
          </a:r>
          <a:endParaRPr lang="es-ES_tradnl" sz="3500" kern="1200" dirty="0">
            <a:solidFill>
              <a:schemeClr val="tx1"/>
            </a:solidFill>
          </a:endParaRPr>
        </a:p>
      </dsp:txBody>
      <dsp:txXfrm>
        <a:off x="40980" y="49867"/>
        <a:ext cx="8147640" cy="757514"/>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3E9C61-5EAE-43D4-8433-71C0E9FF4BF4}">
      <dsp:nvSpPr>
        <dsp:cNvPr id="0" name=""/>
        <dsp:cNvSpPr/>
      </dsp:nvSpPr>
      <dsp:spPr>
        <a:xfrm>
          <a:off x="0" y="32872"/>
          <a:ext cx="8229600" cy="791505"/>
        </a:xfrm>
        <a:prstGeom prst="roundRect">
          <a:avLst/>
        </a:prstGeom>
        <a:solidFill>
          <a:schemeClr val="bg1"/>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a:lnSpc>
              <a:spcPct val="90000"/>
            </a:lnSpc>
            <a:spcBef>
              <a:spcPct val="0"/>
            </a:spcBef>
            <a:spcAft>
              <a:spcPct val="35000"/>
            </a:spcAft>
            <a:buNone/>
          </a:pPr>
          <a:r>
            <a:rPr lang="es-ES_tradnl" sz="3300" b="1" i="0" kern="1200" dirty="0">
              <a:solidFill>
                <a:schemeClr val="tx1"/>
              </a:solidFill>
            </a:rPr>
            <a:t>Examen</a:t>
          </a:r>
          <a:r>
            <a:rPr lang="es-ES_tradnl" sz="3300" b="1" i="0" kern="1200" dirty="0"/>
            <a:t> </a:t>
          </a:r>
          <a:r>
            <a:rPr lang="es-ES_tradnl" sz="3300" b="1" i="0" kern="1200" dirty="0">
              <a:solidFill>
                <a:schemeClr val="tx1"/>
              </a:solidFill>
            </a:rPr>
            <a:t>de fuerzas competitivas de mercado</a:t>
          </a:r>
          <a:endParaRPr lang="es-ES_tradnl" sz="3300" kern="1200" dirty="0">
            <a:solidFill>
              <a:schemeClr val="tx1"/>
            </a:solidFill>
          </a:endParaRPr>
        </a:p>
      </dsp:txBody>
      <dsp:txXfrm>
        <a:off x="38638" y="71510"/>
        <a:ext cx="8152324" cy="714229"/>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907138-75DF-492C-B9B9-0513920046EA}">
      <dsp:nvSpPr>
        <dsp:cNvPr id="0" name=""/>
        <dsp:cNvSpPr/>
      </dsp:nvSpPr>
      <dsp:spPr>
        <a:xfrm>
          <a:off x="0" y="8887"/>
          <a:ext cx="8229600" cy="839474"/>
        </a:xfrm>
        <a:prstGeom prst="roundRect">
          <a:avLst/>
        </a:prstGeom>
        <a:solidFill>
          <a:schemeClr val="bg1"/>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rtl="0">
            <a:lnSpc>
              <a:spcPct val="90000"/>
            </a:lnSpc>
            <a:spcBef>
              <a:spcPct val="0"/>
            </a:spcBef>
            <a:spcAft>
              <a:spcPct val="35000"/>
            </a:spcAft>
            <a:buNone/>
          </a:pPr>
          <a:r>
            <a:rPr lang="es-ES_tradnl" sz="3500" b="1" i="0" kern="1200" dirty="0">
              <a:solidFill>
                <a:schemeClr val="tx1"/>
              </a:solidFill>
            </a:rPr>
            <a:t>Mercado objetivo y ventaja competitiva</a:t>
          </a:r>
          <a:endParaRPr lang="es-ES_tradnl" sz="3500" kern="1200" dirty="0">
            <a:solidFill>
              <a:schemeClr val="tx1"/>
            </a:solidFill>
          </a:endParaRPr>
        </a:p>
      </dsp:txBody>
      <dsp:txXfrm>
        <a:off x="40980" y="49867"/>
        <a:ext cx="8147640" cy="757514"/>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9EE71B-BC0C-450F-AB4E-FC8EB0739861}">
      <dsp:nvSpPr>
        <dsp:cNvPr id="0" name=""/>
        <dsp:cNvSpPr/>
      </dsp:nvSpPr>
      <dsp:spPr>
        <a:xfrm>
          <a:off x="0" y="0"/>
          <a:ext cx="2163687" cy="2163687"/>
        </a:xfrm>
        <a:prstGeom prst="pie">
          <a:avLst>
            <a:gd name="adj1" fmla="val 5400000"/>
            <a:gd name="adj2" fmla="val 1620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066B8C-C9AC-42FB-8765-B69617560D16}">
      <dsp:nvSpPr>
        <dsp:cNvPr id="0" name=""/>
        <dsp:cNvSpPr/>
      </dsp:nvSpPr>
      <dsp:spPr>
        <a:xfrm>
          <a:off x="1081843" y="0"/>
          <a:ext cx="7147756" cy="2163687"/>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s-ES_tradnl" sz="2000" b="0" i="0" kern="1200"/>
            <a:t>LA META DEL MERCADO OBJETIVO ES POSICIONAR UNA MARCA EN EL MERCADO DEL PRODUCTO, DE TAL MODO QUE LA MARCA CUENTE CON UNA VENTAJA COMPETITIVA.</a:t>
          </a:r>
          <a:endParaRPr lang="es-ES_tradnl" sz="2000" kern="1200"/>
        </a:p>
      </dsp:txBody>
      <dsp:txXfrm>
        <a:off x="1081843" y="0"/>
        <a:ext cx="7147756" cy="1027751"/>
      </dsp:txXfrm>
    </dsp:sp>
    <dsp:sp modelId="{3E613FEC-5FD0-40DA-851B-9D75E7351C5A}">
      <dsp:nvSpPr>
        <dsp:cNvPr id="0" name=""/>
        <dsp:cNvSpPr/>
      </dsp:nvSpPr>
      <dsp:spPr>
        <a:xfrm>
          <a:off x="567967" y="1027751"/>
          <a:ext cx="1027751" cy="1027751"/>
        </a:xfrm>
        <a:prstGeom prst="pie">
          <a:avLst>
            <a:gd name="adj1" fmla="val 5400000"/>
            <a:gd name="adj2" fmla="val 16200000"/>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43CCA8-8208-4409-98E5-954D59FE24B9}">
      <dsp:nvSpPr>
        <dsp:cNvPr id="0" name=""/>
        <dsp:cNvSpPr/>
      </dsp:nvSpPr>
      <dsp:spPr>
        <a:xfrm>
          <a:off x="1081843" y="1027751"/>
          <a:ext cx="7147756" cy="1027751"/>
        </a:xfrm>
        <a:prstGeom prst="rect">
          <a:avLst/>
        </a:prstGeom>
        <a:solidFill>
          <a:schemeClr val="lt1">
            <a:alpha val="90000"/>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s-ES_tradnl" sz="2000" b="0" i="0" kern="1200"/>
            <a:t>LOS PRODUCTOS ALCANZAN UNA VENTAJA COMPETITIVA CUANDO OFRECEN ATRIBUTOS UNICOS E IMPORTANTES PARA EL CONSUMIDOR</a:t>
          </a:r>
          <a:endParaRPr lang="es-ES_tradnl" sz="2000" kern="1200"/>
        </a:p>
      </dsp:txBody>
      <dsp:txXfrm>
        <a:off x="1081843" y="1027751"/>
        <a:ext cx="7147756" cy="1027751"/>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3C06AB-80B8-4CCC-ABB1-6D6CC1812280}">
      <dsp:nvSpPr>
        <dsp:cNvPr id="0" name=""/>
        <dsp:cNvSpPr/>
      </dsp:nvSpPr>
      <dsp:spPr>
        <a:xfrm>
          <a:off x="0" y="8887"/>
          <a:ext cx="8229600" cy="839474"/>
        </a:xfrm>
        <a:prstGeom prst="roundRect">
          <a:avLst/>
        </a:prstGeom>
        <a:solidFill>
          <a:schemeClr val="bg1"/>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rtl="0">
            <a:lnSpc>
              <a:spcPct val="90000"/>
            </a:lnSpc>
            <a:spcBef>
              <a:spcPct val="0"/>
            </a:spcBef>
            <a:spcAft>
              <a:spcPct val="35000"/>
            </a:spcAft>
            <a:buNone/>
          </a:pPr>
          <a:r>
            <a:rPr lang="es-ES_tradnl" sz="3500" b="1" i="0" kern="1200" dirty="0">
              <a:solidFill>
                <a:schemeClr val="tx1"/>
              </a:solidFill>
            </a:rPr>
            <a:t>Mercado objetivo y ventaja competitiva</a:t>
          </a:r>
          <a:endParaRPr lang="es-ES_tradnl" sz="3500" kern="1200" dirty="0">
            <a:solidFill>
              <a:schemeClr val="tx1"/>
            </a:solidFill>
          </a:endParaRPr>
        </a:p>
      </dsp:txBody>
      <dsp:txXfrm>
        <a:off x="40980" y="49867"/>
        <a:ext cx="8147640" cy="757514"/>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3E8113-BD3B-4D04-9316-0E21377675FC}">
      <dsp:nvSpPr>
        <dsp:cNvPr id="0" name=""/>
        <dsp:cNvSpPr/>
      </dsp:nvSpPr>
      <dsp:spPr>
        <a:xfrm>
          <a:off x="0" y="8887"/>
          <a:ext cx="8229600" cy="839474"/>
        </a:xfrm>
        <a:prstGeom prst="roundRect">
          <a:avLst/>
        </a:prstGeom>
        <a:solidFill>
          <a:schemeClr val="bg1"/>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rtl="0">
            <a:lnSpc>
              <a:spcPct val="90000"/>
            </a:lnSpc>
            <a:spcBef>
              <a:spcPct val="0"/>
            </a:spcBef>
            <a:spcAft>
              <a:spcPct val="35000"/>
            </a:spcAft>
            <a:buNone/>
          </a:pPr>
          <a:r>
            <a:rPr lang="es-ES_tradnl" sz="3500" b="0" i="0" kern="1200">
              <a:solidFill>
                <a:schemeClr val="tx1"/>
              </a:solidFill>
            </a:rPr>
            <a:t>Mercado objetivo y ventaja competitiva</a:t>
          </a:r>
          <a:endParaRPr lang="es-ES_tradnl" sz="3500" kern="1200">
            <a:solidFill>
              <a:schemeClr val="tx1"/>
            </a:solidFill>
          </a:endParaRPr>
        </a:p>
      </dsp:txBody>
      <dsp:txXfrm>
        <a:off x="40980" y="49867"/>
        <a:ext cx="8147640" cy="7575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BD4466-614C-4B4F-866A-FB9E64DF3083}">
      <dsp:nvSpPr>
        <dsp:cNvPr id="0" name=""/>
        <dsp:cNvSpPr/>
      </dsp:nvSpPr>
      <dsp:spPr>
        <a:xfrm>
          <a:off x="0" y="11962"/>
          <a:ext cx="5040560" cy="631799"/>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rtl="0">
            <a:lnSpc>
              <a:spcPct val="90000"/>
            </a:lnSpc>
            <a:spcBef>
              <a:spcPct val="0"/>
            </a:spcBef>
            <a:spcAft>
              <a:spcPct val="35000"/>
            </a:spcAft>
            <a:buNone/>
          </a:pPr>
          <a:r>
            <a:rPr lang="es-ES" sz="1600" b="0" i="0" kern="1200" dirty="0">
              <a:solidFill>
                <a:schemeClr val="tx1">
                  <a:lumMod val="65000"/>
                  <a:lumOff val="35000"/>
                </a:schemeClr>
              </a:solidFill>
            </a:rPr>
            <a:t>Economía del nuevo milenio </a:t>
          </a:r>
          <a:r>
            <a:rPr lang="es-ES" sz="1600" b="0" i="0" kern="1200" dirty="0">
              <a:solidFill>
                <a:schemeClr val="tx1">
                  <a:lumMod val="65000"/>
                  <a:lumOff val="35000"/>
                </a:schemeClr>
              </a:solidFill>
              <a:sym typeface="Wingdings" panose="05000000000000000000" pitchFamily="2" charset="2"/>
            </a:rPr>
            <a:t></a:t>
          </a:r>
          <a:r>
            <a:rPr lang="es-ES" sz="1600" b="0" i="0" kern="1200" dirty="0">
              <a:solidFill>
                <a:schemeClr val="tx1">
                  <a:lumMod val="65000"/>
                  <a:lumOff val="35000"/>
                </a:schemeClr>
              </a:solidFill>
            </a:rPr>
            <a:t> Entorno mucho más competitivo. </a:t>
          </a:r>
          <a:endParaRPr lang="es-PE" sz="1600" kern="1200" dirty="0">
            <a:solidFill>
              <a:schemeClr val="tx1">
                <a:lumMod val="65000"/>
                <a:lumOff val="35000"/>
              </a:schemeClr>
            </a:solidFill>
          </a:endParaRPr>
        </a:p>
      </dsp:txBody>
      <dsp:txXfrm>
        <a:off x="30842" y="42804"/>
        <a:ext cx="4978876" cy="570115"/>
      </dsp:txXfrm>
    </dsp:sp>
    <dsp:sp modelId="{E9D301FF-3D49-4135-BD03-8D12E3CEA10E}">
      <dsp:nvSpPr>
        <dsp:cNvPr id="0" name=""/>
        <dsp:cNvSpPr/>
      </dsp:nvSpPr>
      <dsp:spPr>
        <a:xfrm>
          <a:off x="0" y="643762"/>
          <a:ext cx="5040560" cy="10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38" tIns="20320" rIns="113792" bIns="20320" numCol="1" spcCol="1270" anchor="t" anchorCtr="0">
          <a:noAutofit/>
        </a:bodyPr>
        <a:lstStyle/>
        <a:p>
          <a:pPr marL="171450" lvl="1" indent="-171450" algn="l" defTabSz="711200" rtl="0">
            <a:lnSpc>
              <a:spcPct val="90000"/>
            </a:lnSpc>
            <a:spcBef>
              <a:spcPct val="0"/>
            </a:spcBef>
            <a:spcAft>
              <a:spcPct val="20000"/>
            </a:spcAft>
            <a:buChar char="•"/>
          </a:pPr>
          <a:endParaRPr lang="es-PE" sz="1600" b="0" i="0" u="none" kern="1200" dirty="0">
            <a:solidFill>
              <a:schemeClr val="tx1">
                <a:lumMod val="65000"/>
                <a:lumOff val="35000"/>
              </a:schemeClr>
            </a:solidFill>
            <a:latin typeface="+mn-lt"/>
            <a:ea typeface="+mn-ea"/>
            <a:cs typeface="+mn-cs"/>
          </a:endParaRPr>
        </a:p>
        <a:p>
          <a:pPr marL="171450" lvl="1" indent="-171450" algn="just" defTabSz="711200" rtl="0">
            <a:lnSpc>
              <a:spcPct val="90000"/>
            </a:lnSpc>
            <a:spcBef>
              <a:spcPct val="0"/>
            </a:spcBef>
            <a:spcAft>
              <a:spcPct val="20000"/>
            </a:spcAft>
            <a:buChar char="•"/>
          </a:pPr>
          <a:r>
            <a:rPr lang="es-ES" sz="1600" kern="1200" dirty="0">
              <a:solidFill>
                <a:schemeClr val="tx1">
                  <a:lumMod val="65000"/>
                  <a:lumOff val="35000"/>
                </a:schemeClr>
              </a:solidFill>
            </a:rPr>
            <a:t>Competidores poderosos como China y  los demás países BRIC.</a:t>
          </a:r>
          <a:endParaRPr lang="es-PE" sz="1600" kern="1200" dirty="0">
            <a:solidFill>
              <a:schemeClr val="tx1">
                <a:lumMod val="65000"/>
                <a:lumOff val="35000"/>
              </a:schemeClr>
            </a:solidFill>
          </a:endParaRPr>
        </a:p>
        <a:p>
          <a:pPr marL="171450" lvl="1" indent="-171450" algn="l" defTabSz="711200" rtl="0">
            <a:lnSpc>
              <a:spcPct val="90000"/>
            </a:lnSpc>
            <a:spcBef>
              <a:spcPct val="0"/>
            </a:spcBef>
            <a:spcAft>
              <a:spcPct val="20000"/>
            </a:spcAft>
            <a:buChar char="•"/>
          </a:pPr>
          <a:endParaRPr lang="es-PE" sz="1600" kern="1200" dirty="0">
            <a:solidFill>
              <a:schemeClr val="tx1">
                <a:lumMod val="65000"/>
                <a:lumOff val="35000"/>
              </a:schemeClr>
            </a:solidFill>
          </a:endParaRPr>
        </a:p>
      </dsp:txBody>
      <dsp:txXfrm>
        <a:off x="0" y="643762"/>
        <a:ext cx="5040560" cy="1043280"/>
      </dsp:txXfrm>
    </dsp:sp>
    <dsp:sp modelId="{9A5CA670-5AD3-4B00-8F23-625B62B69BDA}">
      <dsp:nvSpPr>
        <dsp:cNvPr id="0" name=""/>
        <dsp:cNvSpPr/>
      </dsp:nvSpPr>
      <dsp:spPr>
        <a:xfrm>
          <a:off x="0" y="1687042"/>
          <a:ext cx="5040560" cy="631799"/>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s-ES" sz="1600" b="0" i="0" kern="1200" dirty="0">
              <a:solidFill>
                <a:schemeClr val="tx1">
                  <a:lumMod val="65000"/>
                  <a:lumOff val="35000"/>
                </a:schemeClr>
              </a:solidFill>
            </a:rPr>
            <a:t>Tecnología avanzada </a:t>
          </a:r>
          <a:endParaRPr lang="es-PE" sz="1600" kern="1200" dirty="0">
            <a:solidFill>
              <a:schemeClr val="tx1">
                <a:lumMod val="65000"/>
                <a:lumOff val="35000"/>
              </a:schemeClr>
            </a:solidFill>
          </a:endParaRPr>
        </a:p>
      </dsp:txBody>
      <dsp:txXfrm>
        <a:off x="30842" y="1717884"/>
        <a:ext cx="4978876" cy="570115"/>
      </dsp:txXfrm>
    </dsp:sp>
    <dsp:sp modelId="{D0F99620-87FB-4CDC-AFF0-2BCD60CAD837}">
      <dsp:nvSpPr>
        <dsp:cNvPr id="0" name=""/>
        <dsp:cNvSpPr/>
      </dsp:nvSpPr>
      <dsp:spPr>
        <a:xfrm>
          <a:off x="0" y="2318842"/>
          <a:ext cx="5040560" cy="99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38" tIns="20320" rIns="113792" bIns="20320" numCol="1" spcCol="1270" anchor="t" anchorCtr="0">
          <a:noAutofit/>
        </a:bodyPr>
        <a:lstStyle/>
        <a:p>
          <a:pPr marL="171450" lvl="1" indent="-171450" algn="l" defTabSz="711200" rtl="0">
            <a:lnSpc>
              <a:spcPct val="90000"/>
            </a:lnSpc>
            <a:spcBef>
              <a:spcPct val="0"/>
            </a:spcBef>
            <a:spcAft>
              <a:spcPct val="20000"/>
            </a:spcAft>
            <a:buChar char="•"/>
          </a:pPr>
          <a:endParaRPr lang="es-PE" sz="1600" kern="1200" dirty="0">
            <a:solidFill>
              <a:schemeClr val="tx1">
                <a:lumMod val="65000"/>
                <a:lumOff val="35000"/>
              </a:schemeClr>
            </a:solidFill>
          </a:endParaRPr>
        </a:p>
      </dsp:txBody>
      <dsp:txXfrm>
        <a:off x="0" y="2318842"/>
        <a:ext cx="5040560" cy="99360"/>
      </dsp:txXfrm>
    </dsp:sp>
    <dsp:sp modelId="{AB3BA13B-80AE-474A-8C1B-110EC530D1D8}">
      <dsp:nvSpPr>
        <dsp:cNvPr id="0" name=""/>
        <dsp:cNvSpPr/>
      </dsp:nvSpPr>
      <dsp:spPr>
        <a:xfrm>
          <a:off x="0" y="2418202"/>
          <a:ext cx="5040560" cy="631799"/>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s-ES" sz="1600" b="0" i="0" kern="1200">
              <a:solidFill>
                <a:schemeClr val="tx1">
                  <a:lumMod val="65000"/>
                  <a:lumOff val="35000"/>
                </a:schemeClr>
              </a:solidFill>
            </a:rPr>
            <a:t>Clientes se vuelven más exigentes. </a:t>
          </a:r>
          <a:endParaRPr lang="es-PE" sz="1600" kern="1200">
            <a:solidFill>
              <a:schemeClr val="tx1">
                <a:lumMod val="65000"/>
                <a:lumOff val="35000"/>
              </a:schemeClr>
            </a:solidFill>
          </a:endParaRPr>
        </a:p>
      </dsp:txBody>
      <dsp:txXfrm>
        <a:off x="30842" y="2449044"/>
        <a:ext cx="4978876" cy="570115"/>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469EA5-E7DA-4DA4-BCC1-72EA3CBE8B5B}">
      <dsp:nvSpPr>
        <dsp:cNvPr id="0" name=""/>
        <dsp:cNvSpPr/>
      </dsp:nvSpPr>
      <dsp:spPr>
        <a:xfrm>
          <a:off x="0" y="0"/>
          <a:ext cx="2163687" cy="2163687"/>
        </a:xfrm>
        <a:prstGeom prst="pie">
          <a:avLst>
            <a:gd name="adj1" fmla="val 5400000"/>
            <a:gd name="adj2" fmla="val 1620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3C5665-7005-4FEC-887B-B9BFBD733C26}">
      <dsp:nvSpPr>
        <dsp:cNvPr id="0" name=""/>
        <dsp:cNvSpPr/>
      </dsp:nvSpPr>
      <dsp:spPr>
        <a:xfrm>
          <a:off x="1081843" y="0"/>
          <a:ext cx="7147756" cy="2163687"/>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s-ES_tradnl" sz="1000" b="1" i="0" kern="1200"/>
            <a:t>PASOS PARA DEFINIR EL MERCADO OBJETIVO</a:t>
          </a:r>
          <a:endParaRPr lang="es-ES_tradnl" sz="1000" kern="1200"/>
        </a:p>
      </dsp:txBody>
      <dsp:txXfrm>
        <a:off x="1081843" y="0"/>
        <a:ext cx="7147756" cy="216368"/>
      </dsp:txXfrm>
    </dsp:sp>
    <dsp:sp modelId="{22E8846E-E00F-4D12-A20C-2CC21E8541E5}">
      <dsp:nvSpPr>
        <dsp:cNvPr id="0" name=""/>
        <dsp:cNvSpPr/>
      </dsp:nvSpPr>
      <dsp:spPr>
        <a:xfrm>
          <a:off x="162276" y="216368"/>
          <a:ext cx="1839134" cy="1839134"/>
        </a:xfrm>
        <a:prstGeom prst="pie">
          <a:avLst>
            <a:gd name="adj1" fmla="val 5400000"/>
            <a:gd name="adj2" fmla="val 16200000"/>
          </a:avLst>
        </a:prstGeom>
        <a:solidFill>
          <a:schemeClr val="accent5">
            <a:hueOff val="-1655646"/>
            <a:satOff val="6635"/>
            <a:lumOff val="143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11A684-6B6E-4A74-A986-C7E5A73C2D43}">
      <dsp:nvSpPr>
        <dsp:cNvPr id="0" name=""/>
        <dsp:cNvSpPr/>
      </dsp:nvSpPr>
      <dsp:spPr>
        <a:xfrm>
          <a:off x="1081843" y="216368"/>
          <a:ext cx="7147756" cy="1839134"/>
        </a:xfrm>
        <a:prstGeom prst="rect">
          <a:avLst/>
        </a:prstGeom>
        <a:solidFill>
          <a:schemeClr val="lt1">
            <a:alpha val="90000"/>
            <a:hueOff val="0"/>
            <a:satOff val="0"/>
            <a:lumOff val="0"/>
            <a:alphaOff val="0"/>
          </a:schemeClr>
        </a:solidFill>
        <a:ln w="25400" cap="flat" cmpd="sng" algn="ctr">
          <a:solidFill>
            <a:schemeClr val="accent5">
              <a:hueOff val="-1655646"/>
              <a:satOff val="6635"/>
              <a:lumOff val="143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s-ES_tradnl" sz="1000" b="1" i="0" kern="1200"/>
            <a:t>Analizar la demanda primaria (influencia en la disposición y capacidad de compra)</a:t>
          </a:r>
          <a:endParaRPr lang="es-ES_tradnl" sz="1000" kern="1200"/>
        </a:p>
      </dsp:txBody>
      <dsp:txXfrm>
        <a:off x="1081843" y="216368"/>
        <a:ext cx="7147756" cy="216368"/>
      </dsp:txXfrm>
    </dsp:sp>
    <dsp:sp modelId="{5453AC97-833C-45B2-8199-D1D5CECCE2C3}">
      <dsp:nvSpPr>
        <dsp:cNvPr id="0" name=""/>
        <dsp:cNvSpPr/>
      </dsp:nvSpPr>
      <dsp:spPr>
        <a:xfrm>
          <a:off x="324552" y="432736"/>
          <a:ext cx="1514581" cy="1514581"/>
        </a:xfrm>
        <a:prstGeom prst="pie">
          <a:avLst>
            <a:gd name="adj1" fmla="val 5400000"/>
            <a:gd name="adj2" fmla="val 16200000"/>
          </a:avLst>
        </a:prstGeom>
        <a:solidFill>
          <a:schemeClr val="accent5">
            <a:hueOff val="-3311292"/>
            <a:satOff val="13270"/>
            <a:lumOff val="28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D2B843-EB6F-4802-AD0D-59A1DA43C941}">
      <dsp:nvSpPr>
        <dsp:cNvPr id="0" name=""/>
        <dsp:cNvSpPr/>
      </dsp:nvSpPr>
      <dsp:spPr>
        <a:xfrm>
          <a:off x="1081843" y="432736"/>
          <a:ext cx="7147756" cy="1514581"/>
        </a:xfrm>
        <a:prstGeom prst="rect">
          <a:avLst/>
        </a:prstGeom>
        <a:solidFill>
          <a:schemeClr val="lt1">
            <a:alpha val="90000"/>
            <a:hueOff val="0"/>
            <a:satOff val="0"/>
            <a:lumOff val="0"/>
            <a:alphaOff val="0"/>
          </a:schemeClr>
        </a:solidFill>
        <a:ln w="25400" cap="flat" cmpd="sng" algn="ctr">
          <a:solidFill>
            <a:schemeClr val="accent5">
              <a:hueOff val="-3311292"/>
              <a:satOff val="13270"/>
              <a:lumOff val="287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s-ES_tradnl" sz="1000" b="1" i="0" kern="1200"/>
            <a:t>Analizar la demanda selectiva ( benficios ofrecidos y direccionamiento de la oferta)</a:t>
          </a:r>
          <a:endParaRPr lang="es-ES_tradnl" sz="1000" kern="1200"/>
        </a:p>
      </dsp:txBody>
      <dsp:txXfrm>
        <a:off x="1081843" y="432736"/>
        <a:ext cx="7147756" cy="216368"/>
      </dsp:txXfrm>
    </dsp:sp>
    <dsp:sp modelId="{3CDB9189-E554-43CB-AB0F-014F624C23EE}">
      <dsp:nvSpPr>
        <dsp:cNvPr id="0" name=""/>
        <dsp:cNvSpPr/>
      </dsp:nvSpPr>
      <dsp:spPr>
        <a:xfrm>
          <a:off x="486829" y="649105"/>
          <a:ext cx="1190028" cy="1190028"/>
        </a:xfrm>
        <a:prstGeom prst="pie">
          <a:avLst>
            <a:gd name="adj1" fmla="val 5400000"/>
            <a:gd name="adj2" fmla="val 16200000"/>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A7F146-AC60-4643-B8EE-0A95A084057A}">
      <dsp:nvSpPr>
        <dsp:cNvPr id="0" name=""/>
        <dsp:cNvSpPr/>
      </dsp:nvSpPr>
      <dsp:spPr>
        <a:xfrm>
          <a:off x="1081843" y="649105"/>
          <a:ext cx="7147756" cy="1190028"/>
        </a:xfrm>
        <a:prstGeom prst="rect">
          <a:avLst/>
        </a:prstGeom>
        <a:solidFill>
          <a:schemeClr val="lt1">
            <a:alpha val="90000"/>
            <a:hueOff val="0"/>
            <a:satOff val="0"/>
            <a:lumOff val="0"/>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s-ES_tradnl" sz="1000" b="1" i="0" kern="1200"/>
            <a:t>Establecer el mercado objetivo potencial  </a:t>
          </a:r>
          <a:endParaRPr lang="es-ES_tradnl" sz="1000" kern="1200"/>
        </a:p>
      </dsp:txBody>
      <dsp:txXfrm>
        <a:off x="1081843" y="649105"/>
        <a:ext cx="7147756" cy="216370"/>
      </dsp:txXfrm>
    </dsp:sp>
    <dsp:sp modelId="{CD7CB042-DB2B-4DD9-B9C9-D03095EA9A44}">
      <dsp:nvSpPr>
        <dsp:cNvPr id="0" name=""/>
        <dsp:cNvSpPr/>
      </dsp:nvSpPr>
      <dsp:spPr>
        <a:xfrm>
          <a:off x="649106" y="865475"/>
          <a:ext cx="865473" cy="865473"/>
        </a:xfrm>
        <a:prstGeom prst="pie">
          <a:avLst>
            <a:gd name="adj1" fmla="val 5400000"/>
            <a:gd name="adj2" fmla="val 16200000"/>
          </a:avLst>
        </a:prstGeom>
        <a:solidFill>
          <a:schemeClr val="accent5">
            <a:hueOff val="-6622584"/>
            <a:satOff val="26541"/>
            <a:lumOff val="57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FB1CEF-6EE4-4D51-8B56-E94CC07C0BF6}">
      <dsp:nvSpPr>
        <dsp:cNvPr id="0" name=""/>
        <dsp:cNvSpPr/>
      </dsp:nvSpPr>
      <dsp:spPr>
        <a:xfrm>
          <a:off x="1081843" y="865475"/>
          <a:ext cx="7147756" cy="865473"/>
        </a:xfrm>
        <a:prstGeom prst="rect">
          <a:avLst/>
        </a:prstGeom>
        <a:solidFill>
          <a:schemeClr val="lt1">
            <a:alpha val="90000"/>
            <a:hueOff val="0"/>
            <a:satOff val="0"/>
            <a:lumOff val="0"/>
            <a:alphaOff val="0"/>
          </a:schemeClr>
        </a:solidFill>
        <a:ln w="25400" cap="flat" cmpd="sng" algn="ctr">
          <a:solidFill>
            <a:schemeClr val="accent5">
              <a:hueOff val="-6622584"/>
              <a:satOff val="26541"/>
              <a:lumOff val="575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s-ES_tradnl" sz="1000" b="1" i="0" kern="1200"/>
            <a:t>Definir oportunidades y requerimientos del mercado</a:t>
          </a:r>
          <a:endParaRPr lang="es-ES_tradnl" sz="1000" kern="1200"/>
        </a:p>
      </dsp:txBody>
      <dsp:txXfrm>
        <a:off x="1081843" y="865475"/>
        <a:ext cx="7147756" cy="216368"/>
      </dsp:txXfrm>
    </dsp:sp>
    <dsp:sp modelId="{7FABFFB7-EA41-45B8-8651-0FF997E795DC}">
      <dsp:nvSpPr>
        <dsp:cNvPr id="0" name=""/>
        <dsp:cNvSpPr/>
      </dsp:nvSpPr>
      <dsp:spPr>
        <a:xfrm>
          <a:off x="811382" y="1081844"/>
          <a:ext cx="540921" cy="540921"/>
        </a:xfrm>
        <a:prstGeom prst="pie">
          <a:avLst>
            <a:gd name="adj1" fmla="val 5400000"/>
            <a:gd name="adj2" fmla="val 16200000"/>
          </a:avLst>
        </a:prstGeom>
        <a:solidFill>
          <a:schemeClr val="accent5">
            <a:hueOff val="-8278230"/>
            <a:satOff val="33176"/>
            <a:lumOff val="719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8E6066-9C96-4632-86DB-3E76172B4757}">
      <dsp:nvSpPr>
        <dsp:cNvPr id="0" name=""/>
        <dsp:cNvSpPr/>
      </dsp:nvSpPr>
      <dsp:spPr>
        <a:xfrm>
          <a:off x="1081843" y="1081844"/>
          <a:ext cx="7147756" cy="540921"/>
        </a:xfrm>
        <a:prstGeom prst="rect">
          <a:avLst/>
        </a:prstGeom>
        <a:solidFill>
          <a:schemeClr val="lt1">
            <a:alpha val="90000"/>
            <a:hueOff val="0"/>
            <a:satOff val="0"/>
            <a:lumOff val="0"/>
            <a:alphaOff val="0"/>
          </a:schemeClr>
        </a:solidFill>
        <a:ln w="25400" cap="flat" cmpd="sng" algn="ctr">
          <a:solidFill>
            <a:schemeClr val="accent5">
              <a:hueOff val="-8278230"/>
              <a:satOff val="33176"/>
              <a:lumOff val="719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s-ES_tradnl" sz="1000" b="1" i="0" kern="1200"/>
            <a:t>Medir el mercado</a:t>
          </a:r>
          <a:endParaRPr lang="es-ES_tradnl" sz="1000" kern="1200"/>
        </a:p>
      </dsp:txBody>
      <dsp:txXfrm>
        <a:off x="1081843" y="1081844"/>
        <a:ext cx="7147756" cy="216368"/>
      </dsp:txXfrm>
    </dsp:sp>
    <dsp:sp modelId="{D759BABA-E0B0-43F5-B215-8AAEA1DA6F88}">
      <dsp:nvSpPr>
        <dsp:cNvPr id="0" name=""/>
        <dsp:cNvSpPr/>
      </dsp:nvSpPr>
      <dsp:spPr>
        <a:xfrm>
          <a:off x="973659" y="1298212"/>
          <a:ext cx="216368" cy="216368"/>
        </a:xfrm>
        <a:prstGeom prst="pie">
          <a:avLst>
            <a:gd name="adj1" fmla="val 5400000"/>
            <a:gd name="adj2" fmla="val 16200000"/>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664CB3-4AD9-4633-AD10-513CEBBEB93D}">
      <dsp:nvSpPr>
        <dsp:cNvPr id="0" name=""/>
        <dsp:cNvSpPr/>
      </dsp:nvSpPr>
      <dsp:spPr>
        <a:xfrm>
          <a:off x="1081843" y="1298212"/>
          <a:ext cx="7147756" cy="216368"/>
        </a:xfrm>
        <a:prstGeom prst="rect">
          <a:avLst/>
        </a:prstGeom>
        <a:solidFill>
          <a:schemeClr val="lt1">
            <a:alpha val="90000"/>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s-ES_tradnl" sz="1000" b="1" i="0" kern="1200"/>
            <a:t>Análisis competitivo</a:t>
          </a:r>
          <a:endParaRPr lang="es-ES_tradnl" sz="1000" kern="1200"/>
        </a:p>
      </dsp:txBody>
      <dsp:txXfrm>
        <a:off x="1081843" y="1298212"/>
        <a:ext cx="7147756" cy="216368"/>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9814FA-B0C7-47D3-BF9F-B603D94E7DC1}">
      <dsp:nvSpPr>
        <dsp:cNvPr id="0" name=""/>
        <dsp:cNvSpPr/>
      </dsp:nvSpPr>
      <dsp:spPr>
        <a:xfrm>
          <a:off x="0" y="8887"/>
          <a:ext cx="8229600" cy="839474"/>
        </a:xfrm>
        <a:prstGeom prst="roundRect">
          <a:avLst/>
        </a:prstGeom>
        <a:solidFill>
          <a:schemeClr val="bg1"/>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rtl="0">
            <a:lnSpc>
              <a:spcPct val="90000"/>
            </a:lnSpc>
            <a:spcBef>
              <a:spcPct val="0"/>
            </a:spcBef>
            <a:spcAft>
              <a:spcPct val="35000"/>
            </a:spcAft>
            <a:buNone/>
          </a:pPr>
          <a:r>
            <a:rPr lang="es-ES_tradnl" sz="3500" b="1" i="0" kern="1200" dirty="0">
              <a:solidFill>
                <a:schemeClr val="tx1"/>
              </a:solidFill>
            </a:rPr>
            <a:t>Perfil de mercado</a:t>
          </a:r>
          <a:endParaRPr lang="es-ES_tradnl" sz="3500" kern="1200" dirty="0">
            <a:solidFill>
              <a:schemeClr val="tx1"/>
            </a:solidFill>
          </a:endParaRPr>
        </a:p>
      </dsp:txBody>
      <dsp:txXfrm>
        <a:off x="40980" y="49867"/>
        <a:ext cx="8147640" cy="757514"/>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3153A1-3E4F-4C05-A643-B9AC056C45DB}">
      <dsp:nvSpPr>
        <dsp:cNvPr id="0" name=""/>
        <dsp:cNvSpPr/>
      </dsp:nvSpPr>
      <dsp:spPr>
        <a:xfrm>
          <a:off x="0" y="8887"/>
          <a:ext cx="8229600" cy="839474"/>
        </a:xfrm>
        <a:prstGeom prst="roundRect">
          <a:avLst/>
        </a:prstGeom>
        <a:solidFill>
          <a:schemeClr val="bg1"/>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rtl="0">
            <a:lnSpc>
              <a:spcPct val="90000"/>
            </a:lnSpc>
            <a:spcBef>
              <a:spcPct val="0"/>
            </a:spcBef>
            <a:spcAft>
              <a:spcPct val="35000"/>
            </a:spcAft>
            <a:buNone/>
          </a:pPr>
          <a:r>
            <a:rPr lang="es-ES_tradnl" sz="3500" b="1" i="0" kern="1200" dirty="0">
              <a:solidFill>
                <a:schemeClr val="tx1"/>
              </a:solidFill>
            </a:rPr>
            <a:t>Mapa conceptual (marketing)</a:t>
          </a:r>
          <a:endParaRPr lang="es-ES_tradnl" sz="3500" kern="1200" dirty="0">
            <a:solidFill>
              <a:schemeClr val="tx1"/>
            </a:solidFill>
          </a:endParaRPr>
        </a:p>
      </dsp:txBody>
      <dsp:txXfrm>
        <a:off x="40980" y="49867"/>
        <a:ext cx="8147640" cy="757514"/>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8F0751-B07D-4045-ACE7-11FA9BEDE5E6}">
      <dsp:nvSpPr>
        <dsp:cNvPr id="0" name=""/>
        <dsp:cNvSpPr/>
      </dsp:nvSpPr>
      <dsp:spPr>
        <a:xfrm>
          <a:off x="0" y="8887"/>
          <a:ext cx="8229600" cy="839474"/>
        </a:xfrm>
        <a:prstGeom prst="roundRect">
          <a:avLst/>
        </a:prstGeom>
        <a:solidFill>
          <a:schemeClr val="bg1"/>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rtl="0">
            <a:lnSpc>
              <a:spcPct val="90000"/>
            </a:lnSpc>
            <a:spcBef>
              <a:spcPct val="0"/>
            </a:spcBef>
            <a:spcAft>
              <a:spcPct val="35000"/>
            </a:spcAft>
            <a:buNone/>
          </a:pPr>
          <a:r>
            <a:rPr lang="es-ES_tradnl" sz="3500" b="1" i="0" kern="1200" dirty="0">
              <a:solidFill>
                <a:schemeClr val="tx1"/>
              </a:solidFill>
            </a:rPr>
            <a:t>Curva de valor</a:t>
          </a:r>
          <a:endParaRPr lang="es-ES_tradnl" sz="3500" kern="1200" dirty="0">
            <a:solidFill>
              <a:schemeClr val="tx1"/>
            </a:solidFill>
          </a:endParaRPr>
        </a:p>
      </dsp:txBody>
      <dsp:txXfrm>
        <a:off x="40980" y="49867"/>
        <a:ext cx="8147640" cy="757514"/>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84C5D-58D8-4342-9F05-C230DBDC3269}">
      <dsp:nvSpPr>
        <dsp:cNvPr id="0" name=""/>
        <dsp:cNvSpPr/>
      </dsp:nvSpPr>
      <dsp:spPr>
        <a:xfrm>
          <a:off x="0" y="104827"/>
          <a:ext cx="8229600" cy="647595"/>
        </a:xfrm>
        <a:prstGeom prst="roundRect">
          <a:avLst/>
        </a:prstGeom>
        <a:solidFill>
          <a:schemeClr val="bg1"/>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s-ES_tradnl" sz="2700" b="1" i="0" kern="1200">
              <a:solidFill>
                <a:schemeClr val="tx1"/>
              </a:solidFill>
            </a:rPr>
            <a:t>¿QUÉ ES UNA CURVA DE VALOR O STRATEGY CANVAS?</a:t>
          </a:r>
          <a:endParaRPr lang="es-ES_tradnl" sz="2700" kern="1200">
            <a:solidFill>
              <a:schemeClr val="tx1"/>
            </a:solidFill>
          </a:endParaRPr>
        </a:p>
      </dsp:txBody>
      <dsp:txXfrm>
        <a:off x="31613" y="136440"/>
        <a:ext cx="8166374" cy="584369"/>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892762-B5EA-4B66-B2DE-20EA820D071F}">
      <dsp:nvSpPr>
        <dsp:cNvPr id="0" name=""/>
        <dsp:cNvSpPr/>
      </dsp:nvSpPr>
      <dsp:spPr>
        <a:xfrm>
          <a:off x="0" y="152797"/>
          <a:ext cx="8229600" cy="551655"/>
        </a:xfrm>
        <a:prstGeom prst="roundRect">
          <a:avLst/>
        </a:prstGeom>
        <a:solidFill>
          <a:schemeClr val="bg1"/>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s-ES_tradnl" sz="2300" b="0" i="0" kern="1200" dirty="0"/>
            <a:t>Matriz de </a:t>
          </a:r>
          <a:r>
            <a:rPr lang="es-ES_tradnl" sz="2300" b="0" i="0" kern="1200" dirty="0">
              <a:solidFill>
                <a:schemeClr val="tx1"/>
              </a:solidFill>
            </a:rPr>
            <a:t>Boston</a:t>
          </a:r>
          <a:r>
            <a:rPr lang="es-ES_tradnl" sz="2300" b="0" i="0" kern="1200" dirty="0"/>
            <a:t> </a:t>
          </a:r>
          <a:r>
            <a:rPr lang="es-ES_tradnl" sz="2300" b="0" i="0" kern="1200" dirty="0" err="1">
              <a:solidFill>
                <a:schemeClr val="tx1"/>
              </a:solidFill>
            </a:rPr>
            <a:t>Consulting</a:t>
          </a:r>
          <a:r>
            <a:rPr lang="es-ES_tradnl" sz="2300" b="0" i="0" kern="1200" dirty="0">
              <a:solidFill>
                <a:schemeClr val="tx1"/>
              </a:solidFill>
            </a:rPr>
            <a:t> </a:t>
          </a:r>
          <a:r>
            <a:rPr lang="es-ES_tradnl" sz="2300" b="0" i="0" kern="1200" dirty="0" err="1">
              <a:solidFill>
                <a:schemeClr val="tx1"/>
              </a:solidFill>
            </a:rPr>
            <a:t>Group</a:t>
          </a:r>
          <a:r>
            <a:rPr lang="es-ES_tradnl" sz="2300" b="0" i="0" kern="1200" dirty="0">
              <a:solidFill>
                <a:schemeClr val="tx1"/>
              </a:solidFill>
            </a:rPr>
            <a:t> respecto a otras herramientas</a:t>
          </a:r>
          <a:endParaRPr lang="es-ES_tradnl" sz="2300" kern="1200" dirty="0">
            <a:solidFill>
              <a:schemeClr val="tx1"/>
            </a:solidFill>
          </a:endParaRPr>
        </a:p>
      </dsp:txBody>
      <dsp:txXfrm>
        <a:off x="26930" y="179727"/>
        <a:ext cx="8175740" cy="497795"/>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42795A-98C9-464D-81EA-098BC02A6791}">
      <dsp:nvSpPr>
        <dsp:cNvPr id="0" name=""/>
        <dsp:cNvSpPr/>
      </dsp:nvSpPr>
      <dsp:spPr>
        <a:xfrm>
          <a:off x="0" y="8887"/>
          <a:ext cx="8229600" cy="839474"/>
        </a:xfrm>
        <a:prstGeom prst="roundRect">
          <a:avLst/>
        </a:prstGeom>
        <a:solidFill>
          <a:schemeClr val="bg1"/>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rtl="0">
            <a:lnSpc>
              <a:spcPct val="90000"/>
            </a:lnSpc>
            <a:spcBef>
              <a:spcPct val="0"/>
            </a:spcBef>
            <a:spcAft>
              <a:spcPct val="35000"/>
            </a:spcAft>
            <a:buNone/>
          </a:pPr>
          <a:r>
            <a:rPr lang="es-ES_tradnl" sz="3500" b="1" i="0" kern="1200" dirty="0">
              <a:solidFill>
                <a:schemeClr val="tx1"/>
              </a:solidFill>
            </a:rPr>
            <a:t>Ciclo de vida del producto</a:t>
          </a:r>
          <a:endParaRPr lang="es-ES_tradnl" sz="3500" kern="1200" dirty="0">
            <a:solidFill>
              <a:schemeClr val="tx1"/>
            </a:solidFill>
          </a:endParaRPr>
        </a:p>
      </dsp:txBody>
      <dsp:txXfrm>
        <a:off x="40980" y="49867"/>
        <a:ext cx="8147640" cy="757514"/>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7E598B-CB3E-4885-A3B4-912176DF8A4C}">
      <dsp:nvSpPr>
        <dsp:cNvPr id="0" name=""/>
        <dsp:cNvSpPr/>
      </dsp:nvSpPr>
      <dsp:spPr>
        <a:xfrm>
          <a:off x="0" y="8887"/>
          <a:ext cx="8229600" cy="839474"/>
        </a:xfrm>
        <a:prstGeom prst="roundRect">
          <a:avLst/>
        </a:prstGeom>
        <a:solidFill>
          <a:schemeClr val="bg1"/>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rtl="0">
            <a:lnSpc>
              <a:spcPct val="90000"/>
            </a:lnSpc>
            <a:spcBef>
              <a:spcPct val="0"/>
            </a:spcBef>
            <a:spcAft>
              <a:spcPct val="35000"/>
            </a:spcAft>
            <a:buNone/>
          </a:pPr>
          <a:r>
            <a:rPr lang="es-ES_tradnl" sz="3500" kern="1200" dirty="0" err="1">
              <a:solidFill>
                <a:srgbClr val="C00000"/>
              </a:solidFill>
            </a:rPr>
            <a:t>Definicion</a:t>
          </a:r>
          <a:r>
            <a:rPr lang="es-ES_tradnl" sz="3500" kern="1200" dirty="0">
              <a:solidFill>
                <a:srgbClr val="C00000"/>
              </a:solidFill>
            </a:rPr>
            <a:t> de Segmentos</a:t>
          </a:r>
        </a:p>
      </dsp:txBody>
      <dsp:txXfrm>
        <a:off x="40980" y="49867"/>
        <a:ext cx="8147640" cy="757514"/>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307446-718C-4668-A3B4-7A9E9EB71474}">
      <dsp:nvSpPr>
        <dsp:cNvPr id="0" name=""/>
        <dsp:cNvSpPr/>
      </dsp:nvSpPr>
      <dsp:spPr>
        <a:xfrm>
          <a:off x="0" y="0"/>
          <a:ext cx="2163687" cy="2163687"/>
        </a:xfrm>
        <a:prstGeom prst="pie">
          <a:avLst>
            <a:gd name="adj1" fmla="val 5400000"/>
            <a:gd name="adj2" fmla="val 1620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F3E262-1F84-48B1-BE8A-030A2359E7DB}">
      <dsp:nvSpPr>
        <dsp:cNvPr id="0" name=""/>
        <dsp:cNvSpPr/>
      </dsp:nvSpPr>
      <dsp:spPr>
        <a:xfrm>
          <a:off x="1081843" y="0"/>
          <a:ext cx="7147756" cy="2163687"/>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s-ES_tradnl" sz="900" b="0" i="0" kern="1200"/>
            <a:t>Se entiende por análisis de mercados como la distinción y separación de las partes del mercado para llegar a conocer los principios o elementos de este.</a:t>
          </a:r>
          <a:endParaRPr lang="es-ES_tradnl" sz="900" kern="1200"/>
        </a:p>
      </dsp:txBody>
      <dsp:txXfrm>
        <a:off x="1081843" y="0"/>
        <a:ext cx="7147756" cy="270461"/>
      </dsp:txXfrm>
    </dsp:sp>
    <dsp:sp modelId="{091D1EB6-E098-487C-B908-22C9A026063D}">
      <dsp:nvSpPr>
        <dsp:cNvPr id="0" name=""/>
        <dsp:cNvSpPr/>
      </dsp:nvSpPr>
      <dsp:spPr>
        <a:xfrm>
          <a:off x="189322" y="270461"/>
          <a:ext cx="1785041" cy="1785041"/>
        </a:xfrm>
        <a:prstGeom prst="pie">
          <a:avLst>
            <a:gd name="adj1" fmla="val 5400000"/>
            <a:gd name="adj2" fmla="val 16200000"/>
          </a:avLst>
        </a:prstGeom>
        <a:solidFill>
          <a:schemeClr val="accent5">
            <a:hueOff val="-1986775"/>
            <a:satOff val="7962"/>
            <a:lumOff val="1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B5ABFD-4533-405C-9B74-0B1BCC31AC79}">
      <dsp:nvSpPr>
        <dsp:cNvPr id="0" name=""/>
        <dsp:cNvSpPr/>
      </dsp:nvSpPr>
      <dsp:spPr>
        <a:xfrm>
          <a:off x="1081843" y="270461"/>
          <a:ext cx="7147756" cy="1785041"/>
        </a:xfrm>
        <a:prstGeom prst="rect">
          <a:avLst/>
        </a:prstGeom>
        <a:solidFill>
          <a:schemeClr val="lt1">
            <a:alpha val="90000"/>
            <a:hueOff val="0"/>
            <a:satOff val="0"/>
            <a:lumOff val="0"/>
            <a:alphaOff val="0"/>
          </a:schemeClr>
        </a:solidFill>
        <a:ln w="25400" cap="flat" cmpd="sng" algn="ctr">
          <a:solidFill>
            <a:schemeClr val="accent5">
              <a:hueOff val="-1986775"/>
              <a:satOff val="7962"/>
              <a:lumOff val="17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s-ES_tradnl" sz="900" b="0" i="0" kern="1200"/>
            <a:t>Para realizar un análisis de mercados adecuado necesitamos distinguir entre los diferentes tipos de mercado que existen.</a:t>
          </a:r>
          <a:endParaRPr lang="es-ES_tradnl" sz="900" kern="1200"/>
        </a:p>
      </dsp:txBody>
      <dsp:txXfrm>
        <a:off x="1081843" y="270461"/>
        <a:ext cx="7147756" cy="270461"/>
      </dsp:txXfrm>
    </dsp:sp>
    <dsp:sp modelId="{120C6CC3-1D20-4207-90FC-93939757263A}">
      <dsp:nvSpPr>
        <dsp:cNvPr id="0" name=""/>
        <dsp:cNvSpPr/>
      </dsp:nvSpPr>
      <dsp:spPr>
        <a:xfrm>
          <a:off x="378645" y="540923"/>
          <a:ext cx="1406395" cy="1406395"/>
        </a:xfrm>
        <a:prstGeom prst="pie">
          <a:avLst>
            <a:gd name="adj1" fmla="val 5400000"/>
            <a:gd name="adj2" fmla="val 16200000"/>
          </a:avLst>
        </a:prstGeom>
        <a:solidFill>
          <a:schemeClr val="accent5">
            <a:hueOff val="-3973551"/>
            <a:satOff val="15924"/>
            <a:lumOff val="3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BEBBA0-4C1D-4B51-A110-5B4D281ADE2E}">
      <dsp:nvSpPr>
        <dsp:cNvPr id="0" name=""/>
        <dsp:cNvSpPr/>
      </dsp:nvSpPr>
      <dsp:spPr>
        <a:xfrm>
          <a:off x="1081843" y="540923"/>
          <a:ext cx="7147756" cy="1406395"/>
        </a:xfrm>
        <a:prstGeom prst="rect">
          <a:avLst/>
        </a:prstGeom>
        <a:solidFill>
          <a:schemeClr val="lt1">
            <a:alpha val="90000"/>
            <a:hueOff val="0"/>
            <a:satOff val="0"/>
            <a:lumOff val="0"/>
            <a:alphaOff val="0"/>
          </a:schemeClr>
        </a:solidFill>
        <a:ln w="25400" cap="flat" cmpd="sng" algn="ctr">
          <a:solidFill>
            <a:schemeClr val="accent5">
              <a:hueOff val="-3973551"/>
              <a:satOff val="15924"/>
              <a:lumOff val="345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s-ES_tradnl" sz="900" b="1" i="1" kern="1200" dirty="0"/>
            <a:t>Entre los tipos principales de mercado encontramos </a:t>
          </a:r>
          <a:r>
            <a:rPr lang="es-ES_tradnl" sz="900" b="0" i="0" kern="1200" dirty="0"/>
            <a:t>:</a:t>
          </a:r>
          <a:endParaRPr lang="es-ES_tradnl" sz="900" kern="1200" dirty="0"/>
        </a:p>
      </dsp:txBody>
      <dsp:txXfrm>
        <a:off x="1081843" y="540923"/>
        <a:ext cx="7147756" cy="270459"/>
      </dsp:txXfrm>
    </dsp:sp>
    <dsp:sp modelId="{6FBB5B89-D364-414A-BE4D-6A76ABD8AC4B}">
      <dsp:nvSpPr>
        <dsp:cNvPr id="0" name=""/>
        <dsp:cNvSpPr/>
      </dsp:nvSpPr>
      <dsp:spPr>
        <a:xfrm>
          <a:off x="567967" y="811382"/>
          <a:ext cx="1027751" cy="1027751"/>
        </a:xfrm>
        <a:prstGeom prst="pie">
          <a:avLst>
            <a:gd name="adj1" fmla="val 5400000"/>
            <a:gd name="adj2" fmla="val 16200000"/>
          </a:avLst>
        </a:prstGeom>
        <a:solidFill>
          <a:schemeClr val="accent5">
            <a:hueOff val="-5960326"/>
            <a:satOff val="23887"/>
            <a:lumOff val="5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3664C6-DCCD-4E3D-98D6-7A4AF9D10BDF}">
      <dsp:nvSpPr>
        <dsp:cNvPr id="0" name=""/>
        <dsp:cNvSpPr/>
      </dsp:nvSpPr>
      <dsp:spPr>
        <a:xfrm>
          <a:off x="1081843" y="811382"/>
          <a:ext cx="7147756" cy="1027751"/>
        </a:xfrm>
        <a:prstGeom prst="rect">
          <a:avLst/>
        </a:prstGeom>
        <a:solidFill>
          <a:schemeClr val="lt1">
            <a:alpha val="90000"/>
            <a:hueOff val="0"/>
            <a:satOff val="0"/>
            <a:lumOff val="0"/>
            <a:alphaOff val="0"/>
          </a:schemeClr>
        </a:solidFill>
        <a:ln w="25400" cap="flat" cmpd="sng" algn="ctr">
          <a:solidFill>
            <a:schemeClr val="accent5">
              <a:hueOff val="-5960326"/>
              <a:satOff val="23887"/>
              <a:lumOff val="517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s-ES_tradnl" sz="900" b="0" i="0" kern="1200"/>
            <a:t>Mercados de Consumo</a:t>
          </a:r>
          <a:endParaRPr lang="es-ES_tradnl" sz="900" kern="1200"/>
        </a:p>
      </dsp:txBody>
      <dsp:txXfrm>
        <a:off x="1081843" y="811382"/>
        <a:ext cx="7147756" cy="270461"/>
      </dsp:txXfrm>
    </dsp:sp>
    <dsp:sp modelId="{C09F6A6E-D588-4517-808C-8B784D232576}">
      <dsp:nvSpPr>
        <dsp:cNvPr id="0" name=""/>
        <dsp:cNvSpPr/>
      </dsp:nvSpPr>
      <dsp:spPr>
        <a:xfrm>
          <a:off x="757290" y="1081844"/>
          <a:ext cx="649105" cy="649105"/>
        </a:xfrm>
        <a:prstGeom prst="pie">
          <a:avLst>
            <a:gd name="adj1" fmla="val 5400000"/>
            <a:gd name="adj2" fmla="val 16200000"/>
          </a:avLst>
        </a:prstGeom>
        <a:solidFill>
          <a:schemeClr val="accent5">
            <a:hueOff val="-7947101"/>
            <a:satOff val="31849"/>
            <a:lumOff val="690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09ADB6-D1A3-446D-BC65-FF5BEFD8BD9C}">
      <dsp:nvSpPr>
        <dsp:cNvPr id="0" name=""/>
        <dsp:cNvSpPr/>
      </dsp:nvSpPr>
      <dsp:spPr>
        <a:xfrm>
          <a:off x="1081843" y="1081844"/>
          <a:ext cx="7147756" cy="649105"/>
        </a:xfrm>
        <a:prstGeom prst="rect">
          <a:avLst/>
        </a:prstGeom>
        <a:solidFill>
          <a:schemeClr val="lt1">
            <a:alpha val="90000"/>
            <a:hueOff val="0"/>
            <a:satOff val="0"/>
            <a:lumOff val="0"/>
            <a:alphaOff val="0"/>
          </a:schemeClr>
        </a:solidFill>
        <a:ln w="25400" cap="flat" cmpd="sng" algn="ctr">
          <a:solidFill>
            <a:schemeClr val="accent5">
              <a:hueOff val="-7947101"/>
              <a:satOff val="31849"/>
              <a:lumOff val="69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s-ES_tradnl" sz="900" b="0" i="0" kern="1200"/>
            <a:t>Mercados Industriales</a:t>
          </a:r>
          <a:endParaRPr lang="es-ES_tradnl" sz="900" kern="1200"/>
        </a:p>
      </dsp:txBody>
      <dsp:txXfrm>
        <a:off x="1081843" y="1081844"/>
        <a:ext cx="7147756" cy="270461"/>
      </dsp:txXfrm>
    </dsp:sp>
    <dsp:sp modelId="{0DF2A85A-C047-4A41-AE0F-639EDFC98F0B}">
      <dsp:nvSpPr>
        <dsp:cNvPr id="0" name=""/>
        <dsp:cNvSpPr/>
      </dsp:nvSpPr>
      <dsp:spPr>
        <a:xfrm>
          <a:off x="946613" y="1352305"/>
          <a:ext cx="270459" cy="270459"/>
        </a:xfrm>
        <a:prstGeom prst="pie">
          <a:avLst>
            <a:gd name="adj1" fmla="val 5400000"/>
            <a:gd name="adj2" fmla="val 16200000"/>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6CB046-2A0B-43F5-91A9-A121ECC825CE}">
      <dsp:nvSpPr>
        <dsp:cNvPr id="0" name=""/>
        <dsp:cNvSpPr/>
      </dsp:nvSpPr>
      <dsp:spPr>
        <a:xfrm>
          <a:off x="1081843" y="1352305"/>
          <a:ext cx="7147756" cy="270459"/>
        </a:xfrm>
        <a:prstGeom prst="rect">
          <a:avLst/>
        </a:prstGeom>
        <a:solidFill>
          <a:schemeClr val="lt1">
            <a:alpha val="90000"/>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s-ES_tradnl" sz="900" b="0" i="0" kern="1200"/>
            <a:t>Mercados de Servicio</a:t>
          </a:r>
          <a:endParaRPr lang="es-ES_tradnl" sz="900" kern="1200"/>
        </a:p>
      </dsp:txBody>
      <dsp:txXfrm>
        <a:off x="1081843" y="1352305"/>
        <a:ext cx="7147756" cy="270459"/>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E566F5-783B-4E4C-B9E6-5C170F11629C}">
      <dsp:nvSpPr>
        <dsp:cNvPr id="0" name=""/>
        <dsp:cNvSpPr/>
      </dsp:nvSpPr>
      <dsp:spPr>
        <a:xfrm>
          <a:off x="0" y="8887"/>
          <a:ext cx="8229600" cy="839474"/>
        </a:xfrm>
        <a:prstGeom prst="roundRect">
          <a:avLst/>
        </a:prstGeom>
        <a:solidFill>
          <a:schemeClr val="bg1"/>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rtl="0">
            <a:lnSpc>
              <a:spcPct val="90000"/>
            </a:lnSpc>
            <a:spcBef>
              <a:spcPct val="0"/>
            </a:spcBef>
            <a:spcAft>
              <a:spcPct val="35000"/>
            </a:spcAft>
            <a:buNone/>
          </a:pPr>
          <a:r>
            <a:rPr lang="es-ES_tradnl" sz="3500" b="1" i="0" kern="1200" dirty="0">
              <a:solidFill>
                <a:schemeClr val="tx1"/>
              </a:solidFill>
            </a:rPr>
            <a:t>Medición del mercado</a:t>
          </a:r>
          <a:endParaRPr lang="es-ES_tradnl" sz="3500" kern="1200" dirty="0">
            <a:solidFill>
              <a:schemeClr val="tx1"/>
            </a:solidFill>
          </a:endParaRPr>
        </a:p>
      </dsp:txBody>
      <dsp:txXfrm>
        <a:off x="40980" y="49867"/>
        <a:ext cx="8147640" cy="7575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52CD58-8136-4136-8951-4621429F21BE}">
      <dsp:nvSpPr>
        <dsp:cNvPr id="0" name=""/>
        <dsp:cNvSpPr/>
      </dsp:nvSpPr>
      <dsp:spPr>
        <a:xfrm>
          <a:off x="0" y="971"/>
          <a:ext cx="4267200" cy="878033"/>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rtl="0">
            <a:lnSpc>
              <a:spcPct val="90000"/>
            </a:lnSpc>
            <a:spcBef>
              <a:spcPct val="0"/>
            </a:spcBef>
            <a:spcAft>
              <a:spcPct val="35000"/>
            </a:spcAft>
            <a:buNone/>
          </a:pPr>
          <a:r>
            <a:rPr lang="es-ES" sz="1600" b="0" i="0" kern="1200"/>
            <a:t>Amenazas tradicionales de proteccionismo.</a:t>
          </a:r>
          <a:endParaRPr lang="es-PE" sz="1600" kern="1200" dirty="0"/>
        </a:p>
      </dsp:txBody>
      <dsp:txXfrm>
        <a:off x="42862" y="43833"/>
        <a:ext cx="4181476" cy="792309"/>
      </dsp:txXfrm>
    </dsp:sp>
    <dsp:sp modelId="{4A955D3F-5338-49C2-98EF-88D10FF624BC}">
      <dsp:nvSpPr>
        <dsp:cNvPr id="0" name=""/>
        <dsp:cNvSpPr/>
      </dsp:nvSpPr>
      <dsp:spPr>
        <a:xfrm>
          <a:off x="0" y="879005"/>
          <a:ext cx="4267200" cy="81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484" tIns="20320" rIns="113792" bIns="20320" numCol="1" spcCol="1270" anchor="t" anchorCtr="0">
          <a:noAutofit/>
        </a:bodyPr>
        <a:lstStyle/>
        <a:p>
          <a:pPr marL="171450" lvl="1" indent="-171450" algn="l" defTabSz="711200" rtl="0">
            <a:lnSpc>
              <a:spcPct val="90000"/>
            </a:lnSpc>
            <a:spcBef>
              <a:spcPct val="0"/>
            </a:spcBef>
            <a:spcAft>
              <a:spcPct val="20000"/>
            </a:spcAft>
            <a:buChar char="•"/>
          </a:pPr>
          <a:endParaRPr lang="es-PE" sz="1600" kern="1200">
            <a:solidFill>
              <a:schemeClr val="tx1">
                <a:lumMod val="65000"/>
                <a:lumOff val="35000"/>
              </a:schemeClr>
            </a:solidFill>
          </a:endParaRPr>
        </a:p>
      </dsp:txBody>
      <dsp:txXfrm>
        <a:off x="0" y="879005"/>
        <a:ext cx="4267200" cy="81425"/>
      </dsp:txXfrm>
    </dsp:sp>
    <dsp:sp modelId="{673149BB-C00C-4A94-938D-12CC3BEC6A0F}">
      <dsp:nvSpPr>
        <dsp:cNvPr id="0" name=""/>
        <dsp:cNvSpPr/>
      </dsp:nvSpPr>
      <dsp:spPr>
        <a:xfrm>
          <a:off x="0" y="960430"/>
          <a:ext cx="4267200" cy="878033"/>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rtl="0">
            <a:lnSpc>
              <a:spcPct val="90000"/>
            </a:lnSpc>
            <a:spcBef>
              <a:spcPct val="0"/>
            </a:spcBef>
            <a:spcAft>
              <a:spcPct val="35000"/>
            </a:spcAft>
            <a:buNone/>
          </a:pPr>
          <a:r>
            <a:rPr lang="es-ES" sz="1600" b="0" i="0" kern="1200"/>
            <a:t>Nuevas exigencias en materia de seguridad, normas privadas de calidad, buenas prácticas y cambio climático. </a:t>
          </a:r>
          <a:endParaRPr lang="es-PE" sz="1600" kern="1200" dirty="0"/>
        </a:p>
      </dsp:txBody>
      <dsp:txXfrm>
        <a:off x="42862" y="1003292"/>
        <a:ext cx="4181476" cy="792309"/>
      </dsp:txXfrm>
    </dsp:sp>
    <dsp:sp modelId="{DB99AF7A-3E4F-4F18-BF21-D8BACB452EE1}">
      <dsp:nvSpPr>
        <dsp:cNvPr id="0" name=""/>
        <dsp:cNvSpPr/>
      </dsp:nvSpPr>
      <dsp:spPr>
        <a:xfrm>
          <a:off x="0" y="1838464"/>
          <a:ext cx="4267200" cy="81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484" tIns="20320" rIns="113792" bIns="20320" numCol="1" spcCol="1270" anchor="t" anchorCtr="0">
          <a:noAutofit/>
        </a:bodyPr>
        <a:lstStyle/>
        <a:p>
          <a:pPr marL="171450" lvl="1" indent="-171450" algn="l" defTabSz="711200" rtl="0">
            <a:lnSpc>
              <a:spcPct val="90000"/>
            </a:lnSpc>
            <a:spcBef>
              <a:spcPct val="0"/>
            </a:spcBef>
            <a:spcAft>
              <a:spcPct val="20000"/>
            </a:spcAft>
            <a:buChar char="•"/>
          </a:pPr>
          <a:endParaRPr lang="es-PE" sz="1600" kern="1200" dirty="0">
            <a:solidFill>
              <a:schemeClr val="tx1">
                <a:lumMod val="65000"/>
                <a:lumOff val="35000"/>
              </a:schemeClr>
            </a:solidFill>
          </a:endParaRPr>
        </a:p>
      </dsp:txBody>
      <dsp:txXfrm>
        <a:off x="0" y="1838464"/>
        <a:ext cx="4267200" cy="81425"/>
      </dsp:txXfrm>
    </dsp:sp>
    <dsp:sp modelId="{EFD5CB8A-DDEF-4533-B37A-3970081E923F}">
      <dsp:nvSpPr>
        <dsp:cNvPr id="0" name=""/>
        <dsp:cNvSpPr/>
      </dsp:nvSpPr>
      <dsp:spPr>
        <a:xfrm>
          <a:off x="0" y="1919889"/>
          <a:ext cx="4267200" cy="878033"/>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rtl="0">
            <a:lnSpc>
              <a:spcPct val="90000"/>
            </a:lnSpc>
            <a:spcBef>
              <a:spcPct val="0"/>
            </a:spcBef>
            <a:spcAft>
              <a:spcPct val="35000"/>
            </a:spcAft>
            <a:buNone/>
          </a:pPr>
          <a:r>
            <a:rPr lang="es-ES" sz="1600" b="0" i="0" kern="1200"/>
            <a:t>La nueva competitividad necesita de un enfoque multilateral para transformar las barreras proteccionistas.</a:t>
          </a:r>
          <a:endParaRPr lang="es-PE" sz="1600" kern="1200" dirty="0"/>
        </a:p>
      </dsp:txBody>
      <dsp:txXfrm>
        <a:off x="42862" y="1962751"/>
        <a:ext cx="4181476" cy="792309"/>
      </dsp:txXfrm>
    </dsp:sp>
    <dsp:sp modelId="{6D8D3FAE-64BB-458C-BDA8-326ED9C4A8A8}">
      <dsp:nvSpPr>
        <dsp:cNvPr id="0" name=""/>
        <dsp:cNvSpPr/>
      </dsp:nvSpPr>
      <dsp:spPr>
        <a:xfrm>
          <a:off x="0" y="2797922"/>
          <a:ext cx="4267200" cy="81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484" tIns="20320" rIns="113792" bIns="20320" numCol="1" spcCol="1270" anchor="t" anchorCtr="0">
          <a:noAutofit/>
        </a:bodyPr>
        <a:lstStyle/>
        <a:p>
          <a:pPr marL="171450" lvl="1" indent="-171450" algn="l" defTabSz="711200" rtl="0">
            <a:lnSpc>
              <a:spcPct val="90000"/>
            </a:lnSpc>
            <a:spcBef>
              <a:spcPct val="0"/>
            </a:spcBef>
            <a:spcAft>
              <a:spcPct val="20000"/>
            </a:spcAft>
            <a:buChar char="•"/>
          </a:pPr>
          <a:endParaRPr lang="es-PE" sz="1600" kern="1200" dirty="0">
            <a:solidFill>
              <a:schemeClr val="tx1">
                <a:lumMod val="65000"/>
                <a:lumOff val="35000"/>
              </a:schemeClr>
            </a:solidFill>
          </a:endParaRPr>
        </a:p>
      </dsp:txBody>
      <dsp:txXfrm>
        <a:off x="0" y="2797922"/>
        <a:ext cx="4267200" cy="81425"/>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29581-0679-4940-BA5B-E21EC76A5437}">
      <dsp:nvSpPr>
        <dsp:cNvPr id="0" name=""/>
        <dsp:cNvSpPr/>
      </dsp:nvSpPr>
      <dsp:spPr>
        <a:xfrm>
          <a:off x="0" y="335123"/>
          <a:ext cx="4907686" cy="4788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E39915A-7931-46F9-A4F0-A11357CFFFE3}">
      <dsp:nvSpPr>
        <dsp:cNvPr id="0" name=""/>
        <dsp:cNvSpPr/>
      </dsp:nvSpPr>
      <dsp:spPr>
        <a:xfrm>
          <a:off x="245384" y="54683"/>
          <a:ext cx="3435380" cy="560880"/>
        </a:xfrm>
        <a:prstGeom prst="round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9849" tIns="0" rIns="129849" bIns="0" numCol="1" spcCol="1270" anchor="ctr" anchorCtr="0">
          <a:noAutofit/>
        </a:bodyPr>
        <a:lstStyle/>
        <a:p>
          <a:pPr marL="0" lvl="0" indent="0" algn="ctr" defTabSz="844550" rtl="0">
            <a:lnSpc>
              <a:spcPct val="90000"/>
            </a:lnSpc>
            <a:spcBef>
              <a:spcPct val="0"/>
            </a:spcBef>
            <a:spcAft>
              <a:spcPct val="35000"/>
            </a:spcAft>
            <a:buNone/>
          </a:pPr>
          <a:r>
            <a:rPr lang="es-ES_tradnl" sz="1900" b="1" i="0" kern="1200" dirty="0">
              <a:solidFill>
                <a:schemeClr val="tx1">
                  <a:lumMod val="65000"/>
                  <a:lumOff val="35000"/>
                </a:schemeClr>
              </a:solidFill>
            </a:rPr>
            <a:t>Ventas actuales</a:t>
          </a:r>
          <a:endParaRPr lang="es-PE" sz="1900" kern="1200" dirty="0">
            <a:solidFill>
              <a:schemeClr val="tx1">
                <a:lumMod val="65000"/>
                <a:lumOff val="35000"/>
              </a:schemeClr>
            </a:solidFill>
          </a:endParaRPr>
        </a:p>
      </dsp:txBody>
      <dsp:txXfrm>
        <a:off x="272764" y="82063"/>
        <a:ext cx="3380620" cy="506120"/>
      </dsp:txXfrm>
    </dsp:sp>
    <dsp:sp modelId="{7AB5B5BB-04A3-4188-BF5B-90BE2B41FE0A}">
      <dsp:nvSpPr>
        <dsp:cNvPr id="0" name=""/>
        <dsp:cNvSpPr/>
      </dsp:nvSpPr>
      <dsp:spPr>
        <a:xfrm>
          <a:off x="0" y="1196963"/>
          <a:ext cx="4907686" cy="478800"/>
        </a:xfrm>
        <a:prstGeom prst="rect">
          <a:avLst/>
        </a:prstGeom>
        <a:solidFill>
          <a:schemeClr val="lt1">
            <a:alpha val="90000"/>
            <a:hueOff val="0"/>
            <a:satOff val="0"/>
            <a:lumOff val="0"/>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dsp:style>
    </dsp:sp>
    <dsp:sp modelId="{049EE7D7-25A1-4E7B-8604-4D1D9598BD7F}">
      <dsp:nvSpPr>
        <dsp:cNvPr id="0" name=""/>
        <dsp:cNvSpPr/>
      </dsp:nvSpPr>
      <dsp:spPr>
        <a:xfrm>
          <a:off x="245384" y="916523"/>
          <a:ext cx="3435380" cy="560880"/>
        </a:xfrm>
        <a:prstGeom prst="roundRect">
          <a:avLst/>
        </a:prstGeom>
        <a:solidFill>
          <a:schemeClr val="accent5">
            <a:hueOff val="-4966938"/>
            <a:satOff val="19906"/>
            <a:lumOff val="4314"/>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9849" tIns="0" rIns="129849" bIns="0" numCol="1" spcCol="1270" anchor="ctr" anchorCtr="0">
          <a:noAutofit/>
        </a:bodyPr>
        <a:lstStyle/>
        <a:p>
          <a:pPr marL="0" lvl="0" indent="0" algn="ctr" defTabSz="844550" rtl="0">
            <a:lnSpc>
              <a:spcPct val="90000"/>
            </a:lnSpc>
            <a:spcBef>
              <a:spcPct val="0"/>
            </a:spcBef>
            <a:spcAft>
              <a:spcPct val="35000"/>
            </a:spcAft>
            <a:buNone/>
          </a:pPr>
          <a:r>
            <a:rPr lang="es-ES_tradnl" sz="1900" b="1" i="0" kern="1200">
              <a:solidFill>
                <a:schemeClr val="tx1">
                  <a:lumMod val="65000"/>
                  <a:lumOff val="35000"/>
                </a:schemeClr>
              </a:solidFill>
            </a:rPr>
            <a:t>Pronósticos de ventas</a:t>
          </a:r>
          <a:endParaRPr lang="es-PE" sz="1900" kern="1200" dirty="0">
            <a:solidFill>
              <a:schemeClr val="tx1">
                <a:lumMod val="65000"/>
                <a:lumOff val="35000"/>
              </a:schemeClr>
            </a:solidFill>
          </a:endParaRPr>
        </a:p>
      </dsp:txBody>
      <dsp:txXfrm>
        <a:off x="272764" y="943903"/>
        <a:ext cx="3380620" cy="506120"/>
      </dsp:txXfrm>
    </dsp:sp>
    <dsp:sp modelId="{80805F4B-61CB-4B88-AA48-07392BD78BE4}">
      <dsp:nvSpPr>
        <dsp:cNvPr id="0" name=""/>
        <dsp:cNvSpPr/>
      </dsp:nvSpPr>
      <dsp:spPr>
        <a:xfrm>
          <a:off x="0" y="2058804"/>
          <a:ext cx="4907686" cy="478800"/>
        </a:xfrm>
        <a:prstGeom prst="rect">
          <a:avLst/>
        </a:prstGeom>
        <a:solidFill>
          <a:schemeClr val="lt1">
            <a:alpha val="90000"/>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sp>
    <dsp:sp modelId="{7764E2E6-AF67-48C0-9E39-3781DA397F1D}">
      <dsp:nvSpPr>
        <dsp:cNvPr id="0" name=""/>
        <dsp:cNvSpPr/>
      </dsp:nvSpPr>
      <dsp:spPr>
        <a:xfrm>
          <a:off x="245384" y="1778364"/>
          <a:ext cx="3435380" cy="560880"/>
        </a:xfrm>
        <a:prstGeom prst="roundRect">
          <a:avLst/>
        </a:prstGeom>
        <a:solidFill>
          <a:schemeClr val="accent5">
            <a:hueOff val="-9933876"/>
            <a:satOff val="39811"/>
            <a:lumOff val="862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9849" tIns="0" rIns="129849" bIns="0" numCol="1" spcCol="1270" anchor="ctr" anchorCtr="0">
          <a:noAutofit/>
        </a:bodyPr>
        <a:lstStyle/>
        <a:p>
          <a:pPr marL="0" lvl="0" indent="0" algn="ctr" defTabSz="844550" rtl="0">
            <a:lnSpc>
              <a:spcPct val="90000"/>
            </a:lnSpc>
            <a:spcBef>
              <a:spcPct val="0"/>
            </a:spcBef>
            <a:spcAft>
              <a:spcPct val="35000"/>
            </a:spcAft>
            <a:buNone/>
          </a:pPr>
          <a:r>
            <a:rPr lang="es-ES_tradnl" sz="1900" b="1" i="0" kern="1200" dirty="0">
              <a:solidFill>
                <a:schemeClr val="tx1">
                  <a:lumMod val="65000"/>
                  <a:lumOff val="35000"/>
                </a:schemeClr>
              </a:solidFill>
            </a:rPr>
            <a:t>Potencial de mercado</a:t>
          </a:r>
          <a:endParaRPr lang="es-PE" sz="1900" kern="1200" dirty="0">
            <a:solidFill>
              <a:schemeClr val="tx1">
                <a:lumMod val="65000"/>
                <a:lumOff val="35000"/>
              </a:schemeClr>
            </a:solidFill>
          </a:endParaRPr>
        </a:p>
      </dsp:txBody>
      <dsp:txXfrm>
        <a:off x="272764" y="1805744"/>
        <a:ext cx="3380620" cy="506120"/>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1E5053-6791-47BF-9BA3-656ACC589882}">
      <dsp:nvSpPr>
        <dsp:cNvPr id="0" name=""/>
        <dsp:cNvSpPr/>
      </dsp:nvSpPr>
      <dsp:spPr>
        <a:xfrm>
          <a:off x="2636" y="20941"/>
          <a:ext cx="2570124" cy="520359"/>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rtl="0">
            <a:lnSpc>
              <a:spcPct val="90000"/>
            </a:lnSpc>
            <a:spcBef>
              <a:spcPct val="0"/>
            </a:spcBef>
            <a:spcAft>
              <a:spcPct val="35000"/>
            </a:spcAft>
            <a:buNone/>
          </a:pPr>
          <a:r>
            <a:rPr lang="es-ES_tradnl" sz="1400" b="1" i="0" kern="1200" dirty="0"/>
            <a:t>¿Por qué puede cambiar el potencial de mercado?</a:t>
          </a:r>
          <a:endParaRPr lang="es-PE" sz="1400" kern="1200" dirty="0"/>
        </a:p>
      </dsp:txBody>
      <dsp:txXfrm>
        <a:off x="2636" y="20941"/>
        <a:ext cx="2570124" cy="520359"/>
      </dsp:txXfrm>
    </dsp:sp>
    <dsp:sp modelId="{CF8283EC-D48A-4CE2-B25D-2E9C1102084D}">
      <dsp:nvSpPr>
        <dsp:cNvPr id="0" name=""/>
        <dsp:cNvSpPr/>
      </dsp:nvSpPr>
      <dsp:spPr>
        <a:xfrm>
          <a:off x="2636" y="541300"/>
          <a:ext cx="2570124" cy="1815817"/>
        </a:xfrm>
        <a:prstGeom prst="rect">
          <a:avLst/>
        </a:prstGeom>
        <a:solidFill>
          <a:schemeClr val="lt1">
            <a:alpha val="90000"/>
            <a:tint val="40000"/>
            <a:hueOff val="0"/>
            <a:satOff val="0"/>
            <a:lumOff val="0"/>
            <a:alphaOff val="0"/>
          </a:schemeClr>
        </a:solidFill>
        <a:ln w="25400"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s-ES_tradnl" sz="1400" b="0" i="0" kern="1200"/>
            <a:t>Mayor número de usuarios</a:t>
          </a:r>
          <a:endParaRPr lang="es-PE" sz="1400" kern="1200" dirty="0"/>
        </a:p>
        <a:p>
          <a:pPr marL="114300" lvl="1" indent="-114300" algn="l" defTabSz="622300" rtl="0">
            <a:lnSpc>
              <a:spcPct val="90000"/>
            </a:lnSpc>
            <a:spcBef>
              <a:spcPct val="0"/>
            </a:spcBef>
            <a:spcAft>
              <a:spcPct val="15000"/>
            </a:spcAft>
            <a:buChar char="•"/>
          </a:pPr>
          <a:r>
            <a:rPr lang="es-ES_tradnl" sz="1400" b="0" i="0" kern="1200"/>
            <a:t>Los usuarios actuales compran con mayor frecuencia</a:t>
          </a:r>
          <a:endParaRPr lang="es-PE" sz="1400" kern="1200"/>
        </a:p>
        <a:p>
          <a:pPr marL="114300" lvl="1" indent="-114300" algn="l" defTabSz="622300" rtl="0">
            <a:lnSpc>
              <a:spcPct val="90000"/>
            </a:lnSpc>
            <a:spcBef>
              <a:spcPct val="0"/>
            </a:spcBef>
            <a:spcAft>
              <a:spcPct val="15000"/>
            </a:spcAft>
            <a:buChar char="•"/>
          </a:pPr>
          <a:r>
            <a:rPr lang="es-ES_tradnl" sz="1400" b="0" i="0" kern="1200" dirty="0"/>
            <a:t>Cambios demográficos</a:t>
          </a:r>
          <a:endParaRPr lang="es-PE" sz="1400" kern="1200" dirty="0"/>
        </a:p>
      </dsp:txBody>
      <dsp:txXfrm>
        <a:off x="2636" y="541300"/>
        <a:ext cx="2570124" cy="1815817"/>
      </dsp:txXfrm>
    </dsp:sp>
    <dsp:sp modelId="{875812B7-496A-471E-9B1B-552EF96EEF49}">
      <dsp:nvSpPr>
        <dsp:cNvPr id="0" name=""/>
        <dsp:cNvSpPr/>
      </dsp:nvSpPr>
      <dsp:spPr>
        <a:xfrm>
          <a:off x="2932577" y="20941"/>
          <a:ext cx="2570124" cy="520359"/>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rtl="0">
            <a:lnSpc>
              <a:spcPct val="90000"/>
            </a:lnSpc>
            <a:spcBef>
              <a:spcPct val="0"/>
            </a:spcBef>
            <a:spcAft>
              <a:spcPct val="35000"/>
            </a:spcAft>
            <a:buNone/>
          </a:pPr>
          <a:r>
            <a:rPr lang="es-ES_tradnl" sz="1400" b="1" i="0" kern="1200"/>
            <a:t>¿Por qué pueden cambiar las ventas de la industria?</a:t>
          </a:r>
          <a:endParaRPr lang="es-PE" sz="1400" kern="1200" dirty="0"/>
        </a:p>
      </dsp:txBody>
      <dsp:txXfrm>
        <a:off x="2932577" y="20941"/>
        <a:ext cx="2570124" cy="520359"/>
      </dsp:txXfrm>
    </dsp:sp>
    <dsp:sp modelId="{69F48C73-ED54-4A51-ADC9-0FE4A5E131B2}">
      <dsp:nvSpPr>
        <dsp:cNvPr id="0" name=""/>
        <dsp:cNvSpPr/>
      </dsp:nvSpPr>
      <dsp:spPr>
        <a:xfrm>
          <a:off x="2932577" y="541300"/>
          <a:ext cx="2570124" cy="1815817"/>
        </a:xfrm>
        <a:prstGeom prst="rect">
          <a:avLst/>
        </a:prstGeom>
        <a:solidFill>
          <a:schemeClr val="lt1">
            <a:alpha val="90000"/>
            <a:tint val="40000"/>
            <a:hueOff val="0"/>
            <a:satOff val="0"/>
            <a:lumOff val="0"/>
            <a:alphaOff val="0"/>
          </a:schemeClr>
        </a:solidFill>
        <a:ln w="25400"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s-ES_tradnl" sz="1400" b="0" i="0" kern="1200"/>
            <a:t>Disminución de precios mejorando la capacidad de compra de los individuos.</a:t>
          </a:r>
          <a:endParaRPr lang="es-PE" sz="1400" kern="1200"/>
        </a:p>
        <a:p>
          <a:pPr marL="114300" lvl="1" indent="-114300" algn="l" defTabSz="622300" rtl="0">
            <a:lnSpc>
              <a:spcPct val="90000"/>
            </a:lnSpc>
            <a:spcBef>
              <a:spcPct val="0"/>
            </a:spcBef>
            <a:spcAft>
              <a:spcPct val="15000"/>
            </a:spcAft>
            <a:buChar char="•"/>
          </a:pPr>
          <a:r>
            <a:rPr lang="es-ES_tradnl" sz="1400" b="0" i="0" kern="1200"/>
            <a:t>Esfuerzos de marketing extensivos</a:t>
          </a:r>
          <a:endParaRPr lang="es-PE" sz="1400" kern="1200"/>
        </a:p>
        <a:p>
          <a:pPr marL="114300" lvl="1" indent="-114300" algn="l" defTabSz="622300" rtl="0">
            <a:lnSpc>
              <a:spcPct val="90000"/>
            </a:lnSpc>
            <a:spcBef>
              <a:spcPct val="0"/>
            </a:spcBef>
            <a:spcAft>
              <a:spcPct val="15000"/>
            </a:spcAft>
            <a:buChar char="•"/>
          </a:pPr>
          <a:r>
            <a:rPr lang="es-ES_tradnl" sz="1400" b="0" i="0" kern="1200"/>
            <a:t>Factores del entorno que estimulen la disposición y capacidad de compra.</a:t>
          </a:r>
          <a:endParaRPr lang="es-PE" sz="1400" kern="1200"/>
        </a:p>
      </dsp:txBody>
      <dsp:txXfrm>
        <a:off x="2932577" y="541300"/>
        <a:ext cx="2570124" cy="1815817"/>
      </dsp:txXfrm>
    </dsp:sp>
    <dsp:sp modelId="{723B2094-028F-40D8-ADBE-B4190B577000}">
      <dsp:nvSpPr>
        <dsp:cNvPr id="0" name=""/>
        <dsp:cNvSpPr/>
      </dsp:nvSpPr>
      <dsp:spPr>
        <a:xfrm>
          <a:off x="5862519" y="20941"/>
          <a:ext cx="2570124" cy="520359"/>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rtl="0">
            <a:lnSpc>
              <a:spcPct val="90000"/>
            </a:lnSpc>
            <a:spcBef>
              <a:spcPct val="0"/>
            </a:spcBef>
            <a:spcAft>
              <a:spcPct val="35000"/>
            </a:spcAft>
            <a:buNone/>
          </a:pPr>
          <a:r>
            <a:rPr lang="es-ES_tradnl" sz="1400" b="1" i="0" kern="1200"/>
            <a:t>¿Por qué pueden cambiar las ventas de la empresa?</a:t>
          </a:r>
          <a:endParaRPr lang="es-PE" sz="1400" kern="1200" dirty="0"/>
        </a:p>
      </dsp:txBody>
      <dsp:txXfrm>
        <a:off x="5862519" y="20941"/>
        <a:ext cx="2570124" cy="520359"/>
      </dsp:txXfrm>
    </dsp:sp>
    <dsp:sp modelId="{67A6DCF0-5A25-492A-9232-D8CF51532F22}">
      <dsp:nvSpPr>
        <dsp:cNvPr id="0" name=""/>
        <dsp:cNvSpPr/>
      </dsp:nvSpPr>
      <dsp:spPr>
        <a:xfrm>
          <a:off x="5862519" y="541300"/>
          <a:ext cx="2570124" cy="1815817"/>
        </a:xfrm>
        <a:prstGeom prst="rect">
          <a:avLst/>
        </a:prstGeom>
        <a:solidFill>
          <a:schemeClr val="lt1">
            <a:alpha val="90000"/>
            <a:tint val="40000"/>
            <a:hueOff val="0"/>
            <a:satOff val="0"/>
            <a:lumOff val="0"/>
            <a:alphaOff val="0"/>
          </a:schemeClr>
        </a:solidFill>
        <a:ln w="25400"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s-ES_tradnl" sz="1400" b="0" i="0" kern="1200"/>
            <a:t>Cambios en el potencial de mercado o en la demanda primaria manteniendo la participación de mercado.</a:t>
          </a:r>
          <a:endParaRPr lang="es-PE" sz="1400" kern="1200"/>
        </a:p>
        <a:p>
          <a:pPr marL="114300" lvl="1" indent="-114300" algn="l" defTabSz="622300" rtl="0">
            <a:lnSpc>
              <a:spcPct val="90000"/>
            </a:lnSpc>
            <a:spcBef>
              <a:spcPct val="0"/>
            </a:spcBef>
            <a:spcAft>
              <a:spcPct val="15000"/>
            </a:spcAft>
            <a:buChar char="•"/>
          </a:pPr>
          <a:r>
            <a:rPr lang="es-ES_tradnl" sz="1400" b="0" i="0" kern="1200"/>
            <a:t>A expensas de sus competidores al ofrecer y promover combinaciones de beneficios superiores.</a:t>
          </a:r>
          <a:endParaRPr lang="es-PE" sz="1400" kern="1200"/>
        </a:p>
      </dsp:txBody>
      <dsp:txXfrm>
        <a:off x="5862519" y="541300"/>
        <a:ext cx="2570124" cy="1815817"/>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9F0A4B-D458-43C2-837E-54DC36CA83C7}">
      <dsp:nvSpPr>
        <dsp:cNvPr id="0" name=""/>
        <dsp:cNvSpPr/>
      </dsp:nvSpPr>
      <dsp:spPr>
        <a:xfrm>
          <a:off x="0" y="8887"/>
          <a:ext cx="8229600" cy="839474"/>
        </a:xfrm>
        <a:prstGeom prst="roundRect">
          <a:avLst/>
        </a:prstGeom>
        <a:solidFill>
          <a:schemeClr val="bg1"/>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rtl="0">
            <a:lnSpc>
              <a:spcPct val="90000"/>
            </a:lnSpc>
            <a:spcBef>
              <a:spcPct val="0"/>
            </a:spcBef>
            <a:spcAft>
              <a:spcPct val="35000"/>
            </a:spcAft>
            <a:buNone/>
          </a:pPr>
          <a:r>
            <a:rPr lang="es-ES_tradnl" sz="3500" b="1" i="0" kern="1200" dirty="0">
              <a:solidFill>
                <a:schemeClr val="tx1"/>
              </a:solidFill>
            </a:rPr>
            <a:t>Medición del mercado</a:t>
          </a:r>
          <a:endParaRPr lang="es-ES_tradnl" sz="3500" kern="1200" dirty="0">
            <a:solidFill>
              <a:schemeClr val="tx1"/>
            </a:solidFill>
          </a:endParaRPr>
        </a:p>
      </dsp:txBody>
      <dsp:txXfrm>
        <a:off x="40980" y="49867"/>
        <a:ext cx="8147640" cy="757514"/>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4A5ACD-C467-4CD6-9214-CB20D1018BFF}">
      <dsp:nvSpPr>
        <dsp:cNvPr id="0" name=""/>
        <dsp:cNvSpPr/>
      </dsp:nvSpPr>
      <dsp:spPr>
        <a:xfrm>
          <a:off x="0" y="225403"/>
          <a:ext cx="5112568" cy="171288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s-ES" sz="2400" b="0" i="0" kern="1200" dirty="0">
              <a:solidFill>
                <a:schemeClr val="tx1">
                  <a:lumMod val="65000"/>
                  <a:lumOff val="35000"/>
                </a:schemeClr>
              </a:solidFill>
            </a:rPr>
            <a:t>Puede </a:t>
          </a:r>
          <a:r>
            <a:rPr lang="es-ES" sz="2400" b="1" i="0" kern="1200" dirty="0">
              <a:solidFill>
                <a:schemeClr val="tx1">
                  <a:lumMod val="65000"/>
                  <a:lumOff val="35000"/>
                </a:schemeClr>
              </a:solidFill>
            </a:rPr>
            <a:t>influir de manera rentable en el precio, la calidad, la variedad, el servicio, la publicidad, la innovación </a:t>
          </a:r>
          <a:r>
            <a:rPr lang="es-ES" sz="2400" b="0" i="0" kern="1200" dirty="0">
              <a:solidFill>
                <a:schemeClr val="tx1">
                  <a:lumMod val="65000"/>
                  <a:lumOff val="35000"/>
                </a:schemeClr>
              </a:solidFill>
            </a:rPr>
            <a:t>u otras condiciones de competencia. </a:t>
          </a:r>
          <a:endParaRPr lang="es-PE" sz="2400" kern="1200" dirty="0">
            <a:solidFill>
              <a:schemeClr val="tx1">
                <a:lumMod val="65000"/>
                <a:lumOff val="35000"/>
              </a:schemeClr>
            </a:solidFill>
          </a:endParaRPr>
        </a:p>
      </dsp:txBody>
      <dsp:txXfrm>
        <a:off x="83616" y="309019"/>
        <a:ext cx="4945336" cy="1545648"/>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199720-0D8C-48C8-9FEE-45962EDA987E}">
      <dsp:nvSpPr>
        <dsp:cNvPr id="0" name=""/>
        <dsp:cNvSpPr/>
      </dsp:nvSpPr>
      <dsp:spPr>
        <a:xfrm rot="16200000">
          <a:off x="1328" y="69"/>
          <a:ext cx="1741278" cy="1741278"/>
        </a:xfrm>
        <a:prstGeom prst="downArrow">
          <a:avLst>
            <a:gd name="adj1" fmla="val 50000"/>
            <a:gd name="adj2" fmla="val 35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ES" sz="1900" b="1" i="1" kern="1200">
              <a:solidFill>
                <a:schemeClr val="bg1"/>
              </a:solidFill>
            </a:rPr>
            <a:t>el mercado producto </a:t>
          </a:r>
          <a:endParaRPr lang="es-PE" sz="1900" kern="1200" dirty="0">
            <a:solidFill>
              <a:schemeClr val="bg1"/>
            </a:solidFill>
          </a:endParaRPr>
        </a:p>
      </dsp:txBody>
      <dsp:txXfrm rot="5400000">
        <a:off x="1329" y="435387"/>
        <a:ext cx="1436554" cy="870639"/>
      </dsp:txXfrm>
    </dsp:sp>
    <dsp:sp modelId="{6C2EACFD-0209-46D4-9237-528FB2D06214}">
      <dsp:nvSpPr>
        <dsp:cNvPr id="0" name=""/>
        <dsp:cNvSpPr/>
      </dsp:nvSpPr>
      <dsp:spPr>
        <a:xfrm rot="5400000">
          <a:off x="3412101" y="69"/>
          <a:ext cx="1741278" cy="1741278"/>
        </a:xfrm>
        <a:prstGeom prst="downArrow">
          <a:avLst>
            <a:gd name="adj1" fmla="val 50000"/>
            <a:gd name="adj2" fmla="val 35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ES" sz="1900" b="1" i="1" kern="1200">
              <a:solidFill>
                <a:schemeClr val="bg1"/>
              </a:solidFill>
            </a:rPr>
            <a:t>el mercado geográfico.</a:t>
          </a:r>
          <a:endParaRPr lang="es-PE" sz="1900" kern="1200">
            <a:solidFill>
              <a:schemeClr val="bg1"/>
            </a:solidFill>
          </a:endParaRPr>
        </a:p>
      </dsp:txBody>
      <dsp:txXfrm rot="-5400000">
        <a:off x="3716826" y="435389"/>
        <a:ext cx="1436554" cy="870639"/>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36E428-AD10-4E0C-AD44-D773BE2C7EE2}">
      <dsp:nvSpPr>
        <dsp:cNvPr id="0" name=""/>
        <dsp:cNvSpPr/>
      </dsp:nvSpPr>
      <dsp:spPr>
        <a:xfrm rot="10800000">
          <a:off x="1490793" y="246"/>
          <a:ext cx="5027958" cy="897412"/>
        </a:xfrm>
        <a:prstGeom prst="homePlate">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95734" tIns="60960" rIns="113792" bIns="60960" numCol="1" spcCol="1270" anchor="ctr" anchorCtr="0">
          <a:noAutofit/>
        </a:bodyPr>
        <a:lstStyle/>
        <a:p>
          <a:pPr marL="0" lvl="0" indent="0" algn="ctr" defTabSz="711200" rtl="0">
            <a:lnSpc>
              <a:spcPct val="90000"/>
            </a:lnSpc>
            <a:spcBef>
              <a:spcPct val="0"/>
            </a:spcBef>
            <a:spcAft>
              <a:spcPct val="35000"/>
            </a:spcAft>
            <a:buNone/>
          </a:pPr>
          <a:r>
            <a:rPr lang="es-ES_tradnl" sz="1600" b="0" i="0" kern="1200" dirty="0">
              <a:solidFill>
                <a:schemeClr val="tx1">
                  <a:lumMod val="65000"/>
                  <a:lumOff val="35000"/>
                </a:schemeClr>
              </a:solidFill>
            </a:rPr>
            <a:t>Un mercado objetivo es un grupo de clientes (personas o empresas) a las que el vendedor dirige específicamente sus esfuerzos de marketing. </a:t>
          </a:r>
          <a:endParaRPr lang="es-ES_tradnl" sz="1600" kern="1200" dirty="0">
            <a:solidFill>
              <a:schemeClr val="tx1">
                <a:lumMod val="65000"/>
                <a:lumOff val="35000"/>
              </a:schemeClr>
            </a:solidFill>
          </a:endParaRPr>
        </a:p>
      </dsp:txBody>
      <dsp:txXfrm rot="10800000">
        <a:off x="1715146" y="246"/>
        <a:ext cx="4803605" cy="897412"/>
      </dsp:txXfrm>
    </dsp:sp>
    <dsp:sp modelId="{9D1389B2-545A-4B7D-9E58-EE5BDDD4D6BF}">
      <dsp:nvSpPr>
        <dsp:cNvPr id="0" name=""/>
        <dsp:cNvSpPr/>
      </dsp:nvSpPr>
      <dsp:spPr>
        <a:xfrm>
          <a:off x="1042087" y="246"/>
          <a:ext cx="897412" cy="8974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8000" r="-18000"/>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7F79BE79-5833-41F7-9C1B-45B571379F26}">
      <dsp:nvSpPr>
        <dsp:cNvPr id="0" name=""/>
        <dsp:cNvSpPr/>
      </dsp:nvSpPr>
      <dsp:spPr>
        <a:xfrm rot="10800000">
          <a:off x="1490793" y="1122012"/>
          <a:ext cx="5027958" cy="897412"/>
        </a:xfrm>
        <a:prstGeom prst="homePlate">
          <a:avLst/>
        </a:prstGeom>
        <a:gradFill rotWithShape="0">
          <a:gsLst>
            <a:gs pos="0">
              <a:schemeClr val="accent5">
                <a:hueOff val="-9933876"/>
                <a:satOff val="39811"/>
                <a:lumOff val="8628"/>
                <a:alphaOff val="0"/>
                <a:tint val="50000"/>
                <a:satMod val="300000"/>
              </a:schemeClr>
            </a:gs>
            <a:gs pos="35000">
              <a:schemeClr val="accent5">
                <a:hueOff val="-9933876"/>
                <a:satOff val="39811"/>
                <a:lumOff val="8628"/>
                <a:alphaOff val="0"/>
                <a:tint val="37000"/>
                <a:satMod val="300000"/>
              </a:schemeClr>
            </a:gs>
            <a:gs pos="100000">
              <a:schemeClr val="accent5">
                <a:hueOff val="-9933876"/>
                <a:satOff val="39811"/>
                <a:lumOff val="862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95734" tIns="60960" rIns="113792" bIns="60960" numCol="1" spcCol="1270" anchor="ctr" anchorCtr="0">
          <a:noAutofit/>
        </a:bodyPr>
        <a:lstStyle/>
        <a:p>
          <a:pPr marL="0" lvl="0" indent="0" algn="ctr" defTabSz="711200" rtl="0">
            <a:lnSpc>
              <a:spcPct val="90000"/>
            </a:lnSpc>
            <a:spcBef>
              <a:spcPct val="0"/>
            </a:spcBef>
            <a:spcAft>
              <a:spcPct val="35000"/>
            </a:spcAft>
            <a:buNone/>
          </a:pPr>
          <a:r>
            <a:rPr lang="es-ES_tradnl" sz="1600" b="0" i="0" kern="1200" dirty="0">
              <a:solidFill>
                <a:schemeClr val="tx1">
                  <a:lumMod val="65000"/>
                  <a:lumOff val="35000"/>
                </a:schemeClr>
              </a:solidFill>
            </a:rPr>
            <a:t>La elección cuidadosa y definición exacta de los mercados objetivo son esenciales para el desarrollo de una mezcla del marketing efectiva.</a:t>
          </a:r>
          <a:endParaRPr lang="es-ES_tradnl" sz="1600" kern="1200" dirty="0">
            <a:solidFill>
              <a:schemeClr val="tx1">
                <a:lumMod val="65000"/>
                <a:lumOff val="35000"/>
              </a:schemeClr>
            </a:solidFill>
          </a:endParaRPr>
        </a:p>
      </dsp:txBody>
      <dsp:txXfrm rot="10800000">
        <a:off x="1715146" y="1122012"/>
        <a:ext cx="4803605" cy="897412"/>
      </dsp:txXfrm>
    </dsp:sp>
    <dsp:sp modelId="{32985343-EB23-46AD-A54F-4C6ADCD1B7DD}">
      <dsp:nvSpPr>
        <dsp:cNvPr id="0" name=""/>
        <dsp:cNvSpPr/>
      </dsp:nvSpPr>
      <dsp:spPr>
        <a:xfrm>
          <a:off x="1042087" y="1122012"/>
          <a:ext cx="897412" cy="897412"/>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15000" r="-15000"/>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EC77BA-BF34-4FEC-B714-49B2F8AA3F93}">
      <dsp:nvSpPr>
        <dsp:cNvPr id="0" name=""/>
        <dsp:cNvSpPr/>
      </dsp:nvSpPr>
      <dsp:spPr>
        <a:xfrm>
          <a:off x="0" y="3158"/>
          <a:ext cx="4834880" cy="116064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s-ES" sz="1800" b="0" i="0" kern="1200" dirty="0">
              <a:solidFill>
                <a:schemeClr val="tx1">
                  <a:lumMod val="65000"/>
                  <a:lumOff val="35000"/>
                </a:schemeClr>
              </a:solidFill>
            </a:rPr>
            <a:t>Es un proceso que consiste en dividir el mercado total de un servicio en varios grupos más pequeños e internamente homogéneos. </a:t>
          </a:r>
          <a:endParaRPr lang="es-PE" sz="1800" kern="1200" dirty="0">
            <a:solidFill>
              <a:schemeClr val="tx1">
                <a:lumMod val="65000"/>
                <a:lumOff val="35000"/>
              </a:schemeClr>
            </a:solidFill>
          </a:endParaRPr>
        </a:p>
      </dsp:txBody>
      <dsp:txXfrm>
        <a:off x="56658" y="59816"/>
        <a:ext cx="4721564" cy="1047324"/>
      </dsp:txXfrm>
    </dsp:sp>
    <dsp:sp modelId="{8FD26C49-AF27-4168-96EA-5DFC58D93032}">
      <dsp:nvSpPr>
        <dsp:cNvPr id="0" name=""/>
        <dsp:cNvSpPr/>
      </dsp:nvSpPr>
      <dsp:spPr>
        <a:xfrm>
          <a:off x="0" y="1342358"/>
          <a:ext cx="4834880" cy="116064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s-ES" sz="1800" b="0" i="0" kern="1200" dirty="0">
              <a:solidFill>
                <a:schemeClr val="tx1">
                  <a:lumMod val="65000"/>
                  <a:lumOff val="35000"/>
                </a:schemeClr>
              </a:solidFill>
            </a:rPr>
            <a:t>Elemento decisivo para el éxito de una empresa.</a:t>
          </a:r>
          <a:endParaRPr lang="es-PE" sz="1800" kern="1200" dirty="0">
            <a:solidFill>
              <a:schemeClr val="tx1">
                <a:lumMod val="65000"/>
                <a:lumOff val="35000"/>
              </a:schemeClr>
            </a:solidFill>
          </a:endParaRPr>
        </a:p>
      </dsp:txBody>
      <dsp:txXfrm>
        <a:off x="56658" y="1399016"/>
        <a:ext cx="4721564" cy="1047324"/>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3FE47E-7DD3-41D3-82FA-AEB6160A08DF}">
      <dsp:nvSpPr>
        <dsp:cNvPr id="0" name=""/>
        <dsp:cNvSpPr/>
      </dsp:nvSpPr>
      <dsp:spPr>
        <a:xfrm>
          <a:off x="1652942" y="244"/>
          <a:ext cx="1596663" cy="1039880"/>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s-ES" sz="1300" b="0" i="1" kern="1200" dirty="0">
              <a:solidFill>
                <a:schemeClr val="tx1">
                  <a:lumMod val="65000"/>
                  <a:lumOff val="35000"/>
                </a:schemeClr>
              </a:solidFill>
            </a:rPr>
            <a:t>Intrínsecamente homogéneos</a:t>
          </a:r>
          <a:endParaRPr lang="es-PE" sz="1300" b="0" kern="1200" dirty="0">
            <a:solidFill>
              <a:schemeClr val="tx1">
                <a:lumMod val="65000"/>
                <a:lumOff val="35000"/>
              </a:schemeClr>
            </a:solidFill>
          </a:endParaRPr>
        </a:p>
      </dsp:txBody>
      <dsp:txXfrm>
        <a:off x="1886768" y="152531"/>
        <a:ext cx="1129011" cy="735306"/>
      </dsp:txXfrm>
    </dsp:sp>
    <dsp:sp modelId="{6E01C5AE-7F8C-44B3-A747-9FF70C88468E}">
      <dsp:nvSpPr>
        <dsp:cNvPr id="0" name=""/>
        <dsp:cNvSpPr/>
      </dsp:nvSpPr>
      <dsp:spPr>
        <a:xfrm rot="2700000">
          <a:off x="2913094" y="895378"/>
          <a:ext cx="177707" cy="350959"/>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s-PE" sz="1300" b="0" kern="1200">
            <a:solidFill>
              <a:schemeClr val="tx1">
                <a:lumMod val="65000"/>
                <a:lumOff val="35000"/>
              </a:schemeClr>
            </a:solidFill>
          </a:endParaRPr>
        </a:p>
      </dsp:txBody>
      <dsp:txXfrm>
        <a:off x="2920901" y="946721"/>
        <a:ext cx="124395" cy="210575"/>
      </dsp:txXfrm>
    </dsp:sp>
    <dsp:sp modelId="{9DDE9EF5-EC37-42D6-A4F0-A6EDC64D2974}">
      <dsp:nvSpPr>
        <dsp:cNvPr id="0" name=""/>
        <dsp:cNvSpPr/>
      </dsp:nvSpPr>
      <dsp:spPr>
        <a:xfrm>
          <a:off x="2781126" y="1104729"/>
          <a:ext cx="1549265" cy="1039880"/>
        </a:xfrm>
        <a:prstGeom prst="ellipse">
          <a:avLst/>
        </a:prstGeom>
        <a:solidFill>
          <a:schemeClr val="accent5">
            <a:hueOff val="-3311292"/>
            <a:satOff val="13270"/>
            <a:lumOff val="28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s-ES" sz="1300" b="0" i="1" kern="1200">
              <a:solidFill>
                <a:schemeClr val="tx1">
                  <a:lumMod val="65000"/>
                  <a:lumOff val="35000"/>
                </a:schemeClr>
              </a:solidFill>
            </a:rPr>
            <a:t>Heterogéneos entre sí</a:t>
          </a:r>
          <a:endParaRPr lang="es-PE" sz="1300" b="0" kern="1200" dirty="0">
            <a:solidFill>
              <a:schemeClr val="tx1">
                <a:lumMod val="65000"/>
                <a:lumOff val="35000"/>
              </a:schemeClr>
            </a:solidFill>
          </a:endParaRPr>
        </a:p>
      </dsp:txBody>
      <dsp:txXfrm>
        <a:off x="3008011" y="1257016"/>
        <a:ext cx="1095495" cy="735306"/>
      </dsp:txXfrm>
    </dsp:sp>
    <dsp:sp modelId="{9FE5438A-6A24-4F69-B62E-2A587C2CBB78}">
      <dsp:nvSpPr>
        <dsp:cNvPr id="0" name=""/>
        <dsp:cNvSpPr/>
      </dsp:nvSpPr>
      <dsp:spPr>
        <a:xfrm rot="8100000">
          <a:off x="2924316" y="1993570"/>
          <a:ext cx="174125" cy="350959"/>
        </a:xfrm>
        <a:prstGeom prst="rightArrow">
          <a:avLst>
            <a:gd name="adj1" fmla="val 60000"/>
            <a:gd name="adj2" fmla="val 50000"/>
          </a:avLst>
        </a:prstGeom>
        <a:solidFill>
          <a:schemeClr val="accent5">
            <a:hueOff val="-3311292"/>
            <a:satOff val="13270"/>
            <a:lumOff val="287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s-PE" sz="1300" b="0" kern="1200">
            <a:solidFill>
              <a:schemeClr val="tx1">
                <a:lumMod val="65000"/>
                <a:lumOff val="35000"/>
              </a:schemeClr>
            </a:solidFill>
          </a:endParaRPr>
        </a:p>
      </dsp:txBody>
      <dsp:txXfrm rot="10800000">
        <a:off x="2968903" y="2045293"/>
        <a:ext cx="121888" cy="210575"/>
      </dsp:txXfrm>
    </dsp:sp>
    <dsp:sp modelId="{720D954D-656E-4B19-8FC3-4D2DF8118FA4}">
      <dsp:nvSpPr>
        <dsp:cNvPr id="0" name=""/>
        <dsp:cNvSpPr/>
      </dsp:nvSpPr>
      <dsp:spPr>
        <a:xfrm>
          <a:off x="1622344" y="2209214"/>
          <a:ext cx="1657860" cy="1039880"/>
        </a:xfrm>
        <a:prstGeom prst="ellipse">
          <a:avLst/>
        </a:prstGeom>
        <a:solidFill>
          <a:schemeClr val="accent5">
            <a:hueOff val="-6622584"/>
            <a:satOff val="26541"/>
            <a:lumOff val="57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s-ES" sz="1300" b="0" i="1" kern="1200">
              <a:solidFill>
                <a:schemeClr val="tx1">
                  <a:lumMod val="65000"/>
                  <a:lumOff val="35000"/>
                </a:schemeClr>
              </a:solidFill>
            </a:rPr>
            <a:t>Bastante grandes</a:t>
          </a:r>
          <a:endParaRPr lang="es-PE" sz="1300" b="0" kern="1200" dirty="0">
            <a:solidFill>
              <a:schemeClr val="tx1">
                <a:lumMod val="65000"/>
                <a:lumOff val="35000"/>
              </a:schemeClr>
            </a:solidFill>
          </a:endParaRPr>
        </a:p>
      </dsp:txBody>
      <dsp:txXfrm>
        <a:off x="1865132" y="2361501"/>
        <a:ext cx="1172284" cy="735306"/>
      </dsp:txXfrm>
    </dsp:sp>
    <dsp:sp modelId="{59D6AC57-7492-4085-8CAD-8ADA22DACB8F}">
      <dsp:nvSpPr>
        <dsp:cNvPr id="0" name=""/>
        <dsp:cNvSpPr/>
      </dsp:nvSpPr>
      <dsp:spPr>
        <a:xfrm rot="13500000">
          <a:off x="1799007" y="1993731"/>
          <a:ext cx="184646" cy="350959"/>
        </a:xfrm>
        <a:prstGeom prst="rightArrow">
          <a:avLst>
            <a:gd name="adj1" fmla="val 60000"/>
            <a:gd name="adj2" fmla="val 50000"/>
          </a:avLst>
        </a:prstGeom>
        <a:solidFill>
          <a:schemeClr val="accent5">
            <a:hueOff val="-6622584"/>
            <a:satOff val="26541"/>
            <a:lumOff val="575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s-PE" sz="1300" b="0" kern="1200">
            <a:solidFill>
              <a:schemeClr val="tx1">
                <a:lumMod val="65000"/>
                <a:lumOff val="35000"/>
              </a:schemeClr>
            </a:solidFill>
          </a:endParaRPr>
        </a:p>
      </dsp:txBody>
      <dsp:txXfrm rot="10800000">
        <a:off x="1846289" y="2083508"/>
        <a:ext cx="129252" cy="210575"/>
      </dsp:txXfrm>
    </dsp:sp>
    <dsp:sp modelId="{D1A7F8C8-135D-4015-B863-2FC92DF6521C}">
      <dsp:nvSpPr>
        <dsp:cNvPr id="0" name=""/>
        <dsp:cNvSpPr/>
      </dsp:nvSpPr>
      <dsp:spPr>
        <a:xfrm>
          <a:off x="645483" y="1104729"/>
          <a:ext cx="1402611" cy="1039880"/>
        </a:xfrm>
        <a:prstGeom prst="ellipse">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s-ES" sz="1300" b="0" i="1" kern="1200" dirty="0">
              <a:solidFill>
                <a:schemeClr val="tx1">
                  <a:lumMod val="65000"/>
                  <a:lumOff val="35000"/>
                </a:schemeClr>
              </a:solidFill>
            </a:rPr>
            <a:t>Operacionales</a:t>
          </a:r>
          <a:endParaRPr lang="es-PE" sz="1300" b="0" kern="1200" dirty="0">
            <a:solidFill>
              <a:schemeClr val="tx1">
                <a:lumMod val="65000"/>
                <a:lumOff val="35000"/>
              </a:schemeClr>
            </a:solidFill>
          </a:endParaRPr>
        </a:p>
      </dsp:txBody>
      <dsp:txXfrm>
        <a:off x="850891" y="1257016"/>
        <a:ext cx="991795" cy="735306"/>
      </dsp:txXfrm>
    </dsp:sp>
    <dsp:sp modelId="{8E1181DC-7F43-4177-853C-894C7DA42DF2}">
      <dsp:nvSpPr>
        <dsp:cNvPr id="0" name=""/>
        <dsp:cNvSpPr/>
      </dsp:nvSpPr>
      <dsp:spPr>
        <a:xfrm rot="18900000">
          <a:off x="1792144" y="909720"/>
          <a:ext cx="188228" cy="350959"/>
        </a:xfrm>
        <a:prstGeom prst="rightArrow">
          <a:avLst>
            <a:gd name="adj1" fmla="val 60000"/>
            <a:gd name="adj2" fmla="val 50000"/>
          </a:avLst>
        </a:prstGeom>
        <a:solidFill>
          <a:schemeClr val="accent5">
            <a:hueOff val="-9933876"/>
            <a:satOff val="39811"/>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s-PE" sz="1300" b="0" kern="1200">
            <a:solidFill>
              <a:schemeClr val="tx1">
                <a:lumMod val="65000"/>
                <a:lumOff val="35000"/>
              </a:schemeClr>
            </a:solidFill>
          </a:endParaRPr>
        </a:p>
      </dsp:txBody>
      <dsp:txXfrm>
        <a:off x="1800414" y="999876"/>
        <a:ext cx="131760" cy="210575"/>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0353D5-19CF-401A-A00C-9F2DFE888BD8}">
      <dsp:nvSpPr>
        <dsp:cNvPr id="0" name=""/>
        <dsp:cNvSpPr/>
      </dsp:nvSpPr>
      <dsp:spPr>
        <a:xfrm>
          <a:off x="0" y="0"/>
          <a:ext cx="5832648" cy="1302128"/>
        </a:xfrm>
        <a:prstGeom prst="roundRect">
          <a:avLst>
            <a:gd name="adj" fmla="val 10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1363140-2B64-4E5A-9F57-C8ECCB0D3ADE}">
      <dsp:nvSpPr>
        <dsp:cNvPr id="0" name=""/>
        <dsp:cNvSpPr/>
      </dsp:nvSpPr>
      <dsp:spPr>
        <a:xfrm>
          <a:off x="176288" y="173617"/>
          <a:ext cx="1210046" cy="954893"/>
        </a:xfrm>
        <a:prstGeom prst="roundRect">
          <a:avLst>
            <a:gd name="adj" fmla="val 1000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1000" r="-21000"/>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69B85A59-89A8-438A-87AC-06529AA03428}">
      <dsp:nvSpPr>
        <dsp:cNvPr id="0" name=""/>
        <dsp:cNvSpPr/>
      </dsp:nvSpPr>
      <dsp:spPr>
        <a:xfrm rot="10800000">
          <a:off x="176288" y="1302128"/>
          <a:ext cx="1210046" cy="1591489"/>
        </a:xfrm>
        <a:prstGeom prst="round2SameRect">
          <a:avLst>
            <a:gd name="adj1" fmla="val 10500"/>
            <a:gd name="adj2" fmla="val 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s-ES" sz="1200" b="1" kern="1200"/>
            <a:t>Segmentación Geográfica</a:t>
          </a:r>
          <a:endParaRPr lang="es-PE" sz="1200" kern="1200" dirty="0"/>
        </a:p>
      </dsp:txBody>
      <dsp:txXfrm rot="10800000">
        <a:off x="213501" y="1302128"/>
        <a:ext cx="1135620" cy="1554276"/>
      </dsp:txXfrm>
    </dsp:sp>
    <dsp:sp modelId="{C68172C4-A2CF-4DF2-BB6B-3EBD02DB3E8F}">
      <dsp:nvSpPr>
        <dsp:cNvPr id="0" name=""/>
        <dsp:cNvSpPr/>
      </dsp:nvSpPr>
      <dsp:spPr>
        <a:xfrm>
          <a:off x="1507339" y="173617"/>
          <a:ext cx="1210046" cy="954893"/>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000" r="-1000"/>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74759A44-5E64-4634-8C12-DD22FE4FE9AA}">
      <dsp:nvSpPr>
        <dsp:cNvPr id="0" name=""/>
        <dsp:cNvSpPr/>
      </dsp:nvSpPr>
      <dsp:spPr>
        <a:xfrm rot="10800000">
          <a:off x="1507339" y="1302128"/>
          <a:ext cx="1210046" cy="1591489"/>
        </a:xfrm>
        <a:prstGeom prst="round2SameRect">
          <a:avLst>
            <a:gd name="adj1" fmla="val 10500"/>
            <a:gd name="adj2" fmla="val 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s-ES" sz="1200" b="1" kern="1200"/>
            <a:t>Segmentación Demográfica</a:t>
          </a:r>
          <a:endParaRPr lang="es-PE" sz="1200" kern="1200" dirty="0"/>
        </a:p>
      </dsp:txBody>
      <dsp:txXfrm rot="10800000">
        <a:off x="1544552" y="1302128"/>
        <a:ext cx="1135620" cy="1554276"/>
      </dsp:txXfrm>
    </dsp:sp>
    <dsp:sp modelId="{BE1A3EE6-CC4C-41F5-BBA8-A9B901E0A0D5}">
      <dsp:nvSpPr>
        <dsp:cNvPr id="0" name=""/>
        <dsp:cNvSpPr/>
      </dsp:nvSpPr>
      <dsp:spPr>
        <a:xfrm>
          <a:off x="2838390" y="173617"/>
          <a:ext cx="1210046" cy="954893"/>
        </a:xfrm>
        <a:prstGeom prst="roundRect">
          <a:avLst>
            <a:gd name="adj" fmla="val 10000"/>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17000" r="-17000"/>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49D6E00B-FE0B-485C-8E23-C06ED8BFFC35}">
      <dsp:nvSpPr>
        <dsp:cNvPr id="0" name=""/>
        <dsp:cNvSpPr/>
      </dsp:nvSpPr>
      <dsp:spPr>
        <a:xfrm rot="10800000">
          <a:off x="2865786" y="1302128"/>
          <a:ext cx="1210046" cy="1591489"/>
        </a:xfrm>
        <a:prstGeom prst="round2SameRect">
          <a:avLst>
            <a:gd name="adj1" fmla="val 10500"/>
            <a:gd name="adj2" fmla="val 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s-ES" sz="1200" b="1" kern="1200" dirty="0"/>
            <a:t>Segmentación Psicográfica</a:t>
          </a:r>
          <a:endParaRPr lang="es-PE" sz="1200" kern="1200" dirty="0"/>
        </a:p>
      </dsp:txBody>
      <dsp:txXfrm rot="10800000">
        <a:off x="2902999" y="1302128"/>
        <a:ext cx="1135620" cy="1554276"/>
      </dsp:txXfrm>
    </dsp:sp>
    <dsp:sp modelId="{88306931-E521-40A9-8B75-E9D4D0133831}">
      <dsp:nvSpPr>
        <dsp:cNvPr id="0" name=""/>
        <dsp:cNvSpPr/>
      </dsp:nvSpPr>
      <dsp:spPr>
        <a:xfrm>
          <a:off x="4307877" y="173617"/>
          <a:ext cx="1210046" cy="954893"/>
        </a:xfrm>
        <a:prstGeom prst="roundRect">
          <a:avLst>
            <a:gd name="adj" fmla="val 10000"/>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16000" r="-16000"/>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6BE39003-82EC-4BC7-9D36-B9E373658CA9}">
      <dsp:nvSpPr>
        <dsp:cNvPr id="0" name=""/>
        <dsp:cNvSpPr/>
      </dsp:nvSpPr>
      <dsp:spPr>
        <a:xfrm rot="10800000">
          <a:off x="4275454" y="1302128"/>
          <a:ext cx="1486917" cy="1591489"/>
        </a:xfrm>
        <a:prstGeom prst="round2SameRect">
          <a:avLst>
            <a:gd name="adj1" fmla="val 10500"/>
            <a:gd name="adj2" fmla="val 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s-ES" sz="1200" b="1" kern="1200"/>
            <a:t>Segmentación por comportamiento</a:t>
          </a:r>
          <a:endParaRPr lang="es-PE" sz="1200" kern="1200" dirty="0"/>
        </a:p>
      </dsp:txBody>
      <dsp:txXfrm rot="10800000">
        <a:off x="4321182" y="1302128"/>
        <a:ext cx="1395461" cy="1545761"/>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7544A7-DB12-42D0-A1F5-82826D97A949}">
      <dsp:nvSpPr>
        <dsp:cNvPr id="0" name=""/>
        <dsp:cNvSpPr/>
      </dsp:nvSpPr>
      <dsp:spPr>
        <a:xfrm>
          <a:off x="2561909" y="1579532"/>
          <a:ext cx="1212884" cy="1212884"/>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_tradnl" sz="1200" b="1" kern="1200" dirty="0">
              <a:solidFill>
                <a:schemeClr val="tx1">
                  <a:lumMod val="65000"/>
                  <a:lumOff val="35000"/>
                </a:schemeClr>
              </a:solidFill>
            </a:rPr>
            <a:t>CLAVES BÁSICAS DE MEDIDAS DEL MERCADO</a:t>
          </a:r>
          <a:endParaRPr lang="es-PE" sz="1200" b="1" kern="1200" dirty="0">
            <a:solidFill>
              <a:schemeClr val="tx1">
                <a:lumMod val="65000"/>
                <a:lumOff val="35000"/>
              </a:schemeClr>
            </a:solidFill>
          </a:endParaRPr>
        </a:p>
      </dsp:txBody>
      <dsp:txXfrm>
        <a:off x="2739532" y="1757155"/>
        <a:ext cx="857638" cy="857638"/>
      </dsp:txXfrm>
    </dsp:sp>
    <dsp:sp modelId="{6EB4793F-77FA-44D5-8410-83E5B1BBF3ED}">
      <dsp:nvSpPr>
        <dsp:cNvPr id="0" name=""/>
        <dsp:cNvSpPr/>
      </dsp:nvSpPr>
      <dsp:spPr>
        <a:xfrm rot="16200000">
          <a:off x="2986030" y="1379984"/>
          <a:ext cx="364643" cy="34453"/>
        </a:xfrm>
        <a:custGeom>
          <a:avLst/>
          <a:gdLst/>
          <a:ahLst/>
          <a:cxnLst/>
          <a:rect l="0" t="0" r="0" b="0"/>
          <a:pathLst>
            <a:path>
              <a:moveTo>
                <a:pt x="0" y="17226"/>
              </a:moveTo>
              <a:lnTo>
                <a:pt x="364643" y="17226"/>
              </a:lnTo>
            </a:path>
          </a:pathLst>
        </a:custGeom>
        <a:noFill/>
        <a:ln w="25400" cap="flat" cmpd="sng" algn="ctr">
          <a:solidFill>
            <a:schemeClr val="accent6">
              <a:lumMod val="75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PE" sz="500" kern="1200">
            <a:solidFill>
              <a:schemeClr val="tx1">
                <a:lumMod val="65000"/>
                <a:lumOff val="35000"/>
              </a:schemeClr>
            </a:solidFill>
          </a:endParaRPr>
        </a:p>
      </dsp:txBody>
      <dsp:txXfrm>
        <a:off x="3159235" y="1388094"/>
        <a:ext cx="18232" cy="18232"/>
      </dsp:txXfrm>
    </dsp:sp>
    <dsp:sp modelId="{66900907-9EC5-4A7E-9A99-A5FB40B27B79}">
      <dsp:nvSpPr>
        <dsp:cNvPr id="0" name=""/>
        <dsp:cNvSpPr/>
      </dsp:nvSpPr>
      <dsp:spPr>
        <a:xfrm>
          <a:off x="2561909" y="2004"/>
          <a:ext cx="1212884" cy="1212884"/>
        </a:xfrm>
        <a:prstGeom prst="ellipse">
          <a:avLst/>
        </a:prstGeom>
        <a:solidFill>
          <a:schemeClr val="lt1">
            <a:hueOff val="0"/>
            <a:satOff val="0"/>
            <a:lumOff val="0"/>
            <a:alphaOff val="0"/>
          </a:schemeClr>
        </a:solidFill>
        <a:ln w="25400" cap="flat" cmpd="sng" algn="ctr">
          <a:solidFill>
            <a:schemeClr val="accent6">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ES_tradnl" sz="1000" b="1" kern="1200">
              <a:solidFill>
                <a:schemeClr val="tx1">
                  <a:lumMod val="65000"/>
                  <a:lumOff val="35000"/>
                </a:schemeClr>
              </a:solidFill>
            </a:rPr>
            <a:t>Potencial de mercado total del consumidor final</a:t>
          </a:r>
          <a:endParaRPr lang="es-PE" sz="1000" b="1" kern="1200" dirty="0">
            <a:solidFill>
              <a:schemeClr val="tx1">
                <a:lumMod val="65000"/>
                <a:lumOff val="35000"/>
              </a:schemeClr>
            </a:solidFill>
          </a:endParaRPr>
        </a:p>
      </dsp:txBody>
      <dsp:txXfrm>
        <a:off x="2739532" y="179627"/>
        <a:ext cx="857638" cy="857638"/>
      </dsp:txXfrm>
    </dsp:sp>
    <dsp:sp modelId="{C2C900C9-BA03-4067-A8A6-B2DB69AC24CD}">
      <dsp:nvSpPr>
        <dsp:cNvPr id="0" name=""/>
        <dsp:cNvSpPr/>
      </dsp:nvSpPr>
      <dsp:spPr>
        <a:xfrm rot="19800000">
          <a:off x="3669120" y="1774366"/>
          <a:ext cx="364643" cy="34453"/>
        </a:xfrm>
        <a:custGeom>
          <a:avLst/>
          <a:gdLst/>
          <a:ahLst/>
          <a:cxnLst/>
          <a:rect l="0" t="0" r="0" b="0"/>
          <a:pathLst>
            <a:path>
              <a:moveTo>
                <a:pt x="0" y="17226"/>
              </a:moveTo>
              <a:lnTo>
                <a:pt x="364643" y="1722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PE" sz="500" kern="1200">
            <a:solidFill>
              <a:schemeClr val="tx1">
                <a:lumMod val="65000"/>
                <a:lumOff val="35000"/>
              </a:schemeClr>
            </a:solidFill>
          </a:endParaRPr>
        </a:p>
      </dsp:txBody>
      <dsp:txXfrm>
        <a:off x="3842325" y="1782476"/>
        <a:ext cx="18232" cy="18232"/>
      </dsp:txXfrm>
    </dsp:sp>
    <dsp:sp modelId="{F3A213D7-ACEB-443D-A524-591FA828AA1B}">
      <dsp:nvSpPr>
        <dsp:cNvPr id="0" name=""/>
        <dsp:cNvSpPr/>
      </dsp:nvSpPr>
      <dsp:spPr>
        <a:xfrm>
          <a:off x="3928089" y="790768"/>
          <a:ext cx="1212884" cy="1212884"/>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ES_tradnl" sz="1000" b="1" kern="1200">
              <a:solidFill>
                <a:schemeClr val="tx1">
                  <a:lumMod val="65000"/>
                  <a:lumOff val="35000"/>
                </a:schemeClr>
              </a:solidFill>
            </a:rPr>
            <a:t>Potencial de mercado total de los mercados del comprador industrial</a:t>
          </a:r>
          <a:endParaRPr lang="es-PE" sz="1000" b="1" kern="1200" dirty="0">
            <a:solidFill>
              <a:schemeClr val="tx1">
                <a:lumMod val="65000"/>
                <a:lumOff val="35000"/>
              </a:schemeClr>
            </a:solidFill>
          </a:endParaRPr>
        </a:p>
      </dsp:txBody>
      <dsp:txXfrm>
        <a:off x="4105712" y="968391"/>
        <a:ext cx="857638" cy="857638"/>
      </dsp:txXfrm>
    </dsp:sp>
    <dsp:sp modelId="{17226064-AB35-4D0A-85DC-8AE712C336A1}">
      <dsp:nvSpPr>
        <dsp:cNvPr id="0" name=""/>
        <dsp:cNvSpPr/>
      </dsp:nvSpPr>
      <dsp:spPr>
        <a:xfrm rot="1810170">
          <a:off x="3665394" y="2574631"/>
          <a:ext cx="402377" cy="34453"/>
        </a:xfrm>
        <a:custGeom>
          <a:avLst/>
          <a:gdLst/>
          <a:ahLst/>
          <a:cxnLst/>
          <a:rect l="0" t="0" r="0" b="0"/>
          <a:pathLst>
            <a:path>
              <a:moveTo>
                <a:pt x="0" y="17226"/>
              </a:moveTo>
              <a:lnTo>
                <a:pt x="402377" y="1722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PE" sz="500" kern="1200">
            <a:solidFill>
              <a:schemeClr val="tx1">
                <a:lumMod val="65000"/>
                <a:lumOff val="35000"/>
              </a:schemeClr>
            </a:solidFill>
          </a:endParaRPr>
        </a:p>
      </dsp:txBody>
      <dsp:txXfrm>
        <a:off x="3856524" y="2581798"/>
        <a:ext cx="20118" cy="20118"/>
      </dsp:txXfrm>
    </dsp:sp>
    <dsp:sp modelId="{391A3B4C-5486-41BB-B15B-8A2651428212}">
      <dsp:nvSpPr>
        <dsp:cNvPr id="0" name=""/>
        <dsp:cNvSpPr/>
      </dsp:nvSpPr>
      <dsp:spPr>
        <a:xfrm>
          <a:off x="3958372" y="2391298"/>
          <a:ext cx="1212884" cy="1212884"/>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ES_tradnl" sz="1000" b="1" kern="1200">
              <a:solidFill>
                <a:schemeClr val="tx1">
                  <a:lumMod val="65000"/>
                  <a:lumOff val="35000"/>
                </a:schemeClr>
              </a:solidFill>
            </a:rPr>
            <a:t>Estructura de la demanda </a:t>
          </a:r>
          <a:endParaRPr lang="es-PE" sz="1000" b="1" kern="1200" dirty="0">
            <a:solidFill>
              <a:schemeClr val="tx1">
                <a:lumMod val="65000"/>
                <a:lumOff val="35000"/>
              </a:schemeClr>
            </a:solidFill>
          </a:endParaRPr>
        </a:p>
      </dsp:txBody>
      <dsp:txXfrm>
        <a:off x="4135995" y="2568921"/>
        <a:ext cx="857638" cy="857638"/>
      </dsp:txXfrm>
    </dsp:sp>
    <dsp:sp modelId="{3D77144C-DB06-4CDB-899D-C572D6CE837C}">
      <dsp:nvSpPr>
        <dsp:cNvPr id="0" name=""/>
        <dsp:cNvSpPr/>
      </dsp:nvSpPr>
      <dsp:spPr>
        <a:xfrm rot="5400000">
          <a:off x="2986030" y="2957512"/>
          <a:ext cx="364643" cy="34453"/>
        </a:xfrm>
        <a:custGeom>
          <a:avLst/>
          <a:gdLst/>
          <a:ahLst/>
          <a:cxnLst/>
          <a:rect l="0" t="0" r="0" b="0"/>
          <a:pathLst>
            <a:path>
              <a:moveTo>
                <a:pt x="0" y="17226"/>
              </a:moveTo>
              <a:lnTo>
                <a:pt x="364643" y="17226"/>
              </a:lnTo>
            </a:path>
          </a:pathLst>
        </a:custGeom>
        <a:noFill/>
        <a:ln w="25400" cap="flat" cmpd="sng" algn="ctr">
          <a:solidFill>
            <a:srgbClr val="7030A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PE" sz="500" kern="1200">
            <a:solidFill>
              <a:schemeClr val="tx1">
                <a:lumMod val="65000"/>
                <a:lumOff val="35000"/>
              </a:schemeClr>
            </a:solidFill>
          </a:endParaRPr>
        </a:p>
      </dsp:txBody>
      <dsp:txXfrm>
        <a:off x="3159235" y="2965622"/>
        <a:ext cx="18232" cy="18232"/>
      </dsp:txXfrm>
    </dsp:sp>
    <dsp:sp modelId="{6E42C181-B1E0-4823-9DB2-8F0528F8CF96}">
      <dsp:nvSpPr>
        <dsp:cNvPr id="0" name=""/>
        <dsp:cNvSpPr/>
      </dsp:nvSpPr>
      <dsp:spPr>
        <a:xfrm>
          <a:off x="2561909" y="3157060"/>
          <a:ext cx="1212884" cy="1212884"/>
        </a:xfrm>
        <a:prstGeom prst="ellipse">
          <a:avLst/>
        </a:prstGeom>
        <a:solidFill>
          <a:schemeClr val="lt1">
            <a:hueOff val="0"/>
            <a:satOff val="0"/>
            <a:lumOff val="0"/>
            <a:alphaOff val="0"/>
          </a:schemeClr>
        </a:solidFill>
        <a:ln w="25400" cap="flat" cmpd="sng" algn="ctr">
          <a:solidFill>
            <a:srgbClr val="7030A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ES_tradnl" sz="1000" b="1" kern="1200">
              <a:solidFill>
                <a:schemeClr val="tx1">
                  <a:lumMod val="65000"/>
                  <a:lumOff val="35000"/>
                </a:schemeClr>
              </a:solidFill>
            </a:rPr>
            <a:t>Potencial de mercado relativo</a:t>
          </a:r>
          <a:endParaRPr lang="es-PE" sz="1000" b="1" kern="1200" dirty="0">
            <a:solidFill>
              <a:schemeClr val="tx1">
                <a:lumMod val="65000"/>
                <a:lumOff val="35000"/>
              </a:schemeClr>
            </a:solidFill>
          </a:endParaRPr>
        </a:p>
      </dsp:txBody>
      <dsp:txXfrm>
        <a:off x="2739532" y="3334683"/>
        <a:ext cx="857638" cy="857638"/>
      </dsp:txXfrm>
    </dsp:sp>
    <dsp:sp modelId="{0306D4BE-B43D-4C09-B8BF-1BE7A49CA3FC}">
      <dsp:nvSpPr>
        <dsp:cNvPr id="0" name=""/>
        <dsp:cNvSpPr/>
      </dsp:nvSpPr>
      <dsp:spPr>
        <a:xfrm rot="9000000">
          <a:off x="2302940" y="2563130"/>
          <a:ext cx="364643" cy="34453"/>
        </a:xfrm>
        <a:custGeom>
          <a:avLst/>
          <a:gdLst/>
          <a:ahLst/>
          <a:cxnLst/>
          <a:rect l="0" t="0" r="0" b="0"/>
          <a:pathLst>
            <a:path>
              <a:moveTo>
                <a:pt x="0" y="17226"/>
              </a:moveTo>
              <a:lnTo>
                <a:pt x="364643" y="17226"/>
              </a:lnTo>
            </a:path>
          </a:pathLst>
        </a:custGeom>
        <a:noFill/>
        <a:ln w="25400" cap="flat" cmpd="sng" algn="ctr">
          <a:solidFill>
            <a:srgbClr val="00B05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PE" sz="500" kern="1200">
            <a:solidFill>
              <a:schemeClr val="tx1">
                <a:lumMod val="65000"/>
                <a:lumOff val="35000"/>
              </a:schemeClr>
            </a:solidFill>
          </a:endParaRPr>
        </a:p>
      </dsp:txBody>
      <dsp:txXfrm rot="10800000">
        <a:off x="2476146" y="2571240"/>
        <a:ext cx="18232" cy="18232"/>
      </dsp:txXfrm>
    </dsp:sp>
    <dsp:sp modelId="{51F11AD6-1B97-4A89-B4FE-53D80C9C1B05}">
      <dsp:nvSpPr>
        <dsp:cNvPr id="0" name=""/>
        <dsp:cNvSpPr/>
      </dsp:nvSpPr>
      <dsp:spPr>
        <a:xfrm>
          <a:off x="1195730" y="2368296"/>
          <a:ext cx="1212884" cy="1212884"/>
        </a:xfrm>
        <a:prstGeom prst="ellipse">
          <a:avLst/>
        </a:prstGeom>
        <a:solidFill>
          <a:schemeClr val="lt1">
            <a:hueOff val="0"/>
            <a:satOff val="0"/>
            <a:lumOff val="0"/>
            <a:alphaOff val="0"/>
          </a:scheme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ES_tradnl" sz="1000" b="1" kern="1200">
              <a:solidFill>
                <a:schemeClr val="tx1">
                  <a:lumMod val="65000"/>
                  <a:lumOff val="35000"/>
                </a:schemeClr>
              </a:solidFill>
            </a:rPr>
            <a:t>Mediciones del potencial de mercado relativo</a:t>
          </a:r>
          <a:endParaRPr lang="es-PE" sz="1000" b="1" kern="1200" dirty="0">
            <a:solidFill>
              <a:schemeClr val="tx1">
                <a:lumMod val="65000"/>
                <a:lumOff val="35000"/>
              </a:schemeClr>
            </a:solidFill>
          </a:endParaRPr>
        </a:p>
      </dsp:txBody>
      <dsp:txXfrm>
        <a:off x="1373353" y="2545919"/>
        <a:ext cx="857638" cy="857638"/>
      </dsp:txXfrm>
    </dsp:sp>
    <dsp:sp modelId="{923EECCA-0C3F-443B-8EC0-15C6B9291D96}">
      <dsp:nvSpPr>
        <dsp:cNvPr id="0" name=""/>
        <dsp:cNvSpPr/>
      </dsp:nvSpPr>
      <dsp:spPr>
        <a:xfrm rot="12600000">
          <a:off x="2302940" y="1774366"/>
          <a:ext cx="364643" cy="34453"/>
        </a:xfrm>
        <a:custGeom>
          <a:avLst/>
          <a:gdLst/>
          <a:ahLst/>
          <a:cxnLst/>
          <a:rect l="0" t="0" r="0" b="0"/>
          <a:pathLst>
            <a:path>
              <a:moveTo>
                <a:pt x="0" y="17226"/>
              </a:moveTo>
              <a:lnTo>
                <a:pt x="364643" y="1722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PE" sz="500" kern="1200">
            <a:solidFill>
              <a:schemeClr val="tx1">
                <a:lumMod val="65000"/>
                <a:lumOff val="35000"/>
              </a:schemeClr>
            </a:solidFill>
          </a:endParaRPr>
        </a:p>
      </dsp:txBody>
      <dsp:txXfrm rot="10800000">
        <a:off x="2476146" y="1782476"/>
        <a:ext cx="18232" cy="18232"/>
      </dsp:txXfrm>
    </dsp:sp>
    <dsp:sp modelId="{3BD55A91-172F-456F-B98F-F41A30C61639}">
      <dsp:nvSpPr>
        <dsp:cNvPr id="0" name=""/>
        <dsp:cNvSpPr/>
      </dsp:nvSpPr>
      <dsp:spPr>
        <a:xfrm>
          <a:off x="1195730" y="790768"/>
          <a:ext cx="1212884" cy="1212884"/>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ES_tradnl" sz="1000" b="1" kern="1200">
              <a:solidFill>
                <a:schemeClr val="tx1">
                  <a:lumMod val="65000"/>
                  <a:lumOff val="35000"/>
                </a:schemeClr>
              </a:solidFill>
            </a:rPr>
            <a:t>Índice de factores corolarios múltiples</a:t>
          </a:r>
          <a:endParaRPr lang="es-ES_tradnl" sz="1000" b="1" kern="1200" dirty="0">
            <a:solidFill>
              <a:schemeClr val="tx1">
                <a:lumMod val="65000"/>
                <a:lumOff val="35000"/>
              </a:schemeClr>
            </a:solidFill>
          </a:endParaRPr>
        </a:p>
      </dsp:txBody>
      <dsp:txXfrm>
        <a:off x="1373353" y="968391"/>
        <a:ext cx="857638" cy="8576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4DDB79-CA2F-4E7E-B911-4208EC2E877B}">
      <dsp:nvSpPr>
        <dsp:cNvPr id="0" name=""/>
        <dsp:cNvSpPr/>
      </dsp:nvSpPr>
      <dsp:spPr>
        <a:xfrm>
          <a:off x="0" y="262578"/>
          <a:ext cx="5040560" cy="3528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1203" tIns="291592" rIns="391203" bIns="99568" numCol="1" spcCol="1270" anchor="t" anchorCtr="0">
          <a:noAutofit/>
        </a:bodyPr>
        <a:lstStyle/>
        <a:p>
          <a:pPr marL="114300" lvl="1" indent="-114300" algn="l" defTabSz="622300" rtl="0">
            <a:lnSpc>
              <a:spcPct val="90000"/>
            </a:lnSpc>
            <a:spcBef>
              <a:spcPct val="0"/>
            </a:spcBef>
            <a:spcAft>
              <a:spcPct val="15000"/>
            </a:spcAft>
            <a:buChar char="•"/>
          </a:pPr>
          <a:endParaRPr lang="es-PE" sz="1400" i="0" kern="1200">
            <a:solidFill>
              <a:schemeClr val="tx1">
                <a:lumMod val="65000"/>
                <a:lumOff val="35000"/>
              </a:schemeClr>
            </a:solidFill>
          </a:endParaRPr>
        </a:p>
      </dsp:txBody>
      <dsp:txXfrm>
        <a:off x="0" y="262578"/>
        <a:ext cx="5040560" cy="352800"/>
      </dsp:txXfrm>
    </dsp:sp>
    <dsp:sp modelId="{569C442B-753E-42A5-9EE6-34AA8B4798A6}">
      <dsp:nvSpPr>
        <dsp:cNvPr id="0" name=""/>
        <dsp:cNvSpPr/>
      </dsp:nvSpPr>
      <dsp:spPr>
        <a:xfrm>
          <a:off x="252028" y="55938"/>
          <a:ext cx="3528392" cy="41328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65" tIns="0" rIns="133365" bIns="0" numCol="1" spcCol="1270" anchor="ctr" anchorCtr="0">
          <a:noAutofit/>
        </a:bodyPr>
        <a:lstStyle/>
        <a:p>
          <a:pPr marL="0" lvl="0" indent="0" algn="just" defTabSz="622300" rtl="0">
            <a:lnSpc>
              <a:spcPct val="90000"/>
            </a:lnSpc>
            <a:spcBef>
              <a:spcPct val="0"/>
            </a:spcBef>
            <a:spcAft>
              <a:spcPct val="35000"/>
            </a:spcAft>
            <a:buNone/>
          </a:pPr>
          <a:r>
            <a:rPr lang="es-ES" sz="1400" b="1" i="0" kern="1200" dirty="0"/>
            <a:t>La función</a:t>
          </a:r>
          <a:r>
            <a:rPr lang="es-ES" sz="1400" b="0" i="0" kern="1200" dirty="0"/>
            <a:t>: Organizar el intercambio voluntario y competitivo.</a:t>
          </a:r>
          <a:endParaRPr lang="es-PE" sz="1400" i="0" kern="1200" dirty="0"/>
        </a:p>
      </dsp:txBody>
      <dsp:txXfrm>
        <a:off x="272203" y="76113"/>
        <a:ext cx="3488042" cy="372930"/>
      </dsp:txXfrm>
    </dsp:sp>
    <dsp:sp modelId="{A818C816-713E-4B15-94AA-A3158397BADA}">
      <dsp:nvSpPr>
        <dsp:cNvPr id="0" name=""/>
        <dsp:cNvSpPr/>
      </dsp:nvSpPr>
      <dsp:spPr>
        <a:xfrm>
          <a:off x="0" y="897618"/>
          <a:ext cx="5040560" cy="3528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1203" tIns="291592" rIns="391203" bIns="99568" numCol="1" spcCol="1270" anchor="t" anchorCtr="0">
          <a:noAutofit/>
        </a:bodyPr>
        <a:lstStyle/>
        <a:p>
          <a:pPr marL="114300" lvl="1" indent="-114300" algn="l" defTabSz="622300" rtl="0">
            <a:lnSpc>
              <a:spcPct val="90000"/>
            </a:lnSpc>
            <a:spcBef>
              <a:spcPct val="0"/>
            </a:spcBef>
            <a:spcAft>
              <a:spcPct val="15000"/>
            </a:spcAft>
            <a:buChar char="•"/>
          </a:pPr>
          <a:endParaRPr lang="es-PE" sz="1400" i="0" kern="1200" dirty="0">
            <a:solidFill>
              <a:schemeClr val="tx1">
                <a:lumMod val="65000"/>
                <a:lumOff val="35000"/>
              </a:schemeClr>
            </a:solidFill>
          </a:endParaRPr>
        </a:p>
      </dsp:txBody>
      <dsp:txXfrm>
        <a:off x="0" y="897618"/>
        <a:ext cx="5040560" cy="352800"/>
      </dsp:txXfrm>
    </dsp:sp>
    <dsp:sp modelId="{528B6EFB-6501-4FC1-B279-62F2EA750138}">
      <dsp:nvSpPr>
        <dsp:cNvPr id="0" name=""/>
        <dsp:cNvSpPr/>
      </dsp:nvSpPr>
      <dsp:spPr>
        <a:xfrm>
          <a:off x="252028" y="690978"/>
          <a:ext cx="3528392" cy="41328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65" tIns="0" rIns="133365" bIns="0" numCol="1" spcCol="1270" anchor="ctr" anchorCtr="0">
          <a:noAutofit/>
        </a:bodyPr>
        <a:lstStyle/>
        <a:p>
          <a:pPr marL="0" lvl="0" indent="0" algn="just" defTabSz="622300" rtl="0">
            <a:lnSpc>
              <a:spcPct val="90000"/>
            </a:lnSpc>
            <a:spcBef>
              <a:spcPct val="0"/>
            </a:spcBef>
            <a:spcAft>
              <a:spcPct val="35000"/>
            </a:spcAft>
            <a:buNone/>
          </a:pPr>
          <a:r>
            <a:rPr lang="es-ES" sz="1400" b="0" i="0" kern="1200" dirty="0"/>
            <a:t>Encuentro eficiente entre oferta y demanda de productos y servicios. </a:t>
          </a:r>
          <a:endParaRPr lang="es-PE" sz="1400" i="0" kern="1200" dirty="0"/>
        </a:p>
      </dsp:txBody>
      <dsp:txXfrm>
        <a:off x="272203" y="711153"/>
        <a:ext cx="3488042" cy="372930"/>
      </dsp:txXfrm>
    </dsp:sp>
    <dsp:sp modelId="{0EF0331D-B58E-411E-B38E-5205496D0C3C}">
      <dsp:nvSpPr>
        <dsp:cNvPr id="0" name=""/>
        <dsp:cNvSpPr/>
      </dsp:nvSpPr>
      <dsp:spPr>
        <a:xfrm>
          <a:off x="0" y="1292225"/>
          <a:ext cx="5040560" cy="1455299"/>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1203" tIns="291592" rIns="391203" bIns="99568" numCol="1" spcCol="1270" anchor="t" anchorCtr="0">
          <a:noAutofit/>
        </a:bodyPr>
        <a:lstStyle/>
        <a:p>
          <a:pPr marL="114300" lvl="1" indent="-114300" algn="just" defTabSz="622300" rtl="0">
            <a:lnSpc>
              <a:spcPct val="90000"/>
            </a:lnSpc>
            <a:spcBef>
              <a:spcPct val="0"/>
            </a:spcBef>
            <a:spcAft>
              <a:spcPct val="15000"/>
            </a:spcAft>
            <a:buChar char="•"/>
          </a:pPr>
          <a:r>
            <a:rPr lang="es-ES" sz="1400" b="0" i="0" kern="1200" dirty="0"/>
            <a:t>Organización de las actividades</a:t>
          </a:r>
          <a:endParaRPr lang="es-PE" sz="1400" i="0" kern="1200" dirty="0"/>
        </a:p>
        <a:p>
          <a:pPr marL="114300" lvl="1" indent="-114300" algn="just" defTabSz="622300" rtl="0">
            <a:lnSpc>
              <a:spcPct val="90000"/>
            </a:lnSpc>
            <a:spcBef>
              <a:spcPct val="0"/>
            </a:spcBef>
            <a:spcAft>
              <a:spcPct val="15000"/>
            </a:spcAft>
            <a:buChar char="•"/>
          </a:pPr>
          <a:r>
            <a:rPr lang="es-ES" sz="1400" b="0" i="0" kern="1200" dirty="0"/>
            <a:t>Organización del material del intercambio (flujos físicos).</a:t>
          </a:r>
          <a:endParaRPr lang="es-PE" sz="1400" i="0" kern="1200" dirty="0"/>
        </a:p>
        <a:p>
          <a:pPr marL="114300" lvl="1" indent="-114300" algn="just" defTabSz="622300" rtl="0">
            <a:lnSpc>
              <a:spcPct val="90000"/>
            </a:lnSpc>
            <a:spcBef>
              <a:spcPct val="0"/>
            </a:spcBef>
            <a:spcAft>
              <a:spcPct val="15000"/>
            </a:spcAft>
            <a:buChar char="•"/>
          </a:pPr>
          <a:r>
            <a:rPr lang="es-ES" sz="1400" b="0" i="0" kern="1200" dirty="0"/>
            <a:t>Organización de la comunicación y  los flujos de información que deben preceder, acompañar y seguir al intercambio.</a:t>
          </a:r>
          <a:endParaRPr lang="es-PE" sz="1400" i="0" kern="1200" dirty="0"/>
        </a:p>
      </dsp:txBody>
      <dsp:txXfrm>
        <a:off x="0" y="1292225"/>
        <a:ext cx="5040560" cy="1455299"/>
      </dsp:txXfrm>
    </dsp:sp>
    <dsp:sp modelId="{0D440A90-DF0E-4948-80D7-CF7D5824FDDB}">
      <dsp:nvSpPr>
        <dsp:cNvPr id="0" name=""/>
        <dsp:cNvSpPr/>
      </dsp:nvSpPr>
      <dsp:spPr>
        <a:xfrm>
          <a:off x="252028" y="1326018"/>
          <a:ext cx="3528392" cy="41328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65" tIns="0" rIns="133365" bIns="0" numCol="1" spcCol="1270" anchor="ctr" anchorCtr="0">
          <a:noAutofit/>
        </a:bodyPr>
        <a:lstStyle/>
        <a:p>
          <a:pPr marL="0" lvl="0" indent="0" algn="l" defTabSz="622300" rtl="0">
            <a:lnSpc>
              <a:spcPct val="90000"/>
            </a:lnSpc>
            <a:spcBef>
              <a:spcPct val="0"/>
            </a:spcBef>
            <a:spcAft>
              <a:spcPct val="35000"/>
            </a:spcAft>
            <a:buNone/>
          </a:pPr>
          <a:r>
            <a:rPr lang="es-ES" sz="1400" b="0" i="0" kern="1200"/>
            <a:t>Requiere:</a:t>
          </a:r>
          <a:endParaRPr lang="es-PE" sz="1400" i="0" kern="1200" dirty="0"/>
        </a:p>
      </dsp:txBody>
      <dsp:txXfrm>
        <a:off x="272203" y="1346193"/>
        <a:ext cx="3488042" cy="372930"/>
      </dsp:txXfrm>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E5BE3A-557C-42C0-9A60-3729730C85C0}">
      <dsp:nvSpPr>
        <dsp:cNvPr id="0" name=""/>
        <dsp:cNvSpPr/>
      </dsp:nvSpPr>
      <dsp:spPr>
        <a:xfrm>
          <a:off x="0" y="0"/>
          <a:ext cx="1862448" cy="111746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PE" sz="1600" kern="1200"/>
            <a:t>Ventas actuales</a:t>
          </a:r>
          <a:endParaRPr lang="es-PE" sz="1600" kern="1200" dirty="0"/>
        </a:p>
      </dsp:txBody>
      <dsp:txXfrm>
        <a:off x="0" y="0"/>
        <a:ext cx="1862448" cy="1117468"/>
      </dsp:txXfrm>
    </dsp:sp>
    <dsp:sp modelId="{342D756C-516C-4FF0-B49B-CBF565064DE3}">
      <dsp:nvSpPr>
        <dsp:cNvPr id="0" name=""/>
        <dsp:cNvSpPr/>
      </dsp:nvSpPr>
      <dsp:spPr>
        <a:xfrm>
          <a:off x="2049170" y="589"/>
          <a:ext cx="1862448" cy="1117468"/>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PE" sz="1600" kern="1200"/>
            <a:t>Pronóstico de ventas</a:t>
          </a:r>
          <a:endParaRPr lang="es-PE" sz="1600" kern="1200" dirty="0"/>
        </a:p>
      </dsp:txBody>
      <dsp:txXfrm>
        <a:off x="2049170" y="589"/>
        <a:ext cx="1862448" cy="1117468"/>
      </dsp:txXfrm>
    </dsp:sp>
    <dsp:sp modelId="{F53BD7EF-1FFD-438C-B009-AE0FF7FC2308}">
      <dsp:nvSpPr>
        <dsp:cNvPr id="0" name=""/>
        <dsp:cNvSpPr/>
      </dsp:nvSpPr>
      <dsp:spPr>
        <a:xfrm>
          <a:off x="1024823" y="1304303"/>
          <a:ext cx="1862448" cy="1117468"/>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PE" sz="1600" kern="1200"/>
            <a:t>Potencial del mercado</a:t>
          </a:r>
          <a:endParaRPr lang="es-PE" sz="1600" kern="1200" dirty="0"/>
        </a:p>
      </dsp:txBody>
      <dsp:txXfrm>
        <a:off x="1024823" y="1304303"/>
        <a:ext cx="1862448" cy="1117468"/>
      </dsp:txXfrm>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59A442-073A-4AAF-9CE7-1568F7C24237}">
      <dsp:nvSpPr>
        <dsp:cNvPr id="0" name=""/>
        <dsp:cNvSpPr/>
      </dsp:nvSpPr>
      <dsp:spPr>
        <a:xfrm>
          <a:off x="22" y="0"/>
          <a:ext cx="2141956" cy="835200"/>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s-PE" sz="1600" kern="1200" dirty="0">
              <a:solidFill>
                <a:schemeClr val="tx1">
                  <a:lumMod val="65000"/>
                  <a:lumOff val="35000"/>
                </a:schemeClr>
              </a:solidFill>
            </a:rPr>
            <a:t>Ventas de la empresa</a:t>
          </a:r>
        </a:p>
      </dsp:txBody>
      <dsp:txXfrm>
        <a:off x="22" y="0"/>
        <a:ext cx="2141956" cy="835200"/>
      </dsp:txXfrm>
    </dsp:sp>
    <dsp:sp modelId="{D2835AF7-9009-4A66-9240-915E11C32F1E}">
      <dsp:nvSpPr>
        <dsp:cNvPr id="0" name=""/>
        <dsp:cNvSpPr/>
      </dsp:nvSpPr>
      <dsp:spPr>
        <a:xfrm>
          <a:off x="22" y="837252"/>
          <a:ext cx="2141956" cy="1353285"/>
        </a:xfrm>
        <a:prstGeom prst="rect">
          <a:avLst/>
        </a:prstGeom>
        <a:solidFill>
          <a:schemeClr val="lt1">
            <a:alpha val="90000"/>
            <a:tint val="40000"/>
            <a:hueOff val="0"/>
            <a:satOff val="0"/>
            <a:lumOff val="0"/>
            <a:alphaOff val="0"/>
          </a:schemeClr>
        </a:solidFill>
        <a:ln w="25400"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just" defTabSz="711200">
            <a:lnSpc>
              <a:spcPct val="90000"/>
            </a:lnSpc>
            <a:spcBef>
              <a:spcPct val="0"/>
            </a:spcBef>
            <a:spcAft>
              <a:spcPct val="15000"/>
            </a:spcAft>
            <a:buChar char="•"/>
          </a:pPr>
          <a:r>
            <a:rPr lang="es-PE" sz="1600" kern="1200" dirty="0">
              <a:solidFill>
                <a:schemeClr val="tx1">
                  <a:lumMod val="65000"/>
                  <a:lumOff val="35000"/>
                </a:schemeClr>
              </a:solidFill>
            </a:rPr>
            <a:t>Ventas de la empresa clasificadas por artículos, marcas, líneas y mezclas de productos.</a:t>
          </a:r>
        </a:p>
      </dsp:txBody>
      <dsp:txXfrm>
        <a:off x="22" y="837252"/>
        <a:ext cx="2141956" cy="1353285"/>
      </dsp:txXfrm>
    </dsp:sp>
    <dsp:sp modelId="{70BA5610-DF99-4C88-9ED7-E4B1B5488C67}">
      <dsp:nvSpPr>
        <dsp:cNvPr id="0" name=""/>
        <dsp:cNvSpPr/>
      </dsp:nvSpPr>
      <dsp:spPr>
        <a:xfrm>
          <a:off x="2441852" y="2052"/>
          <a:ext cx="2141956" cy="835200"/>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s-PE" sz="1600" kern="1200" dirty="0">
              <a:solidFill>
                <a:schemeClr val="tx1">
                  <a:lumMod val="65000"/>
                  <a:lumOff val="35000"/>
                </a:schemeClr>
              </a:solidFill>
            </a:rPr>
            <a:t>Ventas totales</a:t>
          </a:r>
        </a:p>
      </dsp:txBody>
      <dsp:txXfrm>
        <a:off x="2441852" y="2052"/>
        <a:ext cx="2141956" cy="835200"/>
      </dsp:txXfrm>
    </dsp:sp>
    <dsp:sp modelId="{E299BC46-8BDB-40A8-A961-CB4178910CD5}">
      <dsp:nvSpPr>
        <dsp:cNvPr id="0" name=""/>
        <dsp:cNvSpPr/>
      </dsp:nvSpPr>
      <dsp:spPr>
        <a:xfrm>
          <a:off x="2441852" y="837252"/>
          <a:ext cx="2141956" cy="1353285"/>
        </a:xfrm>
        <a:prstGeom prst="rect">
          <a:avLst/>
        </a:prstGeom>
        <a:solidFill>
          <a:schemeClr val="lt1">
            <a:alpha val="90000"/>
            <a:tint val="40000"/>
            <a:hueOff val="0"/>
            <a:satOff val="0"/>
            <a:lumOff val="0"/>
            <a:alphaOff val="0"/>
          </a:schemeClr>
        </a:solidFill>
        <a:ln w="25400"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s-PE" sz="1600" kern="1200" dirty="0">
              <a:solidFill>
                <a:schemeClr val="tx1">
                  <a:lumMod val="65000"/>
                  <a:lumOff val="35000"/>
                </a:schemeClr>
              </a:solidFill>
            </a:rPr>
            <a:t>Ventas totales que se lograrán con todos los proveedores en el mercado relevante.</a:t>
          </a:r>
        </a:p>
      </dsp:txBody>
      <dsp:txXfrm>
        <a:off x="2441852" y="837252"/>
        <a:ext cx="2141956" cy="1353285"/>
      </dsp:txXfrm>
    </dsp:sp>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21A343-794D-4FE4-B796-546E16ECF580}">
      <dsp:nvSpPr>
        <dsp:cNvPr id="0" name=""/>
        <dsp:cNvSpPr/>
      </dsp:nvSpPr>
      <dsp:spPr>
        <a:xfrm>
          <a:off x="0" y="4389"/>
          <a:ext cx="5461027" cy="2542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rtl="0">
            <a:lnSpc>
              <a:spcPct val="90000"/>
            </a:lnSpc>
            <a:spcBef>
              <a:spcPct val="0"/>
            </a:spcBef>
            <a:spcAft>
              <a:spcPct val="35000"/>
            </a:spcAft>
            <a:buNone/>
          </a:pPr>
          <a:r>
            <a:rPr lang="es-ES_tradnl" sz="1200" b="1" i="0" kern="1200" dirty="0"/>
            <a:t>Promedios móviles</a:t>
          </a:r>
          <a:endParaRPr lang="es-PE" sz="1200" kern="1200" dirty="0"/>
        </a:p>
      </dsp:txBody>
      <dsp:txXfrm>
        <a:off x="12412" y="16801"/>
        <a:ext cx="5436203" cy="229436"/>
      </dsp:txXfrm>
    </dsp:sp>
    <dsp:sp modelId="{BCBB908F-8C8E-4CBC-904D-D7AC96624BB5}">
      <dsp:nvSpPr>
        <dsp:cNvPr id="0" name=""/>
        <dsp:cNvSpPr/>
      </dsp:nvSpPr>
      <dsp:spPr>
        <a:xfrm>
          <a:off x="0" y="258650"/>
          <a:ext cx="5461027" cy="350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388" tIns="15240" rIns="85344" bIns="15240" numCol="1" spcCol="1270" anchor="t" anchorCtr="0">
          <a:noAutofit/>
        </a:bodyPr>
        <a:lstStyle/>
        <a:p>
          <a:pPr marL="114300" lvl="1" indent="-114300" algn="l" defTabSz="533400">
            <a:lnSpc>
              <a:spcPct val="90000"/>
            </a:lnSpc>
            <a:spcBef>
              <a:spcPct val="0"/>
            </a:spcBef>
            <a:spcAft>
              <a:spcPct val="20000"/>
            </a:spcAft>
            <a:buChar char="•"/>
          </a:pPr>
          <a:r>
            <a:rPr lang="es-ES_tradnl" sz="1200" kern="1200" dirty="0"/>
            <a:t>Son útiles cuando la fuerza del mercado son relativamente estables.  </a:t>
          </a:r>
          <a:endParaRPr lang="es-ES" sz="1200" kern="1200" dirty="0"/>
        </a:p>
        <a:p>
          <a:pPr marL="114300" lvl="1" indent="-114300" algn="l" defTabSz="533400">
            <a:lnSpc>
              <a:spcPct val="90000"/>
            </a:lnSpc>
            <a:spcBef>
              <a:spcPct val="0"/>
            </a:spcBef>
            <a:spcAft>
              <a:spcPct val="20000"/>
            </a:spcAft>
            <a:buChar char="•"/>
          </a:pPr>
          <a:endParaRPr lang="es-ES" sz="1200" kern="1200" dirty="0"/>
        </a:p>
      </dsp:txBody>
      <dsp:txXfrm>
        <a:off x="0" y="258650"/>
        <a:ext cx="5461027" cy="350879"/>
      </dsp:txXfrm>
    </dsp:sp>
    <dsp:sp modelId="{C6ED51A6-450E-41DC-9482-F350336B309E}">
      <dsp:nvSpPr>
        <dsp:cNvPr id="0" name=""/>
        <dsp:cNvSpPr/>
      </dsp:nvSpPr>
      <dsp:spPr>
        <a:xfrm>
          <a:off x="0" y="609530"/>
          <a:ext cx="5461027" cy="254260"/>
        </a:xfrm>
        <a:prstGeom prst="roundRect">
          <a:avLst/>
        </a:prstGeom>
        <a:solidFill>
          <a:schemeClr val="accent2">
            <a:hueOff val="780253"/>
            <a:satOff val="-973"/>
            <a:lumOff val="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rtl="0">
            <a:lnSpc>
              <a:spcPct val="90000"/>
            </a:lnSpc>
            <a:spcBef>
              <a:spcPct val="0"/>
            </a:spcBef>
            <a:spcAft>
              <a:spcPct val="35000"/>
            </a:spcAft>
            <a:buNone/>
          </a:pPr>
          <a:r>
            <a:rPr lang="es-ES_tradnl" sz="1200" b="1" i="0" kern="1200" dirty="0"/>
            <a:t>Suavización exponencial</a:t>
          </a:r>
          <a:endParaRPr lang="es-PE" sz="1200" kern="1200" dirty="0"/>
        </a:p>
      </dsp:txBody>
      <dsp:txXfrm>
        <a:off x="12412" y="621942"/>
        <a:ext cx="5436203" cy="229436"/>
      </dsp:txXfrm>
    </dsp:sp>
    <dsp:sp modelId="{5598E967-B3DD-4057-AC31-CD0CFFCD215F}">
      <dsp:nvSpPr>
        <dsp:cNvPr id="0" name=""/>
        <dsp:cNvSpPr/>
      </dsp:nvSpPr>
      <dsp:spPr>
        <a:xfrm>
          <a:off x="0" y="863790"/>
          <a:ext cx="5461027" cy="363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388" tIns="15240" rIns="85344" bIns="15240" numCol="1" spcCol="1270" anchor="t" anchorCtr="0">
          <a:noAutofit/>
        </a:bodyPr>
        <a:lstStyle/>
        <a:p>
          <a:pPr marL="114300" lvl="1" indent="-114300" algn="l" defTabSz="533400" rtl="0">
            <a:lnSpc>
              <a:spcPct val="90000"/>
            </a:lnSpc>
            <a:spcBef>
              <a:spcPct val="0"/>
            </a:spcBef>
            <a:spcAft>
              <a:spcPct val="20000"/>
            </a:spcAft>
            <a:buChar char="•"/>
          </a:pPr>
          <a:r>
            <a:rPr lang="es-ES_tradnl" sz="1200" kern="1200" dirty="0"/>
            <a:t>Se basa en el promedio de algún período histórico para pronosticar el valor de un período futuro.</a:t>
          </a:r>
          <a:endParaRPr lang="es-PE" sz="1200" kern="1200" dirty="0"/>
        </a:p>
        <a:p>
          <a:pPr marL="114300" lvl="1" indent="-114300" algn="l" defTabSz="533400" rtl="0">
            <a:lnSpc>
              <a:spcPct val="90000"/>
            </a:lnSpc>
            <a:spcBef>
              <a:spcPct val="0"/>
            </a:spcBef>
            <a:spcAft>
              <a:spcPct val="20000"/>
            </a:spcAft>
            <a:buChar char="•"/>
          </a:pPr>
          <a:endParaRPr lang="es-PE" sz="1200" kern="1200" dirty="0"/>
        </a:p>
        <a:p>
          <a:pPr marL="114300" lvl="1" indent="-114300" algn="l" defTabSz="533400" rtl="0">
            <a:lnSpc>
              <a:spcPct val="90000"/>
            </a:lnSpc>
            <a:spcBef>
              <a:spcPct val="0"/>
            </a:spcBef>
            <a:spcAft>
              <a:spcPct val="20000"/>
            </a:spcAft>
            <a:buChar char="•"/>
          </a:pPr>
          <a:endParaRPr lang="es-PE" sz="1200" kern="1200" dirty="0"/>
        </a:p>
      </dsp:txBody>
      <dsp:txXfrm>
        <a:off x="0" y="863790"/>
        <a:ext cx="5461027" cy="363715"/>
      </dsp:txXfrm>
    </dsp:sp>
    <dsp:sp modelId="{EB2CC700-5F79-4213-9AD7-521F47D89494}">
      <dsp:nvSpPr>
        <dsp:cNvPr id="0" name=""/>
        <dsp:cNvSpPr/>
      </dsp:nvSpPr>
      <dsp:spPr>
        <a:xfrm>
          <a:off x="0" y="1227506"/>
          <a:ext cx="5461027" cy="254260"/>
        </a:xfrm>
        <a:prstGeom prst="roundRect">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rtl="0">
            <a:lnSpc>
              <a:spcPct val="90000"/>
            </a:lnSpc>
            <a:spcBef>
              <a:spcPct val="0"/>
            </a:spcBef>
            <a:spcAft>
              <a:spcPct val="35000"/>
            </a:spcAft>
            <a:buNone/>
          </a:pPr>
          <a:r>
            <a:rPr lang="es-ES_tradnl" sz="1200" b="1" i="0" kern="1200"/>
            <a:t>Proyecciones lineales</a:t>
          </a:r>
          <a:endParaRPr lang="es-PE" sz="1200" kern="1200" dirty="0"/>
        </a:p>
      </dsp:txBody>
      <dsp:txXfrm>
        <a:off x="12412" y="1239918"/>
        <a:ext cx="5436203" cy="229436"/>
      </dsp:txXfrm>
    </dsp:sp>
    <dsp:sp modelId="{9070801E-F717-44CD-8229-88B046309AB4}">
      <dsp:nvSpPr>
        <dsp:cNvPr id="0" name=""/>
        <dsp:cNvSpPr/>
      </dsp:nvSpPr>
      <dsp:spPr>
        <a:xfrm>
          <a:off x="0" y="1481767"/>
          <a:ext cx="5461027" cy="350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388" tIns="15240" rIns="85344" bIns="15240" numCol="1" spcCol="1270" anchor="t" anchorCtr="0">
          <a:noAutofit/>
        </a:bodyPr>
        <a:lstStyle/>
        <a:p>
          <a:pPr marL="114300" lvl="1" indent="-114300" algn="l" defTabSz="533400" rtl="0">
            <a:lnSpc>
              <a:spcPct val="90000"/>
            </a:lnSpc>
            <a:spcBef>
              <a:spcPct val="0"/>
            </a:spcBef>
            <a:spcAft>
              <a:spcPct val="20000"/>
            </a:spcAft>
            <a:buChar char="•"/>
          </a:pPr>
          <a:r>
            <a:rPr lang="es-ES_tradnl" sz="1200" kern="1200" dirty="0"/>
            <a:t>Permite darle a ciertos períodos de tiempo mayor importancia que a otros.</a:t>
          </a:r>
          <a:endParaRPr lang="es-PE" sz="1200" kern="1200" dirty="0"/>
        </a:p>
        <a:p>
          <a:pPr marL="114300" lvl="1" indent="-114300" algn="l" defTabSz="533400" rtl="0">
            <a:lnSpc>
              <a:spcPct val="90000"/>
            </a:lnSpc>
            <a:spcBef>
              <a:spcPct val="0"/>
            </a:spcBef>
            <a:spcAft>
              <a:spcPct val="20000"/>
            </a:spcAft>
            <a:buChar char="•"/>
          </a:pPr>
          <a:endParaRPr lang="es-PE" sz="1200" kern="1200" dirty="0"/>
        </a:p>
      </dsp:txBody>
      <dsp:txXfrm>
        <a:off x="0" y="1481767"/>
        <a:ext cx="5461027" cy="350879"/>
      </dsp:txXfrm>
    </dsp:sp>
    <dsp:sp modelId="{05135B84-A04C-4EA3-BA2A-F2F5BEBF55E6}">
      <dsp:nvSpPr>
        <dsp:cNvPr id="0" name=""/>
        <dsp:cNvSpPr/>
      </dsp:nvSpPr>
      <dsp:spPr>
        <a:xfrm>
          <a:off x="0" y="1832646"/>
          <a:ext cx="5461027" cy="254260"/>
        </a:xfrm>
        <a:prstGeom prst="round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rtl="0">
            <a:lnSpc>
              <a:spcPct val="90000"/>
            </a:lnSpc>
            <a:spcBef>
              <a:spcPct val="0"/>
            </a:spcBef>
            <a:spcAft>
              <a:spcPct val="35000"/>
            </a:spcAft>
            <a:buNone/>
          </a:pPr>
          <a:r>
            <a:rPr lang="es-ES_tradnl" sz="1200" b="1" i="0" kern="1200"/>
            <a:t>Supuesto</a:t>
          </a:r>
          <a:endParaRPr lang="es-PE" sz="1200" kern="1200" dirty="0"/>
        </a:p>
      </dsp:txBody>
      <dsp:txXfrm>
        <a:off x="12412" y="1845058"/>
        <a:ext cx="5436203" cy="229436"/>
      </dsp:txXfrm>
    </dsp:sp>
    <dsp:sp modelId="{CCF78CB2-6163-4596-9AF2-E45024086336}">
      <dsp:nvSpPr>
        <dsp:cNvPr id="0" name=""/>
        <dsp:cNvSpPr/>
      </dsp:nvSpPr>
      <dsp:spPr>
        <a:xfrm>
          <a:off x="0" y="2086907"/>
          <a:ext cx="5461027" cy="5038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388" tIns="15240" rIns="85344" bIns="15240" numCol="1" spcCol="1270" anchor="t" anchorCtr="0">
          <a:noAutofit/>
        </a:bodyPr>
        <a:lstStyle/>
        <a:p>
          <a:pPr marL="114300" lvl="1" indent="-114300" algn="l" defTabSz="533400" rtl="0">
            <a:lnSpc>
              <a:spcPct val="90000"/>
            </a:lnSpc>
            <a:spcBef>
              <a:spcPct val="0"/>
            </a:spcBef>
            <a:spcAft>
              <a:spcPct val="20000"/>
            </a:spcAft>
            <a:buChar char="•"/>
          </a:pPr>
          <a:r>
            <a:rPr lang="es-ES_tradnl" sz="1200" kern="1200" dirty="0"/>
            <a:t>Se usa cuando no existen tendencias pronunciadas de fluctuaciones aleatorias y se desea pronosticar varios períodos de tiempo.</a:t>
          </a:r>
          <a:endParaRPr lang="es-PE" sz="1200" kern="1200" dirty="0"/>
        </a:p>
        <a:p>
          <a:pPr marL="114300" lvl="1" indent="-114300" algn="l" defTabSz="533400" rtl="0">
            <a:lnSpc>
              <a:spcPct val="90000"/>
            </a:lnSpc>
            <a:spcBef>
              <a:spcPct val="0"/>
            </a:spcBef>
            <a:spcAft>
              <a:spcPct val="20000"/>
            </a:spcAft>
            <a:buChar char="•"/>
          </a:pPr>
          <a:endParaRPr lang="es-PE" sz="1200" kern="1200" dirty="0"/>
        </a:p>
      </dsp:txBody>
      <dsp:txXfrm>
        <a:off x="0" y="2086907"/>
        <a:ext cx="5461027" cy="503827"/>
      </dsp:txXfrm>
    </dsp:sp>
    <dsp:sp modelId="{4E75D212-3CAA-47C9-BEE2-E81E7F5760A6}">
      <dsp:nvSpPr>
        <dsp:cNvPr id="0" name=""/>
        <dsp:cNvSpPr/>
      </dsp:nvSpPr>
      <dsp:spPr>
        <a:xfrm>
          <a:off x="0" y="2590735"/>
          <a:ext cx="5461027" cy="254260"/>
        </a:xfrm>
        <a:prstGeom prst="roundRect">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rtl="0">
            <a:lnSpc>
              <a:spcPct val="90000"/>
            </a:lnSpc>
            <a:spcBef>
              <a:spcPct val="0"/>
            </a:spcBef>
            <a:spcAft>
              <a:spcPct val="35000"/>
            </a:spcAft>
            <a:buNone/>
          </a:pPr>
          <a:r>
            <a:rPr lang="es-ES_tradnl" sz="1200" b="1" i="0" kern="1200"/>
            <a:t>Métodos de pronósticos con base en métodos descriptivos</a:t>
          </a:r>
          <a:endParaRPr lang="es-PE" sz="1200" kern="1200" dirty="0"/>
        </a:p>
      </dsp:txBody>
      <dsp:txXfrm>
        <a:off x="12412" y="2603147"/>
        <a:ext cx="5436203" cy="229436"/>
      </dsp:txXfrm>
    </dsp:sp>
    <dsp:sp modelId="{E9273314-9002-48DB-818C-A3F48B6D0C19}">
      <dsp:nvSpPr>
        <dsp:cNvPr id="0" name=""/>
        <dsp:cNvSpPr/>
      </dsp:nvSpPr>
      <dsp:spPr>
        <a:xfrm>
          <a:off x="0" y="2844995"/>
          <a:ext cx="5461027" cy="5038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388" tIns="15240" rIns="85344" bIns="15240" numCol="1" spcCol="1270" anchor="t" anchorCtr="0">
          <a:noAutofit/>
        </a:bodyPr>
        <a:lstStyle/>
        <a:p>
          <a:pPr marL="114300" lvl="1" indent="-114300" algn="l" defTabSz="533400" rtl="0">
            <a:lnSpc>
              <a:spcPct val="90000"/>
            </a:lnSpc>
            <a:spcBef>
              <a:spcPct val="0"/>
            </a:spcBef>
            <a:spcAft>
              <a:spcPct val="20000"/>
            </a:spcAft>
            <a:buChar char="•"/>
          </a:pPr>
          <a:r>
            <a:rPr lang="es-ES_tradnl" sz="1200" kern="1200" dirty="0"/>
            <a:t>Consideran los factores que influyen en las ventas. Se usa cuando se esperan cambios importantes en el entorno.</a:t>
          </a:r>
          <a:endParaRPr lang="es-PE" sz="1200" kern="1200" dirty="0"/>
        </a:p>
        <a:p>
          <a:pPr marL="114300" lvl="1" indent="-114300" algn="l" defTabSz="533400" rtl="0">
            <a:lnSpc>
              <a:spcPct val="90000"/>
            </a:lnSpc>
            <a:spcBef>
              <a:spcPct val="0"/>
            </a:spcBef>
            <a:spcAft>
              <a:spcPct val="20000"/>
            </a:spcAft>
            <a:buChar char="•"/>
          </a:pPr>
          <a:endParaRPr lang="es-PE" sz="1200" kern="1200" dirty="0"/>
        </a:p>
      </dsp:txBody>
      <dsp:txXfrm>
        <a:off x="0" y="2844995"/>
        <a:ext cx="5461027" cy="503827"/>
      </dsp:txXfrm>
    </dsp:sp>
    <dsp:sp modelId="{D700FE33-13B9-44BA-919A-17E95180FF53}">
      <dsp:nvSpPr>
        <dsp:cNvPr id="0" name=""/>
        <dsp:cNvSpPr/>
      </dsp:nvSpPr>
      <dsp:spPr>
        <a:xfrm>
          <a:off x="0" y="3348823"/>
          <a:ext cx="5461027" cy="254260"/>
        </a:xfrm>
        <a:prstGeom prst="roundRect">
          <a:avLst/>
        </a:prstGeom>
        <a:solidFill>
          <a:schemeClr val="accent2">
            <a:hueOff val="3901266"/>
            <a:satOff val="-4866"/>
            <a:lumOff val="114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rtl="0">
            <a:lnSpc>
              <a:spcPct val="90000"/>
            </a:lnSpc>
            <a:spcBef>
              <a:spcPct val="0"/>
            </a:spcBef>
            <a:spcAft>
              <a:spcPct val="35000"/>
            </a:spcAft>
            <a:buNone/>
          </a:pPr>
          <a:r>
            <a:rPr lang="es-ES_tradnl" sz="1200" b="1" i="0" kern="1200"/>
            <a:t>Regresión múltiple</a:t>
          </a:r>
          <a:endParaRPr lang="es-PE" sz="1200" kern="1200" dirty="0"/>
        </a:p>
      </dsp:txBody>
      <dsp:txXfrm>
        <a:off x="12412" y="3361235"/>
        <a:ext cx="5436203" cy="229436"/>
      </dsp:txXfrm>
    </dsp:sp>
    <dsp:sp modelId="{5A6BA114-D339-4FFB-BE03-CA5354E9E5C1}">
      <dsp:nvSpPr>
        <dsp:cNvPr id="0" name=""/>
        <dsp:cNvSpPr/>
      </dsp:nvSpPr>
      <dsp:spPr>
        <a:xfrm>
          <a:off x="0" y="3603083"/>
          <a:ext cx="5461027" cy="350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388" tIns="15240" rIns="85344" bIns="15240" numCol="1" spcCol="1270" anchor="t" anchorCtr="0">
          <a:noAutofit/>
        </a:bodyPr>
        <a:lstStyle/>
        <a:p>
          <a:pPr marL="114300" lvl="1" indent="-114300" algn="l" defTabSz="533400" rtl="0">
            <a:lnSpc>
              <a:spcPct val="90000"/>
            </a:lnSpc>
            <a:spcBef>
              <a:spcPct val="0"/>
            </a:spcBef>
            <a:spcAft>
              <a:spcPct val="20000"/>
            </a:spcAft>
            <a:buChar char="•"/>
          </a:pPr>
          <a:r>
            <a:rPr lang="es-ES_tradnl" sz="1200" kern="1200" dirty="0"/>
            <a:t>Permite evaluar la relación entre las ventas y las variables controlables.</a:t>
          </a:r>
          <a:endParaRPr lang="es-PE" sz="1200" kern="1200" dirty="0"/>
        </a:p>
        <a:p>
          <a:pPr marL="114300" lvl="1" indent="-114300" algn="l" defTabSz="533400" rtl="0">
            <a:lnSpc>
              <a:spcPct val="90000"/>
            </a:lnSpc>
            <a:spcBef>
              <a:spcPct val="0"/>
            </a:spcBef>
            <a:spcAft>
              <a:spcPct val="20000"/>
            </a:spcAft>
            <a:buChar char="•"/>
          </a:pPr>
          <a:endParaRPr lang="es-PE" sz="1200" kern="1200" dirty="0"/>
        </a:p>
      </dsp:txBody>
      <dsp:txXfrm>
        <a:off x="0" y="3603083"/>
        <a:ext cx="5461027" cy="350879"/>
      </dsp:txXfrm>
    </dsp:sp>
    <dsp:sp modelId="{4120D195-6ED2-4F9E-8A33-DB2CEB7A6B2F}">
      <dsp:nvSpPr>
        <dsp:cNvPr id="0" name=""/>
        <dsp:cNvSpPr/>
      </dsp:nvSpPr>
      <dsp:spPr>
        <a:xfrm>
          <a:off x="0" y="3953963"/>
          <a:ext cx="5461027" cy="254260"/>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rtl="0">
            <a:lnSpc>
              <a:spcPct val="90000"/>
            </a:lnSpc>
            <a:spcBef>
              <a:spcPct val="0"/>
            </a:spcBef>
            <a:spcAft>
              <a:spcPct val="35000"/>
            </a:spcAft>
            <a:buNone/>
          </a:pPr>
          <a:r>
            <a:rPr lang="es-ES_tradnl" sz="1200" b="1" i="0" kern="1200"/>
            <a:t>Enfoque de Juicio</a:t>
          </a:r>
          <a:endParaRPr lang="es-PE" sz="1200" kern="1200" dirty="0"/>
        </a:p>
      </dsp:txBody>
      <dsp:txXfrm>
        <a:off x="12412" y="3966375"/>
        <a:ext cx="5436203" cy="229436"/>
      </dsp:txXfrm>
    </dsp:sp>
    <dsp:sp modelId="{2E67C31B-315F-46AB-A870-3ECB24CCEDE3}">
      <dsp:nvSpPr>
        <dsp:cNvPr id="0" name=""/>
        <dsp:cNvSpPr/>
      </dsp:nvSpPr>
      <dsp:spPr>
        <a:xfrm>
          <a:off x="0" y="4208224"/>
          <a:ext cx="5461027" cy="323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388" tIns="15240" rIns="85344" bIns="15240" numCol="1" spcCol="1270" anchor="t" anchorCtr="0">
          <a:noAutofit/>
        </a:bodyPr>
        <a:lstStyle/>
        <a:p>
          <a:pPr marL="114300" lvl="1" indent="-114300" algn="l" defTabSz="533400" rtl="0">
            <a:lnSpc>
              <a:spcPct val="90000"/>
            </a:lnSpc>
            <a:spcBef>
              <a:spcPct val="0"/>
            </a:spcBef>
            <a:spcAft>
              <a:spcPct val="20000"/>
            </a:spcAft>
            <a:buChar char="•"/>
          </a:pPr>
          <a:r>
            <a:rPr lang="es-ES_tradnl" sz="1200" kern="1200" dirty="0"/>
            <a:t>Se emplea cuando el mercado es altamente fluctuante y la identificación de las variables causales son difíciles de establecer.</a:t>
          </a:r>
          <a:endParaRPr lang="es-PE" sz="1200" kern="1200" dirty="0"/>
        </a:p>
      </dsp:txBody>
      <dsp:txXfrm>
        <a:off x="0" y="4208224"/>
        <a:ext cx="5461027" cy="323889"/>
      </dsp:txXfrm>
    </dsp:sp>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B4CE0F-7C32-4CBD-8C1A-5964D77046A9}">
      <dsp:nvSpPr>
        <dsp:cNvPr id="0" name=""/>
        <dsp:cNvSpPr/>
      </dsp:nvSpPr>
      <dsp:spPr>
        <a:xfrm>
          <a:off x="0" y="693"/>
          <a:ext cx="4608512" cy="67392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s-ES" sz="1600" b="0" i="0" kern="1200" dirty="0">
              <a:solidFill>
                <a:schemeClr val="tx1">
                  <a:lumMod val="65000"/>
                  <a:lumOff val="35000"/>
                </a:schemeClr>
              </a:solidFill>
            </a:rPr>
            <a:t>Es el límite superior para la demanda de un producto dentro de un período de tiempo definido.</a:t>
          </a:r>
          <a:endParaRPr lang="es-PE" sz="1600" kern="1200" dirty="0">
            <a:solidFill>
              <a:schemeClr val="tx1">
                <a:lumMod val="65000"/>
                <a:lumOff val="35000"/>
              </a:schemeClr>
            </a:solidFill>
          </a:endParaRPr>
        </a:p>
      </dsp:txBody>
      <dsp:txXfrm>
        <a:off x="32898" y="33591"/>
        <a:ext cx="4542716" cy="608124"/>
      </dsp:txXfrm>
    </dsp:sp>
    <dsp:sp modelId="{3F99ED52-DD30-4CF8-B12F-A5B936846C50}">
      <dsp:nvSpPr>
        <dsp:cNvPr id="0" name=""/>
        <dsp:cNvSpPr/>
      </dsp:nvSpPr>
      <dsp:spPr>
        <a:xfrm>
          <a:off x="0" y="778293"/>
          <a:ext cx="4608512" cy="67392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s-ES" sz="1600" b="1" i="0" kern="1200" dirty="0">
              <a:solidFill>
                <a:schemeClr val="tx1">
                  <a:lumMod val="65000"/>
                  <a:lumOff val="35000"/>
                </a:schemeClr>
              </a:solidFill>
            </a:rPr>
            <a:t>El potencial de </a:t>
          </a:r>
          <a:r>
            <a:rPr lang="es-ES" sz="1600" b="1" i="0" kern="1200">
              <a:solidFill>
                <a:schemeClr val="tx1">
                  <a:lumMod val="65000"/>
                  <a:lumOff val="35000"/>
                </a:schemeClr>
              </a:solidFill>
            </a:rPr>
            <a:t>mercado actual</a:t>
          </a:r>
          <a:endParaRPr lang="es-PE" sz="1600" kern="1200" dirty="0">
            <a:solidFill>
              <a:schemeClr val="tx1">
                <a:lumMod val="65000"/>
                <a:lumOff val="35000"/>
              </a:schemeClr>
            </a:solidFill>
          </a:endParaRPr>
        </a:p>
      </dsp:txBody>
      <dsp:txXfrm>
        <a:off x="32898" y="811191"/>
        <a:ext cx="4542716" cy="608124"/>
      </dsp:txXfrm>
    </dsp:sp>
    <dsp:sp modelId="{53B56629-78D1-4F27-AF42-59FB5D41A30C}">
      <dsp:nvSpPr>
        <dsp:cNvPr id="0" name=""/>
        <dsp:cNvSpPr/>
      </dsp:nvSpPr>
      <dsp:spPr>
        <a:xfrm>
          <a:off x="0" y="1555893"/>
          <a:ext cx="4608512" cy="67392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s-ES" sz="1600" b="1" i="0" kern="1200" dirty="0">
              <a:solidFill>
                <a:schemeClr val="tx1">
                  <a:lumMod val="65000"/>
                  <a:lumOff val="35000"/>
                </a:schemeClr>
              </a:solidFill>
            </a:rPr>
            <a:t>El potencial de mercado futuro</a:t>
          </a:r>
          <a:endParaRPr lang="es-PE" sz="1600" kern="1200" dirty="0">
            <a:solidFill>
              <a:schemeClr val="tx1">
                <a:lumMod val="65000"/>
                <a:lumOff val="35000"/>
              </a:schemeClr>
            </a:solidFill>
          </a:endParaRPr>
        </a:p>
      </dsp:txBody>
      <dsp:txXfrm>
        <a:off x="32898" y="1588791"/>
        <a:ext cx="4542716" cy="608124"/>
      </dsp:txXfrm>
    </dsp:sp>
  </dsp:spTree>
</dsp:drawing>
</file>

<file path=ppt/diagrams/drawing5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3F3EB-C245-4A58-9685-5C0B1EB7C8A2}">
      <dsp:nvSpPr>
        <dsp:cNvPr id="0" name=""/>
        <dsp:cNvSpPr/>
      </dsp:nvSpPr>
      <dsp:spPr>
        <a:xfrm>
          <a:off x="0" y="221552"/>
          <a:ext cx="4914528" cy="121680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ES_tradnl" sz="1600" b="1" kern="1200" dirty="0">
              <a:solidFill>
                <a:schemeClr val="tx1">
                  <a:lumMod val="65000"/>
                  <a:lumOff val="35000"/>
                </a:schemeClr>
              </a:solidFill>
            </a:rPr>
            <a:t>Mercado total: </a:t>
          </a:r>
          <a:r>
            <a:rPr lang="es-ES_tradnl" sz="1300" kern="1200" dirty="0">
              <a:solidFill>
                <a:schemeClr val="tx1">
                  <a:lumMod val="65000"/>
                  <a:lumOff val="35000"/>
                </a:schemeClr>
              </a:solidFill>
            </a:rPr>
            <a:t>Es el conjunto de todos los compradores reales y potenciales de un producto.</a:t>
          </a:r>
        </a:p>
      </dsp:txBody>
      <dsp:txXfrm>
        <a:off x="59399" y="280951"/>
        <a:ext cx="4795730" cy="1098002"/>
      </dsp:txXfrm>
    </dsp:sp>
    <dsp:sp modelId="{B8DEE6A7-201A-4B29-968F-B8A48D5B4F3E}">
      <dsp:nvSpPr>
        <dsp:cNvPr id="0" name=""/>
        <dsp:cNvSpPr/>
      </dsp:nvSpPr>
      <dsp:spPr>
        <a:xfrm>
          <a:off x="0" y="1438352"/>
          <a:ext cx="4914528"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036" tIns="10160" rIns="56896" bIns="10160" numCol="1" spcCol="1270" anchor="t" anchorCtr="0">
          <a:noAutofit/>
        </a:bodyPr>
        <a:lstStyle/>
        <a:p>
          <a:pPr marL="57150" lvl="1" indent="-57150" algn="l" defTabSz="355600">
            <a:lnSpc>
              <a:spcPct val="90000"/>
            </a:lnSpc>
            <a:spcBef>
              <a:spcPct val="0"/>
            </a:spcBef>
            <a:spcAft>
              <a:spcPct val="20000"/>
            </a:spcAft>
            <a:buChar char="•"/>
          </a:pPr>
          <a:endParaRPr lang="es-ES_tradnl" sz="800" kern="1200" dirty="0">
            <a:solidFill>
              <a:schemeClr val="tx1">
                <a:lumMod val="65000"/>
                <a:lumOff val="35000"/>
              </a:schemeClr>
            </a:solidFill>
          </a:endParaRPr>
        </a:p>
        <a:p>
          <a:pPr marL="114300" lvl="1" indent="-114300" algn="l" defTabSz="577850">
            <a:lnSpc>
              <a:spcPct val="90000"/>
            </a:lnSpc>
            <a:spcBef>
              <a:spcPct val="0"/>
            </a:spcBef>
            <a:spcAft>
              <a:spcPct val="20000"/>
            </a:spcAft>
            <a:buChar char="•"/>
          </a:pPr>
          <a:r>
            <a:rPr lang="es-ES_tradnl" sz="1300" b="1" kern="1200" dirty="0">
              <a:solidFill>
                <a:schemeClr val="tx1">
                  <a:lumMod val="65000"/>
                  <a:lumOff val="35000"/>
                </a:schemeClr>
              </a:solidFill>
            </a:rPr>
            <a:t>Mercado potencial: </a:t>
          </a:r>
          <a:r>
            <a:rPr lang="es-ES_tradnl" sz="1300" kern="1200" dirty="0">
              <a:solidFill>
                <a:schemeClr val="tx1">
                  <a:lumMod val="65000"/>
                  <a:lumOff val="35000"/>
                </a:schemeClr>
              </a:solidFill>
            </a:rPr>
            <a:t>Es el conjunto de clientes que manifiesta un grado suficiente de interés en una determinada oferta del mercado.</a:t>
          </a:r>
        </a:p>
      </dsp:txBody>
      <dsp:txXfrm>
        <a:off x="0" y="1438352"/>
        <a:ext cx="4914528" cy="1076400"/>
      </dsp:txXfrm>
    </dsp:sp>
  </dsp:spTree>
</dsp:drawing>
</file>

<file path=ppt/diagrams/drawing5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79B083-CB3B-4609-91F2-04B3D80C6DA2}">
      <dsp:nvSpPr>
        <dsp:cNvPr id="0" name=""/>
        <dsp:cNvSpPr/>
      </dsp:nvSpPr>
      <dsp:spPr>
        <a:xfrm>
          <a:off x="0" y="8887"/>
          <a:ext cx="8229600" cy="839474"/>
        </a:xfrm>
        <a:prstGeom prst="roundRect">
          <a:avLst/>
        </a:prstGeom>
        <a:solidFill>
          <a:schemeClr val="bg1"/>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rtl="0">
            <a:lnSpc>
              <a:spcPct val="90000"/>
            </a:lnSpc>
            <a:spcBef>
              <a:spcPct val="0"/>
            </a:spcBef>
            <a:spcAft>
              <a:spcPct val="35000"/>
            </a:spcAft>
            <a:buNone/>
          </a:pPr>
          <a:r>
            <a:rPr lang="es-ES_tradnl" sz="3500" b="1" i="0" kern="1200">
              <a:solidFill>
                <a:schemeClr val="tx1"/>
              </a:solidFill>
            </a:rPr>
            <a:t>Pronóstico de Ventas</a:t>
          </a:r>
          <a:endParaRPr lang="es-ES_tradnl" sz="3500" kern="1200">
            <a:solidFill>
              <a:schemeClr val="tx1"/>
            </a:solidFill>
          </a:endParaRPr>
        </a:p>
      </dsp:txBody>
      <dsp:txXfrm>
        <a:off x="40980" y="49867"/>
        <a:ext cx="8147640" cy="757514"/>
      </dsp:txXfrm>
    </dsp:sp>
  </dsp:spTree>
</dsp:drawing>
</file>

<file path=ppt/diagrams/drawing5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349B64-DE86-4B59-9964-A57439429AD5}">
      <dsp:nvSpPr>
        <dsp:cNvPr id="0" name=""/>
        <dsp:cNvSpPr/>
      </dsp:nvSpPr>
      <dsp:spPr>
        <a:xfrm>
          <a:off x="0" y="8887"/>
          <a:ext cx="8229600" cy="839474"/>
        </a:xfrm>
        <a:prstGeom prst="roundRect">
          <a:avLst/>
        </a:prstGeom>
        <a:solidFill>
          <a:schemeClr val="bg1"/>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rtl="0">
            <a:lnSpc>
              <a:spcPct val="90000"/>
            </a:lnSpc>
            <a:spcBef>
              <a:spcPct val="0"/>
            </a:spcBef>
            <a:spcAft>
              <a:spcPct val="35000"/>
            </a:spcAft>
            <a:buNone/>
          </a:pPr>
          <a:r>
            <a:rPr lang="es-ES_tradnl" sz="3500" b="1" i="0" kern="1200" dirty="0">
              <a:solidFill>
                <a:schemeClr val="tx1"/>
              </a:solidFill>
            </a:rPr>
            <a:t>Análisis de rentabilidad</a:t>
          </a:r>
          <a:endParaRPr lang="es-ES_tradnl" sz="3500" kern="1200" dirty="0">
            <a:solidFill>
              <a:schemeClr val="tx1"/>
            </a:solidFill>
          </a:endParaRPr>
        </a:p>
      </dsp:txBody>
      <dsp:txXfrm>
        <a:off x="40980" y="49867"/>
        <a:ext cx="8147640" cy="757514"/>
      </dsp:txXfrm>
    </dsp:sp>
  </dsp:spTree>
</dsp:drawing>
</file>

<file path=ppt/diagrams/drawing5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8FCFDC-3EAB-4862-94E4-DDD0772E7711}">
      <dsp:nvSpPr>
        <dsp:cNvPr id="0" name=""/>
        <dsp:cNvSpPr/>
      </dsp:nvSpPr>
      <dsp:spPr>
        <a:xfrm>
          <a:off x="0" y="17775"/>
          <a:ext cx="8229600" cy="839474"/>
        </a:xfrm>
        <a:prstGeom prst="roundRect">
          <a:avLst/>
        </a:prstGeom>
        <a:solidFill>
          <a:schemeClr val="bg1"/>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rtl="0">
            <a:lnSpc>
              <a:spcPct val="90000"/>
            </a:lnSpc>
            <a:spcBef>
              <a:spcPct val="0"/>
            </a:spcBef>
            <a:spcAft>
              <a:spcPct val="35000"/>
            </a:spcAft>
            <a:buNone/>
          </a:pPr>
          <a:r>
            <a:rPr lang="es-ES_tradnl" sz="3500" b="1" i="0" kern="1200" dirty="0">
              <a:solidFill>
                <a:schemeClr val="tx1"/>
              </a:solidFill>
            </a:rPr>
            <a:t>cuadro de indicadores específico</a:t>
          </a:r>
          <a:endParaRPr lang="es-ES_tradnl" sz="3500" kern="1200" dirty="0">
            <a:solidFill>
              <a:schemeClr val="tx1"/>
            </a:solidFill>
          </a:endParaRPr>
        </a:p>
      </dsp:txBody>
      <dsp:txXfrm>
        <a:off x="40980" y="58755"/>
        <a:ext cx="8147640" cy="757514"/>
      </dsp:txXfrm>
    </dsp:sp>
  </dsp:spTree>
</dsp:drawing>
</file>

<file path=ppt/diagrams/drawing5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6AEB25-6A03-465E-BCC8-1F2AE85D0BDD}">
      <dsp:nvSpPr>
        <dsp:cNvPr id="0" name=""/>
        <dsp:cNvSpPr/>
      </dsp:nvSpPr>
      <dsp:spPr>
        <a:xfrm>
          <a:off x="0" y="0"/>
          <a:ext cx="2163687" cy="2163687"/>
        </a:xfrm>
        <a:prstGeom prst="pie">
          <a:avLst>
            <a:gd name="adj1" fmla="val 5400000"/>
            <a:gd name="adj2" fmla="val 1620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8929AB-ADD8-4329-8E78-0FC0471872E6}">
      <dsp:nvSpPr>
        <dsp:cNvPr id="0" name=""/>
        <dsp:cNvSpPr/>
      </dsp:nvSpPr>
      <dsp:spPr>
        <a:xfrm>
          <a:off x="1081843" y="0"/>
          <a:ext cx="7147756" cy="2163687"/>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s-ES_tradnl" sz="1300" b="1" i="1" kern="1200"/>
            <a:t>Predicción de ventas </a:t>
          </a:r>
          <a:r>
            <a:rPr lang="es-ES_tradnl" sz="1300" b="0" i="0" kern="1200"/>
            <a:t>por cada línea de producto- servicios.</a:t>
          </a:r>
          <a:endParaRPr lang="es-ES_tradnl" sz="1300" kern="1200"/>
        </a:p>
      </dsp:txBody>
      <dsp:txXfrm>
        <a:off x="1081843" y="0"/>
        <a:ext cx="7147756" cy="346189"/>
      </dsp:txXfrm>
    </dsp:sp>
    <dsp:sp modelId="{12273AEF-8592-4133-BB4C-B6D5855BE25A}">
      <dsp:nvSpPr>
        <dsp:cNvPr id="0" name=""/>
        <dsp:cNvSpPr/>
      </dsp:nvSpPr>
      <dsp:spPr>
        <a:xfrm>
          <a:off x="227187" y="346189"/>
          <a:ext cx="1709312" cy="1709312"/>
        </a:xfrm>
        <a:prstGeom prst="pie">
          <a:avLst>
            <a:gd name="adj1" fmla="val 5400000"/>
            <a:gd name="adj2" fmla="val 16200000"/>
          </a:avLst>
        </a:prstGeom>
        <a:solidFill>
          <a:schemeClr val="accent5">
            <a:hueOff val="-2483469"/>
            <a:satOff val="9953"/>
            <a:lumOff val="21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B16E58-2951-4329-98B3-5E0D342F3C1A}">
      <dsp:nvSpPr>
        <dsp:cNvPr id="0" name=""/>
        <dsp:cNvSpPr/>
      </dsp:nvSpPr>
      <dsp:spPr>
        <a:xfrm>
          <a:off x="1081843" y="346189"/>
          <a:ext cx="7147756" cy="1709312"/>
        </a:xfrm>
        <a:prstGeom prst="rect">
          <a:avLst/>
        </a:prstGeom>
        <a:solidFill>
          <a:schemeClr val="lt1">
            <a:alpha val="90000"/>
            <a:hueOff val="0"/>
            <a:satOff val="0"/>
            <a:lumOff val="0"/>
            <a:alphaOff val="0"/>
          </a:schemeClr>
        </a:solidFill>
        <a:ln w="25400" cap="flat" cmpd="sng" algn="ctr">
          <a:solidFill>
            <a:schemeClr val="accent5">
              <a:hueOff val="-2483469"/>
              <a:satOff val="9953"/>
              <a:lumOff val="215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s-ES_tradnl" sz="1300" b="1" i="1" kern="1200"/>
            <a:t>Análisis de costes </a:t>
          </a:r>
          <a:r>
            <a:rPr lang="es-ES_tradnl" sz="1300" b="0" i="0" kern="1200"/>
            <a:t>(fijos y variables) vinculados al proceso productivo de cada línea de producto- servicio.</a:t>
          </a:r>
          <a:endParaRPr lang="es-ES_tradnl" sz="1300" kern="1200"/>
        </a:p>
      </dsp:txBody>
      <dsp:txXfrm>
        <a:off x="1081843" y="346189"/>
        <a:ext cx="7147756" cy="346189"/>
      </dsp:txXfrm>
    </dsp:sp>
    <dsp:sp modelId="{65B8D6AD-988C-4AFF-A44C-50D8C1F4C984}">
      <dsp:nvSpPr>
        <dsp:cNvPr id="0" name=""/>
        <dsp:cNvSpPr/>
      </dsp:nvSpPr>
      <dsp:spPr>
        <a:xfrm>
          <a:off x="454374" y="692379"/>
          <a:ext cx="1254938" cy="1254938"/>
        </a:xfrm>
        <a:prstGeom prst="pie">
          <a:avLst>
            <a:gd name="adj1" fmla="val 5400000"/>
            <a:gd name="adj2" fmla="val 16200000"/>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B6C705-D889-4444-BF71-C948178384A7}">
      <dsp:nvSpPr>
        <dsp:cNvPr id="0" name=""/>
        <dsp:cNvSpPr/>
      </dsp:nvSpPr>
      <dsp:spPr>
        <a:xfrm>
          <a:off x="1081843" y="692379"/>
          <a:ext cx="7147756" cy="1254938"/>
        </a:xfrm>
        <a:prstGeom prst="rect">
          <a:avLst/>
        </a:prstGeom>
        <a:solidFill>
          <a:schemeClr val="lt1">
            <a:alpha val="90000"/>
            <a:hueOff val="0"/>
            <a:satOff val="0"/>
            <a:lumOff val="0"/>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s-ES_tradnl" sz="1300" b="1" i="1" kern="1200"/>
            <a:t>Beneficios y márgenes </a:t>
          </a:r>
          <a:r>
            <a:rPr lang="es-ES_tradnl" sz="1300" b="0" i="0" kern="1200"/>
            <a:t>obtenidos en cada línea de producto- servicio.</a:t>
          </a:r>
          <a:endParaRPr lang="es-ES_tradnl" sz="1300" kern="1200"/>
        </a:p>
      </dsp:txBody>
      <dsp:txXfrm>
        <a:off x="1081843" y="692379"/>
        <a:ext cx="7147756" cy="346189"/>
      </dsp:txXfrm>
    </dsp:sp>
    <dsp:sp modelId="{2D025C96-DB8E-4081-AF04-66EDE3887942}">
      <dsp:nvSpPr>
        <dsp:cNvPr id="0" name=""/>
        <dsp:cNvSpPr/>
      </dsp:nvSpPr>
      <dsp:spPr>
        <a:xfrm>
          <a:off x="681561" y="1038569"/>
          <a:ext cx="800564" cy="800564"/>
        </a:xfrm>
        <a:prstGeom prst="pie">
          <a:avLst>
            <a:gd name="adj1" fmla="val 5400000"/>
            <a:gd name="adj2" fmla="val 16200000"/>
          </a:avLst>
        </a:prstGeom>
        <a:solidFill>
          <a:schemeClr val="accent5">
            <a:hueOff val="-7450407"/>
            <a:satOff val="29858"/>
            <a:lumOff val="6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4A19F6-7E78-4C43-A37F-DCA2612145FC}">
      <dsp:nvSpPr>
        <dsp:cNvPr id="0" name=""/>
        <dsp:cNvSpPr/>
      </dsp:nvSpPr>
      <dsp:spPr>
        <a:xfrm>
          <a:off x="1081843" y="1038569"/>
          <a:ext cx="7147756" cy="800564"/>
        </a:xfrm>
        <a:prstGeom prst="rect">
          <a:avLst/>
        </a:prstGeom>
        <a:solidFill>
          <a:schemeClr val="lt1">
            <a:alpha val="90000"/>
            <a:hueOff val="0"/>
            <a:satOff val="0"/>
            <a:lumOff val="0"/>
            <a:alphaOff val="0"/>
          </a:schemeClr>
        </a:solidFill>
        <a:ln w="25400" cap="flat" cmpd="sng" algn="ctr">
          <a:solidFill>
            <a:schemeClr val="accent5">
              <a:hueOff val="-7450407"/>
              <a:satOff val="29858"/>
              <a:lumOff val="647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s-ES_tradnl" sz="1300" b="1" i="1" kern="1200"/>
            <a:t>Segmentos de mercado </a:t>
          </a:r>
          <a:r>
            <a:rPr lang="es-ES_tradnl" sz="1300" b="0" i="0" kern="1200"/>
            <a:t>que ofrecen mayor rentabilidad.</a:t>
          </a:r>
          <a:endParaRPr lang="es-ES_tradnl" sz="1300" kern="1200"/>
        </a:p>
      </dsp:txBody>
      <dsp:txXfrm>
        <a:off x="1081843" y="1038569"/>
        <a:ext cx="7147756" cy="346189"/>
      </dsp:txXfrm>
    </dsp:sp>
    <dsp:sp modelId="{55A6F75C-E018-43F2-BA0B-3B2D1ED854F5}">
      <dsp:nvSpPr>
        <dsp:cNvPr id="0" name=""/>
        <dsp:cNvSpPr/>
      </dsp:nvSpPr>
      <dsp:spPr>
        <a:xfrm>
          <a:off x="908748" y="1384759"/>
          <a:ext cx="346189" cy="346189"/>
        </a:xfrm>
        <a:prstGeom prst="pie">
          <a:avLst>
            <a:gd name="adj1" fmla="val 5400000"/>
            <a:gd name="adj2" fmla="val 16200000"/>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01E492-4689-496E-BD40-10B44E127C3C}">
      <dsp:nvSpPr>
        <dsp:cNvPr id="0" name=""/>
        <dsp:cNvSpPr/>
      </dsp:nvSpPr>
      <dsp:spPr>
        <a:xfrm>
          <a:off x="1081843" y="1384759"/>
          <a:ext cx="7147756" cy="346189"/>
        </a:xfrm>
        <a:prstGeom prst="rect">
          <a:avLst/>
        </a:prstGeom>
        <a:solidFill>
          <a:schemeClr val="lt1">
            <a:alpha val="90000"/>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s-ES_tradnl" sz="1300" b="1" i="1" kern="1200"/>
            <a:t>Ventajas competitivas </a:t>
          </a:r>
          <a:r>
            <a:rPr lang="es-ES_tradnl" sz="1300" b="0" i="0" kern="1200"/>
            <a:t>con respecto a las empresas competidoras y productos sustitutivos.</a:t>
          </a:r>
          <a:endParaRPr lang="es-ES_tradnl" sz="1300" kern="1200"/>
        </a:p>
      </dsp:txBody>
      <dsp:txXfrm>
        <a:off x="1081843" y="1384759"/>
        <a:ext cx="7147756" cy="346189"/>
      </dsp:txXfrm>
    </dsp:sp>
  </dsp:spTree>
</dsp:drawing>
</file>

<file path=ppt/diagrams/drawing5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1400CD-710F-420A-8415-8FB9A27A949F}">
      <dsp:nvSpPr>
        <dsp:cNvPr id="0" name=""/>
        <dsp:cNvSpPr/>
      </dsp:nvSpPr>
      <dsp:spPr>
        <a:xfrm>
          <a:off x="0" y="8887"/>
          <a:ext cx="8229600" cy="839474"/>
        </a:xfrm>
        <a:prstGeom prst="roundRect">
          <a:avLst/>
        </a:prstGeom>
        <a:solidFill>
          <a:schemeClr val="bg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rtl="0">
            <a:lnSpc>
              <a:spcPct val="90000"/>
            </a:lnSpc>
            <a:spcBef>
              <a:spcPct val="0"/>
            </a:spcBef>
            <a:spcAft>
              <a:spcPct val="35000"/>
            </a:spcAft>
            <a:buNone/>
          </a:pPr>
          <a:r>
            <a:rPr lang="es-ES_tradnl" sz="3500" b="1" i="0" kern="1200" dirty="0">
              <a:solidFill>
                <a:schemeClr val="tx1"/>
              </a:solidFill>
            </a:rPr>
            <a:t>Análisis de productividad</a:t>
          </a:r>
          <a:endParaRPr lang="es-ES_tradnl" sz="3500" kern="1200" dirty="0">
            <a:solidFill>
              <a:schemeClr val="tx1"/>
            </a:solidFill>
          </a:endParaRPr>
        </a:p>
      </dsp:txBody>
      <dsp:txXfrm>
        <a:off x="40980" y="49867"/>
        <a:ext cx="8147640" cy="75751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031163-FC14-400B-B80A-BED2535DF0E1}">
      <dsp:nvSpPr>
        <dsp:cNvPr id="0" name=""/>
        <dsp:cNvSpPr/>
      </dsp:nvSpPr>
      <dsp:spPr>
        <a:xfrm>
          <a:off x="0" y="0"/>
          <a:ext cx="7886700" cy="603939"/>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s-ES" sz="1200" kern="1200" dirty="0"/>
            <a:t>            INICIADOR</a:t>
          </a:r>
        </a:p>
        <a:p>
          <a:pPr marL="57150" lvl="1" indent="-57150" algn="l" defTabSz="400050">
            <a:lnSpc>
              <a:spcPct val="90000"/>
            </a:lnSpc>
            <a:spcBef>
              <a:spcPct val="0"/>
            </a:spcBef>
            <a:spcAft>
              <a:spcPct val="15000"/>
            </a:spcAft>
            <a:buChar char="•"/>
          </a:pPr>
          <a:endParaRPr lang="es-ES" sz="900" kern="1200"/>
        </a:p>
        <a:p>
          <a:pPr marL="57150" lvl="1" indent="-57150" algn="l" defTabSz="400050">
            <a:lnSpc>
              <a:spcPct val="90000"/>
            </a:lnSpc>
            <a:spcBef>
              <a:spcPct val="0"/>
            </a:spcBef>
            <a:spcAft>
              <a:spcPct val="15000"/>
            </a:spcAft>
            <a:buChar char="•"/>
          </a:pPr>
          <a:endParaRPr lang="es-ES" sz="900" kern="1200"/>
        </a:p>
      </dsp:txBody>
      <dsp:txXfrm>
        <a:off x="1637733" y="0"/>
        <a:ext cx="6248966" cy="603939"/>
      </dsp:txXfrm>
    </dsp:sp>
    <dsp:sp modelId="{E7B135D1-F426-48DF-A1A5-A9051FD0EF80}">
      <dsp:nvSpPr>
        <dsp:cNvPr id="0" name=""/>
        <dsp:cNvSpPr/>
      </dsp:nvSpPr>
      <dsp:spPr>
        <a:xfrm>
          <a:off x="40677" y="0"/>
          <a:ext cx="1577340" cy="483151"/>
        </a:xfrm>
        <a:prstGeom prst="roundRect">
          <a:avLst>
            <a:gd name="adj" fmla="val 1000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8B1AA0-DFED-416F-BE41-466BD4DCEACB}">
      <dsp:nvSpPr>
        <dsp:cNvPr id="0" name=""/>
        <dsp:cNvSpPr/>
      </dsp:nvSpPr>
      <dsp:spPr>
        <a:xfrm>
          <a:off x="0" y="664333"/>
          <a:ext cx="7886700" cy="603939"/>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s-ES" sz="1200" kern="1200" dirty="0"/>
            <a:t>           INFLUENCIADOR</a:t>
          </a:r>
        </a:p>
      </dsp:txBody>
      <dsp:txXfrm>
        <a:off x="1637733" y="664333"/>
        <a:ext cx="6248966" cy="603939"/>
      </dsp:txXfrm>
    </dsp:sp>
    <dsp:sp modelId="{F95E1D5E-A2A1-4D11-86F1-190659449731}">
      <dsp:nvSpPr>
        <dsp:cNvPr id="0" name=""/>
        <dsp:cNvSpPr/>
      </dsp:nvSpPr>
      <dsp:spPr>
        <a:xfrm>
          <a:off x="60393" y="724727"/>
          <a:ext cx="1577340" cy="483151"/>
        </a:xfrm>
        <a:prstGeom prst="roundRect">
          <a:avLst>
            <a:gd name="adj" fmla="val 1000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BB928D2-ABD4-4BAA-9C9C-8C4EAB74DB2C}">
      <dsp:nvSpPr>
        <dsp:cNvPr id="0" name=""/>
        <dsp:cNvSpPr/>
      </dsp:nvSpPr>
      <dsp:spPr>
        <a:xfrm>
          <a:off x="0" y="1328666"/>
          <a:ext cx="7886700" cy="603939"/>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s-ES" sz="1200" kern="1200" dirty="0"/>
            <a:t>       DECISOR</a:t>
          </a:r>
        </a:p>
      </dsp:txBody>
      <dsp:txXfrm>
        <a:off x="1637733" y="1328666"/>
        <a:ext cx="6248966" cy="603939"/>
      </dsp:txXfrm>
    </dsp:sp>
    <dsp:sp modelId="{DA5E6D65-6C44-4F7D-AB9E-91FED8888E32}">
      <dsp:nvSpPr>
        <dsp:cNvPr id="0" name=""/>
        <dsp:cNvSpPr/>
      </dsp:nvSpPr>
      <dsp:spPr>
        <a:xfrm>
          <a:off x="60393" y="1389060"/>
          <a:ext cx="1577340" cy="483151"/>
        </a:xfrm>
        <a:prstGeom prst="roundRect">
          <a:avLst>
            <a:gd name="adj" fmla="val 1000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35BADBC-82B9-4036-8EA8-95FA7B9ACA0E}">
      <dsp:nvSpPr>
        <dsp:cNvPr id="0" name=""/>
        <dsp:cNvSpPr/>
      </dsp:nvSpPr>
      <dsp:spPr>
        <a:xfrm>
          <a:off x="0" y="1993000"/>
          <a:ext cx="7886700" cy="603939"/>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s-ES" sz="1200" kern="1200" dirty="0"/>
            <a:t>     COMPRADOR</a:t>
          </a:r>
        </a:p>
        <a:p>
          <a:pPr marL="57150" lvl="1" indent="-57150" algn="l" defTabSz="400050">
            <a:lnSpc>
              <a:spcPct val="90000"/>
            </a:lnSpc>
            <a:spcBef>
              <a:spcPct val="0"/>
            </a:spcBef>
            <a:spcAft>
              <a:spcPct val="15000"/>
            </a:spcAft>
            <a:buChar char="•"/>
          </a:pPr>
          <a:endParaRPr lang="es-ES" sz="900" kern="1200"/>
        </a:p>
        <a:p>
          <a:pPr marL="57150" lvl="1" indent="-57150" algn="l" defTabSz="400050">
            <a:lnSpc>
              <a:spcPct val="90000"/>
            </a:lnSpc>
            <a:spcBef>
              <a:spcPct val="0"/>
            </a:spcBef>
            <a:spcAft>
              <a:spcPct val="15000"/>
            </a:spcAft>
            <a:buChar char="•"/>
          </a:pPr>
          <a:endParaRPr lang="es-ES" sz="900" kern="1200"/>
        </a:p>
      </dsp:txBody>
      <dsp:txXfrm>
        <a:off x="1637733" y="1993000"/>
        <a:ext cx="6248966" cy="603939"/>
      </dsp:txXfrm>
    </dsp:sp>
    <dsp:sp modelId="{642F4A62-BBD1-4F8E-BC67-04740430F376}">
      <dsp:nvSpPr>
        <dsp:cNvPr id="0" name=""/>
        <dsp:cNvSpPr/>
      </dsp:nvSpPr>
      <dsp:spPr>
        <a:xfrm>
          <a:off x="60393" y="2053394"/>
          <a:ext cx="1577340" cy="483151"/>
        </a:xfrm>
        <a:prstGeom prst="roundRect">
          <a:avLst>
            <a:gd name="adj" fmla="val 1000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F0D8BD8-A91C-46A9-AEF2-208C11D89AC6}">
      <dsp:nvSpPr>
        <dsp:cNvPr id="0" name=""/>
        <dsp:cNvSpPr/>
      </dsp:nvSpPr>
      <dsp:spPr>
        <a:xfrm>
          <a:off x="0" y="2657333"/>
          <a:ext cx="7886700" cy="603939"/>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s-ES" sz="1200" kern="1200" dirty="0"/>
            <a:t>          USUARIO</a:t>
          </a:r>
        </a:p>
        <a:p>
          <a:pPr marL="57150" lvl="1" indent="-57150" algn="l" defTabSz="400050">
            <a:lnSpc>
              <a:spcPct val="90000"/>
            </a:lnSpc>
            <a:spcBef>
              <a:spcPct val="0"/>
            </a:spcBef>
            <a:spcAft>
              <a:spcPct val="15000"/>
            </a:spcAft>
            <a:buChar char="•"/>
          </a:pPr>
          <a:endParaRPr lang="es-ES" sz="900" kern="1200"/>
        </a:p>
        <a:p>
          <a:pPr marL="57150" lvl="1" indent="-57150" algn="l" defTabSz="400050">
            <a:lnSpc>
              <a:spcPct val="90000"/>
            </a:lnSpc>
            <a:spcBef>
              <a:spcPct val="0"/>
            </a:spcBef>
            <a:spcAft>
              <a:spcPct val="15000"/>
            </a:spcAft>
            <a:buChar char="•"/>
          </a:pPr>
          <a:endParaRPr lang="es-ES" sz="900" kern="1200"/>
        </a:p>
      </dsp:txBody>
      <dsp:txXfrm>
        <a:off x="1637733" y="2657333"/>
        <a:ext cx="6248966" cy="603939"/>
      </dsp:txXfrm>
    </dsp:sp>
    <dsp:sp modelId="{5BC2A978-A1D1-4D43-A7EB-F6E642381B2F}">
      <dsp:nvSpPr>
        <dsp:cNvPr id="0" name=""/>
        <dsp:cNvSpPr/>
      </dsp:nvSpPr>
      <dsp:spPr>
        <a:xfrm>
          <a:off x="60393" y="2717727"/>
          <a:ext cx="1577340" cy="483151"/>
        </a:xfrm>
        <a:prstGeom prst="roundRect">
          <a:avLst>
            <a:gd name="adj" fmla="val 1000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6E2F80-538F-4568-B266-1259B6268C89}">
      <dsp:nvSpPr>
        <dsp:cNvPr id="0" name=""/>
        <dsp:cNvSpPr/>
      </dsp:nvSpPr>
      <dsp:spPr>
        <a:xfrm>
          <a:off x="0" y="3026"/>
          <a:ext cx="8229600" cy="623610"/>
        </a:xfrm>
        <a:prstGeom prst="roundRect">
          <a:avLst/>
        </a:prstGeom>
        <a:solidFill>
          <a:schemeClr val="bg1"/>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s-ES_tradnl" sz="2600" b="1" i="0" kern="1200" dirty="0">
              <a:solidFill>
                <a:schemeClr val="tx1"/>
              </a:solidFill>
            </a:rPr>
            <a:t>Potencial del  mercado relativo</a:t>
          </a:r>
          <a:endParaRPr lang="es-ES_tradnl" sz="2600" kern="1200" dirty="0">
            <a:solidFill>
              <a:schemeClr val="tx1"/>
            </a:solidFill>
          </a:endParaRPr>
        </a:p>
      </dsp:txBody>
      <dsp:txXfrm>
        <a:off x="30442" y="33468"/>
        <a:ext cx="8168716" cy="562726"/>
      </dsp:txXfrm>
    </dsp:sp>
  </dsp:spTree>
</dsp:drawing>
</file>

<file path=ppt/diagrams/drawing6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290EAA-7833-4726-8304-58604CFC8F6F}">
      <dsp:nvSpPr>
        <dsp:cNvPr id="0" name=""/>
        <dsp:cNvSpPr/>
      </dsp:nvSpPr>
      <dsp:spPr>
        <a:xfrm>
          <a:off x="0" y="268693"/>
          <a:ext cx="6563072" cy="51714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es-ES_tradnl" sz="1300" b="1" i="0" kern="1200" dirty="0">
              <a:solidFill>
                <a:schemeClr val="accent3">
                  <a:lumMod val="75000"/>
                </a:schemeClr>
              </a:solidFill>
            </a:rPr>
            <a:t>La Participación de Mercado Relativa (PMR), </a:t>
          </a:r>
          <a:r>
            <a:rPr lang="es-ES_tradnl" sz="1300" b="0" i="0" kern="1200" dirty="0"/>
            <a:t>es un indicador de la posición competitiva de una empresa dentro de su industria y conlleva el concepto de la </a:t>
          </a:r>
          <a:r>
            <a:rPr lang="es-ES_tradnl" sz="1300" b="1" i="1" kern="1200" dirty="0">
              <a:solidFill>
                <a:schemeClr val="accent3">
                  <a:lumMod val="75000"/>
                </a:schemeClr>
              </a:solidFill>
            </a:rPr>
            <a:t>curva de experiencia</a:t>
          </a:r>
          <a:r>
            <a:rPr lang="es-ES_tradnl" sz="1300" b="1" i="1" kern="1200" dirty="0"/>
            <a:t>.</a:t>
          </a:r>
          <a:endParaRPr lang="es-PE" sz="1300" kern="1200" dirty="0"/>
        </a:p>
      </dsp:txBody>
      <dsp:txXfrm>
        <a:off x="25245" y="293938"/>
        <a:ext cx="6512582" cy="466650"/>
      </dsp:txXfrm>
    </dsp:sp>
    <dsp:sp modelId="{6C9A87B8-EEE6-4021-A701-028F2A6846F3}">
      <dsp:nvSpPr>
        <dsp:cNvPr id="0" name=""/>
        <dsp:cNvSpPr/>
      </dsp:nvSpPr>
      <dsp:spPr>
        <a:xfrm>
          <a:off x="0" y="823273"/>
          <a:ext cx="6563072" cy="51714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es-ES_tradnl" sz="1300" b="0" i="0" kern="1200" dirty="0"/>
            <a:t>Las empresas con una alta Participación de Mercado Relativa (PMR), tienden a tener </a:t>
          </a:r>
          <a:r>
            <a:rPr lang="es-ES_tradnl" sz="1300" b="1" i="0" kern="1200" dirty="0">
              <a:solidFill>
                <a:schemeClr val="accent3">
                  <a:lumMod val="75000"/>
                </a:schemeClr>
              </a:solidFill>
            </a:rPr>
            <a:t>una posición de liderazgo en costos bajos</a:t>
          </a:r>
          <a:r>
            <a:rPr lang="es-ES_tradnl" sz="1300" b="0" i="0" kern="1200" dirty="0"/>
            <a:t>.</a:t>
          </a:r>
          <a:endParaRPr lang="es-PE" sz="1300" kern="1200" dirty="0"/>
        </a:p>
      </dsp:txBody>
      <dsp:txXfrm>
        <a:off x="25245" y="848518"/>
        <a:ext cx="6512582" cy="466650"/>
      </dsp:txXfrm>
    </dsp:sp>
    <dsp:sp modelId="{7142ACEC-F11A-45B2-A6A6-36963B924120}">
      <dsp:nvSpPr>
        <dsp:cNvPr id="0" name=""/>
        <dsp:cNvSpPr/>
      </dsp:nvSpPr>
      <dsp:spPr>
        <a:xfrm>
          <a:off x="0" y="1377853"/>
          <a:ext cx="6563072" cy="51714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es-ES_tradnl" sz="1300" b="0" i="0" kern="1200" dirty="0"/>
            <a:t>Este índice lo hizo muy popular el </a:t>
          </a:r>
          <a:r>
            <a:rPr lang="es-ES_tradnl" sz="1300" b="1" i="1" kern="1200" dirty="0">
              <a:solidFill>
                <a:schemeClr val="accent3">
                  <a:lumMod val="75000"/>
                </a:schemeClr>
              </a:solidFill>
            </a:rPr>
            <a:t>Boston </a:t>
          </a:r>
          <a:r>
            <a:rPr lang="es-ES_tradnl" sz="1300" b="1" i="1" kern="1200" dirty="0" err="1">
              <a:solidFill>
                <a:schemeClr val="accent3">
                  <a:lumMod val="75000"/>
                </a:schemeClr>
              </a:solidFill>
            </a:rPr>
            <a:t>Consulting</a:t>
          </a:r>
          <a:r>
            <a:rPr lang="es-ES_tradnl" sz="1300" b="1" i="1" kern="1200" dirty="0">
              <a:solidFill>
                <a:schemeClr val="accent3">
                  <a:lumMod val="75000"/>
                </a:schemeClr>
              </a:solidFill>
            </a:rPr>
            <a:t> </a:t>
          </a:r>
          <a:r>
            <a:rPr lang="es-ES_tradnl" sz="1300" b="1" i="1" kern="1200" dirty="0" err="1">
              <a:solidFill>
                <a:schemeClr val="accent3">
                  <a:lumMod val="75000"/>
                </a:schemeClr>
              </a:solidFill>
            </a:rPr>
            <a:t>Group</a:t>
          </a:r>
          <a:r>
            <a:rPr lang="es-ES_tradnl" sz="1300" b="1" i="1" kern="1200" dirty="0">
              <a:solidFill>
                <a:schemeClr val="accent3">
                  <a:lumMod val="75000"/>
                </a:schemeClr>
              </a:solidFill>
            </a:rPr>
            <a:t> (BCG)</a:t>
          </a:r>
          <a:r>
            <a:rPr lang="es-ES_tradnl" sz="1300" b="0" i="0" kern="1200" dirty="0">
              <a:solidFill>
                <a:schemeClr val="accent3">
                  <a:lumMod val="75000"/>
                </a:schemeClr>
              </a:solidFill>
            </a:rPr>
            <a:t> </a:t>
          </a:r>
          <a:r>
            <a:rPr lang="es-ES_tradnl" sz="1300" b="0" i="0" kern="1200" dirty="0"/>
            <a:t>con su </a:t>
          </a:r>
          <a:r>
            <a:rPr lang="es-ES_tradnl" sz="1300" b="1" i="1" kern="1200" dirty="0">
              <a:solidFill>
                <a:schemeClr val="accent3">
                  <a:lumMod val="75000"/>
                </a:schemeClr>
              </a:solidFill>
            </a:rPr>
            <a:t>Matriz de Crecimiento-Participación</a:t>
          </a:r>
          <a:r>
            <a:rPr lang="es-ES_tradnl" sz="1300" b="0" i="0" kern="1200" dirty="0">
              <a:solidFill>
                <a:schemeClr val="accent3">
                  <a:lumMod val="75000"/>
                </a:schemeClr>
              </a:solidFill>
            </a:rPr>
            <a:t>.</a:t>
          </a:r>
          <a:endParaRPr lang="es-PE" sz="1300" kern="1200" dirty="0">
            <a:solidFill>
              <a:schemeClr val="accent3">
                <a:lumMod val="75000"/>
              </a:schemeClr>
            </a:solidFill>
          </a:endParaRPr>
        </a:p>
      </dsp:txBody>
      <dsp:txXfrm>
        <a:off x="25245" y="1403098"/>
        <a:ext cx="6512582" cy="46665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0BA025-2FD7-4D32-86F8-6AA21C4A93DD}">
      <dsp:nvSpPr>
        <dsp:cNvPr id="0" name=""/>
        <dsp:cNvSpPr/>
      </dsp:nvSpPr>
      <dsp:spPr>
        <a:xfrm rot="5400000">
          <a:off x="667863" y="583576"/>
          <a:ext cx="512506" cy="583470"/>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9495396-BD04-4068-AC2A-3FE501A36EBF}">
      <dsp:nvSpPr>
        <dsp:cNvPr id="0" name=""/>
        <dsp:cNvSpPr/>
      </dsp:nvSpPr>
      <dsp:spPr>
        <a:xfrm>
          <a:off x="532080" y="15452"/>
          <a:ext cx="862759" cy="603903"/>
        </a:xfrm>
        <a:prstGeom prst="roundRect">
          <a:avLst>
            <a:gd name="adj" fmla="val 1667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ES" sz="2500" kern="1200" dirty="0"/>
            <a:t>F</a:t>
          </a:r>
        </a:p>
      </dsp:txBody>
      <dsp:txXfrm>
        <a:off x="561565" y="44937"/>
        <a:ext cx="803789" cy="544933"/>
      </dsp:txXfrm>
    </dsp:sp>
    <dsp:sp modelId="{C3ADC25F-E326-4F4F-8D7A-007545C03925}">
      <dsp:nvSpPr>
        <dsp:cNvPr id="0" name=""/>
        <dsp:cNvSpPr/>
      </dsp:nvSpPr>
      <dsp:spPr>
        <a:xfrm>
          <a:off x="1594281" y="54007"/>
          <a:ext cx="1491579" cy="488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114300" lvl="1" indent="-114300" algn="l" defTabSz="666750">
            <a:lnSpc>
              <a:spcPct val="90000"/>
            </a:lnSpc>
            <a:spcBef>
              <a:spcPct val="0"/>
            </a:spcBef>
            <a:spcAft>
              <a:spcPct val="15000"/>
            </a:spcAft>
            <a:buChar char="•"/>
          </a:pPr>
          <a:r>
            <a:rPr lang="es-ES" sz="1500" kern="1200" dirty="0"/>
            <a:t>Fortalezas</a:t>
          </a:r>
        </a:p>
      </dsp:txBody>
      <dsp:txXfrm>
        <a:off x="1594281" y="54007"/>
        <a:ext cx="1491579" cy="488101"/>
      </dsp:txXfrm>
    </dsp:sp>
    <dsp:sp modelId="{F5A99E15-3631-4F21-AFD8-F2DD561C9092}">
      <dsp:nvSpPr>
        <dsp:cNvPr id="0" name=""/>
        <dsp:cNvSpPr/>
      </dsp:nvSpPr>
      <dsp:spPr>
        <a:xfrm rot="5400000">
          <a:off x="1590565" y="1261959"/>
          <a:ext cx="512506" cy="583470"/>
        </a:xfrm>
        <a:prstGeom prst="bentUpArrow">
          <a:avLst>
            <a:gd name="adj1" fmla="val 32840"/>
            <a:gd name="adj2" fmla="val 25000"/>
            <a:gd name="adj3" fmla="val 35780"/>
          </a:avLst>
        </a:prstGeom>
        <a:solidFill>
          <a:schemeClr val="accent1">
            <a:tint val="50000"/>
            <a:hueOff val="-6544756"/>
            <a:satOff val="-351"/>
            <a:lumOff val="568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B5D3EB-A8D0-4457-9DE0-844DB718AC04}">
      <dsp:nvSpPr>
        <dsp:cNvPr id="0" name=""/>
        <dsp:cNvSpPr/>
      </dsp:nvSpPr>
      <dsp:spPr>
        <a:xfrm>
          <a:off x="1454781" y="693835"/>
          <a:ext cx="862759" cy="603903"/>
        </a:xfrm>
        <a:prstGeom prst="roundRect">
          <a:avLst>
            <a:gd name="adj" fmla="val 1667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ES" sz="2500" kern="1200" dirty="0"/>
            <a:t>O</a:t>
          </a:r>
        </a:p>
      </dsp:txBody>
      <dsp:txXfrm>
        <a:off x="1484266" y="723320"/>
        <a:ext cx="803789" cy="544933"/>
      </dsp:txXfrm>
    </dsp:sp>
    <dsp:sp modelId="{0EE970ED-1304-4C7D-8BEF-C188FE94FFC2}">
      <dsp:nvSpPr>
        <dsp:cNvPr id="0" name=""/>
        <dsp:cNvSpPr/>
      </dsp:nvSpPr>
      <dsp:spPr>
        <a:xfrm>
          <a:off x="2516982" y="732390"/>
          <a:ext cx="1491579" cy="488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114300" lvl="1" indent="-114300" algn="l" defTabSz="666750">
            <a:lnSpc>
              <a:spcPct val="90000"/>
            </a:lnSpc>
            <a:spcBef>
              <a:spcPct val="0"/>
            </a:spcBef>
            <a:spcAft>
              <a:spcPct val="15000"/>
            </a:spcAft>
            <a:buChar char="•"/>
          </a:pPr>
          <a:r>
            <a:rPr lang="es-ES" sz="1500" kern="1200" dirty="0"/>
            <a:t>Oportunidades</a:t>
          </a:r>
        </a:p>
      </dsp:txBody>
      <dsp:txXfrm>
        <a:off x="2516982" y="732390"/>
        <a:ext cx="1491579" cy="488101"/>
      </dsp:txXfrm>
    </dsp:sp>
    <dsp:sp modelId="{911FEB31-5DA4-46A8-AA1C-A957095BED6A}">
      <dsp:nvSpPr>
        <dsp:cNvPr id="0" name=""/>
        <dsp:cNvSpPr/>
      </dsp:nvSpPr>
      <dsp:spPr>
        <a:xfrm rot="5400000">
          <a:off x="2513266" y="1940342"/>
          <a:ext cx="512506" cy="583470"/>
        </a:xfrm>
        <a:prstGeom prst="bentUpArrow">
          <a:avLst>
            <a:gd name="adj1" fmla="val 32840"/>
            <a:gd name="adj2" fmla="val 25000"/>
            <a:gd name="adj3" fmla="val 35780"/>
          </a:avLst>
        </a:prstGeom>
        <a:solidFill>
          <a:schemeClr val="accent1">
            <a:tint val="50000"/>
            <a:hueOff val="-13089511"/>
            <a:satOff val="-703"/>
            <a:lumOff val="1136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0010AE1-9783-4B42-8B3F-58B2E6EB38D2}">
      <dsp:nvSpPr>
        <dsp:cNvPr id="0" name=""/>
        <dsp:cNvSpPr/>
      </dsp:nvSpPr>
      <dsp:spPr>
        <a:xfrm>
          <a:off x="2377483" y="1372218"/>
          <a:ext cx="862759" cy="603903"/>
        </a:xfrm>
        <a:prstGeom prst="roundRect">
          <a:avLst>
            <a:gd name="adj" fmla="val 1667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ES" sz="2500" kern="1200" dirty="0"/>
            <a:t>D</a:t>
          </a:r>
        </a:p>
      </dsp:txBody>
      <dsp:txXfrm>
        <a:off x="2406968" y="1401703"/>
        <a:ext cx="803789" cy="544933"/>
      </dsp:txXfrm>
    </dsp:sp>
    <dsp:sp modelId="{D5BFE2F8-C469-418E-AECA-A1DD290E5AF1}">
      <dsp:nvSpPr>
        <dsp:cNvPr id="0" name=""/>
        <dsp:cNvSpPr/>
      </dsp:nvSpPr>
      <dsp:spPr>
        <a:xfrm>
          <a:off x="3439683" y="1410773"/>
          <a:ext cx="1491579" cy="488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114300" lvl="1" indent="-114300" algn="l" defTabSz="666750">
            <a:lnSpc>
              <a:spcPct val="90000"/>
            </a:lnSpc>
            <a:spcBef>
              <a:spcPct val="0"/>
            </a:spcBef>
            <a:spcAft>
              <a:spcPct val="15000"/>
            </a:spcAft>
            <a:buChar char="•"/>
          </a:pPr>
          <a:r>
            <a:rPr lang="es-ES" sz="1500" kern="1200" dirty="0"/>
            <a:t>Debilidades</a:t>
          </a:r>
        </a:p>
      </dsp:txBody>
      <dsp:txXfrm>
        <a:off x="3439683" y="1410773"/>
        <a:ext cx="1491579" cy="488101"/>
      </dsp:txXfrm>
    </dsp:sp>
    <dsp:sp modelId="{F8F51341-E40C-44E9-9DE1-25F39497FA5A}">
      <dsp:nvSpPr>
        <dsp:cNvPr id="0" name=""/>
        <dsp:cNvSpPr/>
      </dsp:nvSpPr>
      <dsp:spPr>
        <a:xfrm>
          <a:off x="3300184" y="2050601"/>
          <a:ext cx="862759" cy="603903"/>
        </a:xfrm>
        <a:prstGeom prst="roundRect">
          <a:avLst>
            <a:gd name="adj" fmla="val 1667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ES" sz="2500" kern="1200" dirty="0"/>
            <a:t>A</a:t>
          </a:r>
        </a:p>
      </dsp:txBody>
      <dsp:txXfrm>
        <a:off x="3329669" y="2080086"/>
        <a:ext cx="803789" cy="544933"/>
      </dsp:txXfrm>
    </dsp:sp>
    <dsp:sp modelId="{8BDA4EF8-D40E-4AB8-8E58-0FBC26CBD07D}">
      <dsp:nvSpPr>
        <dsp:cNvPr id="0" name=""/>
        <dsp:cNvSpPr/>
      </dsp:nvSpPr>
      <dsp:spPr>
        <a:xfrm>
          <a:off x="4262979" y="2089157"/>
          <a:ext cx="1491579" cy="488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t>Amenazas</a:t>
          </a:r>
        </a:p>
      </dsp:txBody>
      <dsp:txXfrm>
        <a:off x="4262979" y="2089157"/>
        <a:ext cx="1491579" cy="48810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59BB87-B5EF-4A60-B03B-A7E8F752B2D5}">
      <dsp:nvSpPr>
        <dsp:cNvPr id="0" name=""/>
        <dsp:cNvSpPr/>
      </dsp:nvSpPr>
      <dsp:spPr>
        <a:xfrm>
          <a:off x="0" y="935823"/>
          <a:ext cx="6938024" cy="151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06869B-A726-4349-BCDF-CE938C8A27D2}">
      <dsp:nvSpPr>
        <dsp:cNvPr id="0" name=""/>
        <dsp:cNvSpPr/>
      </dsp:nvSpPr>
      <dsp:spPr>
        <a:xfrm>
          <a:off x="169271" y="0"/>
          <a:ext cx="5251425" cy="903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3569" tIns="0" rIns="183569" bIns="0" numCol="1" spcCol="1270" anchor="ctr" anchorCtr="0">
          <a:noAutofit/>
        </a:bodyPr>
        <a:lstStyle/>
        <a:p>
          <a:pPr marL="0" lvl="0" indent="0" algn="l" defTabSz="1066800">
            <a:lnSpc>
              <a:spcPct val="90000"/>
            </a:lnSpc>
            <a:spcBef>
              <a:spcPct val="0"/>
            </a:spcBef>
            <a:spcAft>
              <a:spcPct val="35000"/>
            </a:spcAft>
            <a:buNone/>
          </a:pPr>
          <a:r>
            <a:rPr lang="es-ES" sz="2400" kern="1200" dirty="0"/>
            <a:t>INICIACION.-La empresa busca financiamiento adaptar instalaciones  y contactar a los primeros clientes</a:t>
          </a:r>
        </a:p>
      </dsp:txBody>
      <dsp:txXfrm>
        <a:off x="213375" y="44104"/>
        <a:ext cx="5163217" cy="815272"/>
      </dsp:txXfrm>
    </dsp:sp>
    <dsp:sp modelId="{3CD5BEF1-FDF6-4FC4-B907-8662C569FD10}">
      <dsp:nvSpPr>
        <dsp:cNvPr id="0" name=""/>
        <dsp:cNvSpPr/>
      </dsp:nvSpPr>
      <dsp:spPr>
        <a:xfrm>
          <a:off x="0" y="1884347"/>
          <a:ext cx="6938024" cy="151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2561D75-C521-4D85-80EC-5B14F859CAEC}">
      <dsp:nvSpPr>
        <dsp:cNvPr id="0" name=""/>
        <dsp:cNvSpPr/>
      </dsp:nvSpPr>
      <dsp:spPr>
        <a:xfrm>
          <a:off x="186204" y="935709"/>
          <a:ext cx="5896725" cy="85348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3569" tIns="0" rIns="183569" bIns="0" numCol="1" spcCol="1270" anchor="ctr" anchorCtr="0">
          <a:noAutofit/>
        </a:bodyPr>
        <a:lstStyle/>
        <a:p>
          <a:pPr marL="0" lvl="0" indent="0" algn="l" defTabSz="1066800">
            <a:lnSpc>
              <a:spcPct val="90000"/>
            </a:lnSpc>
            <a:spcBef>
              <a:spcPct val="0"/>
            </a:spcBef>
            <a:spcAft>
              <a:spcPct val="35000"/>
            </a:spcAft>
            <a:buNone/>
          </a:pPr>
          <a:r>
            <a:rPr lang="es-ES" sz="2400" kern="1200" dirty="0"/>
            <a:t>CRECIMIENTO.- La empresa busca estabilidad implantando sistemas para incrementar clientela</a:t>
          </a:r>
        </a:p>
      </dsp:txBody>
      <dsp:txXfrm>
        <a:off x="227868" y="977373"/>
        <a:ext cx="5813397" cy="770156"/>
      </dsp:txXfrm>
    </dsp:sp>
    <dsp:sp modelId="{FD45BBA6-5BDB-4D6E-AAA3-207FAA34E271}">
      <dsp:nvSpPr>
        <dsp:cNvPr id="0" name=""/>
        <dsp:cNvSpPr/>
      </dsp:nvSpPr>
      <dsp:spPr>
        <a:xfrm>
          <a:off x="0" y="2558678"/>
          <a:ext cx="6938024" cy="151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AA8950-8BFF-4777-8B64-C06BA004D530}">
      <dsp:nvSpPr>
        <dsp:cNvPr id="0" name=""/>
        <dsp:cNvSpPr/>
      </dsp:nvSpPr>
      <dsp:spPr>
        <a:xfrm>
          <a:off x="25257" y="2069159"/>
          <a:ext cx="6146742" cy="5792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3569" tIns="0" rIns="183569" bIns="0" numCol="1" spcCol="1270" anchor="ctr" anchorCtr="0">
          <a:noAutofit/>
        </a:bodyPr>
        <a:lstStyle/>
        <a:p>
          <a:pPr marL="0" lvl="0" indent="0" algn="l" defTabSz="1066800">
            <a:lnSpc>
              <a:spcPct val="90000"/>
            </a:lnSpc>
            <a:spcBef>
              <a:spcPct val="0"/>
            </a:spcBef>
            <a:spcAft>
              <a:spcPct val="35000"/>
            </a:spcAft>
            <a:buNone/>
          </a:pPr>
          <a:r>
            <a:rPr lang="es-ES" sz="2400" kern="1200" dirty="0"/>
            <a:t>MADUREZ.- La empresa tiene éxito y credibilidad</a:t>
          </a:r>
        </a:p>
      </dsp:txBody>
      <dsp:txXfrm>
        <a:off x="53536" y="2097438"/>
        <a:ext cx="6090184" cy="522732"/>
      </dsp:txXfrm>
    </dsp:sp>
    <dsp:sp modelId="{A7FF3A10-0BFF-4024-94E8-7211F6095F91}">
      <dsp:nvSpPr>
        <dsp:cNvPr id="0" name=""/>
        <dsp:cNvSpPr/>
      </dsp:nvSpPr>
      <dsp:spPr>
        <a:xfrm>
          <a:off x="0" y="3112273"/>
          <a:ext cx="6938024" cy="151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6B6D20-6DB2-4493-90BC-5C57DF82BF94}">
      <dsp:nvSpPr>
        <dsp:cNvPr id="0" name=""/>
        <dsp:cNvSpPr/>
      </dsp:nvSpPr>
      <dsp:spPr>
        <a:xfrm>
          <a:off x="64030" y="2880816"/>
          <a:ext cx="6267844" cy="45855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3569" tIns="0" rIns="183569" bIns="0" numCol="1" spcCol="1270" anchor="ctr" anchorCtr="0">
          <a:noAutofit/>
        </a:bodyPr>
        <a:lstStyle/>
        <a:p>
          <a:pPr marL="0" lvl="0" indent="0" algn="l" defTabSz="1244600">
            <a:lnSpc>
              <a:spcPct val="90000"/>
            </a:lnSpc>
            <a:spcBef>
              <a:spcPct val="0"/>
            </a:spcBef>
            <a:spcAft>
              <a:spcPct val="35000"/>
            </a:spcAft>
            <a:buNone/>
          </a:pPr>
          <a:r>
            <a:rPr lang="es-ES" sz="2800" kern="1200" dirty="0"/>
            <a:t>DECLINACION.- El mercado declina.</a:t>
          </a:r>
        </a:p>
      </dsp:txBody>
      <dsp:txXfrm>
        <a:off x="86415" y="2903201"/>
        <a:ext cx="6223074" cy="41378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8B302A-2BF4-44D2-B270-180BA2B9BF34}">
      <dsp:nvSpPr>
        <dsp:cNvPr id="0" name=""/>
        <dsp:cNvSpPr/>
      </dsp:nvSpPr>
      <dsp:spPr>
        <a:xfrm>
          <a:off x="0" y="8887"/>
          <a:ext cx="8229600" cy="839474"/>
        </a:xfrm>
        <a:prstGeom prst="roundRect">
          <a:avLst/>
        </a:prstGeom>
        <a:solidFill>
          <a:schemeClr val="bg1"/>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rtl="0">
            <a:lnSpc>
              <a:spcPct val="90000"/>
            </a:lnSpc>
            <a:spcBef>
              <a:spcPct val="0"/>
            </a:spcBef>
            <a:spcAft>
              <a:spcPct val="35000"/>
            </a:spcAft>
            <a:buNone/>
          </a:pPr>
          <a:r>
            <a:rPr lang="es-ES_tradnl" sz="3500" b="1" i="0" kern="1200" dirty="0">
              <a:solidFill>
                <a:schemeClr val="tx1"/>
              </a:solidFill>
            </a:rPr>
            <a:t>Mercados relevantes</a:t>
          </a:r>
          <a:endParaRPr lang="es-ES_tradnl" sz="3500" kern="1200" dirty="0">
            <a:solidFill>
              <a:schemeClr val="tx1"/>
            </a:solidFill>
          </a:endParaRPr>
        </a:p>
      </dsp:txBody>
      <dsp:txXfrm>
        <a:off x="40980" y="49867"/>
        <a:ext cx="8147640" cy="75751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8.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4.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4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7.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8.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49.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8.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5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6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660B3B7F-EE26-43FC-8262-F538F1550DEB}" type="datetimeFigureOut">
              <a:rPr lang="es-PE" smtClean="0"/>
              <a:t>12/07/2018</a:t>
            </a:fld>
            <a:endParaRPr lang="es-PE"/>
          </a:p>
        </p:txBody>
      </p:sp>
      <p:sp>
        <p:nvSpPr>
          <p:cNvPr id="4" name="3 Marcador de pie de página"/>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s-PE"/>
          </a:p>
        </p:txBody>
      </p:sp>
      <p:sp>
        <p:nvSpPr>
          <p:cNvPr id="5" name="4 Marcador de número de diapositiva"/>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F4542FA0-9FD7-4B84-B28F-40841D62EBFD}" type="slidenum">
              <a:rPr lang="es-PE" smtClean="0"/>
              <a:t>‹Nº›</a:t>
            </a:fld>
            <a:endParaRPr lang="es-PE"/>
          </a:p>
        </p:txBody>
      </p:sp>
    </p:spTree>
    <p:extLst>
      <p:ext uri="{BB962C8B-B14F-4D97-AF65-F5344CB8AC3E}">
        <p14:creationId xmlns:p14="http://schemas.microsoft.com/office/powerpoint/2010/main" val="36938395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8D1BF4F6-9D78-4B7F-BC09-96672B4098AB}" type="datetimeFigureOut">
              <a:rPr lang="es-PE" smtClean="0"/>
              <a:t>12/07/2018</a:t>
            </a:fld>
            <a:endParaRPr lang="es-PE"/>
          </a:p>
        </p:txBody>
      </p:sp>
      <p:sp>
        <p:nvSpPr>
          <p:cNvPr id="4" name="Marcador de imagen de diapositiva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97A3402E-1CBF-45AB-975A-C50E469C4A29}" type="slidenum">
              <a:rPr lang="es-PE" smtClean="0"/>
              <a:t>‹Nº›</a:t>
            </a:fld>
            <a:endParaRPr lang="es-PE"/>
          </a:p>
        </p:txBody>
      </p:sp>
    </p:spTree>
    <p:extLst>
      <p:ext uri="{BB962C8B-B14F-4D97-AF65-F5344CB8AC3E}">
        <p14:creationId xmlns:p14="http://schemas.microsoft.com/office/powerpoint/2010/main" val="359219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7A3402E-1CBF-45AB-975A-C50E469C4A29}" type="slidenum">
              <a:rPr lang="es-PE" smtClean="0"/>
              <a:t>4</a:t>
            </a:fld>
            <a:endParaRPr lang="es-PE"/>
          </a:p>
        </p:txBody>
      </p:sp>
    </p:spTree>
    <p:extLst>
      <p:ext uri="{BB962C8B-B14F-4D97-AF65-F5344CB8AC3E}">
        <p14:creationId xmlns:p14="http://schemas.microsoft.com/office/powerpoint/2010/main" val="1609304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3613">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3613">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3613">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3613">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r>
              <a:rPr lang="es-ES"/>
              <a:t>Dirección Comercial. Curso 2009-2010.</a:t>
            </a:r>
          </a:p>
        </p:txBody>
      </p:sp>
      <p:sp>
        <p:nvSpPr>
          <p:cNvPr id="55299" name="Rectangle 7"/>
          <p:cNvSpPr>
            <a:spLocks noGrp="1" noChangeArrowheads="1"/>
          </p:cNvSpPr>
          <p:nvPr>
            <p:ph type="sldNum" sz="quarter" idx="5"/>
          </p:nvPr>
        </p:nvSpPr>
        <p:spPr>
          <a:xfrm>
            <a:off x="4021138" y="972185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3613">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3613">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3613">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3613">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01746EB7-F1BC-4A8D-B764-8B3900D8ACA0}" type="slidenum">
              <a:rPr lang="es-ES"/>
              <a:pPr>
                <a:spcBef>
                  <a:spcPct val="0"/>
                </a:spcBef>
              </a:pPr>
              <a:t>42</a:t>
            </a:fld>
            <a:endParaRPr lang="es-ES"/>
          </a:p>
        </p:txBody>
      </p:sp>
      <p:sp>
        <p:nvSpPr>
          <p:cNvPr id="55300" name="Rectangle 2"/>
          <p:cNvSpPr>
            <a:spLocks noGrp="1" noRot="1" noChangeAspect="1" noChangeArrowheads="1" noTextEdit="1"/>
          </p:cNvSpPr>
          <p:nvPr>
            <p:ph type="sldImg"/>
          </p:nvPr>
        </p:nvSpPr>
        <p:spPr>
          <a:xfrm>
            <a:off x="142875" y="768350"/>
            <a:ext cx="6818313" cy="3836988"/>
          </a:xfrm>
          <a:prstGeom prst="rect">
            <a:avLst/>
          </a:prstGeom>
          <a:ln/>
        </p:spPr>
      </p:sp>
      <p:sp>
        <p:nvSpPr>
          <p:cNvPr id="55301" name="Rectangle 3"/>
          <p:cNvSpPr>
            <a:spLocks noGrp="1" noChangeArrowheads="1"/>
          </p:cNvSpPr>
          <p:nvPr>
            <p:ph type="body" idx="1"/>
          </p:nvPr>
        </p:nvSpPr>
        <p:spPr>
          <a:xfrm>
            <a:off x="711200" y="4862513"/>
            <a:ext cx="5676900"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PE">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3724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7A3402E-1CBF-45AB-975A-C50E469C4A29}" type="slidenum">
              <a:rPr lang="es-PE" smtClean="0"/>
              <a:t>49</a:t>
            </a:fld>
            <a:endParaRPr lang="es-PE"/>
          </a:p>
        </p:txBody>
      </p:sp>
    </p:spTree>
    <p:extLst>
      <p:ext uri="{BB962C8B-B14F-4D97-AF65-F5344CB8AC3E}">
        <p14:creationId xmlns:p14="http://schemas.microsoft.com/office/powerpoint/2010/main" val="726883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3613">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3613">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3613">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3613">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r>
              <a:rPr lang="es-ES"/>
              <a:t>Dirección Comercial. Curso 2009-2010.</a:t>
            </a:r>
          </a:p>
        </p:txBody>
      </p:sp>
      <p:sp>
        <p:nvSpPr>
          <p:cNvPr id="61443" name="Rectangle 7"/>
          <p:cNvSpPr>
            <a:spLocks noGrp="1" noChangeArrowheads="1"/>
          </p:cNvSpPr>
          <p:nvPr>
            <p:ph type="sldNum" sz="quarter" idx="5"/>
          </p:nvPr>
        </p:nvSpPr>
        <p:spPr>
          <a:xfrm>
            <a:off x="4021138" y="972185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3613">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3613">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3613">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3613">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C6F50B8B-27A3-47BE-B0E9-147030162A77}" type="slidenum">
              <a:rPr lang="es-ES"/>
              <a:pPr>
                <a:spcBef>
                  <a:spcPct val="0"/>
                </a:spcBef>
              </a:pPr>
              <a:t>51</a:t>
            </a:fld>
            <a:endParaRPr lang="es-ES"/>
          </a:p>
        </p:txBody>
      </p:sp>
      <p:sp>
        <p:nvSpPr>
          <p:cNvPr id="61444" name="Rectangle 2"/>
          <p:cNvSpPr>
            <a:spLocks noGrp="1" noRot="1" noChangeAspect="1" noChangeArrowheads="1" noTextEdit="1"/>
          </p:cNvSpPr>
          <p:nvPr>
            <p:ph type="sldImg"/>
          </p:nvPr>
        </p:nvSpPr>
        <p:spPr>
          <a:xfrm>
            <a:off x="142875" y="768350"/>
            <a:ext cx="6818313" cy="3836988"/>
          </a:xfrm>
          <a:prstGeom prst="rect">
            <a:avLst/>
          </a:prstGeom>
          <a:ln/>
        </p:spPr>
      </p:sp>
      <p:sp>
        <p:nvSpPr>
          <p:cNvPr id="61445" name="Rectangle 3"/>
          <p:cNvSpPr>
            <a:spLocks noGrp="1" noChangeArrowheads="1"/>
          </p:cNvSpPr>
          <p:nvPr>
            <p:ph type="body" idx="1"/>
          </p:nvPr>
        </p:nvSpPr>
        <p:spPr>
          <a:xfrm>
            <a:off x="711200" y="4862513"/>
            <a:ext cx="5676900"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P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37157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3613">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3613">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3613">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3613">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r>
              <a:rPr lang="es-ES"/>
              <a:t>Dirección Comercial. Curso 2009-2010.</a:t>
            </a:r>
          </a:p>
        </p:txBody>
      </p:sp>
      <p:sp>
        <p:nvSpPr>
          <p:cNvPr id="61443" name="Rectangle 7"/>
          <p:cNvSpPr>
            <a:spLocks noGrp="1" noChangeArrowheads="1"/>
          </p:cNvSpPr>
          <p:nvPr>
            <p:ph type="sldNum" sz="quarter" idx="5"/>
          </p:nvPr>
        </p:nvSpPr>
        <p:spPr>
          <a:xfrm>
            <a:off x="4021138" y="972185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3613">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3613">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3613">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3613">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C6F50B8B-27A3-47BE-B0E9-147030162A77}" type="slidenum">
              <a:rPr lang="es-ES"/>
              <a:pPr>
                <a:spcBef>
                  <a:spcPct val="0"/>
                </a:spcBef>
              </a:pPr>
              <a:t>52</a:t>
            </a:fld>
            <a:endParaRPr lang="es-ES"/>
          </a:p>
        </p:txBody>
      </p:sp>
      <p:sp>
        <p:nvSpPr>
          <p:cNvPr id="61444" name="Rectangle 2"/>
          <p:cNvSpPr>
            <a:spLocks noGrp="1" noRot="1" noChangeAspect="1" noChangeArrowheads="1" noTextEdit="1"/>
          </p:cNvSpPr>
          <p:nvPr>
            <p:ph type="sldImg"/>
          </p:nvPr>
        </p:nvSpPr>
        <p:spPr>
          <a:xfrm>
            <a:off x="142875" y="768350"/>
            <a:ext cx="6818313" cy="3836988"/>
          </a:xfrm>
          <a:prstGeom prst="rect">
            <a:avLst/>
          </a:prstGeom>
          <a:ln/>
        </p:spPr>
      </p:sp>
      <p:sp>
        <p:nvSpPr>
          <p:cNvPr id="61445" name="Rectangle 3"/>
          <p:cNvSpPr>
            <a:spLocks noGrp="1" noChangeArrowheads="1"/>
          </p:cNvSpPr>
          <p:nvPr>
            <p:ph type="body" idx="1"/>
          </p:nvPr>
        </p:nvSpPr>
        <p:spPr>
          <a:xfrm>
            <a:off x="711200" y="4862513"/>
            <a:ext cx="5676900"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PE">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24376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7A3402E-1CBF-45AB-975A-C50E469C4A29}" type="slidenum">
              <a:rPr lang="es-PE" smtClean="0"/>
              <a:t>79</a:t>
            </a:fld>
            <a:endParaRPr lang="es-PE"/>
          </a:p>
        </p:txBody>
      </p:sp>
    </p:spTree>
    <p:extLst>
      <p:ext uri="{BB962C8B-B14F-4D97-AF65-F5344CB8AC3E}">
        <p14:creationId xmlns:p14="http://schemas.microsoft.com/office/powerpoint/2010/main" val="1582515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7A3402E-1CBF-45AB-975A-C50E469C4A29}" type="slidenum">
              <a:rPr lang="es-PE" smtClean="0"/>
              <a:t>23</a:t>
            </a:fld>
            <a:endParaRPr lang="es-PE"/>
          </a:p>
        </p:txBody>
      </p:sp>
    </p:spTree>
    <p:extLst>
      <p:ext uri="{BB962C8B-B14F-4D97-AF65-F5344CB8AC3E}">
        <p14:creationId xmlns:p14="http://schemas.microsoft.com/office/powerpoint/2010/main" val="3974563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3613">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3613">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3613">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3613">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r>
              <a:rPr lang="es-ES"/>
              <a:t>Dirección Comercial. Curso 2009-2010.</a:t>
            </a:r>
          </a:p>
        </p:txBody>
      </p:sp>
      <p:sp>
        <p:nvSpPr>
          <p:cNvPr id="47107" name="Rectangle 7"/>
          <p:cNvSpPr>
            <a:spLocks noGrp="1" noChangeArrowheads="1"/>
          </p:cNvSpPr>
          <p:nvPr>
            <p:ph type="sldNum" sz="quarter" idx="5"/>
          </p:nvPr>
        </p:nvSpPr>
        <p:spPr>
          <a:xfrm>
            <a:off x="4021138" y="972185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3613">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3613">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3613">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3613">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E24232A4-7F04-471F-B401-CA9E89BE7293}" type="slidenum">
              <a:rPr lang="es-ES"/>
              <a:pPr>
                <a:spcBef>
                  <a:spcPct val="0"/>
                </a:spcBef>
              </a:pPr>
              <a:t>35</a:t>
            </a:fld>
            <a:endParaRPr lang="es-ES"/>
          </a:p>
        </p:txBody>
      </p:sp>
      <p:sp>
        <p:nvSpPr>
          <p:cNvPr id="47108" name="Rectangle 2"/>
          <p:cNvSpPr>
            <a:spLocks noGrp="1" noRot="1" noChangeAspect="1" noChangeArrowheads="1" noTextEdit="1"/>
          </p:cNvSpPr>
          <p:nvPr>
            <p:ph type="sldImg"/>
          </p:nvPr>
        </p:nvSpPr>
        <p:spPr>
          <a:xfrm>
            <a:off x="142875" y="768350"/>
            <a:ext cx="6818313" cy="3836988"/>
          </a:xfrm>
          <a:prstGeom prst="rect">
            <a:avLst/>
          </a:prstGeom>
          <a:ln/>
        </p:spPr>
      </p:sp>
      <p:sp>
        <p:nvSpPr>
          <p:cNvPr id="47109" name="Rectangle 3"/>
          <p:cNvSpPr>
            <a:spLocks noGrp="1" noChangeArrowheads="1"/>
          </p:cNvSpPr>
          <p:nvPr>
            <p:ph type="body" idx="1"/>
          </p:nvPr>
        </p:nvSpPr>
        <p:spPr>
          <a:xfrm>
            <a:off x="711200" y="4862513"/>
            <a:ext cx="5676900"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PE">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7180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3613">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3613">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3613">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3613">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r>
              <a:rPr lang="es-ES"/>
              <a:t>Dirección Comercial. Curso 2009-2010.</a:t>
            </a:r>
          </a:p>
        </p:txBody>
      </p:sp>
      <p:sp>
        <p:nvSpPr>
          <p:cNvPr id="57347" name="Rectangle 7"/>
          <p:cNvSpPr>
            <a:spLocks noGrp="1" noChangeArrowheads="1"/>
          </p:cNvSpPr>
          <p:nvPr>
            <p:ph type="sldNum" sz="quarter" idx="5"/>
          </p:nvPr>
        </p:nvSpPr>
        <p:spPr>
          <a:xfrm>
            <a:off x="4021138" y="972185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3613">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3613">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3613">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3613">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3899876C-1EBD-4F3C-9923-CFDC3BF48F64}" type="slidenum">
              <a:rPr lang="es-ES"/>
              <a:pPr>
                <a:spcBef>
                  <a:spcPct val="0"/>
                </a:spcBef>
              </a:pPr>
              <a:t>36</a:t>
            </a:fld>
            <a:endParaRPr lang="es-ES"/>
          </a:p>
        </p:txBody>
      </p:sp>
      <p:sp>
        <p:nvSpPr>
          <p:cNvPr id="57348" name="Rectangle 2"/>
          <p:cNvSpPr>
            <a:spLocks noGrp="1" noRot="1" noChangeAspect="1" noChangeArrowheads="1" noTextEdit="1"/>
          </p:cNvSpPr>
          <p:nvPr>
            <p:ph type="sldImg"/>
          </p:nvPr>
        </p:nvSpPr>
        <p:spPr>
          <a:xfrm>
            <a:off x="142875" y="768350"/>
            <a:ext cx="6818313" cy="3836988"/>
          </a:xfrm>
          <a:prstGeom prst="rect">
            <a:avLst/>
          </a:prstGeom>
          <a:ln/>
        </p:spPr>
      </p:sp>
      <p:sp>
        <p:nvSpPr>
          <p:cNvPr id="57349" name="Rectangle 3"/>
          <p:cNvSpPr>
            <a:spLocks noGrp="1" noChangeArrowheads="1"/>
          </p:cNvSpPr>
          <p:nvPr>
            <p:ph type="body" idx="1"/>
          </p:nvPr>
        </p:nvSpPr>
        <p:spPr>
          <a:xfrm>
            <a:off x="711200" y="4862513"/>
            <a:ext cx="5676900"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PE">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6238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3613">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3613">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3613">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3613">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r>
              <a:rPr lang="es-ES"/>
              <a:t>Dirección Comercial. Curso 2009-2010.</a:t>
            </a:r>
          </a:p>
        </p:txBody>
      </p:sp>
      <p:sp>
        <p:nvSpPr>
          <p:cNvPr id="59395" name="Rectangle 7"/>
          <p:cNvSpPr>
            <a:spLocks noGrp="1" noChangeArrowheads="1"/>
          </p:cNvSpPr>
          <p:nvPr>
            <p:ph type="sldNum" sz="quarter" idx="5"/>
          </p:nvPr>
        </p:nvSpPr>
        <p:spPr>
          <a:xfrm>
            <a:off x="4021138" y="972185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3613">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3613">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3613">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3613">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5CF4754F-7132-4B6E-B72D-C8C170864C5B}" type="slidenum">
              <a:rPr lang="es-ES"/>
              <a:pPr>
                <a:spcBef>
                  <a:spcPct val="0"/>
                </a:spcBef>
              </a:pPr>
              <a:t>37</a:t>
            </a:fld>
            <a:endParaRPr lang="es-ES"/>
          </a:p>
        </p:txBody>
      </p:sp>
      <p:sp>
        <p:nvSpPr>
          <p:cNvPr id="59396" name="Rectangle 2"/>
          <p:cNvSpPr>
            <a:spLocks noGrp="1" noRot="1" noChangeAspect="1" noChangeArrowheads="1" noTextEdit="1"/>
          </p:cNvSpPr>
          <p:nvPr>
            <p:ph type="sldImg"/>
          </p:nvPr>
        </p:nvSpPr>
        <p:spPr>
          <a:xfrm>
            <a:off x="142875" y="768350"/>
            <a:ext cx="6818313" cy="3836988"/>
          </a:xfrm>
          <a:prstGeom prst="rect">
            <a:avLst/>
          </a:prstGeom>
          <a:ln/>
        </p:spPr>
      </p:sp>
      <p:sp>
        <p:nvSpPr>
          <p:cNvPr id="59397" name="Rectangle 3"/>
          <p:cNvSpPr>
            <a:spLocks noGrp="1" noChangeArrowheads="1"/>
          </p:cNvSpPr>
          <p:nvPr>
            <p:ph type="body" idx="1"/>
          </p:nvPr>
        </p:nvSpPr>
        <p:spPr>
          <a:xfrm>
            <a:off x="711200" y="4862513"/>
            <a:ext cx="5676900"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PE">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94467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3613">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3613">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3613">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3613">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r>
              <a:rPr lang="es-ES"/>
              <a:t>Dirección Comercial. Curso 2009-2010.</a:t>
            </a:r>
          </a:p>
        </p:txBody>
      </p:sp>
      <p:sp>
        <p:nvSpPr>
          <p:cNvPr id="49155" name="Rectangle 7"/>
          <p:cNvSpPr>
            <a:spLocks noGrp="1" noChangeArrowheads="1"/>
          </p:cNvSpPr>
          <p:nvPr>
            <p:ph type="sldNum" sz="quarter" idx="5"/>
          </p:nvPr>
        </p:nvSpPr>
        <p:spPr>
          <a:xfrm>
            <a:off x="4021138" y="972185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3613">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3613">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3613">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3613">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23D4B2A9-851E-4AA0-823F-E29BFD55445D}" type="slidenum">
              <a:rPr lang="es-ES"/>
              <a:pPr>
                <a:spcBef>
                  <a:spcPct val="0"/>
                </a:spcBef>
              </a:pPr>
              <a:t>38</a:t>
            </a:fld>
            <a:endParaRPr lang="es-ES"/>
          </a:p>
        </p:txBody>
      </p:sp>
      <p:sp>
        <p:nvSpPr>
          <p:cNvPr id="49156" name="Rectangle 2"/>
          <p:cNvSpPr>
            <a:spLocks noGrp="1" noRot="1" noChangeAspect="1" noChangeArrowheads="1" noTextEdit="1"/>
          </p:cNvSpPr>
          <p:nvPr>
            <p:ph type="sldImg"/>
          </p:nvPr>
        </p:nvSpPr>
        <p:spPr>
          <a:xfrm>
            <a:off x="142875" y="768350"/>
            <a:ext cx="6818313" cy="3836988"/>
          </a:xfrm>
          <a:prstGeom prst="rect">
            <a:avLst/>
          </a:prstGeom>
          <a:ln/>
        </p:spPr>
      </p:sp>
      <p:sp>
        <p:nvSpPr>
          <p:cNvPr id="49157" name="Rectangle 3"/>
          <p:cNvSpPr>
            <a:spLocks noGrp="1" noChangeArrowheads="1"/>
          </p:cNvSpPr>
          <p:nvPr>
            <p:ph type="body" idx="1"/>
          </p:nvPr>
        </p:nvSpPr>
        <p:spPr>
          <a:xfrm>
            <a:off x="711200" y="4862513"/>
            <a:ext cx="5676900"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PE">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2571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3613">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3613">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3613">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3613">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r>
              <a:rPr lang="es-ES"/>
              <a:t>Dirección Comercial. Curso 2009-2010.</a:t>
            </a:r>
          </a:p>
        </p:txBody>
      </p:sp>
      <p:sp>
        <p:nvSpPr>
          <p:cNvPr id="63491" name="Rectangle 7"/>
          <p:cNvSpPr>
            <a:spLocks noGrp="1" noChangeArrowheads="1"/>
          </p:cNvSpPr>
          <p:nvPr>
            <p:ph type="sldNum" sz="quarter" idx="5"/>
          </p:nvPr>
        </p:nvSpPr>
        <p:spPr>
          <a:xfrm>
            <a:off x="4021138" y="972185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3613">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3613">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3613">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3613">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0B02BDE2-60C0-4E33-A235-BA4B1487BC78}" type="slidenum">
              <a:rPr lang="es-ES"/>
              <a:pPr>
                <a:spcBef>
                  <a:spcPct val="0"/>
                </a:spcBef>
              </a:pPr>
              <a:t>39</a:t>
            </a:fld>
            <a:endParaRPr lang="es-ES"/>
          </a:p>
        </p:txBody>
      </p:sp>
      <p:sp>
        <p:nvSpPr>
          <p:cNvPr id="63492" name="Rectangle 2"/>
          <p:cNvSpPr>
            <a:spLocks noGrp="1" noRot="1" noChangeAspect="1" noChangeArrowheads="1" noTextEdit="1"/>
          </p:cNvSpPr>
          <p:nvPr>
            <p:ph type="sldImg"/>
          </p:nvPr>
        </p:nvSpPr>
        <p:spPr>
          <a:xfrm>
            <a:off x="142875" y="768350"/>
            <a:ext cx="6818313" cy="3836988"/>
          </a:xfrm>
          <a:prstGeom prst="rect">
            <a:avLst/>
          </a:prstGeom>
          <a:ln/>
        </p:spPr>
      </p:sp>
      <p:sp>
        <p:nvSpPr>
          <p:cNvPr id="63493" name="Rectangle 3"/>
          <p:cNvSpPr>
            <a:spLocks noGrp="1" noChangeArrowheads="1"/>
          </p:cNvSpPr>
          <p:nvPr>
            <p:ph type="body" idx="1"/>
          </p:nvPr>
        </p:nvSpPr>
        <p:spPr>
          <a:xfrm>
            <a:off x="711200" y="4862513"/>
            <a:ext cx="5676900"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PE">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5944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3613">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3613">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3613">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3613">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r>
              <a:rPr lang="es-ES"/>
              <a:t>Dirección Comercial. Curso 2009-2010.</a:t>
            </a:r>
          </a:p>
        </p:txBody>
      </p:sp>
      <p:sp>
        <p:nvSpPr>
          <p:cNvPr id="51203" name="Rectangle 7"/>
          <p:cNvSpPr>
            <a:spLocks noGrp="1" noChangeArrowheads="1"/>
          </p:cNvSpPr>
          <p:nvPr>
            <p:ph type="sldNum" sz="quarter" idx="5"/>
          </p:nvPr>
        </p:nvSpPr>
        <p:spPr>
          <a:xfrm>
            <a:off x="4021138" y="972185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3613">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3613">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3613">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3613">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86EF885F-C4DB-419C-B11C-92396F2D223D}" type="slidenum">
              <a:rPr lang="es-ES"/>
              <a:pPr>
                <a:spcBef>
                  <a:spcPct val="0"/>
                </a:spcBef>
              </a:pPr>
              <a:t>40</a:t>
            </a:fld>
            <a:endParaRPr lang="es-ES"/>
          </a:p>
        </p:txBody>
      </p:sp>
      <p:sp>
        <p:nvSpPr>
          <p:cNvPr id="51204" name="Rectangle 2"/>
          <p:cNvSpPr>
            <a:spLocks noGrp="1" noRot="1" noChangeAspect="1" noChangeArrowheads="1" noTextEdit="1"/>
          </p:cNvSpPr>
          <p:nvPr>
            <p:ph type="sldImg"/>
          </p:nvPr>
        </p:nvSpPr>
        <p:spPr>
          <a:xfrm>
            <a:off x="142875" y="768350"/>
            <a:ext cx="6818313" cy="3836988"/>
          </a:xfrm>
          <a:prstGeom prst="rect">
            <a:avLst/>
          </a:prstGeom>
          <a:ln/>
        </p:spPr>
      </p:sp>
      <p:sp>
        <p:nvSpPr>
          <p:cNvPr id="51205" name="Rectangle 3"/>
          <p:cNvSpPr>
            <a:spLocks noGrp="1" noChangeArrowheads="1"/>
          </p:cNvSpPr>
          <p:nvPr>
            <p:ph type="body" idx="1"/>
          </p:nvPr>
        </p:nvSpPr>
        <p:spPr>
          <a:xfrm>
            <a:off x="711200" y="4862513"/>
            <a:ext cx="5676900"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PE">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7634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3613">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3613">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3613">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3613">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r>
              <a:rPr lang="es-ES"/>
              <a:t>Dirección Comercial. Curso 2009-2010.</a:t>
            </a:r>
          </a:p>
        </p:txBody>
      </p:sp>
      <p:sp>
        <p:nvSpPr>
          <p:cNvPr id="53251" name="Rectangle 7"/>
          <p:cNvSpPr>
            <a:spLocks noGrp="1" noChangeArrowheads="1"/>
          </p:cNvSpPr>
          <p:nvPr>
            <p:ph type="sldNum" sz="quarter" idx="5"/>
          </p:nvPr>
        </p:nvSpPr>
        <p:spPr>
          <a:xfrm>
            <a:off x="4021138" y="972185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3613">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3613">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3613">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3613">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36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77807551-90E5-4047-8FB5-341396B9E408}" type="slidenum">
              <a:rPr lang="es-ES"/>
              <a:pPr>
                <a:spcBef>
                  <a:spcPct val="0"/>
                </a:spcBef>
              </a:pPr>
              <a:t>41</a:t>
            </a:fld>
            <a:endParaRPr lang="es-ES"/>
          </a:p>
        </p:txBody>
      </p:sp>
      <p:sp>
        <p:nvSpPr>
          <p:cNvPr id="53252" name="Rectangle 2"/>
          <p:cNvSpPr>
            <a:spLocks noGrp="1" noRot="1" noChangeAspect="1" noChangeArrowheads="1" noTextEdit="1"/>
          </p:cNvSpPr>
          <p:nvPr>
            <p:ph type="sldImg"/>
          </p:nvPr>
        </p:nvSpPr>
        <p:spPr>
          <a:xfrm>
            <a:off x="142875" y="768350"/>
            <a:ext cx="6818313" cy="3836988"/>
          </a:xfrm>
          <a:prstGeom prst="rect">
            <a:avLst/>
          </a:prstGeom>
          <a:ln/>
        </p:spPr>
      </p:sp>
      <p:sp>
        <p:nvSpPr>
          <p:cNvPr id="53253" name="Rectangle 3"/>
          <p:cNvSpPr>
            <a:spLocks noGrp="1" noChangeArrowheads="1"/>
          </p:cNvSpPr>
          <p:nvPr>
            <p:ph type="body" idx="1"/>
          </p:nvPr>
        </p:nvSpPr>
        <p:spPr>
          <a:xfrm>
            <a:off x="711200" y="4862513"/>
            <a:ext cx="5676900"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PE">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364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1181199"/>
            <a:ext cx="7772400" cy="1102519"/>
          </a:xfrm>
        </p:spPr>
        <p:txBody>
          <a:bodyPr/>
          <a:lstStyle/>
          <a:p>
            <a:r>
              <a:rPr lang="es-ES"/>
              <a:t>Haga clic para modificar el estilo de título del patrón</a:t>
            </a:r>
            <a:endParaRPr lang="es-PE"/>
          </a:p>
        </p:txBody>
      </p:sp>
      <p:sp>
        <p:nvSpPr>
          <p:cNvPr id="3" name="2 Subtítulo"/>
          <p:cNvSpPr>
            <a:spLocks noGrp="1"/>
          </p:cNvSpPr>
          <p:nvPr>
            <p:ph type="subTitle" idx="1"/>
          </p:nvPr>
        </p:nvSpPr>
        <p:spPr>
          <a:xfrm>
            <a:off x="1371600" y="2664445"/>
            <a:ext cx="6400800" cy="411361"/>
          </a:xfrm>
        </p:spPr>
        <p:txBody>
          <a:bodyPr>
            <a:normAutofit/>
          </a:bodyPr>
          <a:lstStyle>
            <a:lvl1pPr marL="0" indent="0" algn="ctr">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a:t>Haga clic para modificar el estilo de subtítulo del patrón</a:t>
            </a:r>
            <a:endParaRPr lang="es-PE" dirty="0"/>
          </a:p>
        </p:txBody>
      </p:sp>
      <p:sp>
        <p:nvSpPr>
          <p:cNvPr id="4" name="3 Marcador de fecha"/>
          <p:cNvSpPr>
            <a:spLocks noGrp="1"/>
          </p:cNvSpPr>
          <p:nvPr>
            <p:ph type="dt" sz="half" idx="10"/>
          </p:nvPr>
        </p:nvSpPr>
        <p:spPr/>
        <p:txBody>
          <a:bodyPr/>
          <a:lstStyle/>
          <a:p>
            <a:fld id="{507B825B-BAA5-4A1E-9238-A78C4CBDAD09}" type="datetime1">
              <a:rPr lang="es-PE" smtClean="0"/>
              <a:t>12/07/2018</a:t>
            </a:fld>
            <a:endParaRPr lang="es-PE"/>
          </a:p>
        </p:txBody>
      </p:sp>
      <p:sp>
        <p:nvSpPr>
          <p:cNvPr id="5" name="4 Marcador de pie de página"/>
          <p:cNvSpPr>
            <a:spLocks noGrp="1"/>
          </p:cNvSpPr>
          <p:nvPr>
            <p:ph type="ftr" sz="quarter" idx="11"/>
          </p:nvPr>
        </p:nvSpPr>
        <p:spPr/>
        <p:txBody>
          <a:bodyPr/>
          <a:lstStyle/>
          <a:p>
            <a:r>
              <a:rPr lang="es-PE"/>
              <a:t>DR. HUGO ILLESCAS SILVA</a:t>
            </a:r>
          </a:p>
        </p:txBody>
      </p:sp>
      <p:sp>
        <p:nvSpPr>
          <p:cNvPr id="6" name="5 Marcador de número de diapositiva"/>
          <p:cNvSpPr>
            <a:spLocks noGrp="1"/>
          </p:cNvSpPr>
          <p:nvPr>
            <p:ph type="sldNum" sz="quarter" idx="12"/>
          </p:nvPr>
        </p:nvSpPr>
        <p:spPr/>
        <p:txBody>
          <a:bodyPr/>
          <a:lstStyle/>
          <a:p>
            <a:fld id="{62DA480B-62C7-4BCA-BC31-2E64C4DA0AB1}" type="slidenum">
              <a:rPr lang="es-PE" smtClean="0"/>
              <a:t>‹Nº›</a:t>
            </a:fld>
            <a:endParaRPr lang="es-PE"/>
          </a:p>
        </p:txBody>
      </p:sp>
    </p:spTree>
    <p:extLst>
      <p:ext uri="{BB962C8B-B14F-4D97-AF65-F5344CB8AC3E}">
        <p14:creationId xmlns:p14="http://schemas.microsoft.com/office/powerpoint/2010/main" val="3615478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PE"/>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3 Marcador de fecha"/>
          <p:cNvSpPr>
            <a:spLocks noGrp="1"/>
          </p:cNvSpPr>
          <p:nvPr>
            <p:ph type="dt" sz="half" idx="10"/>
          </p:nvPr>
        </p:nvSpPr>
        <p:spPr/>
        <p:txBody>
          <a:bodyPr/>
          <a:lstStyle/>
          <a:p>
            <a:fld id="{7BD1B912-DC16-4A4E-B9F5-4901EAAF1F95}" type="datetime1">
              <a:rPr lang="es-PE" smtClean="0"/>
              <a:t>12/07/2018</a:t>
            </a:fld>
            <a:endParaRPr lang="es-PE"/>
          </a:p>
        </p:txBody>
      </p:sp>
      <p:sp>
        <p:nvSpPr>
          <p:cNvPr id="5" name="4 Marcador de pie de página"/>
          <p:cNvSpPr>
            <a:spLocks noGrp="1"/>
          </p:cNvSpPr>
          <p:nvPr>
            <p:ph type="ftr" sz="quarter" idx="11"/>
          </p:nvPr>
        </p:nvSpPr>
        <p:spPr/>
        <p:txBody>
          <a:bodyPr/>
          <a:lstStyle/>
          <a:p>
            <a:r>
              <a:rPr lang="es-PE"/>
              <a:t>DR. HUGO ILLESCAS SILVA</a:t>
            </a:r>
          </a:p>
        </p:txBody>
      </p:sp>
      <p:sp>
        <p:nvSpPr>
          <p:cNvPr id="6" name="5 Marcador de número de diapositiva"/>
          <p:cNvSpPr>
            <a:spLocks noGrp="1"/>
          </p:cNvSpPr>
          <p:nvPr>
            <p:ph type="sldNum" sz="quarter" idx="12"/>
          </p:nvPr>
        </p:nvSpPr>
        <p:spPr/>
        <p:txBody>
          <a:bodyPr/>
          <a:lstStyle/>
          <a:p>
            <a:fld id="{62DA480B-62C7-4BCA-BC31-2E64C4DA0AB1}" type="slidenum">
              <a:rPr lang="es-PE" smtClean="0"/>
              <a:t>‹Nº›</a:t>
            </a:fld>
            <a:endParaRPr lang="es-PE"/>
          </a:p>
        </p:txBody>
      </p:sp>
    </p:spTree>
    <p:extLst>
      <p:ext uri="{BB962C8B-B14F-4D97-AF65-F5344CB8AC3E}">
        <p14:creationId xmlns:p14="http://schemas.microsoft.com/office/powerpoint/2010/main" val="4012106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154781"/>
            <a:ext cx="2057400" cy="3290888"/>
          </a:xfrm>
        </p:spPr>
        <p:txBody>
          <a:bodyPr vert="eaVert"/>
          <a:lstStyle/>
          <a:p>
            <a:r>
              <a:rPr lang="es-ES"/>
              <a:t>Haga clic para modificar el estilo de título del patrón</a:t>
            </a:r>
            <a:endParaRPr lang="es-PE"/>
          </a:p>
        </p:txBody>
      </p:sp>
      <p:sp>
        <p:nvSpPr>
          <p:cNvPr id="3" name="2 Marcador de texto vertical"/>
          <p:cNvSpPr>
            <a:spLocks noGrp="1"/>
          </p:cNvSpPr>
          <p:nvPr>
            <p:ph type="body" orient="vert" idx="1"/>
          </p:nvPr>
        </p:nvSpPr>
        <p:spPr>
          <a:xfrm>
            <a:off x="457200" y="154781"/>
            <a:ext cx="6019800" cy="329088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3 Marcador de fecha"/>
          <p:cNvSpPr>
            <a:spLocks noGrp="1"/>
          </p:cNvSpPr>
          <p:nvPr>
            <p:ph type="dt" sz="half" idx="10"/>
          </p:nvPr>
        </p:nvSpPr>
        <p:spPr/>
        <p:txBody>
          <a:bodyPr/>
          <a:lstStyle/>
          <a:p>
            <a:fld id="{0D1E0088-09FA-4CB6-9804-7AAF25F06005}" type="datetime1">
              <a:rPr lang="es-PE" smtClean="0"/>
              <a:t>12/07/2018</a:t>
            </a:fld>
            <a:endParaRPr lang="es-PE"/>
          </a:p>
        </p:txBody>
      </p:sp>
      <p:sp>
        <p:nvSpPr>
          <p:cNvPr id="5" name="4 Marcador de pie de página"/>
          <p:cNvSpPr>
            <a:spLocks noGrp="1"/>
          </p:cNvSpPr>
          <p:nvPr>
            <p:ph type="ftr" sz="quarter" idx="11"/>
          </p:nvPr>
        </p:nvSpPr>
        <p:spPr/>
        <p:txBody>
          <a:bodyPr/>
          <a:lstStyle/>
          <a:p>
            <a:r>
              <a:rPr lang="es-PE"/>
              <a:t>DR. HUGO ILLESCAS SILVA</a:t>
            </a:r>
          </a:p>
        </p:txBody>
      </p:sp>
      <p:sp>
        <p:nvSpPr>
          <p:cNvPr id="6" name="5 Marcador de número de diapositiva"/>
          <p:cNvSpPr>
            <a:spLocks noGrp="1"/>
          </p:cNvSpPr>
          <p:nvPr>
            <p:ph type="sldNum" sz="quarter" idx="12"/>
          </p:nvPr>
        </p:nvSpPr>
        <p:spPr/>
        <p:txBody>
          <a:bodyPr/>
          <a:lstStyle/>
          <a:p>
            <a:fld id="{62DA480B-62C7-4BCA-BC31-2E64C4DA0AB1}" type="slidenum">
              <a:rPr lang="es-PE" smtClean="0"/>
              <a:t>‹Nº›</a:t>
            </a:fld>
            <a:endParaRPr lang="es-PE"/>
          </a:p>
        </p:txBody>
      </p:sp>
    </p:spTree>
    <p:extLst>
      <p:ext uri="{BB962C8B-B14F-4D97-AF65-F5344CB8AC3E}">
        <p14:creationId xmlns:p14="http://schemas.microsoft.com/office/powerpoint/2010/main" val="1748186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PE"/>
          </a:p>
        </p:txBody>
      </p:sp>
      <p:sp>
        <p:nvSpPr>
          <p:cNvPr id="3" name="2 Marcador de contenido"/>
          <p:cNvSpPr>
            <a:spLocks noGrp="1"/>
          </p:cNvSpPr>
          <p:nvPr>
            <p:ph idx="1"/>
          </p:nvPr>
        </p:nvSpPr>
        <p:spPr>
          <a:xfrm>
            <a:off x="457200" y="1200151"/>
            <a:ext cx="8229600" cy="2163687"/>
          </a:xfrm>
        </p:spPr>
        <p:txBody>
          <a:bodyPr>
            <a:normAutofit/>
          </a:bodyPr>
          <a:lstStyle>
            <a:lvl1pPr>
              <a:defRPr sz="2800"/>
            </a:lvl1pPr>
            <a:lvl2pPr>
              <a:defRPr sz="2400"/>
            </a:lvl2pPr>
            <a:lvl3pPr>
              <a:defRPr sz="2000"/>
            </a:lvl3pPr>
            <a:lvl4pPr>
              <a:defRPr sz="1800"/>
            </a:lvl4pPr>
            <a:lvl5pPr>
              <a:defRPr sz="1800"/>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PE" dirty="0"/>
          </a:p>
        </p:txBody>
      </p:sp>
      <p:sp>
        <p:nvSpPr>
          <p:cNvPr id="4" name="3 Marcador de fecha"/>
          <p:cNvSpPr>
            <a:spLocks noGrp="1"/>
          </p:cNvSpPr>
          <p:nvPr>
            <p:ph type="dt" sz="half" idx="10"/>
          </p:nvPr>
        </p:nvSpPr>
        <p:spPr/>
        <p:txBody>
          <a:bodyPr/>
          <a:lstStyle/>
          <a:p>
            <a:fld id="{CE4FDB41-E148-4987-9423-CBEC6B9D6D2F}" type="datetime1">
              <a:rPr lang="es-PE" smtClean="0"/>
              <a:t>12/07/2018</a:t>
            </a:fld>
            <a:endParaRPr lang="es-PE"/>
          </a:p>
        </p:txBody>
      </p:sp>
      <p:sp>
        <p:nvSpPr>
          <p:cNvPr id="5" name="4 Marcador de pie de página"/>
          <p:cNvSpPr>
            <a:spLocks noGrp="1"/>
          </p:cNvSpPr>
          <p:nvPr>
            <p:ph type="ftr" sz="quarter" idx="11"/>
          </p:nvPr>
        </p:nvSpPr>
        <p:spPr/>
        <p:txBody>
          <a:bodyPr/>
          <a:lstStyle/>
          <a:p>
            <a:r>
              <a:rPr lang="es-PE"/>
              <a:t>DR. HUGO ILLESCAS SILVA</a:t>
            </a:r>
          </a:p>
        </p:txBody>
      </p:sp>
      <p:sp>
        <p:nvSpPr>
          <p:cNvPr id="6" name="5 Marcador de número de diapositiva"/>
          <p:cNvSpPr>
            <a:spLocks noGrp="1"/>
          </p:cNvSpPr>
          <p:nvPr>
            <p:ph type="sldNum" sz="quarter" idx="12"/>
          </p:nvPr>
        </p:nvSpPr>
        <p:spPr/>
        <p:txBody>
          <a:bodyPr/>
          <a:lstStyle/>
          <a:p>
            <a:fld id="{62DA480B-62C7-4BCA-BC31-2E64C4DA0AB1}" type="slidenum">
              <a:rPr lang="es-PE" smtClean="0"/>
              <a:t>‹Nº›</a:t>
            </a:fld>
            <a:endParaRPr lang="es-PE"/>
          </a:p>
        </p:txBody>
      </p:sp>
    </p:spTree>
    <p:extLst>
      <p:ext uri="{BB962C8B-B14F-4D97-AF65-F5344CB8AC3E}">
        <p14:creationId xmlns:p14="http://schemas.microsoft.com/office/powerpoint/2010/main" val="917530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2054250"/>
            <a:ext cx="7772400" cy="1021556"/>
          </a:xfrm>
        </p:spPr>
        <p:txBody>
          <a:bodyPr anchor="t"/>
          <a:lstStyle>
            <a:lvl1pPr algn="l">
              <a:defRPr sz="4000" b="1" cap="all"/>
            </a:lvl1pPr>
          </a:lstStyle>
          <a:p>
            <a:r>
              <a:rPr lang="es-ES"/>
              <a:t>Haga clic para modificar el estilo de título del patrón</a:t>
            </a:r>
            <a:endParaRPr lang="es-PE"/>
          </a:p>
        </p:txBody>
      </p:sp>
      <p:sp>
        <p:nvSpPr>
          <p:cNvPr id="3" name="2 Marcador de texto"/>
          <p:cNvSpPr>
            <a:spLocks noGrp="1"/>
          </p:cNvSpPr>
          <p:nvPr>
            <p:ph type="body" idx="1"/>
          </p:nvPr>
        </p:nvSpPr>
        <p:spPr>
          <a:xfrm>
            <a:off x="722313" y="929109"/>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71DB21FE-E610-4599-BD82-EEAFE46E06A4}" type="datetime1">
              <a:rPr lang="es-PE" smtClean="0"/>
              <a:t>12/07/2018</a:t>
            </a:fld>
            <a:endParaRPr lang="es-PE"/>
          </a:p>
        </p:txBody>
      </p:sp>
      <p:sp>
        <p:nvSpPr>
          <p:cNvPr id="5" name="4 Marcador de pie de página"/>
          <p:cNvSpPr>
            <a:spLocks noGrp="1"/>
          </p:cNvSpPr>
          <p:nvPr>
            <p:ph type="ftr" sz="quarter" idx="11"/>
          </p:nvPr>
        </p:nvSpPr>
        <p:spPr/>
        <p:txBody>
          <a:bodyPr/>
          <a:lstStyle/>
          <a:p>
            <a:r>
              <a:rPr lang="es-PE"/>
              <a:t>DR. HUGO ILLESCAS SILVA</a:t>
            </a:r>
          </a:p>
        </p:txBody>
      </p:sp>
      <p:sp>
        <p:nvSpPr>
          <p:cNvPr id="6" name="5 Marcador de número de diapositiva"/>
          <p:cNvSpPr>
            <a:spLocks noGrp="1"/>
          </p:cNvSpPr>
          <p:nvPr>
            <p:ph type="sldNum" sz="quarter" idx="12"/>
          </p:nvPr>
        </p:nvSpPr>
        <p:spPr/>
        <p:txBody>
          <a:bodyPr/>
          <a:lstStyle/>
          <a:p>
            <a:fld id="{62DA480B-62C7-4BCA-BC31-2E64C4DA0AB1}" type="slidenum">
              <a:rPr lang="es-PE" smtClean="0"/>
              <a:t>‹Nº›</a:t>
            </a:fld>
            <a:endParaRPr lang="es-PE"/>
          </a:p>
        </p:txBody>
      </p:sp>
    </p:spTree>
    <p:extLst>
      <p:ext uri="{BB962C8B-B14F-4D97-AF65-F5344CB8AC3E}">
        <p14:creationId xmlns:p14="http://schemas.microsoft.com/office/powerpoint/2010/main" val="439764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Haga clic para modificar el estilo de título del patrón</a:t>
            </a:r>
            <a:endParaRPr lang="es-PE" dirty="0"/>
          </a:p>
        </p:txBody>
      </p:sp>
      <p:sp>
        <p:nvSpPr>
          <p:cNvPr id="3" name="2 Marcador de contenido"/>
          <p:cNvSpPr>
            <a:spLocks noGrp="1"/>
          </p:cNvSpPr>
          <p:nvPr>
            <p:ph sz="half" idx="1"/>
          </p:nvPr>
        </p:nvSpPr>
        <p:spPr>
          <a:xfrm>
            <a:off x="467544" y="1275605"/>
            <a:ext cx="3812232" cy="2170063"/>
          </a:xfrm>
        </p:spPr>
        <p:txBody>
          <a:bodyPr>
            <a:no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PE" dirty="0"/>
          </a:p>
        </p:txBody>
      </p:sp>
      <p:sp>
        <p:nvSpPr>
          <p:cNvPr id="4" name="3 Marcador de contenido"/>
          <p:cNvSpPr>
            <a:spLocks noGrp="1"/>
          </p:cNvSpPr>
          <p:nvPr>
            <p:ph sz="half" idx="2"/>
          </p:nvPr>
        </p:nvSpPr>
        <p:spPr>
          <a:xfrm>
            <a:off x="4658544" y="1275605"/>
            <a:ext cx="3812232" cy="21700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PE" dirty="0"/>
          </a:p>
        </p:txBody>
      </p:sp>
      <p:sp>
        <p:nvSpPr>
          <p:cNvPr id="5" name="4 Marcador de fecha"/>
          <p:cNvSpPr>
            <a:spLocks noGrp="1"/>
          </p:cNvSpPr>
          <p:nvPr>
            <p:ph type="dt" sz="half" idx="10"/>
          </p:nvPr>
        </p:nvSpPr>
        <p:spPr/>
        <p:txBody>
          <a:bodyPr/>
          <a:lstStyle/>
          <a:p>
            <a:fld id="{D6B90AB7-71E6-40AF-A530-A3C66B212CBA}" type="datetime1">
              <a:rPr lang="es-PE" smtClean="0"/>
              <a:t>12/07/2018</a:t>
            </a:fld>
            <a:endParaRPr lang="es-PE"/>
          </a:p>
        </p:txBody>
      </p:sp>
      <p:sp>
        <p:nvSpPr>
          <p:cNvPr id="6" name="5 Marcador de pie de página"/>
          <p:cNvSpPr>
            <a:spLocks noGrp="1"/>
          </p:cNvSpPr>
          <p:nvPr>
            <p:ph type="ftr" sz="quarter" idx="11"/>
          </p:nvPr>
        </p:nvSpPr>
        <p:spPr/>
        <p:txBody>
          <a:bodyPr/>
          <a:lstStyle/>
          <a:p>
            <a:r>
              <a:rPr lang="es-PE"/>
              <a:t>DR. HUGO ILLESCAS SILVA</a:t>
            </a:r>
          </a:p>
        </p:txBody>
      </p:sp>
      <p:sp>
        <p:nvSpPr>
          <p:cNvPr id="7" name="6 Marcador de número de diapositiva"/>
          <p:cNvSpPr>
            <a:spLocks noGrp="1"/>
          </p:cNvSpPr>
          <p:nvPr>
            <p:ph type="sldNum" sz="quarter" idx="12"/>
          </p:nvPr>
        </p:nvSpPr>
        <p:spPr/>
        <p:txBody>
          <a:bodyPr/>
          <a:lstStyle/>
          <a:p>
            <a:fld id="{62DA480B-62C7-4BCA-BC31-2E64C4DA0AB1}" type="slidenum">
              <a:rPr lang="es-PE" smtClean="0"/>
              <a:t>‹Nº›</a:t>
            </a:fld>
            <a:endParaRPr lang="es-PE"/>
          </a:p>
        </p:txBody>
      </p:sp>
    </p:spTree>
    <p:extLst>
      <p:ext uri="{BB962C8B-B14F-4D97-AF65-F5344CB8AC3E}">
        <p14:creationId xmlns:p14="http://schemas.microsoft.com/office/powerpoint/2010/main" val="3094270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05979"/>
            <a:ext cx="8229600" cy="857250"/>
          </a:xfrm>
        </p:spPr>
        <p:txBody>
          <a:bodyPr/>
          <a:lstStyle>
            <a:lvl1pPr>
              <a:defRPr/>
            </a:lvl1pPr>
          </a:lstStyle>
          <a:p>
            <a:r>
              <a:rPr lang="es-ES"/>
              <a:t>Haga clic para modificar el estilo de título del patrón</a:t>
            </a:r>
            <a:endParaRPr lang="es-PE"/>
          </a:p>
        </p:txBody>
      </p:sp>
      <p:sp>
        <p:nvSpPr>
          <p:cNvPr id="3" name="2 Marcador de texto"/>
          <p:cNvSpPr>
            <a:spLocks noGrp="1"/>
          </p:cNvSpPr>
          <p:nvPr>
            <p:ph type="body" idx="1"/>
          </p:nvPr>
        </p:nvSpPr>
        <p:spPr>
          <a:xfrm>
            <a:off x="457200" y="1360711"/>
            <a:ext cx="4040188" cy="479822"/>
          </a:xfrm>
        </p:spPr>
        <p:txBody>
          <a:bodyPr anchor="b">
            <a:noAutofit/>
          </a:bodyPr>
          <a:lstStyle>
            <a:lvl1pPr marL="0" indent="0">
              <a:buNone/>
              <a:defRPr sz="1800" b="1">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el estilo de texto del patrón</a:t>
            </a:r>
          </a:p>
        </p:txBody>
      </p:sp>
      <p:sp>
        <p:nvSpPr>
          <p:cNvPr id="4" name="3 Marcador de contenido"/>
          <p:cNvSpPr>
            <a:spLocks noGrp="1"/>
          </p:cNvSpPr>
          <p:nvPr>
            <p:ph sz="half" idx="2"/>
          </p:nvPr>
        </p:nvSpPr>
        <p:spPr>
          <a:xfrm>
            <a:off x="457200" y="1840532"/>
            <a:ext cx="4040188" cy="260342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PE" dirty="0"/>
          </a:p>
        </p:txBody>
      </p:sp>
      <p:sp>
        <p:nvSpPr>
          <p:cNvPr id="5" name="4 Marcador de texto"/>
          <p:cNvSpPr>
            <a:spLocks noGrp="1"/>
          </p:cNvSpPr>
          <p:nvPr>
            <p:ph type="body" sz="quarter" idx="3"/>
          </p:nvPr>
        </p:nvSpPr>
        <p:spPr>
          <a:xfrm>
            <a:off x="4645026" y="1360711"/>
            <a:ext cx="4041775" cy="479822"/>
          </a:xfrm>
        </p:spPr>
        <p:txBody>
          <a:bodyPr anchor="b">
            <a:noAutofit/>
          </a:bodyPr>
          <a:lstStyle>
            <a:lvl1pPr marL="0" indent="0">
              <a:buNone/>
              <a:defRPr sz="1800" b="1">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el estilo de texto del patrón</a:t>
            </a:r>
          </a:p>
        </p:txBody>
      </p:sp>
      <p:sp>
        <p:nvSpPr>
          <p:cNvPr id="6" name="5 Marcador de contenido"/>
          <p:cNvSpPr>
            <a:spLocks noGrp="1"/>
          </p:cNvSpPr>
          <p:nvPr>
            <p:ph sz="quarter" idx="4"/>
          </p:nvPr>
        </p:nvSpPr>
        <p:spPr>
          <a:xfrm>
            <a:off x="4645026" y="1840532"/>
            <a:ext cx="4041775" cy="260342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PE" dirty="0"/>
          </a:p>
        </p:txBody>
      </p:sp>
      <p:sp>
        <p:nvSpPr>
          <p:cNvPr id="7" name="6 Marcador de fecha"/>
          <p:cNvSpPr>
            <a:spLocks noGrp="1"/>
          </p:cNvSpPr>
          <p:nvPr>
            <p:ph type="dt" sz="half" idx="10"/>
          </p:nvPr>
        </p:nvSpPr>
        <p:spPr/>
        <p:txBody>
          <a:bodyPr/>
          <a:lstStyle/>
          <a:p>
            <a:fld id="{7F77306E-0A3C-47FD-B0C8-46AAD4B9D609}" type="datetime1">
              <a:rPr lang="es-PE" smtClean="0"/>
              <a:t>12/07/2018</a:t>
            </a:fld>
            <a:endParaRPr lang="es-PE"/>
          </a:p>
        </p:txBody>
      </p:sp>
      <p:sp>
        <p:nvSpPr>
          <p:cNvPr id="8" name="7 Marcador de pie de página"/>
          <p:cNvSpPr>
            <a:spLocks noGrp="1"/>
          </p:cNvSpPr>
          <p:nvPr>
            <p:ph type="ftr" sz="quarter" idx="11"/>
          </p:nvPr>
        </p:nvSpPr>
        <p:spPr/>
        <p:txBody>
          <a:bodyPr/>
          <a:lstStyle/>
          <a:p>
            <a:r>
              <a:rPr lang="es-PE"/>
              <a:t>DR. HUGO ILLESCAS SILVA</a:t>
            </a:r>
          </a:p>
        </p:txBody>
      </p:sp>
      <p:sp>
        <p:nvSpPr>
          <p:cNvPr id="9" name="8 Marcador de número de diapositiva"/>
          <p:cNvSpPr>
            <a:spLocks noGrp="1"/>
          </p:cNvSpPr>
          <p:nvPr>
            <p:ph type="sldNum" sz="quarter" idx="12"/>
          </p:nvPr>
        </p:nvSpPr>
        <p:spPr/>
        <p:txBody>
          <a:bodyPr/>
          <a:lstStyle/>
          <a:p>
            <a:fld id="{62DA480B-62C7-4BCA-BC31-2E64C4DA0AB1}" type="slidenum">
              <a:rPr lang="es-PE" smtClean="0"/>
              <a:t>‹Nº›</a:t>
            </a:fld>
            <a:endParaRPr lang="es-PE"/>
          </a:p>
        </p:txBody>
      </p:sp>
    </p:spTree>
    <p:extLst>
      <p:ext uri="{BB962C8B-B14F-4D97-AF65-F5344CB8AC3E}">
        <p14:creationId xmlns:p14="http://schemas.microsoft.com/office/powerpoint/2010/main" val="3008230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PE"/>
          </a:p>
        </p:txBody>
      </p:sp>
      <p:sp>
        <p:nvSpPr>
          <p:cNvPr id="3" name="2 Marcador de fecha"/>
          <p:cNvSpPr>
            <a:spLocks noGrp="1"/>
          </p:cNvSpPr>
          <p:nvPr>
            <p:ph type="dt" sz="half" idx="10"/>
          </p:nvPr>
        </p:nvSpPr>
        <p:spPr/>
        <p:txBody>
          <a:bodyPr/>
          <a:lstStyle/>
          <a:p>
            <a:fld id="{42C66CDE-4D2B-4152-9FC1-2400E9857D1D}" type="datetime1">
              <a:rPr lang="es-PE" smtClean="0"/>
              <a:t>12/07/2018</a:t>
            </a:fld>
            <a:endParaRPr lang="es-PE"/>
          </a:p>
        </p:txBody>
      </p:sp>
      <p:sp>
        <p:nvSpPr>
          <p:cNvPr id="4" name="3 Marcador de pie de página"/>
          <p:cNvSpPr>
            <a:spLocks noGrp="1"/>
          </p:cNvSpPr>
          <p:nvPr>
            <p:ph type="ftr" sz="quarter" idx="11"/>
          </p:nvPr>
        </p:nvSpPr>
        <p:spPr/>
        <p:txBody>
          <a:bodyPr/>
          <a:lstStyle/>
          <a:p>
            <a:r>
              <a:rPr lang="es-PE"/>
              <a:t>DR. HUGO ILLESCAS SILVA</a:t>
            </a:r>
          </a:p>
        </p:txBody>
      </p:sp>
      <p:sp>
        <p:nvSpPr>
          <p:cNvPr id="5" name="4 Marcador de número de diapositiva"/>
          <p:cNvSpPr>
            <a:spLocks noGrp="1"/>
          </p:cNvSpPr>
          <p:nvPr>
            <p:ph type="sldNum" sz="quarter" idx="12"/>
          </p:nvPr>
        </p:nvSpPr>
        <p:spPr/>
        <p:txBody>
          <a:bodyPr/>
          <a:lstStyle/>
          <a:p>
            <a:fld id="{62DA480B-62C7-4BCA-BC31-2E64C4DA0AB1}" type="slidenum">
              <a:rPr lang="es-PE" smtClean="0"/>
              <a:t>‹Nº›</a:t>
            </a:fld>
            <a:endParaRPr lang="es-PE"/>
          </a:p>
        </p:txBody>
      </p:sp>
    </p:spTree>
    <p:extLst>
      <p:ext uri="{BB962C8B-B14F-4D97-AF65-F5344CB8AC3E}">
        <p14:creationId xmlns:p14="http://schemas.microsoft.com/office/powerpoint/2010/main" val="3100161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69EDF15-FFA8-477C-A109-841E57620F84}" type="datetime1">
              <a:rPr lang="es-PE" smtClean="0"/>
              <a:t>12/07/2018</a:t>
            </a:fld>
            <a:endParaRPr lang="es-PE"/>
          </a:p>
        </p:txBody>
      </p:sp>
      <p:sp>
        <p:nvSpPr>
          <p:cNvPr id="3" name="2 Marcador de pie de página"/>
          <p:cNvSpPr>
            <a:spLocks noGrp="1"/>
          </p:cNvSpPr>
          <p:nvPr>
            <p:ph type="ftr" sz="quarter" idx="11"/>
          </p:nvPr>
        </p:nvSpPr>
        <p:spPr/>
        <p:txBody>
          <a:bodyPr/>
          <a:lstStyle/>
          <a:p>
            <a:r>
              <a:rPr lang="es-PE"/>
              <a:t>DR. HUGO ILLESCAS SILVA</a:t>
            </a:r>
          </a:p>
        </p:txBody>
      </p:sp>
      <p:sp>
        <p:nvSpPr>
          <p:cNvPr id="4" name="3 Marcador de número de diapositiva"/>
          <p:cNvSpPr>
            <a:spLocks noGrp="1"/>
          </p:cNvSpPr>
          <p:nvPr>
            <p:ph type="sldNum" sz="quarter" idx="12"/>
          </p:nvPr>
        </p:nvSpPr>
        <p:spPr/>
        <p:txBody>
          <a:bodyPr/>
          <a:lstStyle/>
          <a:p>
            <a:fld id="{62DA480B-62C7-4BCA-BC31-2E64C4DA0AB1}" type="slidenum">
              <a:rPr lang="es-PE" smtClean="0"/>
              <a:t>‹Nº›</a:t>
            </a:fld>
            <a:endParaRPr lang="es-PE"/>
          </a:p>
        </p:txBody>
      </p:sp>
    </p:spTree>
    <p:extLst>
      <p:ext uri="{BB962C8B-B14F-4D97-AF65-F5344CB8AC3E}">
        <p14:creationId xmlns:p14="http://schemas.microsoft.com/office/powerpoint/2010/main" val="1036286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1" y="204787"/>
            <a:ext cx="3008313" cy="871538"/>
          </a:xfrm>
        </p:spPr>
        <p:txBody>
          <a:bodyPr anchor="b"/>
          <a:lstStyle>
            <a:lvl1pPr algn="l">
              <a:defRPr sz="2000" b="1"/>
            </a:lvl1pPr>
          </a:lstStyle>
          <a:p>
            <a:r>
              <a:rPr lang="es-ES"/>
              <a:t>Haga clic para modificar el estilo de título del patrón</a:t>
            </a:r>
            <a:endParaRPr lang="es-PE"/>
          </a:p>
        </p:txBody>
      </p:sp>
      <p:sp>
        <p:nvSpPr>
          <p:cNvPr id="3" name="2 Marcador de contenido"/>
          <p:cNvSpPr>
            <a:spLocks noGrp="1"/>
          </p:cNvSpPr>
          <p:nvPr>
            <p:ph idx="1"/>
          </p:nvPr>
        </p:nvSpPr>
        <p:spPr>
          <a:xfrm>
            <a:off x="3575050" y="204788"/>
            <a:ext cx="5111750" cy="438983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PE" dirty="0"/>
          </a:p>
        </p:txBody>
      </p:sp>
      <p:sp>
        <p:nvSpPr>
          <p:cNvPr id="4" name="3 Marcador de texto"/>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E9DB66D8-F9C4-4EA9-8D1A-017C15DDD33C}" type="datetime1">
              <a:rPr lang="es-PE" smtClean="0"/>
              <a:t>12/07/2018</a:t>
            </a:fld>
            <a:endParaRPr lang="es-PE"/>
          </a:p>
        </p:txBody>
      </p:sp>
      <p:sp>
        <p:nvSpPr>
          <p:cNvPr id="6" name="5 Marcador de pie de página"/>
          <p:cNvSpPr>
            <a:spLocks noGrp="1"/>
          </p:cNvSpPr>
          <p:nvPr>
            <p:ph type="ftr" sz="quarter" idx="11"/>
          </p:nvPr>
        </p:nvSpPr>
        <p:spPr/>
        <p:txBody>
          <a:bodyPr/>
          <a:lstStyle/>
          <a:p>
            <a:r>
              <a:rPr lang="es-PE"/>
              <a:t>DR. HUGO ILLESCAS SILVA</a:t>
            </a:r>
          </a:p>
        </p:txBody>
      </p:sp>
      <p:sp>
        <p:nvSpPr>
          <p:cNvPr id="7" name="6 Marcador de número de diapositiva"/>
          <p:cNvSpPr>
            <a:spLocks noGrp="1"/>
          </p:cNvSpPr>
          <p:nvPr>
            <p:ph type="sldNum" sz="quarter" idx="12"/>
          </p:nvPr>
        </p:nvSpPr>
        <p:spPr/>
        <p:txBody>
          <a:bodyPr/>
          <a:lstStyle/>
          <a:p>
            <a:fld id="{62DA480B-62C7-4BCA-BC31-2E64C4DA0AB1}" type="slidenum">
              <a:rPr lang="es-PE" smtClean="0"/>
              <a:t>‹Nº›</a:t>
            </a:fld>
            <a:endParaRPr lang="es-PE"/>
          </a:p>
        </p:txBody>
      </p:sp>
    </p:spTree>
    <p:extLst>
      <p:ext uri="{BB962C8B-B14F-4D97-AF65-F5344CB8AC3E}">
        <p14:creationId xmlns:p14="http://schemas.microsoft.com/office/powerpoint/2010/main" val="2152215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395536" y="1203598"/>
            <a:ext cx="2664296" cy="648072"/>
          </a:xfrm>
        </p:spPr>
        <p:txBody>
          <a:bodyPr anchor="b"/>
          <a:lstStyle>
            <a:lvl1pPr algn="ctr">
              <a:defRPr sz="2000" b="1"/>
            </a:lvl1pPr>
          </a:lstStyle>
          <a:p>
            <a:r>
              <a:rPr lang="es-ES" dirty="0"/>
              <a:t>Haga clic para modificar el estilo de título del patrón</a:t>
            </a:r>
            <a:endParaRPr lang="es-PE" dirty="0"/>
          </a:p>
        </p:txBody>
      </p:sp>
      <p:sp>
        <p:nvSpPr>
          <p:cNvPr id="3" name="2 Marcador de posición de imagen"/>
          <p:cNvSpPr>
            <a:spLocks noGrp="1"/>
          </p:cNvSpPr>
          <p:nvPr>
            <p:ph type="pic" idx="1"/>
          </p:nvPr>
        </p:nvSpPr>
        <p:spPr>
          <a:xfrm>
            <a:off x="3347864" y="483518"/>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3 Marcador de texto"/>
          <p:cNvSpPr>
            <a:spLocks noGrp="1"/>
          </p:cNvSpPr>
          <p:nvPr>
            <p:ph type="body" sz="half" idx="2"/>
          </p:nvPr>
        </p:nvSpPr>
        <p:spPr>
          <a:xfrm>
            <a:off x="395536" y="1851670"/>
            <a:ext cx="2664296" cy="86409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C3E6C3A7-1DAC-4360-B607-CA99FAE747F9}" type="datetime1">
              <a:rPr lang="es-PE" smtClean="0"/>
              <a:t>12/07/2018</a:t>
            </a:fld>
            <a:endParaRPr lang="es-PE"/>
          </a:p>
        </p:txBody>
      </p:sp>
      <p:sp>
        <p:nvSpPr>
          <p:cNvPr id="6" name="5 Marcador de pie de página"/>
          <p:cNvSpPr>
            <a:spLocks noGrp="1"/>
          </p:cNvSpPr>
          <p:nvPr>
            <p:ph type="ftr" sz="quarter" idx="11"/>
          </p:nvPr>
        </p:nvSpPr>
        <p:spPr/>
        <p:txBody>
          <a:bodyPr/>
          <a:lstStyle/>
          <a:p>
            <a:r>
              <a:rPr lang="es-PE"/>
              <a:t>DR. HUGO ILLESCAS SILVA</a:t>
            </a:r>
          </a:p>
        </p:txBody>
      </p:sp>
      <p:sp>
        <p:nvSpPr>
          <p:cNvPr id="7" name="6 Marcador de número de diapositiva"/>
          <p:cNvSpPr>
            <a:spLocks noGrp="1"/>
          </p:cNvSpPr>
          <p:nvPr>
            <p:ph type="sldNum" sz="quarter" idx="12"/>
          </p:nvPr>
        </p:nvSpPr>
        <p:spPr/>
        <p:txBody>
          <a:bodyPr/>
          <a:lstStyle/>
          <a:p>
            <a:fld id="{62DA480B-62C7-4BCA-BC31-2E64C4DA0AB1}" type="slidenum">
              <a:rPr lang="es-PE" smtClean="0"/>
              <a:t>‹Nº›</a:t>
            </a:fld>
            <a:endParaRPr lang="es-PE"/>
          </a:p>
        </p:txBody>
      </p:sp>
    </p:spTree>
    <p:extLst>
      <p:ext uri="{BB962C8B-B14F-4D97-AF65-F5344CB8AC3E}">
        <p14:creationId xmlns:p14="http://schemas.microsoft.com/office/powerpoint/2010/main" val="1673995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9 Imagen"/>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159" y="0"/>
            <a:ext cx="9119681" cy="5143500"/>
          </a:xfrm>
          <a:prstGeom prst="rect">
            <a:avLst/>
          </a:prstGeom>
        </p:spPr>
      </p:pic>
      <p:sp>
        <p:nvSpPr>
          <p:cNvPr id="2" name="1 Marcador de título"/>
          <p:cNvSpPr>
            <a:spLocks noGrp="1"/>
          </p:cNvSpPr>
          <p:nvPr>
            <p:ph type="title"/>
          </p:nvPr>
        </p:nvSpPr>
        <p:spPr>
          <a:xfrm>
            <a:off x="457200" y="205979"/>
            <a:ext cx="8229600" cy="857250"/>
          </a:xfrm>
          <a:prstGeom prst="rect">
            <a:avLst/>
          </a:prstGeom>
        </p:spPr>
        <p:txBody>
          <a:bodyPr vert="horz" lIns="91440" tIns="45720" rIns="91440" bIns="45720" rtlCol="0" anchor="ctr">
            <a:noAutofit/>
          </a:bodyPr>
          <a:lstStyle/>
          <a:p>
            <a:r>
              <a:rPr lang="es-ES" dirty="0"/>
              <a:t>Haga clic para modificar el estilo de título del patrón</a:t>
            </a:r>
            <a:endParaRPr lang="es-PE" dirty="0"/>
          </a:p>
        </p:txBody>
      </p:sp>
      <p:sp>
        <p:nvSpPr>
          <p:cNvPr id="3" name="2 Marcador de texto"/>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PE" dirty="0"/>
          </a:p>
        </p:txBody>
      </p:sp>
      <p:sp>
        <p:nvSpPr>
          <p:cNvPr id="4" name="3 Marcador de fecha"/>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0AE4B86-9D7F-417E-9252-79A0A38D46EE}" type="datetime1">
              <a:rPr lang="es-PE" smtClean="0"/>
              <a:t>12/07/2018</a:t>
            </a:fld>
            <a:endParaRPr lang="es-PE"/>
          </a:p>
        </p:txBody>
      </p:sp>
      <p:sp>
        <p:nvSpPr>
          <p:cNvPr id="5" name="4 Marcador de pie de página"/>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PE"/>
              <a:t>DR. HUGO ILLESCAS SILVA</a:t>
            </a:r>
          </a:p>
        </p:txBody>
      </p:sp>
      <p:sp>
        <p:nvSpPr>
          <p:cNvPr id="6" name="5 Marcador de número de diapositiva"/>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2DA480B-62C7-4BCA-BC31-2E64C4DA0AB1}" type="slidenum">
              <a:rPr lang="es-PE" smtClean="0"/>
              <a:t>‹Nº›</a:t>
            </a:fld>
            <a:endParaRPr lang="es-PE"/>
          </a:p>
        </p:txBody>
      </p:sp>
      <p:sp>
        <p:nvSpPr>
          <p:cNvPr id="8" name="7 Rectángulo"/>
          <p:cNvSpPr/>
          <p:nvPr/>
        </p:nvSpPr>
        <p:spPr>
          <a:xfrm>
            <a:off x="0" y="3435846"/>
            <a:ext cx="3072810" cy="1709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800" b="1" kern="1200" dirty="0">
                <a:solidFill>
                  <a:schemeClr val="lt1"/>
                </a:solidFill>
                <a:effectLst/>
                <a:latin typeface="+mn-lt"/>
                <a:ea typeface="+mn-ea"/>
                <a:cs typeface="+mn-cs"/>
              </a:rPr>
              <a:t>Aquí irá el video del profesor. No colocar texto ni imágenes.</a:t>
            </a:r>
          </a:p>
        </p:txBody>
      </p:sp>
    </p:spTree>
    <p:extLst>
      <p:ext uri="{BB962C8B-B14F-4D97-AF65-F5344CB8AC3E}">
        <p14:creationId xmlns:p14="http://schemas.microsoft.com/office/powerpoint/2010/main" val="1437257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3600" b="0" i="0" u="none" kern="1200">
          <a:solidFill>
            <a:srgbClr val="C00000"/>
          </a:solidFill>
          <a:latin typeface="+mj-lt"/>
          <a:ea typeface="+mj-ea"/>
          <a:cs typeface="+mj-cs"/>
        </a:defRPr>
      </a:lvl1pPr>
    </p:titleStyle>
    <p:bodyStyle>
      <a:lvl1pPr marL="342900" indent="-342900" algn="just" defTabSz="914400" rtl="0" eaLnBrk="1" latinLnBrk="0" hangingPunct="1">
        <a:spcBef>
          <a:spcPct val="20000"/>
        </a:spcBef>
        <a:buFont typeface="Arial" panose="020B0604020202020204" pitchFamily="34" charset="0"/>
        <a:buChar char="•"/>
        <a:defRPr sz="3200" b="0" i="0" u="none" kern="1200">
          <a:solidFill>
            <a:schemeClr val="tx1">
              <a:lumMod val="65000"/>
              <a:lumOff val="35000"/>
            </a:schemeClr>
          </a:solidFill>
          <a:latin typeface="+mn-lt"/>
          <a:ea typeface="+mn-ea"/>
          <a:cs typeface="+mn-cs"/>
        </a:defRPr>
      </a:lvl1pPr>
      <a:lvl2pPr marL="742950" indent="-285750" algn="just" defTabSz="914400" rtl="0" eaLnBrk="1" latinLnBrk="0" hangingPunct="1">
        <a:spcBef>
          <a:spcPct val="20000"/>
        </a:spcBef>
        <a:buFont typeface="Arial" panose="020B0604020202020204" pitchFamily="34" charset="0"/>
        <a:buChar char="–"/>
        <a:defRPr sz="2800" kern="1200">
          <a:solidFill>
            <a:schemeClr val="tx1">
              <a:lumMod val="65000"/>
              <a:lumOff val="35000"/>
            </a:schemeClr>
          </a:solidFill>
          <a:latin typeface="+mn-lt"/>
          <a:ea typeface="+mn-ea"/>
          <a:cs typeface="+mn-cs"/>
        </a:defRPr>
      </a:lvl2pPr>
      <a:lvl3pPr marL="1143000" indent="-228600" algn="just" defTabSz="914400" rtl="0" eaLnBrk="1" latinLnBrk="0" hangingPunct="1">
        <a:spcBef>
          <a:spcPct val="20000"/>
        </a:spcBef>
        <a:buFont typeface="Arial" panose="020B0604020202020204" pitchFamily="34" charset="0"/>
        <a:buChar char="•"/>
        <a:defRPr sz="2400" kern="1200">
          <a:solidFill>
            <a:schemeClr val="tx1">
              <a:lumMod val="65000"/>
              <a:lumOff val="35000"/>
            </a:schemeClr>
          </a:solidFill>
          <a:latin typeface="+mn-lt"/>
          <a:ea typeface="+mn-ea"/>
          <a:cs typeface="+mn-cs"/>
        </a:defRPr>
      </a:lvl3pPr>
      <a:lvl4pPr marL="1600200" indent="-228600" algn="just" defTabSz="914400"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mn-lt"/>
          <a:ea typeface="+mn-ea"/>
          <a:cs typeface="+mn-cs"/>
        </a:defRPr>
      </a:lvl4pPr>
      <a:lvl5pPr marL="2057400" indent="-228600" algn="just" defTabSz="914400"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diagramLayout" Target="../diagrams/layout33.xml"/><Relationship Id="rId7" Type="http://schemas.openxmlformats.org/officeDocument/2006/relationships/image" Target="../media/image2.jpeg"/><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102.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Layout" Target="../diagrams/layout34.xml"/><Relationship Id="rId7" Type="http://schemas.openxmlformats.org/officeDocument/2006/relationships/image" Target="../media/image28.png"/><Relationship Id="rId2" Type="http://schemas.openxmlformats.org/officeDocument/2006/relationships/diagramData" Target="../diagrams/data34.xml"/><Relationship Id="rId1" Type="http://schemas.openxmlformats.org/officeDocument/2006/relationships/slideLayout" Target="../slideLayouts/slideLayout2.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103.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Layout" Target="../diagrams/layout35.xml"/><Relationship Id="rId7" Type="http://schemas.openxmlformats.org/officeDocument/2006/relationships/image" Target="../media/image29.png"/><Relationship Id="rId2" Type="http://schemas.openxmlformats.org/officeDocument/2006/relationships/diagramData" Target="../diagrams/data35.xml"/><Relationship Id="rId1" Type="http://schemas.openxmlformats.org/officeDocument/2006/relationships/slideLayout" Target="../slideLayouts/slideLayout2.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104.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Layout" Target="../diagrams/layout36.xml"/><Relationship Id="rId7" Type="http://schemas.openxmlformats.org/officeDocument/2006/relationships/image" Target="../media/image30.png"/><Relationship Id="rId2" Type="http://schemas.openxmlformats.org/officeDocument/2006/relationships/diagramData" Target="../diagrams/data36.xml"/><Relationship Id="rId1" Type="http://schemas.openxmlformats.org/officeDocument/2006/relationships/slideLayout" Target="../slideLayouts/slideLayout2.xml"/><Relationship Id="rId6" Type="http://schemas.microsoft.com/office/2007/relationships/diagramDrawing" Target="../diagrams/drawing36.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10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8" Type="http://schemas.openxmlformats.org/officeDocument/2006/relationships/diagramLayout" Target="../diagrams/layout38.xml"/><Relationship Id="rId3" Type="http://schemas.openxmlformats.org/officeDocument/2006/relationships/diagramLayout" Target="../diagrams/layout37.xml"/><Relationship Id="rId7" Type="http://schemas.openxmlformats.org/officeDocument/2006/relationships/diagramData" Target="../diagrams/data38.xml"/><Relationship Id="rId12" Type="http://schemas.openxmlformats.org/officeDocument/2006/relationships/image" Target="../media/image2.jpeg"/><Relationship Id="rId2" Type="http://schemas.openxmlformats.org/officeDocument/2006/relationships/diagramData" Target="../diagrams/data37.xml"/><Relationship Id="rId1" Type="http://schemas.openxmlformats.org/officeDocument/2006/relationships/slideLayout" Target="../slideLayouts/slideLayout2.xml"/><Relationship Id="rId6" Type="http://schemas.microsoft.com/office/2007/relationships/diagramDrawing" Target="../diagrams/drawing37.xml"/><Relationship Id="rId11" Type="http://schemas.microsoft.com/office/2007/relationships/diagramDrawing" Target="../diagrams/drawing38.xml"/><Relationship Id="rId5" Type="http://schemas.openxmlformats.org/officeDocument/2006/relationships/diagramColors" Target="../diagrams/colors37.xml"/><Relationship Id="rId10" Type="http://schemas.openxmlformats.org/officeDocument/2006/relationships/diagramColors" Target="../diagrams/colors38.xml"/><Relationship Id="rId4" Type="http://schemas.openxmlformats.org/officeDocument/2006/relationships/diagramQuickStyle" Target="../diagrams/quickStyle37.xml"/><Relationship Id="rId9" Type="http://schemas.openxmlformats.org/officeDocument/2006/relationships/diagramQuickStyle" Target="../diagrams/quickStyle38.xml"/></Relationships>
</file>

<file path=ppt/slides/_rels/slide10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8" Type="http://schemas.openxmlformats.org/officeDocument/2006/relationships/diagramLayout" Target="../diagrams/layout40.xml"/><Relationship Id="rId3" Type="http://schemas.openxmlformats.org/officeDocument/2006/relationships/diagramLayout" Target="../diagrams/layout39.xml"/><Relationship Id="rId7" Type="http://schemas.openxmlformats.org/officeDocument/2006/relationships/diagramData" Target="../diagrams/data40.xml"/><Relationship Id="rId12" Type="http://schemas.openxmlformats.org/officeDocument/2006/relationships/image" Target="../media/image2.jpeg"/><Relationship Id="rId2" Type="http://schemas.openxmlformats.org/officeDocument/2006/relationships/diagramData" Target="../diagrams/data39.xml"/><Relationship Id="rId1" Type="http://schemas.openxmlformats.org/officeDocument/2006/relationships/slideLayout" Target="../slideLayouts/slideLayout2.xml"/><Relationship Id="rId6" Type="http://schemas.microsoft.com/office/2007/relationships/diagramDrawing" Target="../diagrams/drawing39.xml"/><Relationship Id="rId11" Type="http://schemas.microsoft.com/office/2007/relationships/diagramDrawing" Target="../diagrams/drawing40.xml"/><Relationship Id="rId5" Type="http://schemas.openxmlformats.org/officeDocument/2006/relationships/diagramColors" Target="../diagrams/colors39.xml"/><Relationship Id="rId10" Type="http://schemas.openxmlformats.org/officeDocument/2006/relationships/diagramColors" Target="../diagrams/colors40.xml"/><Relationship Id="rId4" Type="http://schemas.openxmlformats.org/officeDocument/2006/relationships/diagramQuickStyle" Target="../diagrams/quickStyle39.xml"/><Relationship Id="rId9" Type="http://schemas.openxmlformats.org/officeDocument/2006/relationships/diagramQuickStyle" Target="../diagrams/quickStyle40.xml"/></Relationships>
</file>

<file path=ppt/slides/_rels/slide115.xml.rels><?xml version="1.0" encoding="UTF-8" standalone="yes"?>
<Relationships xmlns="http://schemas.openxmlformats.org/package/2006/relationships"><Relationship Id="rId8" Type="http://schemas.openxmlformats.org/officeDocument/2006/relationships/diagramLayout" Target="../diagrams/layout42.xml"/><Relationship Id="rId3" Type="http://schemas.openxmlformats.org/officeDocument/2006/relationships/diagramLayout" Target="../diagrams/layout41.xml"/><Relationship Id="rId7" Type="http://schemas.openxmlformats.org/officeDocument/2006/relationships/diagramData" Target="../diagrams/data42.xml"/><Relationship Id="rId12" Type="http://schemas.openxmlformats.org/officeDocument/2006/relationships/image" Target="../media/image2.jpeg"/><Relationship Id="rId2" Type="http://schemas.openxmlformats.org/officeDocument/2006/relationships/diagramData" Target="../diagrams/data41.xml"/><Relationship Id="rId1" Type="http://schemas.openxmlformats.org/officeDocument/2006/relationships/slideLayout" Target="../slideLayouts/slideLayout2.xml"/><Relationship Id="rId6" Type="http://schemas.microsoft.com/office/2007/relationships/diagramDrawing" Target="../diagrams/drawing41.xml"/><Relationship Id="rId11" Type="http://schemas.microsoft.com/office/2007/relationships/diagramDrawing" Target="../diagrams/drawing42.xml"/><Relationship Id="rId5" Type="http://schemas.openxmlformats.org/officeDocument/2006/relationships/diagramColors" Target="../diagrams/colors41.xml"/><Relationship Id="rId10" Type="http://schemas.openxmlformats.org/officeDocument/2006/relationships/diagramColors" Target="../diagrams/colors42.xml"/><Relationship Id="rId4" Type="http://schemas.openxmlformats.org/officeDocument/2006/relationships/diagramQuickStyle" Target="../diagrams/quickStyle41.xml"/><Relationship Id="rId9" Type="http://schemas.openxmlformats.org/officeDocument/2006/relationships/diagramQuickStyle" Target="../diagrams/quickStyle42.xml"/></Relationships>
</file>

<file path=ppt/slides/_rels/slide116.xml.rels><?xml version="1.0" encoding="UTF-8" standalone="yes"?>
<Relationships xmlns="http://schemas.openxmlformats.org/package/2006/relationships"><Relationship Id="rId3" Type="http://schemas.openxmlformats.org/officeDocument/2006/relationships/diagramLayout" Target="../diagrams/layout43.xml"/><Relationship Id="rId7" Type="http://schemas.openxmlformats.org/officeDocument/2006/relationships/image" Target="../media/image2.jpeg"/><Relationship Id="rId2" Type="http://schemas.openxmlformats.org/officeDocument/2006/relationships/diagramData" Target="../diagrams/data43.xml"/><Relationship Id="rId1" Type="http://schemas.openxmlformats.org/officeDocument/2006/relationships/slideLayout" Target="../slideLayouts/slideLayout2.xml"/><Relationship Id="rId6" Type="http://schemas.microsoft.com/office/2007/relationships/diagramDrawing" Target="../diagrams/drawing43.xml"/><Relationship Id="rId5" Type="http://schemas.openxmlformats.org/officeDocument/2006/relationships/diagramColors" Target="../diagrams/colors43.xml"/><Relationship Id="rId4" Type="http://schemas.openxmlformats.org/officeDocument/2006/relationships/diagramQuickStyle" Target="../diagrams/quickStyle43.xml"/></Relationships>
</file>

<file path=ppt/slides/_rels/slide117.xml.rels><?xml version="1.0" encoding="UTF-8" standalone="yes"?>
<Relationships xmlns="http://schemas.openxmlformats.org/package/2006/relationships"><Relationship Id="rId3" Type="http://schemas.openxmlformats.org/officeDocument/2006/relationships/diagramLayout" Target="../diagrams/layout44.xml"/><Relationship Id="rId7" Type="http://schemas.openxmlformats.org/officeDocument/2006/relationships/image" Target="../media/image2.jpeg"/><Relationship Id="rId2" Type="http://schemas.openxmlformats.org/officeDocument/2006/relationships/diagramData" Target="../diagrams/data44.xml"/><Relationship Id="rId1" Type="http://schemas.openxmlformats.org/officeDocument/2006/relationships/slideLayout" Target="../slideLayouts/slideLayout2.xml"/><Relationship Id="rId6" Type="http://schemas.microsoft.com/office/2007/relationships/diagramDrawing" Target="../diagrams/drawing44.xml"/><Relationship Id="rId5" Type="http://schemas.openxmlformats.org/officeDocument/2006/relationships/diagramColors" Target="../diagrams/colors44.xml"/><Relationship Id="rId4" Type="http://schemas.openxmlformats.org/officeDocument/2006/relationships/diagramQuickStyle" Target="../diagrams/quickStyle44.xml"/></Relationships>
</file>

<file path=ppt/slides/_rels/slide118.xml.rels><?xml version="1.0" encoding="UTF-8" standalone="yes"?>
<Relationships xmlns="http://schemas.openxmlformats.org/package/2006/relationships"><Relationship Id="rId3" Type="http://schemas.openxmlformats.org/officeDocument/2006/relationships/diagramLayout" Target="../diagrams/layout45.xml"/><Relationship Id="rId7" Type="http://schemas.openxmlformats.org/officeDocument/2006/relationships/image" Target="../media/image2.jpeg"/><Relationship Id="rId2" Type="http://schemas.openxmlformats.org/officeDocument/2006/relationships/diagramData" Target="../diagrams/data45.xml"/><Relationship Id="rId1" Type="http://schemas.openxmlformats.org/officeDocument/2006/relationships/slideLayout" Target="../slideLayouts/slideLayout2.xml"/><Relationship Id="rId6" Type="http://schemas.microsoft.com/office/2007/relationships/diagramDrawing" Target="../diagrams/drawing45.xml"/><Relationship Id="rId5" Type="http://schemas.openxmlformats.org/officeDocument/2006/relationships/diagramColors" Target="../diagrams/colors45.xml"/><Relationship Id="rId4" Type="http://schemas.openxmlformats.org/officeDocument/2006/relationships/diagramQuickStyle" Target="../diagrams/quickStyle45.xml"/></Relationships>
</file>

<file path=ppt/slides/_rels/slide119.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Layout" Target="../diagrams/layout46.xml"/><Relationship Id="rId7" Type="http://schemas.openxmlformats.org/officeDocument/2006/relationships/image" Target="../media/image33.png"/><Relationship Id="rId2" Type="http://schemas.openxmlformats.org/officeDocument/2006/relationships/diagramData" Target="../diagrams/data46.xml"/><Relationship Id="rId1" Type="http://schemas.openxmlformats.org/officeDocument/2006/relationships/slideLayout" Target="../slideLayouts/slideLayout2.xml"/><Relationship Id="rId6" Type="http://schemas.microsoft.com/office/2007/relationships/diagramDrawing" Target="../diagrams/drawing46.xml"/><Relationship Id="rId5" Type="http://schemas.openxmlformats.org/officeDocument/2006/relationships/diagramColors" Target="../diagrams/colors46.xml"/><Relationship Id="rId4" Type="http://schemas.openxmlformats.org/officeDocument/2006/relationships/diagramQuickStyle" Target="../diagrams/quickStyle46.xml"/></Relationships>
</file>

<file path=ppt/slides/_rels/slide1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120.xml.rels><?xml version="1.0" encoding="UTF-8" standalone="yes"?>
<Relationships xmlns="http://schemas.openxmlformats.org/package/2006/relationships"><Relationship Id="rId3" Type="http://schemas.openxmlformats.org/officeDocument/2006/relationships/diagramLayout" Target="../diagrams/layout47.xml"/><Relationship Id="rId7" Type="http://schemas.openxmlformats.org/officeDocument/2006/relationships/image" Target="../media/image2.jpeg"/><Relationship Id="rId2" Type="http://schemas.openxmlformats.org/officeDocument/2006/relationships/diagramData" Target="../diagrams/data47.xml"/><Relationship Id="rId1" Type="http://schemas.openxmlformats.org/officeDocument/2006/relationships/slideLayout" Target="../slideLayouts/slideLayout2.xml"/><Relationship Id="rId6" Type="http://schemas.microsoft.com/office/2007/relationships/diagramDrawing" Target="../diagrams/drawing47.xml"/><Relationship Id="rId5" Type="http://schemas.openxmlformats.org/officeDocument/2006/relationships/diagramColors" Target="../diagrams/colors47.xml"/><Relationship Id="rId4" Type="http://schemas.openxmlformats.org/officeDocument/2006/relationships/diagramQuickStyle" Target="../diagrams/quickStyle47.xml"/></Relationships>
</file>

<file path=ppt/slides/_rels/slide121.xml.rels><?xml version="1.0" encoding="UTF-8" standalone="yes"?>
<Relationships xmlns="http://schemas.openxmlformats.org/package/2006/relationships"><Relationship Id="rId3" Type="http://schemas.openxmlformats.org/officeDocument/2006/relationships/diagramLayout" Target="../diagrams/layout48.xml"/><Relationship Id="rId7" Type="http://schemas.openxmlformats.org/officeDocument/2006/relationships/image" Target="../media/image2.jpeg"/><Relationship Id="rId2" Type="http://schemas.openxmlformats.org/officeDocument/2006/relationships/diagramData" Target="../diagrams/data48.xml"/><Relationship Id="rId1" Type="http://schemas.openxmlformats.org/officeDocument/2006/relationships/slideLayout" Target="../slideLayouts/slideLayout2.xml"/><Relationship Id="rId6" Type="http://schemas.microsoft.com/office/2007/relationships/diagramDrawing" Target="../diagrams/drawing48.xml"/><Relationship Id="rId5" Type="http://schemas.openxmlformats.org/officeDocument/2006/relationships/diagramColors" Target="../diagrams/colors48.xml"/><Relationship Id="rId4" Type="http://schemas.openxmlformats.org/officeDocument/2006/relationships/diagramQuickStyle" Target="../diagrams/quickStyle48.xml"/></Relationships>
</file>

<file path=ppt/slides/_rels/slide1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diagramLayout" Target="../diagrams/layout49.xml"/><Relationship Id="rId7" Type="http://schemas.openxmlformats.org/officeDocument/2006/relationships/image" Target="../media/image2.jpeg"/><Relationship Id="rId2" Type="http://schemas.openxmlformats.org/officeDocument/2006/relationships/diagramData" Target="../diagrams/data49.xml"/><Relationship Id="rId1" Type="http://schemas.openxmlformats.org/officeDocument/2006/relationships/slideLayout" Target="../slideLayouts/slideLayout2.xml"/><Relationship Id="rId6" Type="http://schemas.microsoft.com/office/2007/relationships/diagramDrawing" Target="../diagrams/drawing49.xml"/><Relationship Id="rId5" Type="http://schemas.openxmlformats.org/officeDocument/2006/relationships/diagramColors" Target="../diagrams/colors49.xml"/><Relationship Id="rId4" Type="http://schemas.openxmlformats.org/officeDocument/2006/relationships/diagramQuickStyle" Target="../diagrams/quickStyle49.xml"/></Relationships>
</file>

<file path=ppt/slides/_rels/slide124.xml.rels><?xml version="1.0" encoding="UTF-8" standalone="yes"?>
<Relationships xmlns="http://schemas.openxmlformats.org/package/2006/relationships"><Relationship Id="rId3" Type="http://schemas.openxmlformats.org/officeDocument/2006/relationships/diagramLayout" Target="../diagrams/layout50.xml"/><Relationship Id="rId7" Type="http://schemas.openxmlformats.org/officeDocument/2006/relationships/image" Target="../media/image2.jpeg"/><Relationship Id="rId2" Type="http://schemas.openxmlformats.org/officeDocument/2006/relationships/diagramData" Target="../diagrams/data50.xml"/><Relationship Id="rId1" Type="http://schemas.openxmlformats.org/officeDocument/2006/relationships/slideLayout" Target="../slideLayouts/slideLayout2.xml"/><Relationship Id="rId6" Type="http://schemas.microsoft.com/office/2007/relationships/diagramDrawing" Target="../diagrams/drawing50.xml"/><Relationship Id="rId5" Type="http://schemas.openxmlformats.org/officeDocument/2006/relationships/diagramColors" Target="../diagrams/colors50.xml"/><Relationship Id="rId4" Type="http://schemas.openxmlformats.org/officeDocument/2006/relationships/diagramQuickStyle" Target="../diagrams/quickStyle50.xml"/></Relationships>
</file>

<file path=ppt/slides/_rels/slide1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diagramLayout" Target="../diagrams/layout51.xml"/><Relationship Id="rId7" Type="http://schemas.openxmlformats.org/officeDocument/2006/relationships/image" Target="../media/image2.jpeg"/><Relationship Id="rId2" Type="http://schemas.openxmlformats.org/officeDocument/2006/relationships/diagramData" Target="../diagrams/data51.xml"/><Relationship Id="rId1" Type="http://schemas.openxmlformats.org/officeDocument/2006/relationships/slideLayout" Target="../slideLayouts/slideLayout2.xml"/><Relationship Id="rId6" Type="http://schemas.microsoft.com/office/2007/relationships/diagramDrawing" Target="../diagrams/drawing51.xml"/><Relationship Id="rId5" Type="http://schemas.openxmlformats.org/officeDocument/2006/relationships/diagramColors" Target="../diagrams/colors51.xml"/><Relationship Id="rId4" Type="http://schemas.openxmlformats.org/officeDocument/2006/relationships/diagramQuickStyle" Target="../diagrams/quickStyle51.xml"/></Relationships>
</file>

<file path=ppt/slides/_rels/slide128.xml.rels><?xml version="1.0" encoding="UTF-8" standalone="yes"?>
<Relationships xmlns="http://schemas.openxmlformats.org/package/2006/relationships"><Relationship Id="rId3" Type="http://schemas.openxmlformats.org/officeDocument/2006/relationships/diagramLayout" Target="../diagrams/layout52.xml"/><Relationship Id="rId7" Type="http://schemas.openxmlformats.org/officeDocument/2006/relationships/image" Target="../media/image2.jpeg"/><Relationship Id="rId2" Type="http://schemas.openxmlformats.org/officeDocument/2006/relationships/diagramData" Target="../diagrams/data52.xml"/><Relationship Id="rId1" Type="http://schemas.openxmlformats.org/officeDocument/2006/relationships/slideLayout" Target="../slideLayouts/slideLayout2.xml"/><Relationship Id="rId6" Type="http://schemas.microsoft.com/office/2007/relationships/diagramDrawing" Target="../diagrams/drawing52.xml"/><Relationship Id="rId5" Type="http://schemas.openxmlformats.org/officeDocument/2006/relationships/diagramColors" Target="../diagrams/colors52.xml"/><Relationship Id="rId4" Type="http://schemas.openxmlformats.org/officeDocument/2006/relationships/diagramQuickStyle" Target="../diagrams/quickStyle52.xml"/></Relationships>
</file>

<file path=ppt/slides/_rels/slide129.xml.rels><?xml version="1.0" encoding="UTF-8" standalone="yes"?>
<Relationships xmlns="http://schemas.openxmlformats.org/package/2006/relationships"><Relationship Id="rId3" Type="http://schemas.openxmlformats.org/officeDocument/2006/relationships/diagramLayout" Target="../diagrams/layout53.xml"/><Relationship Id="rId7" Type="http://schemas.openxmlformats.org/officeDocument/2006/relationships/image" Target="../media/image2.jpeg"/><Relationship Id="rId2" Type="http://schemas.openxmlformats.org/officeDocument/2006/relationships/diagramData" Target="../diagrams/data53.xml"/><Relationship Id="rId1" Type="http://schemas.openxmlformats.org/officeDocument/2006/relationships/slideLayout" Target="../slideLayouts/slideLayout2.xml"/><Relationship Id="rId6" Type="http://schemas.microsoft.com/office/2007/relationships/diagramDrawing" Target="../diagrams/drawing53.xml"/><Relationship Id="rId5" Type="http://schemas.openxmlformats.org/officeDocument/2006/relationships/diagramColors" Target="../diagrams/colors53.xml"/><Relationship Id="rId4" Type="http://schemas.openxmlformats.org/officeDocument/2006/relationships/diagramQuickStyle" Target="../diagrams/quickStyle53.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3" Type="http://schemas.openxmlformats.org/officeDocument/2006/relationships/diagramLayout" Target="../diagrams/layout54.xml"/><Relationship Id="rId7" Type="http://schemas.openxmlformats.org/officeDocument/2006/relationships/image" Target="../media/image2.jpeg"/><Relationship Id="rId2" Type="http://schemas.openxmlformats.org/officeDocument/2006/relationships/diagramData" Target="../diagrams/data54.xml"/><Relationship Id="rId1" Type="http://schemas.openxmlformats.org/officeDocument/2006/relationships/slideLayout" Target="../slideLayouts/slideLayout2.xml"/><Relationship Id="rId6" Type="http://schemas.microsoft.com/office/2007/relationships/diagramDrawing" Target="../diagrams/drawing54.xml"/><Relationship Id="rId5" Type="http://schemas.openxmlformats.org/officeDocument/2006/relationships/diagramColors" Target="../diagrams/colors54.xml"/><Relationship Id="rId4" Type="http://schemas.openxmlformats.org/officeDocument/2006/relationships/diagramQuickStyle" Target="../diagrams/quickStyle54.xml"/></Relationships>
</file>

<file path=ppt/slides/_rels/slide13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Layout" Target="../diagrams/layout55.xml"/><Relationship Id="rId7" Type="http://schemas.openxmlformats.org/officeDocument/2006/relationships/image" Target="../media/image39.png"/><Relationship Id="rId2" Type="http://schemas.openxmlformats.org/officeDocument/2006/relationships/diagramData" Target="../diagrams/data55.xml"/><Relationship Id="rId1" Type="http://schemas.openxmlformats.org/officeDocument/2006/relationships/slideLayout" Target="../slideLayouts/slideLayout2.xml"/><Relationship Id="rId6" Type="http://schemas.microsoft.com/office/2007/relationships/diagramDrawing" Target="../diagrams/drawing55.xml"/><Relationship Id="rId5" Type="http://schemas.openxmlformats.org/officeDocument/2006/relationships/diagramColors" Target="../diagrams/colors55.xml"/><Relationship Id="rId4" Type="http://schemas.openxmlformats.org/officeDocument/2006/relationships/diagramQuickStyle" Target="../diagrams/quickStyle55.xml"/></Relationships>
</file>

<file path=ppt/slides/_rels/slide132.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diagramLayout" Target="../diagrams/layout56.xml"/><Relationship Id="rId7" Type="http://schemas.openxmlformats.org/officeDocument/2006/relationships/image" Target="../media/image40.png"/><Relationship Id="rId2" Type="http://schemas.openxmlformats.org/officeDocument/2006/relationships/diagramData" Target="../diagrams/data56.xml"/><Relationship Id="rId1" Type="http://schemas.openxmlformats.org/officeDocument/2006/relationships/slideLayout" Target="../slideLayouts/slideLayout2.xml"/><Relationship Id="rId6" Type="http://schemas.microsoft.com/office/2007/relationships/diagramDrawing" Target="../diagrams/drawing56.xml"/><Relationship Id="rId5" Type="http://schemas.openxmlformats.org/officeDocument/2006/relationships/diagramColors" Target="../diagrams/colors56.xml"/><Relationship Id="rId4" Type="http://schemas.openxmlformats.org/officeDocument/2006/relationships/diagramQuickStyle" Target="../diagrams/quickStyle56.xml"/><Relationship Id="rId9" Type="http://schemas.openxmlformats.org/officeDocument/2006/relationships/image" Target="../media/image2.jpeg"/></Relationships>
</file>

<file path=ppt/slides/_rels/slide133.xml.rels><?xml version="1.0" encoding="UTF-8" standalone="yes"?>
<Relationships xmlns="http://schemas.openxmlformats.org/package/2006/relationships"><Relationship Id="rId8" Type="http://schemas.openxmlformats.org/officeDocument/2006/relationships/diagramLayout" Target="../diagrams/layout58.xml"/><Relationship Id="rId3" Type="http://schemas.openxmlformats.org/officeDocument/2006/relationships/diagramLayout" Target="../diagrams/layout57.xml"/><Relationship Id="rId7" Type="http://schemas.openxmlformats.org/officeDocument/2006/relationships/diagramData" Target="../diagrams/data58.xml"/><Relationship Id="rId12" Type="http://schemas.openxmlformats.org/officeDocument/2006/relationships/image" Target="../media/image2.jpeg"/><Relationship Id="rId2" Type="http://schemas.openxmlformats.org/officeDocument/2006/relationships/diagramData" Target="../diagrams/data57.xml"/><Relationship Id="rId1" Type="http://schemas.openxmlformats.org/officeDocument/2006/relationships/slideLayout" Target="../slideLayouts/slideLayout2.xml"/><Relationship Id="rId6" Type="http://schemas.microsoft.com/office/2007/relationships/diagramDrawing" Target="../diagrams/drawing57.xml"/><Relationship Id="rId11" Type="http://schemas.microsoft.com/office/2007/relationships/diagramDrawing" Target="../diagrams/drawing58.xml"/><Relationship Id="rId5" Type="http://schemas.openxmlformats.org/officeDocument/2006/relationships/diagramColors" Target="../diagrams/colors57.xml"/><Relationship Id="rId10" Type="http://schemas.openxmlformats.org/officeDocument/2006/relationships/diagramColors" Target="../diagrams/colors58.xml"/><Relationship Id="rId4" Type="http://schemas.openxmlformats.org/officeDocument/2006/relationships/diagramQuickStyle" Target="../diagrams/quickStyle57.xml"/><Relationship Id="rId9" Type="http://schemas.openxmlformats.org/officeDocument/2006/relationships/diagramQuickStyle" Target="../diagrams/quickStyle58.xml"/></Relationships>
</file>

<file path=ppt/slides/_rels/slide134.xml.rels><?xml version="1.0" encoding="UTF-8" standalone="yes"?>
<Relationships xmlns="http://schemas.openxmlformats.org/package/2006/relationships"><Relationship Id="rId3" Type="http://schemas.openxmlformats.org/officeDocument/2006/relationships/diagramLayout" Target="../diagrams/layout59.xml"/><Relationship Id="rId7" Type="http://schemas.openxmlformats.org/officeDocument/2006/relationships/image" Target="../media/image2.jpeg"/><Relationship Id="rId2" Type="http://schemas.openxmlformats.org/officeDocument/2006/relationships/diagramData" Target="../diagrams/data59.xml"/><Relationship Id="rId1" Type="http://schemas.openxmlformats.org/officeDocument/2006/relationships/slideLayout" Target="../slideLayouts/slideLayout2.xml"/><Relationship Id="rId6" Type="http://schemas.microsoft.com/office/2007/relationships/diagramDrawing" Target="../diagrams/drawing59.xml"/><Relationship Id="rId5" Type="http://schemas.openxmlformats.org/officeDocument/2006/relationships/diagramColors" Target="../diagrams/colors59.xml"/><Relationship Id="rId4" Type="http://schemas.openxmlformats.org/officeDocument/2006/relationships/diagramQuickStyle" Target="../diagrams/quickStyle59.xml"/></Relationships>
</file>

<file path=ppt/slides/_rels/slide1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8" Type="http://schemas.openxmlformats.org/officeDocument/2006/relationships/diagramLayout" Target="../diagrams/layout61.xml"/><Relationship Id="rId13" Type="http://schemas.openxmlformats.org/officeDocument/2006/relationships/image" Target="../media/image2.jpeg"/><Relationship Id="rId3" Type="http://schemas.openxmlformats.org/officeDocument/2006/relationships/diagramLayout" Target="../diagrams/layout60.xml"/><Relationship Id="rId7" Type="http://schemas.openxmlformats.org/officeDocument/2006/relationships/diagramData" Target="../diagrams/data61.xml"/><Relationship Id="rId12" Type="http://schemas.openxmlformats.org/officeDocument/2006/relationships/image" Target="../media/image42.png"/><Relationship Id="rId2" Type="http://schemas.openxmlformats.org/officeDocument/2006/relationships/diagramData" Target="../diagrams/data60.xml"/><Relationship Id="rId1" Type="http://schemas.openxmlformats.org/officeDocument/2006/relationships/slideLayout" Target="../slideLayouts/slideLayout2.xml"/><Relationship Id="rId6" Type="http://schemas.microsoft.com/office/2007/relationships/diagramDrawing" Target="../diagrams/drawing60.xml"/><Relationship Id="rId11" Type="http://schemas.microsoft.com/office/2007/relationships/diagramDrawing" Target="../diagrams/drawing61.xml"/><Relationship Id="rId5" Type="http://schemas.openxmlformats.org/officeDocument/2006/relationships/diagramColors" Target="../diagrams/colors60.xml"/><Relationship Id="rId10" Type="http://schemas.openxmlformats.org/officeDocument/2006/relationships/diagramColors" Target="../diagrams/colors61.xml"/><Relationship Id="rId4" Type="http://schemas.openxmlformats.org/officeDocument/2006/relationships/diagramQuickStyle" Target="../diagrams/quickStyle60.xml"/><Relationship Id="rId9" Type="http://schemas.openxmlformats.org/officeDocument/2006/relationships/diagramQuickStyle" Target="../diagrams/quickStyle61.xml"/></Relationships>
</file>

<file path=ppt/slides/_rels/slide1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Layout" Target="../diagrams/layout3.xml"/><Relationship Id="rId7" Type="http://schemas.openxmlformats.org/officeDocument/2006/relationships/image" Target="../media/image8.jpe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Layout" Target="../diagrams/layout4.xml"/><Relationship Id="rId7" Type="http://schemas.openxmlformats.org/officeDocument/2006/relationships/image" Target="../media/image9.png"/><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Layout" Target="../diagrams/layout5.xml"/><Relationship Id="rId7" Type="http://schemas.openxmlformats.org/officeDocument/2006/relationships/image" Target="../media/image10.png"/><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2.jpe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jpeg"/><Relationship Id="rId5" Type="http://schemas.openxmlformats.org/officeDocument/2006/relationships/image" Target="../media/image14.emf"/><Relationship Id="rId4" Type="http://schemas.openxmlformats.org/officeDocument/2006/relationships/oleObject" Target="../embeddings/oleObject1.bin"/></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2.jpeg"/><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5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2.jpe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2.jpe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2.jpe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7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Layout" Target="../diagrams/layout12.xml"/><Relationship Id="rId7" Type="http://schemas.openxmlformats.org/officeDocument/2006/relationships/image" Target="../media/image17.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72.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Layout" Target="../diagrams/layout13.xml"/><Relationship Id="rId7" Type="http://schemas.openxmlformats.org/officeDocument/2006/relationships/image" Target="../media/image18.png"/><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7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8" Type="http://schemas.openxmlformats.org/officeDocument/2006/relationships/diagramLayout" Target="../diagrams/layout15.xml"/><Relationship Id="rId3" Type="http://schemas.openxmlformats.org/officeDocument/2006/relationships/diagramLayout" Target="../diagrams/layout14.xml"/><Relationship Id="rId7" Type="http://schemas.openxmlformats.org/officeDocument/2006/relationships/diagramData" Target="../diagrams/data15.xml"/><Relationship Id="rId12" Type="http://schemas.openxmlformats.org/officeDocument/2006/relationships/image" Target="../media/image2.jpe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0" Type="http://schemas.openxmlformats.org/officeDocument/2006/relationships/diagramColors" Target="../diagrams/colors15.xml"/><Relationship Id="rId4" Type="http://schemas.openxmlformats.org/officeDocument/2006/relationships/diagramQuickStyle" Target="../diagrams/quickStyle14.xml"/><Relationship Id="rId9" Type="http://schemas.openxmlformats.org/officeDocument/2006/relationships/diagramQuickStyle" Target="../diagrams/quickStyle15.xml"/></Relationships>
</file>

<file path=ppt/slides/_rels/slide84.xml.rels><?xml version="1.0" encoding="UTF-8" standalone="yes"?>
<Relationships xmlns="http://schemas.openxmlformats.org/package/2006/relationships"><Relationship Id="rId3" Type="http://schemas.openxmlformats.org/officeDocument/2006/relationships/diagramLayout" Target="../diagrams/layout16.xml"/><Relationship Id="rId7" Type="http://schemas.openxmlformats.org/officeDocument/2006/relationships/image" Target="../media/image2.jpeg"/><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85.xml.rels><?xml version="1.0" encoding="UTF-8" standalone="yes"?>
<Relationships xmlns="http://schemas.openxmlformats.org/package/2006/relationships"><Relationship Id="rId3" Type="http://schemas.openxmlformats.org/officeDocument/2006/relationships/diagramLayout" Target="../diagrams/layout17.xml"/><Relationship Id="rId7" Type="http://schemas.openxmlformats.org/officeDocument/2006/relationships/image" Target="../media/image2.jpeg"/><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86.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Layout" Target="../diagrams/layout18.xml"/><Relationship Id="rId7" Type="http://schemas.openxmlformats.org/officeDocument/2006/relationships/image" Target="../media/image22.png"/><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87.xml.rels><?xml version="1.0" encoding="UTF-8" standalone="yes"?>
<Relationships xmlns="http://schemas.openxmlformats.org/package/2006/relationships"><Relationship Id="rId3" Type="http://schemas.openxmlformats.org/officeDocument/2006/relationships/diagramLayout" Target="../diagrams/layout19.xml"/><Relationship Id="rId7" Type="http://schemas.openxmlformats.org/officeDocument/2006/relationships/image" Target="../media/image2.jpeg"/><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88.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Layout" Target="../diagrams/layout20.xml"/><Relationship Id="rId7" Type="http://schemas.openxmlformats.org/officeDocument/2006/relationships/image" Target="../media/image23.png"/><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89.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Layout" Target="../diagrams/layout21.xml"/><Relationship Id="rId7" Type="http://schemas.openxmlformats.org/officeDocument/2006/relationships/image" Target="../media/image24.png"/><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Layout" Target="../diagrams/layout22.xml"/><Relationship Id="rId7" Type="http://schemas.openxmlformats.org/officeDocument/2006/relationships/image" Target="../media/image25.png"/><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9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Layout" Target="../diagrams/layout23.xml"/><Relationship Id="rId7" Type="http://schemas.openxmlformats.org/officeDocument/2006/relationships/image" Target="../media/image26.png"/><Relationship Id="rId2" Type="http://schemas.openxmlformats.org/officeDocument/2006/relationships/diagramData" Target="../diagrams/data23.xml"/><Relationship Id="rId1" Type="http://schemas.openxmlformats.org/officeDocument/2006/relationships/slideLayout" Target="../slideLayouts/slideLayout4.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92.xml.rels><?xml version="1.0" encoding="UTF-8" standalone="yes"?>
<Relationships xmlns="http://schemas.openxmlformats.org/package/2006/relationships"><Relationship Id="rId3" Type="http://schemas.openxmlformats.org/officeDocument/2006/relationships/diagramLayout" Target="../diagrams/layout24.xml"/><Relationship Id="rId7" Type="http://schemas.openxmlformats.org/officeDocument/2006/relationships/image" Target="../media/image2.jpeg"/><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93.xml.rels><?xml version="1.0" encoding="UTF-8" standalone="yes"?>
<Relationships xmlns="http://schemas.openxmlformats.org/package/2006/relationships"><Relationship Id="rId3" Type="http://schemas.openxmlformats.org/officeDocument/2006/relationships/diagramLayout" Target="../diagrams/layout25.xml"/><Relationship Id="rId7" Type="http://schemas.openxmlformats.org/officeDocument/2006/relationships/image" Target="../media/image2.jpeg"/><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94.xml.rels><?xml version="1.0" encoding="UTF-8" standalone="yes"?>
<Relationships xmlns="http://schemas.openxmlformats.org/package/2006/relationships"><Relationship Id="rId8" Type="http://schemas.openxmlformats.org/officeDocument/2006/relationships/diagramLayout" Target="../diagrams/layout27.xml"/><Relationship Id="rId3" Type="http://schemas.openxmlformats.org/officeDocument/2006/relationships/diagramLayout" Target="../diagrams/layout26.xml"/><Relationship Id="rId7" Type="http://schemas.openxmlformats.org/officeDocument/2006/relationships/diagramData" Target="../diagrams/data27.xml"/><Relationship Id="rId12" Type="http://schemas.openxmlformats.org/officeDocument/2006/relationships/image" Target="../media/image2.jpeg"/><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11" Type="http://schemas.microsoft.com/office/2007/relationships/diagramDrawing" Target="../diagrams/drawing27.xml"/><Relationship Id="rId5" Type="http://schemas.openxmlformats.org/officeDocument/2006/relationships/diagramColors" Target="../diagrams/colors26.xml"/><Relationship Id="rId10" Type="http://schemas.openxmlformats.org/officeDocument/2006/relationships/diagramColors" Target="../diagrams/colors27.xml"/><Relationship Id="rId4" Type="http://schemas.openxmlformats.org/officeDocument/2006/relationships/diagramQuickStyle" Target="../diagrams/quickStyle26.xml"/><Relationship Id="rId9" Type="http://schemas.openxmlformats.org/officeDocument/2006/relationships/diagramQuickStyle" Target="../diagrams/quickStyle27.xml"/></Relationships>
</file>

<file path=ppt/slides/_rels/slide95.xml.rels><?xml version="1.0" encoding="UTF-8" standalone="yes"?>
<Relationships xmlns="http://schemas.openxmlformats.org/package/2006/relationships"><Relationship Id="rId3" Type="http://schemas.openxmlformats.org/officeDocument/2006/relationships/diagramLayout" Target="../diagrams/layout28.xml"/><Relationship Id="rId7" Type="http://schemas.openxmlformats.org/officeDocument/2006/relationships/image" Target="../media/image2.jpeg"/><Relationship Id="rId2" Type="http://schemas.openxmlformats.org/officeDocument/2006/relationships/diagramData" Target="../diagrams/data28.xml"/><Relationship Id="rId1" Type="http://schemas.openxmlformats.org/officeDocument/2006/relationships/slideLayout" Target="../slideLayouts/slideLayout4.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9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8" Type="http://schemas.openxmlformats.org/officeDocument/2006/relationships/diagramLayout" Target="../diagrams/layout30.xml"/><Relationship Id="rId3" Type="http://schemas.openxmlformats.org/officeDocument/2006/relationships/diagramLayout" Target="../diagrams/layout29.xml"/><Relationship Id="rId7" Type="http://schemas.openxmlformats.org/officeDocument/2006/relationships/diagramData" Target="../diagrams/data30.xml"/><Relationship Id="rId12" Type="http://schemas.openxmlformats.org/officeDocument/2006/relationships/image" Target="../media/image2.jpeg"/><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11" Type="http://schemas.microsoft.com/office/2007/relationships/diagramDrawing" Target="../diagrams/drawing30.xml"/><Relationship Id="rId5" Type="http://schemas.openxmlformats.org/officeDocument/2006/relationships/diagramColors" Target="../diagrams/colors29.xml"/><Relationship Id="rId10" Type="http://schemas.openxmlformats.org/officeDocument/2006/relationships/diagramColors" Target="../diagrams/colors30.xml"/><Relationship Id="rId4" Type="http://schemas.openxmlformats.org/officeDocument/2006/relationships/diagramQuickStyle" Target="../diagrams/quickStyle29.xml"/><Relationship Id="rId9" Type="http://schemas.openxmlformats.org/officeDocument/2006/relationships/diagramQuickStyle" Target="../diagrams/quickStyle30.xml"/></Relationships>
</file>

<file path=ppt/slides/_rels/slide98.xml.rels><?xml version="1.0" encoding="UTF-8" standalone="yes"?>
<Relationships xmlns="http://schemas.openxmlformats.org/package/2006/relationships"><Relationship Id="rId3" Type="http://schemas.openxmlformats.org/officeDocument/2006/relationships/diagramLayout" Target="../diagrams/layout31.xml"/><Relationship Id="rId7" Type="http://schemas.openxmlformats.org/officeDocument/2006/relationships/image" Target="../media/image2.jpeg"/><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99.xml.rels><?xml version="1.0" encoding="UTF-8" standalone="yes"?>
<Relationships xmlns="http://schemas.openxmlformats.org/package/2006/relationships"><Relationship Id="rId3" Type="http://schemas.openxmlformats.org/officeDocument/2006/relationships/diagramLayout" Target="../diagrams/layout32.xml"/><Relationship Id="rId7" Type="http://schemas.openxmlformats.org/officeDocument/2006/relationships/image" Target="../media/image2.jpeg"/><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C:\Users\e13104\Dropbox\UTP\Logo UTP en alta - 29-8-1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4328" y="4227934"/>
            <a:ext cx="1371600" cy="571500"/>
          </a:xfrm>
          <a:prstGeom prst="rect">
            <a:avLst/>
          </a:prstGeom>
          <a:noFill/>
          <a:ln>
            <a:noFill/>
          </a:ln>
        </p:spPr>
      </p:pic>
      <p:cxnSp>
        <p:nvCxnSpPr>
          <p:cNvPr id="6" name="5 Conector recto"/>
          <p:cNvCxnSpPr>
            <a:cxnSpLocks/>
          </p:cNvCxnSpPr>
          <p:nvPr/>
        </p:nvCxnSpPr>
        <p:spPr>
          <a:xfrm>
            <a:off x="494928" y="4799434"/>
            <a:ext cx="7101408"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12" name="11 Rectángulo"/>
          <p:cNvSpPr/>
          <p:nvPr/>
        </p:nvSpPr>
        <p:spPr>
          <a:xfrm>
            <a:off x="2519772" y="2139702"/>
            <a:ext cx="4428492" cy="784830"/>
          </a:xfrm>
          <a:prstGeom prst="rect">
            <a:avLst/>
          </a:prstGeom>
        </p:spPr>
        <p:txBody>
          <a:bodyPr wrap="square">
            <a:spAutoFit/>
          </a:bodyPr>
          <a:lstStyle/>
          <a:p>
            <a:pPr algn="ctr"/>
            <a:r>
              <a:rPr lang="es-PE" sz="2100" b="1" dirty="0">
                <a:solidFill>
                  <a:srgbClr val="FF0000"/>
                </a:solidFill>
              </a:rPr>
              <a:t>Unidad 1</a:t>
            </a:r>
          </a:p>
          <a:p>
            <a:pPr algn="ctr"/>
            <a:r>
              <a:rPr lang="es-PE" sz="2400" b="1" dirty="0">
                <a:solidFill>
                  <a:srgbClr val="FF0000"/>
                </a:solidFill>
              </a:rPr>
              <a:t>Análisis Estratégico para la segmentación </a:t>
            </a:r>
          </a:p>
        </p:txBody>
      </p:sp>
    </p:spTree>
    <p:extLst>
      <p:ext uri="{BB962C8B-B14F-4D97-AF65-F5344CB8AC3E}">
        <p14:creationId xmlns:p14="http://schemas.microsoft.com/office/powerpoint/2010/main" val="3466057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527181" y="2895786"/>
            <a:ext cx="4374486" cy="648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b="1" dirty="0">
              <a:solidFill>
                <a:srgbClr val="FF0000"/>
              </a:solidFill>
            </a:endParaRPr>
          </a:p>
        </p:txBody>
      </p:sp>
      <p:sp>
        <p:nvSpPr>
          <p:cNvPr id="5" name="4 Rectángulo"/>
          <p:cNvSpPr/>
          <p:nvPr/>
        </p:nvSpPr>
        <p:spPr>
          <a:xfrm>
            <a:off x="2422586" y="978573"/>
            <a:ext cx="4590510" cy="10261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b="1" dirty="0">
              <a:solidFill>
                <a:srgbClr val="FF0000"/>
              </a:solidFill>
            </a:endParaRPr>
          </a:p>
        </p:txBody>
      </p:sp>
      <p:cxnSp>
        <p:nvCxnSpPr>
          <p:cNvPr id="6" name="5 Conector recto"/>
          <p:cNvCxnSpPr>
            <a:cxnSpLocks/>
          </p:cNvCxnSpPr>
          <p:nvPr/>
        </p:nvCxnSpPr>
        <p:spPr>
          <a:xfrm>
            <a:off x="755576" y="4803998"/>
            <a:ext cx="7056784"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8" name="7 Imagen" descr="C:\Users\e13104\Dropbox\UTP\Logo UTP en alta - 29-8-1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4155926"/>
            <a:ext cx="1371600" cy="571500"/>
          </a:xfrm>
          <a:prstGeom prst="rect">
            <a:avLst/>
          </a:prstGeom>
          <a:noFill/>
          <a:ln>
            <a:noFill/>
          </a:ln>
        </p:spPr>
      </p:pic>
      <p:sp>
        <p:nvSpPr>
          <p:cNvPr id="2" name="Rectángulo 1">
            <a:extLst>
              <a:ext uri="{FF2B5EF4-FFF2-40B4-BE49-F238E27FC236}">
                <a16:creationId xmlns:a16="http://schemas.microsoft.com/office/drawing/2014/main" id="{DEDC1BAE-A9E4-45D7-B1BD-DC9C0682DF23}"/>
              </a:ext>
            </a:extLst>
          </p:cNvPr>
          <p:cNvSpPr/>
          <p:nvPr/>
        </p:nvSpPr>
        <p:spPr>
          <a:xfrm>
            <a:off x="1925706" y="303498"/>
            <a:ext cx="5454606" cy="594066"/>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400" dirty="0">
                <a:solidFill>
                  <a:srgbClr val="FF0000"/>
                </a:solidFill>
              </a:rPr>
              <a:t>Factores de producción de la nueva economía</a:t>
            </a:r>
          </a:p>
        </p:txBody>
      </p:sp>
      <p:sp>
        <p:nvSpPr>
          <p:cNvPr id="3" name="Rectángulo 2">
            <a:extLst>
              <a:ext uri="{FF2B5EF4-FFF2-40B4-BE49-F238E27FC236}">
                <a16:creationId xmlns:a16="http://schemas.microsoft.com/office/drawing/2014/main" id="{80431BC3-D738-457B-B6F0-278842C22A96}"/>
              </a:ext>
            </a:extLst>
          </p:cNvPr>
          <p:cNvSpPr/>
          <p:nvPr/>
        </p:nvSpPr>
        <p:spPr>
          <a:xfrm>
            <a:off x="1115616" y="1216573"/>
            <a:ext cx="4572000" cy="1477328"/>
          </a:xfrm>
          <a:prstGeom prst="rect">
            <a:avLst/>
          </a:prstGeom>
        </p:spPr>
        <p:txBody>
          <a:bodyPr>
            <a:spAutoFit/>
          </a:bodyPr>
          <a:lstStyle/>
          <a:p>
            <a:pPr algn="just"/>
            <a:r>
              <a:rPr lang="es-PE" dirty="0"/>
              <a:t>1. El valor del cliente</a:t>
            </a:r>
          </a:p>
          <a:p>
            <a:pPr algn="just"/>
            <a:r>
              <a:rPr lang="es-PE" dirty="0"/>
              <a:t>2. las competencias:</a:t>
            </a:r>
          </a:p>
          <a:p>
            <a:pPr algn="just"/>
            <a:r>
              <a:rPr lang="es-PE" dirty="0"/>
              <a:t> cognoscitivas, supervisoras, comunicativas, administrativas.</a:t>
            </a:r>
          </a:p>
          <a:p>
            <a:pPr algn="just"/>
            <a:r>
              <a:rPr lang="es-PE" dirty="0"/>
              <a:t>3. Conocimiento.</a:t>
            </a:r>
          </a:p>
        </p:txBody>
      </p:sp>
    </p:spTree>
    <p:extLst>
      <p:ext uri="{BB962C8B-B14F-4D97-AF65-F5344CB8AC3E}">
        <p14:creationId xmlns:p14="http://schemas.microsoft.com/office/powerpoint/2010/main" val="339784634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_tradnl"/>
          </a:p>
        </p:txBody>
      </p:sp>
      <p:sp>
        <p:nvSpPr>
          <p:cNvPr id="3" name="2 Marcador de contenido"/>
          <p:cNvSpPr>
            <a:spLocks noGrp="1"/>
          </p:cNvSpPr>
          <p:nvPr>
            <p:ph idx="1"/>
          </p:nvPr>
        </p:nvSpPr>
        <p:spPr>
          <a:xfrm>
            <a:off x="457200" y="1200151"/>
            <a:ext cx="2602632" cy="2163687"/>
          </a:xfrm>
        </p:spPr>
        <p:txBody>
          <a:bodyPr/>
          <a:lstStyle/>
          <a:p>
            <a:pPr marL="0" indent="0">
              <a:buNone/>
            </a:pPr>
            <a:endParaRPr lang="es-ES_tradnl" dirty="0"/>
          </a:p>
        </p:txBody>
      </p:sp>
      <p:sp>
        <p:nvSpPr>
          <p:cNvPr id="4" name="3 Marcador de pie de página"/>
          <p:cNvSpPr>
            <a:spLocks noGrp="1"/>
          </p:cNvSpPr>
          <p:nvPr>
            <p:ph type="ftr" sz="quarter" idx="11"/>
          </p:nvPr>
        </p:nvSpPr>
        <p:spPr/>
        <p:txBody>
          <a:bodyPr/>
          <a:lstStyle/>
          <a:p>
            <a:r>
              <a:rPr lang="es-PE"/>
              <a:t>DR. HUGO ILLESCAS SILVA</a:t>
            </a:r>
          </a:p>
        </p:txBody>
      </p:sp>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183100" cy="1016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225962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4 Diagrama"/>
          <p:cNvGraphicFramePr/>
          <p:nvPr>
            <p:extLst>
              <p:ext uri="{D42A27DB-BD31-4B8C-83A1-F6EECF244321}">
                <p14:modId xmlns:p14="http://schemas.microsoft.com/office/powerpoint/2010/main" val="3625361900"/>
              </p:ext>
            </p:extLst>
          </p:nvPr>
        </p:nvGraphicFramePr>
        <p:xfrm>
          <a:off x="457200" y="205979"/>
          <a:ext cx="8229600" cy="857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Marcador de contenido"/>
          <p:cNvSpPr>
            <a:spLocks noGrp="1"/>
          </p:cNvSpPr>
          <p:nvPr>
            <p:ph idx="1"/>
          </p:nvPr>
        </p:nvSpPr>
        <p:spPr>
          <a:xfrm>
            <a:off x="3203848" y="1200151"/>
            <a:ext cx="5482952" cy="3243807"/>
          </a:xfrm>
        </p:spPr>
        <p:txBody>
          <a:bodyPr>
            <a:normAutofit fontScale="77500" lnSpcReduction="20000"/>
          </a:bodyPr>
          <a:lstStyle/>
          <a:p>
            <a:pPr marL="0" indent="0">
              <a:buNone/>
            </a:pPr>
            <a:r>
              <a:rPr lang="es-ES_tradnl" sz="1800" dirty="0"/>
              <a:t>Las curvas de valor son una herramienta que nos puede ayudar a identificar y representar gráficamente toda esa información, clave a la hora de reinventar nuestra posición en el mercado.</a:t>
            </a:r>
          </a:p>
          <a:p>
            <a:pPr marL="0" indent="0">
              <a:buNone/>
            </a:pPr>
            <a:r>
              <a:rPr lang="es-ES_tradnl" sz="1800" dirty="0"/>
              <a:t>las curvas de valor, también llamadas </a:t>
            </a:r>
            <a:r>
              <a:rPr lang="es-ES_tradnl" sz="1800" b="1" i="1" dirty="0">
                <a:solidFill>
                  <a:srgbClr val="C00000"/>
                </a:solidFill>
              </a:rPr>
              <a:t>“</a:t>
            </a:r>
            <a:r>
              <a:rPr lang="es-ES_tradnl" sz="1800" b="1" i="1" dirty="0" err="1">
                <a:solidFill>
                  <a:srgbClr val="C00000"/>
                </a:solidFill>
              </a:rPr>
              <a:t>strategy</a:t>
            </a:r>
            <a:r>
              <a:rPr lang="es-ES_tradnl" sz="1800" b="1" i="1" dirty="0">
                <a:solidFill>
                  <a:srgbClr val="C00000"/>
                </a:solidFill>
              </a:rPr>
              <a:t> </a:t>
            </a:r>
            <a:r>
              <a:rPr lang="es-ES_tradnl" sz="1800" b="1" i="1" dirty="0" err="1">
                <a:solidFill>
                  <a:srgbClr val="C00000"/>
                </a:solidFill>
              </a:rPr>
              <a:t>canvas</a:t>
            </a:r>
            <a:r>
              <a:rPr lang="es-ES_tradnl" sz="1800" b="1" i="1" dirty="0">
                <a:solidFill>
                  <a:srgbClr val="C00000"/>
                </a:solidFill>
              </a:rPr>
              <a:t>” </a:t>
            </a:r>
            <a:r>
              <a:rPr lang="es-ES_tradnl" sz="1800" dirty="0"/>
              <a:t>o curvas de competencia.</a:t>
            </a:r>
          </a:p>
          <a:p>
            <a:pPr marL="0" indent="0">
              <a:buNone/>
            </a:pPr>
            <a:r>
              <a:rPr lang="es-ES_tradnl" sz="1800" dirty="0"/>
              <a:t>la clave reside fuera de nuestro despacho, en la calle: la estrategia debe ser concebida desde la </a:t>
            </a:r>
            <a:r>
              <a:rPr lang="es-ES_tradnl" sz="1800" dirty="0">
                <a:solidFill>
                  <a:srgbClr val="C00000"/>
                </a:solidFill>
              </a:rPr>
              <a:t>percepción de valor del cliente</a:t>
            </a:r>
            <a:r>
              <a:rPr lang="es-ES_tradnl" sz="1800" dirty="0"/>
              <a:t>, y por tanto nuestra obsesión debe ser centrarnos en el </a:t>
            </a:r>
            <a:r>
              <a:rPr lang="es-ES_tradnl" sz="1800" dirty="0">
                <a:solidFill>
                  <a:srgbClr val="C00000"/>
                </a:solidFill>
              </a:rPr>
              <a:t>proceso de entrega de valor</a:t>
            </a:r>
            <a:r>
              <a:rPr lang="es-ES_tradnl" sz="1800" dirty="0"/>
              <a:t>.</a:t>
            </a:r>
          </a:p>
          <a:p>
            <a:pPr marL="0" indent="0">
              <a:buNone/>
            </a:pPr>
            <a:endParaRPr lang="es-ES_tradnl" sz="1800" dirty="0"/>
          </a:p>
          <a:p>
            <a:pPr marL="0" indent="0">
              <a:buNone/>
            </a:pPr>
            <a:r>
              <a:rPr lang="es-ES_tradnl" sz="1800" dirty="0"/>
              <a:t>Esto implica que debemos comprender perfectamente cuales son los </a:t>
            </a:r>
            <a:r>
              <a:rPr lang="es-ES_tradnl" sz="1800" dirty="0">
                <a:solidFill>
                  <a:srgbClr val="C00000"/>
                </a:solidFill>
              </a:rPr>
              <a:t>aspectos que más valora un cliente </a:t>
            </a:r>
            <a:r>
              <a:rPr lang="es-ES_tradnl" sz="1800" dirty="0"/>
              <a:t>en nuestro sector de mercado, para utilizar éste conocimiento como cimientos sobre los que construir una </a:t>
            </a:r>
            <a:r>
              <a:rPr lang="es-ES_tradnl" sz="1800" dirty="0">
                <a:solidFill>
                  <a:srgbClr val="C00000"/>
                </a:solidFill>
              </a:rPr>
              <a:t>propuesta innovadora </a:t>
            </a:r>
            <a:r>
              <a:rPr lang="es-ES_tradnl" sz="1800" dirty="0"/>
              <a:t>y que nos permita diseñar una estrategia diferente </a:t>
            </a:r>
            <a:r>
              <a:rPr lang="es-ES_tradnl" sz="1800" dirty="0">
                <a:solidFill>
                  <a:srgbClr val="C00000"/>
                </a:solidFill>
              </a:rPr>
              <a:t>de </a:t>
            </a:r>
            <a:r>
              <a:rPr lang="es-ES_tradnl" sz="1800" b="1" i="1" dirty="0">
                <a:solidFill>
                  <a:srgbClr val="C00000"/>
                </a:solidFill>
              </a:rPr>
              <a:t>“ataque</a:t>
            </a:r>
            <a:r>
              <a:rPr lang="es-ES_tradnl" sz="1800" dirty="0"/>
              <a:t>” al mercado… en pocas palabras, </a:t>
            </a:r>
            <a:r>
              <a:rPr lang="es-ES_tradnl" sz="1800" dirty="0">
                <a:solidFill>
                  <a:srgbClr val="FF0000"/>
                </a:solidFill>
              </a:rPr>
              <a:t>el punto de partida debe ser comprender perfectamente los criterios que utiliza un cliente para valorar la oferta actual, para lo que se han creado las </a:t>
            </a:r>
            <a:r>
              <a:rPr lang="es-ES_tradnl" sz="1800" b="1" i="1" dirty="0">
                <a:solidFill>
                  <a:srgbClr val="C00000"/>
                </a:solidFill>
              </a:rPr>
              <a:t>“Curvas de valor”.</a:t>
            </a:r>
          </a:p>
          <a:p>
            <a:pPr marL="0" indent="0">
              <a:buNone/>
            </a:pPr>
            <a:endParaRPr lang="es-ES_tradnl" sz="1800" dirty="0"/>
          </a:p>
          <a:p>
            <a:pPr marL="0" indent="0">
              <a:buNone/>
            </a:pPr>
            <a:endParaRPr lang="es-ES_tradnl" sz="1800" dirty="0"/>
          </a:p>
        </p:txBody>
      </p:sp>
      <p:cxnSp>
        <p:nvCxnSpPr>
          <p:cNvPr id="4" name="5 Conector recto">
            <a:extLst>
              <a:ext uri="{FF2B5EF4-FFF2-40B4-BE49-F238E27FC236}">
                <a16:creationId xmlns:a16="http://schemas.microsoft.com/office/drawing/2014/main" id="{77DAC80D-951F-4881-9547-7E6D80FE96FB}"/>
              </a:ext>
            </a:extLst>
          </p:cNvPr>
          <p:cNvCxnSpPr/>
          <p:nvPr/>
        </p:nvCxnSpPr>
        <p:spPr>
          <a:xfrm>
            <a:off x="251520" y="4803998"/>
            <a:ext cx="712879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6" name="3 Imagen" descr="C:\Users\e13104\Dropbox\UTP\Logo UTP en alta - 29-8-13.jpg">
            <a:extLst>
              <a:ext uri="{FF2B5EF4-FFF2-40B4-BE49-F238E27FC236}">
                <a16:creationId xmlns:a16="http://schemas.microsoft.com/office/drawing/2014/main" id="{6412794E-7FF6-4B04-A07B-B8B4685DDEEC}"/>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24328" y="4232498"/>
            <a:ext cx="1371600" cy="571500"/>
          </a:xfrm>
          <a:prstGeom prst="rect">
            <a:avLst/>
          </a:prstGeom>
          <a:noFill/>
          <a:ln>
            <a:noFill/>
          </a:ln>
        </p:spPr>
      </p:pic>
    </p:spTree>
    <p:extLst>
      <p:ext uri="{BB962C8B-B14F-4D97-AF65-F5344CB8AC3E}">
        <p14:creationId xmlns:p14="http://schemas.microsoft.com/office/powerpoint/2010/main" val="71596593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4 Diagrama"/>
          <p:cNvGraphicFramePr/>
          <p:nvPr>
            <p:extLst>
              <p:ext uri="{D42A27DB-BD31-4B8C-83A1-F6EECF244321}">
                <p14:modId xmlns:p14="http://schemas.microsoft.com/office/powerpoint/2010/main" val="1747266402"/>
              </p:ext>
            </p:extLst>
          </p:nvPr>
        </p:nvGraphicFramePr>
        <p:xfrm>
          <a:off x="457200" y="205979"/>
          <a:ext cx="8229600" cy="857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Marcador de contenido"/>
          <p:cNvSpPr>
            <a:spLocks noGrp="1"/>
          </p:cNvSpPr>
          <p:nvPr>
            <p:ph idx="1"/>
          </p:nvPr>
        </p:nvSpPr>
        <p:spPr>
          <a:xfrm>
            <a:off x="457200" y="1200151"/>
            <a:ext cx="2674640" cy="2163687"/>
          </a:xfrm>
        </p:spPr>
        <p:txBody>
          <a:bodyPr>
            <a:normAutofit fontScale="70000" lnSpcReduction="20000"/>
          </a:bodyPr>
          <a:lstStyle/>
          <a:p>
            <a:pPr marL="0" indent="0">
              <a:buNone/>
            </a:pPr>
            <a:r>
              <a:rPr lang="es-ES_tradnl" sz="2000" b="1" i="1" dirty="0">
                <a:solidFill>
                  <a:srgbClr val="C00000"/>
                </a:solidFill>
              </a:rPr>
              <a:t>Una curva de valor </a:t>
            </a:r>
            <a:r>
              <a:rPr lang="es-ES_tradnl" sz="2000" dirty="0"/>
              <a:t>es una forma de </a:t>
            </a:r>
            <a:r>
              <a:rPr lang="es-ES_tradnl" sz="2000" b="1" i="1" dirty="0">
                <a:solidFill>
                  <a:srgbClr val="C00000"/>
                </a:solidFill>
              </a:rPr>
              <a:t>representar gráficamente </a:t>
            </a:r>
            <a:r>
              <a:rPr lang="es-ES_tradnl" sz="2000" dirty="0"/>
              <a:t>la dinámica competitiva del mercado actual, pero no centrándose en datos como la </a:t>
            </a:r>
            <a:r>
              <a:rPr lang="es-ES_tradnl" sz="2000" b="1" i="1" dirty="0">
                <a:solidFill>
                  <a:srgbClr val="C00000"/>
                </a:solidFill>
              </a:rPr>
              <a:t>cuota de mercado o posición relativa</a:t>
            </a:r>
            <a:r>
              <a:rPr lang="es-ES_tradnl" sz="2000" dirty="0"/>
              <a:t>, sino en la </a:t>
            </a:r>
            <a:r>
              <a:rPr lang="es-ES_tradnl" sz="2000" b="1" i="1" dirty="0">
                <a:solidFill>
                  <a:srgbClr val="0070C0"/>
                </a:solidFill>
              </a:rPr>
              <a:t>percepción del valor </a:t>
            </a:r>
            <a:r>
              <a:rPr lang="es-ES_tradnl" sz="2000" dirty="0"/>
              <a:t>que aporta cada </a:t>
            </a:r>
            <a:r>
              <a:rPr lang="es-ES_tradnl" sz="2000" b="1" i="1" dirty="0" err="1">
                <a:solidFill>
                  <a:srgbClr val="C00000"/>
                </a:solidFill>
              </a:rPr>
              <a:t>player</a:t>
            </a:r>
            <a:r>
              <a:rPr lang="es-ES_tradnl" sz="2000" dirty="0"/>
              <a:t> desde el punto de vista del cliente. </a:t>
            </a:r>
          </a:p>
        </p:txBody>
      </p:sp>
      <p:pic>
        <p:nvPicPr>
          <p:cNvPr id="1843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9872" y="987574"/>
            <a:ext cx="5400600"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5 Conector recto">
            <a:extLst>
              <a:ext uri="{FF2B5EF4-FFF2-40B4-BE49-F238E27FC236}">
                <a16:creationId xmlns:a16="http://schemas.microsoft.com/office/drawing/2014/main" id="{F46B66FD-956E-452B-B263-3D3DD0A68CD3}"/>
              </a:ext>
            </a:extLst>
          </p:cNvPr>
          <p:cNvCxnSpPr/>
          <p:nvPr/>
        </p:nvCxnSpPr>
        <p:spPr>
          <a:xfrm>
            <a:off x="251520" y="4876006"/>
            <a:ext cx="712879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7" name="3 Imagen" descr="C:\Users\e13104\Dropbox\UTP\Logo UTP en alta - 29-8-13.jpg">
            <a:extLst>
              <a:ext uri="{FF2B5EF4-FFF2-40B4-BE49-F238E27FC236}">
                <a16:creationId xmlns:a16="http://schemas.microsoft.com/office/drawing/2014/main" id="{0593D856-94C4-43EF-92BA-935F4602B5FA}"/>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04698" y="4374232"/>
            <a:ext cx="1371600" cy="571500"/>
          </a:xfrm>
          <a:prstGeom prst="rect">
            <a:avLst/>
          </a:prstGeom>
          <a:noFill/>
          <a:ln>
            <a:noFill/>
          </a:ln>
        </p:spPr>
      </p:pic>
    </p:spTree>
    <p:extLst>
      <p:ext uri="{BB962C8B-B14F-4D97-AF65-F5344CB8AC3E}">
        <p14:creationId xmlns:p14="http://schemas.microsoft.com/office/powerpoint/2010/main" val="156754995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4 Diagrama"/>
          <p:cNvGraphicFramePr/>
          <p:nvPr>
            <p:extLst>
              <p:ext uri="{D42A27DB-BD31-4B8C-83A1-F6EECF244321}">
                <p14:modId xmlns:p14="http://schemas.microsoft.com/office/powerpoint/2010/main" val="2488842629"/>
              </p:ext>
            </p:extLst>
          </p:nvPr>
        </p:nvGraphicFramePr>
        <p:xfrm>
          <a:off x="457200" y="205979"/>
          <a:ext cx="8229600" cy="857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Marcador de contenido"/>
          <p:cNvSpPr>
            <a:spLocks noGrp="1"/>
          </p:cNvSpPr>
          <p:nvPr>
            <p:ph idx="1"/>
          </p:nvPr>
        </p:nvSpPr>
        <p:spPr>
          <a:xfrm>
            <a:off x="3131840" y="1200151"/>
            <a:ext cx="5554960" cy="3243807"/>
          </a:xfrm>
        </p:spPr>
        <p:txBody>
          <a:bodyPr>
            <a:noAutofit/>
          </a:bodyPr>
          <a:lstStyle/>
          <a:p>
            <a:pPr marL="0" indent="0">
              <a:buNone/>
            </a:pPr>
            <a:r>
              <a:rPr lang="es-ES_tradnl" sz="1400" dirty="0"/>
              <a:t>Existe una gran confusión en Internet en lo que se refiere a la </a:t>
            </a:r>
            <a:r>
              <a:rPr lang="es-ES_tradnl" sz="1400" dirty="0">
                <a:solidFill>
                  <a:srgbClr val="C00000"/>
                </a:solidFill>
              </a:rPr>
              <a:t>Matriz de Crecimiento – Participación </a:t>
            </a:r>
            <a:r>
              <a:rPr lang="es-ES_tradnl" sz="1400" dirty="0"/>
              <a:t>y la </a:t>
            </a:r>
            <a:r>
              <a:rPr lang="es-ES_tradnl" sz="1400" dirty="0">
                <a:solidFill>
                  <a:srgbClr val="C00000"/>
                </a:solidFill>
              </a:rPr>
              <a:t>Matriz de la Ventaja o los Entornos Genéricos de Boston </a:t>
            </a:r>
            <a:r>
              <a:rPr lang="es-ES_tradnl" sz="1400" dirty="0" err="1">
                <a:solidFill>
                  <a:srgbClr val="C00000"/>
                </a:solidFill>
              </a:rPr>
              <a:t>Consulting</a:t>
            </a:r>
            <a:r>
              <a:rPr lang="es-ES_tradnl" sz="1400" dirty="0">
                <a:solidFill>
                  <a:srgbClr val="C00000"/>
                </a:solidFill>
              </a:rPr>
              <a:t> </a:t>
            </a:r>
            <a:r>
              <a:rPr lang="es-ES_tradnl" sz="1400" dirty="0" err="1">
                <a:solidFill>
                  <a:srgbClr val="C00000"/>
                </a:solidFill>
              </a:rPr>
              <a:t>Group</a:t>
            </a:r>
            <a:r>
              <a:rPr lang="es-ES_tradnl" sz="1400" dirty="0">
                <a:solidFill>
                  <a:srgbClr val="C00000"/>
                </a:solidFill>
              </a:rPr>
              <a:t>. </a:t>
            </a:r>
          </a:p>
          <a:p>
            <a:pPr marL="0" indent="0">
              <a:buNone/>
            </a:pPr>
            <a:r>
              <a:rPr lang="es-ES_tradnl" sz="1400" i="1" dirty="0">
                <a:solidFill>
                  <a:schemeClr val="tx1"/>
                </a:solidFill>
              </a:rPr>
              <a:t>Ambas son matrices creadas por Boston </a:t>
            </a:r>
            <a:r>
              <a:rPr lang="es-ES_tradnl" sz="1400" i="1" dirty="0" err="1">
                <a:solidFill>
                  <a:schemeClr val="tx1"/>
                </a:solidFill>
              </a:rPr>
              <a:t>Consulting</a:t>
            </a:r>
            <a:r>
              <a:rPr lang="es-ES_tradnl" sz="1400" i="1" dirty="0">
                <a:solidFill>
                  <a:schemeClr val="tx1"/>
                </a:solidFill>
              </a:rPr>
              <a:t> </a:t>
            </a:r>
            <a:r>
              <a:rPr lang="es-ES_tradnl" sz="1400" i="1" dirty="0" err="1">
                <a:solidFill>
                  <a:schemeClr val="tx1"/>
                </a:solidFill>
              </a:rPr>
              <a:t>Group</a:t>
            </a:r>
            <a:r>
              <a:rPr lang="es-ES_tradnl" sz="1400" dirty="0"/>
              <a:t>, aunque sólo se suele denominar </a:t>
            </a:r>
            <a:r>
              <a:rPr lang="es-ES_tradnl" sz="1400" b="1" i="1" dirty="0">
                <a:solidFill>
                  <a:srgbClr val="C00000"/>
                </a:solidFill>
              </a:rPr>
              <a:t>Matriz BCG </a:t>
            </a:r>
            <a:r>
              <a:rPr lang="es-ES_tradnl" sz="1400" dirty="0"/>
              <a:t>a la primera.</a:t>
            </a:r>
          </a:p>
          <a:p>
            <a:pPr marL="0" indent="0">
              <a:buNone/>
            </a:pPr>
            <a:r>
              <a:rPr lang="es-ES_tradnl" sz="1400" dirty="0"/>
              <a:t>Conviene destacar que la </a:t>
            </a:r>
            <a:r>
              <a:rPr lang="es-ES_tradnl" sz="1400" dirty="0">
                <a:solidFill>
                  <a:srgbClr val="C00000"/>
                </a:solidFill>
              </a:rPr>
              <a:t>Matriz de Crecimiento - Participación </a:t>
            </a:r>
            <a:r>
              <a:rPr lang="es-ES_tradnl" sz="1400" dirty="0"/>
              <a:t>más comúnmente llamada </a:t>
            </a:r>
            <a:r>
              <a:rPr lang="es-ES_tradnl" sz="1400" dirty="0">
                <a:solidFill>
                  <a:srgbClr val="C00000"/>
                </a:solidFill>
              </a:rPr>
              <a:t>Matriz BCG </a:t>
            </a:r>
            <a:r>
              <a:rPr lang="es-ES_tradnl" sz="1400" dirty="0"/>
              <a:t>se </a:t>
            </a:r>
            <a:r>
              <a:rPr lang="es-ES_tradnl" sz="1400" dirty="0">
                <a:solidFill>
                  <a:srgbClr val="C00000"/>
                </a:solidFill>
              </a:rPr>
              <a:t>trata de un análisis de tipo interno (analiza la cartera de negocios al igual que la Matriz de </a:t>
            </a:r>
            <a:r>
              <a:rPr lang="es-ES_tradnl" sz="1400" dirty="0" err="1">
                <a:solidFill>
                  <a:srgbClr val="C00000"/>
                </a:solidFill>
              </a:rPr>
              <a:t>Mckinsey</a:t>
            </a:r>
            <a:r>
              <a:rPr lang="es-ES_tradnl" sz="1400" dirty="0">
                <a:solidFill>
                  <a:srgbClr val="C00000"/>
                </a:solidFill>
              </a:rPr>
              <a:t>. Por contra, los Entornos Genéricos de Boston </a:t>
            </a:r>
            <a:r>
              <a:rPr lang="es-ES_tradnl" sz="1400" dirty="0" err="1">
                <a:solidFill>
                  <a:srgbClr val="C00000"/>
                </a:solidFill>
              </a:rPr>
              <a:t>Consulting</a:t>
            </a:r>
            <a:r>
              <a:rPr lang="es-ES_tradnl" sz="1400" dirty="0">
                <a:solidFill>
                  <a:srgbClr val="C00000"/>
                </a:solidFill>
              </a:rPr>
              <a:t> </a:t>
            </a:r>
            <a:r>
              <a:rPr lang="es-ES_tradnl" sz="1400" dirty="0" err="1">
                <a:solidFill>
                  <a:srgbClr val="C00000"/>
                </a:solidFill>
              </a:rPr>
              <a:t>Group</a:t>
            </a:r>
            <a:r>
              <a:rPr lang="es-ES_tradnl" sz="1400" dirty="0"/>
              <a:t>, </a:t>
            </a:r>
            <a:r>
              <a:rPr lang="es-ES_tradnl" sz="1400" dirty="0">
                <a:solidFill>
                  <a:srgbClr val="C00000"/>
                </a:solidFill>
              </a:rPr>
              <a:t>Las Estrategias Genéricas de </a:t>
            </a:r>
            <a:r>
              <a:rPr lang="es-ES_tradnl" sz="1400" dirty="0" err="1">
                <a:solidFill>
                  <a:srgbClr val="C00000"/>
                </a:solidFill>
              </a:rPr>
              <a:t>Porter</a:t>
            </a:r>
            <a:r>
              <a:rPr lang="es-ES_tradnl" sz="1400" dirty="0">
                <a:solidFill>
                  <a:srgbClr val="C00000"/>
                </a:solidFill>
              </a:rPr>
              <a:t> o el Análisis </a:t>
            </a:r>
            <a:r>
              <a:rPr lang="es-ES_tradnl" sz="1400" dirty="0" err="1">
                <a:solidFill>
                  <a:srgbClr val="C00000"/>
                </a:solidFill>
              </a:rPr>
              <a:t>Porter</a:t>
            </a:r>
            <a:r>
              <a:rPr lang="es-ES_tradnl" sz="1400" dirty="0">
                <a:solidFill>
                  <a:srgbClr val="C00000"/>
                </a:solidFill>
              </a:rPr>
              <a:t> </a:t>
            </a:r>
            <a:r>
              <a:rPr lang="es-ES_tradnl" sz="1400" dirty="0"/>
              <a:t>de las cinco fuerzas se trata de medios de análisis más bien externos (sectoriales).</a:t>
            </a:r>
          </a:p>
        </p:txBody>
      </p:sp>
      <p:pic>
        <p:nvPicPr>
          <p:cNvPr id="1945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047750"/>
            <a:ext cx="3137756" cy="2460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5 Conector recto">
            <a:extLst>
              <a:ext uri="{FF2B5EF4-FFF2-40B4-BE49-F238E27FC236}">
                <a16:creationId xmlns:a16="http://schemas.microsoft.com/office/drawing/2014/main" id="{7EF04C44-A9CA-4C56-B1B2-DE3F756CB60A}"/>
              </a:ext>
            </a:extLst>
          </p:cNvPr>
          <p:cNvCxnSpPr/>
          <p:nvPr/>
        </p:nvCxnSpPr>
        <p:spPr>
          <a:xfrm>
            <a:off x="251520" y="4803998"/>
            <a:ext cx="712879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7" name="3 Imagen" descr="C:\Users\e13104\Dropbox\UTP\Logo UTP en alta - 29-8-13.jpg">
            <a:extLst>
              <a:ext uri="{FF2B5EF4-FFF2-40B4-BE49-F238E27FC236}">
                <a16:creationId xmlns:a16="http://schemas.microsoft.com/office/drawing/2014/main" id="{1A3B1869-844D-4FF4-8A7B-DB7D9A8B5B4E}"/>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524328" y="4158208"/>
            <a:ext cx="1371600" cy="571500"/>
          </a:xfrm>
          <a:prstGeom prst="rect">
            <a:avLst/>
          </a:prstGeom>
          <a:noFill/>
          <a:ln>
            <a:noFill/>
          </a:ln>
        </p:spPr>
      </p:pic>
    </p:spTree>
    <p:extLst>
      <p:ext uri="{BB962C8B-B14F-4D97-AF65-F5344CB8AC3E}">
        <p14:creationId xmlns:p14="http://schemas.microsoft.com/office/powerpoint/2010/main" val="286659007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4 Diagrama"/>
          <p:cNvGraphicFramePr/>
          <p:nvPr>
            <p:extLst>
              <p:ext uri="{D42A27DB-BD31-4B8C-83A1-F6EECF244321}">
                <p14:modId xmlns:p14="http://schemas.microsoft.com/office/powerpoint/2010/main" val="3987261622"/>
              </p:ext>
            </p:extLst>
          </p:nvPr>
        </p:nvGraphicFramePr>
        <p:xfrm>
          <a:off x="457200" y="205979"/>
          <a:ext cx="8229600" cy="857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Marcador de contenido"/>
          <p:cNvSpPr>
            <a:spLocks noGrp="1"/>
          </p:cNvSpPr>
          <p:nvPr>
            <p:ph idx="1"/>
          </p:nvPr>
        </p:nvSpPr>
        <p:spPr>
          <a:xfrm>
            <a:off x="3203848" y="1200151"/>
            <a:ext cx="5482952" cy="3387823"/>
          </a:xfrm>
        </p:spPr>
        <p:txBody>
          <a:bodyPr>
            <a:normAutofit fontScale="62500" lnSpcReduction="20000"/>
          </a:bodyPr>
          <a:lstStyle/>
          <a:p>
            <a:pPr marL="0" indent="0">
              <a:buNone/>
            </a:pPr>
            <a:r>
              <a:rPr lang="es-ES_tradnl" sz="3200" b="1" dirty="0">
                <a:solidFill>
                  <a:srgbClr val="C00000"/>
                </a:solidFill>
              </a:rPr>
              <a:t>El ciclo de vida del producto </a:t>
            </a:r>
            <a:r>
              <a:rPr lang="es-ES_tradnl" b="1" dirty="0">
                <a:solidFill>
                  <a:srgbClr val="C00000"/>
                </a:solidFill>
              </a:rPr>
              <a:t>(a veces, CVP, también PCC</a:t>
            </a:r>
            <a:r>
              <a:rPr lang="es-ES_tradnl" dirty="0">
                <a:solidFill>
                  <a:srgbClr val="C00000"/>
                </a:solidFill>
              </a:rPr>
              <a:t>) es la evolución de las ventas de un artículo durante el tiempo que permanece en el mercado.</a:t>
            </a:r>
          </a:p>
          <a:p>
            <a:pPr marL="0" indent="0">
              <a:buNone/>
            </a:pPr>
            <a:r>
              <a:rPr lang="es-ES_tradnl" dirty="0"/>
              <a:t> </a:t>
            </a:r>
            <a:r>
              <a:rPr lang="es-ES_tradnl" dirty="0">
                <a:solidFill>
                  <a:srgbClr val="E78DE3"/>
                </a:solidFill>
              </a:rPr>
              <a:t>Los productos no generan un volumen máximo de ventas inmediatamente después de introducirse en el mercado, ni mantienen su crecimiento indefinidamente. </a:t>
            </a:r>
          </a:p>
          <a:p>
            <a:pPr marL="0" indent="0">
              <a:buNone/>
            </a:pPr>
            <a:r>
              <a:rPr lang="es-ES_tradnl" dirty="0"/>
              <a:t>El concepto de </a:t>
            </a:r>
            <a:r>
              <a:rPr lang="es-ES_tradnl" b="1" dirty="0">
                <a:solidFill>
                  <a:srgbClr val="FF0000"/>
                </a:solidFill>
              </a:rPr>
              <a:t>«ciclo de vida de un producto» </a:t>
            </a:r>
            <a:r>
              <a:rPr lang="es-ES_tradnl" dirty="0"/>
              <a:t>es una herramienta de mercadotecnia o marketing. </a:t>
            </a:r>
          </a:p>
          <a:p>
            <a:pPr marL="0" indent="0">
              <a:buNone/>
            </a:pPr>
            <a:r>
              <a:rPr lang="es-ES_tradnl" dirty="0">
                <a:solidFill>
                  <a:srgbClr val="0070C0"/>
                </a:solidFill>
              </a:rPr>
              <a:t>Las condiciones bajo las que un producto se vende cambian a lo largo del tiempo; así, las ventas varían y las estrategias de precio, distribución y/o promoción (variables del marketing mix) deben ajustarse teniendo en cuenta el momento o fase del ciclo de vida en que se encuentra el producto.</a:t>
            </a:r>
          </a:p>
        </p:txBody>
      </p:sp>
      <p:pic>
        <p:nvPicPr>
          <p:cNvPr id="2048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505" y="1347614"/>
            <a:ext cx="2982342"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5 Conector recto">
            <a:extLst>
              <a:ext uri="{FF2B5EF4-FFF2-40B4-BE49-F238E27FC236}">
                <a16:creationId xmlns:a16="http://schemas.microsoft.com/office/drawing/2014/main" id="{BBA22050-2A92-410E-8AAB-8743E0176764}"/>
              </a:ext>
            </a:extLst>
          </p:cNvPr>
          <p:cNvCxnSpPr/>
          <p:nvPr/>
        </p:nvCxnSpPr>
        <p:spPr>
          <a:xfrm>
            <a:off x="251520" y="4803998"/>
            <a:ext cx="712879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7" name="3 Imagen" descr="C:\Users\e13104\Dropbox\UTP\Logo UTP en alta - 29-8-13.jpg">
            <a:extLst>
              <a:ext uri="{FF2B5EF4-FFF2-40B4-BE49-F238E27FC236}">
                <a16:creationId xmlns:a16="http://schemas.microsoft.com/office/drawing/2014/main" id="{D0318F82-6A90-4206-86A9-AFEFFB5C86F5}"/>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556877" y="4235304"/>
            <a:ext cx="1371600" cy="571500"/>
          </a:xfrm>
          <a:prstGeom prst="rect">
            <a:avLst/>
          </a:prstGeom>
          <a:noFill/>
          <a:ln>
            <a:noFill/>
          </a:ln>
        </p:spPr>
      </p:pic>
    </p:spTree>
    <p:extLst>
      <p:ext uri="{BB962C8B-B14F-4D97-AF65-F5344CB8AC3E}">
        <p14:creationId xmlns:p14="http://schemas.microsoft.com/office/powerpoint/2010/main" val="48263512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527181" y="2895786"/>
            <a:ext cx="4374486" cy="648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b="1" dirty="0">
              <a:solidFill>
                <a:srgbClr val="FF0000"/>
              </a:solidFill>
            </a:endParaRPr>
          </a:p>
        </p:txBody>
      </p:sp>
      <p:cxnSp>
        <p:nvCxnSpPr>
          <p:cNvPr id="6" name="5 Conector recto"/>
          <p:cNvCxnSpPr/>
          <p:nvPr/>
        </p:nvCxnSpPr>
        <p:spPr>
          <a:xfrm>
            <a:off x="1223628" y="4948014"/>
            <a:ext cx="5346594"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8" name="7 Imagen" descr="C:\Users\e13104\Dropbox\UTP\Logo UTP en alta - 29-8-1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62210" y="4137924"/>
            <a:ext cx="1371600" cy="571500"/>
          </a:xfrm>
          <a:prstGeom prst="rect">
            <a:avLst/>
          </a:prstGeom>
          <a:noFill/>
          <a:ln>
            <a:noFill/>
          </a:ln>
        </p:spPr>
      </p:pic>
      <p:sp>
        <p:nvSpPr>
          <p:cNvPr id="7" name="Rectángulo 6">
            <a:extLst>
              <a:ext uri="{FF2B5EF4-FFF2-40B4-BE49-F238E27FC236}">
                <a16:creationId xmlns:a16="http://schemas.microsoft.com/office/drawing/2014/main" id="{773489EC-A2B5-43EB-9B4A-74EFB5063D02}"/>
              </a:ext>
            </a:extLst>
          </p:cNvPr>
          <p:cNvSpPr/>
          <p:nvPr/>
        </p:nvSpPr>
        <p:spPr>
          <a:xfrm>
            <a:off x="825992" y="231490"/>
            <a:ext cx="7776864" cy="9001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altLang="es-PE" sz="3200" b="1" dirty="0">
                <a:solidFill>
                  <a:srgbClr val="C00000"/>
                </a:solidFill>
              </a:rPr>
              <a:t>Evaluación de segmentos de mercado</a:t>
            </a:r>
          </a:p>
        </p:txBody>
      </p:sp>
      <p:sp>
        <p:nvSpPr>
          <p:cNvPr id="9" name="Rectangle 6">
            <a:extLst>
              <a:ext uri="{FF2B5EF4-FFF2-40B4-BE49-F238E27FC236}">
                <a16:creationId xmlns:a16="http://schemas.microsoft.com/office/drawing/2014/main" id="{E95C5631-4127-4740-B6DB-933F7FB921D5}"/>
              </a:ext>
            </a:extLst>
          </p:cNvPr>
          <p:cNvSpPr>
            <a:spLocks noChangeArrowheads="1"/>
          </p:cNvSpPr>
          <p:nvPr/>
        </p:nvSpPr>
        <p:spPr bwMode="auto">
          <a:xfrm>
            <a:off x="1115616" y="1166632"/>
            <a:ext cx="6934200" cy="1919288"/>
          </a:xfrm>
          <a:prstGeom prst="rect">
            <a:avLst/>
          </a:prstGeom>
          <a:noFill/>
          <a:ln>
            <a:noFill/>
          </a:ln>
          <a:effectLst/>
          <a:extLst>
            <a:ext uri="{909E8E84-426E-40DD-AFC4-6F175D3DCCD1}">
              <a14:hiddenFill xmlns:a14="http://schemas.microsoft.com/office/drawing/2010/main">
                <a:gradFill rotWithShape="0">
                  <a:gsLst>
                    <a:gs pos="0">
                      <a:srgbClr val="FFFFFF">
                        <a:gamma/>
                        <a:shade val="72941"/>
                        <a:invGamma/>
                      </a:srgbClr>
                    </a:gs>
                    <a:gs pos="50000">
                      <a:srgbClr val="FFFFFF"/>
                    </a:gs>
                    <a:gs pos="100000">
                      <a:srgbClr val="FFFFFF">
                        <a:gamma/>
                        <a:shade val="72941"/>
                        <a:invGamma/>
                      </a:srgbClr>
                    </a:gs>
                  </a:gsLst>
                  <a:lin ang="0" scaled="1"/>
                </a:gra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000044"/>
                  </a:outerShdw>
                </a:effectLst>
              </a14:hiddenEffects>
            </a:ext>
          </a:extLst>
        </p:spPr>
        <p:txBody>
          <a:bodyPr>
            <a:spAutoFit/>
          </a:bodyPr>
          <a:lstStyle/>
          <a:p>
            <a:pPr algn="just">
              <a:lnSpc>
                <a:spcPct val="120000"/>
              </a:lnSpc>
              <a:buFont typeface="Wingdings 2" panose="05020102010507070707" pitchFamily="18" charset="2"/>
              <a:buNone/>
            </a:pPr>
            <a:r>
              <a:rPr lang="es-ES_tradnl" altLang="es-PE" sz="2400" dirty="0"/>
              <a:t>Se consideran 3 factores:</a:t>
            </a:r>
          </a:p>
          <a:p>
            <a:pPr algn="just">
              <a:lnSpc>
                <a:spcPct val="120000"/>
              </a:lnSpc>
              <a:buFont typeface="Wingdings 2" panose="05020102010507070707" pitchFamily="18" charset="2"/>
              <a:buChar char="R"/>
            </a:pPr>
            <a:r>
              <a:rPr lang="es-ES_tradnl" altLang="es-PE" sz="2800" b="1" dirty="0"/>
              <a:t>Tamaño</a:t>
            </a:r>
            <a:r>
              <a:rPr lang="es-ES_tradnl" altLang="es-PE" sz="2400" b="1" dirty="0"/>
              <a:t> y crecimiento de los segmentos.</a:t>
            </a:r>
          </a:p>
          <a:p>
            <a:pPr algn="just">
              <a:lnSpc>
                <a:spcPct val="120000"/>
              </a:lnSpc>
              <a:buFont typeface="Wingdings 2" panose="05020102010507070707" pitchFamily="18" charset="2"/>
              <a:buChar char="R"/>
            </a:pPr>
            <a:r>
              <a:rPr lang="es-ES_tradnl" altLang="es-PE" sz="2400" b="1" dirty="0"/>
              <a:t>Atractivo estructural de los segmentos.</a:t>
            </a:r>
          </a:p>
          <a:p>
            <a:pPr algn="just">
              <a:lnSpc>
                <a:spcPct val="120000"/>
              </a:lnSpc>
              <a:buFont typeface="Wingdings 2" panose="05020102010507070707" pitchFamily="18" charset="2"/>
              <a:buChar char="R"/>
            </a:pPr>
            <a:r>
              <a:rPr lang="es-ES_tradnl" altLang="es-PE" sz="2400" b="1" dirty="0"/>
              <a:t>Objetivos y recursos de la empresa.</a:t>
            </a:r>
            <a:endParaRPr lang="es-ES_tradnl" altLang="es-PE" sz="2400" dirty="0"/>
          </a:p>
        </p:txBody>
      </p:sp>
    </p:spTree>
    <p:extLst>
      <p:ext uri="{BB962C8B-B14F-4D97-AF65-F5344CB8AC3E}">
        <p14:creationId xmlns:p14="http://schemas.microsoft.com/office/powerpoint/2010/main" val="41249292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527181" y="2895786"/>
            <a:ext cx="4374486" cy="648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b="1" dirty="0">
              <a:solidFill>
                <a:srgbClr val="FF0000"/>
              </a:solidFill>
            </a:endParaRPr>
          </a:p>
        </p:txBody>
      </p:sp>
      <p:cxnSp>
        <p:nvCxnSpPr>
          <p:cNvPr id="6" name="5 Conector recto"/>
          <p:cNvCxnSpPr/>
          <p:nvPr/>
        </p:nvCxnSpPr>
        <p:spPr>
          <a:xfrm>
            <a:off x="1223628" y="4948014"/>
            <a:ext cx="5346594"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8" name="7 Imagen" descr="C:\Users\e13104\Dropbox\UTP\Logo UTP en alta - 29-8-1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62210" y="4137924"/>
            <a:ext cx="1371600" cy="571500"/>
          </a:xfrm>
          <a:prstGeom prst="rect">
            <a:avLst/>
          </a:prstGeom>
          <a:noFill/>
          <a:ln>
            <a:noFill/>
          </a:ln>
        </p:spPr>
      </p:pic>
      <p:sp>
        <p:nvSpPr>
          <p:cNvPr id="7" name="Rectángulo 6">
            <a:extLst>
              <a:ext uri="{FF2B5EF4-FFF2-40B4-BE49-F238E27FC236}">
                <a16:creationId xmlns:a16="http://schemas.microsoft.com/office/drawing/2014/main" id="{773489EC-A2B5-43EB-9B4A-74EFB5063D02}"/>
              </a:ext>
            </a:extLst>
          </p:cNvPr>
          <p:cNvSpPr/>
          <p:nvPr/>
        </p:nvSpPr>
        <p:spPr>
          <a:xfrm>
            <a:off x="1925706" y="303498"/>
            <a:ext cx="5958662" cy="594066"/>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altLang="es-PE" sz="2800" b="1" dirty="0">
                <a:solidFill>
                  <a:srgbClr val="C00000"/>
                </a:solidFill>
              </a:rPr>
              <a:t>Evaluación de segmentos de mercado</a:t>
            </a:r>
          </a:p>
        </p:txBody>
      </p:sp>
      <p:sp>
        <p:nvSpPr>
          <p:cNvPr id="9" name="Rectangle 6">
            <a:extLst>
              <a:ext uri="{FF2B5EF4-FFF2-40B4-BE49-F238E27FC236}">
                <a16:creationId xmlns:a16="http://schemas.microsoft.com/office/drawing/2014/main" id="{F87CF1AA-333D-49E2-ADB6-8C27FE37D6A7}"/>
              </a:ext>
            </a:extLst>
          </p:cNvPr>
          <p:cNvSpPr>
            <a:spLocks noChangeArrowheads="1"/>
          </p:cNvSpPr>
          <p:nvPr/>
        </p:nvSpPr>
        <p:spPr bwMode="auto">
          <a:xfrm>
            <a:off x="935106" y="1584413"/>
            <a:ext cx="1981200" cy="720080"/>
          </a:xfrm>
          <a:prstGeom prst="rect">
            <a:avLst/>
          </a:prstGeom>
          <a:solidFill>
            <a:schemeClr val="tx2">
              <a:lumMod val="60000"/>
              <a:lumOff val="40000"/>
            </a:schemeClr>
          </a:solidFill>
          <a:ln w="9525">
            <a:miter lim="800000"/>
            <a:headEnd/>
            <a:tailEnd/>
          </a:ln>
          <a:effectLst/>
          <a:scene3d>
            <a:camera prst="legacyPerspectiveTop"/>
            <a:lightRig rig="legacyFlat3" dir="b"/>
          </a:scene3d>
          <a:sp3d extrusionH="887400" prstMaterial="legacyMatte">
            <a:bevelT w="13500" h="13500" prst="angle"/>
            <a:bevelB w="13500" h="13500" prst="angle"/>
            <a:extrusionClr>
              <a:schemeClr val="tx1"/>
            </a:extrusionClr>
            <a:contourClr>
              <a:schemeClr val="tx1"/>
            </a:contourClr>
          </a:sp3d>
        </p:spPr>
        <p:txBody>
          <a:bodyPr tIns="0">
            <a:flatTx/>
          </a:bodyPr>
          <a:lstStyle/>
          <a:p>
            <a:pPr algn="ctr"/>
            <a:r>
              <a:rPr lang="es-ES_tradnl" altLang="es-PE" sz="2000" b="1" dirty="0">
                <a:solidFill>
                  <a:schemeClr val="bg2"/>
                </a:solidFill>
                <a:latin typeface="Trebuchet MS" panose="020B0603020202020204" pitchFamily="34" charset="0"/>
              </a:rPr>
              <a:t>Marketing no diferenciado</a:t>
            </a:r>
          </a:p>
        </p:txBody>
      </p:sp>
      <p:sp>
        <p:nvSpPr>
          <p:cNvPr id="10" name="Rectangle 7">
            <a:extLst>
              <a:ext uri="{FF2B5EF4-FFF2-40B4-BE49-F238E27FC236}">
                <a16:creationId xmlns:a16="http://schemas.microsoft.com/office/drawing/2014/main" id="{61112A1F-571F-453E-B4FE-D8D9CF8A0F15}"/>
              </a:ext>
            </a:extLst>
          </p:cNvPr>
          <p:cNvSpPr>
            <a:spLocks noChangeArrowheads="1"/>
          </p:cNvSpPr>
          <p:nvPr/>
        </p:nvSpPr>
        <p:spPr bwMode="auto">
          <a:xfrm>
            <a:off x="3419872" y="1584413"/>
            <a:ext cx="1982788" cy="762000"/>
          </a:xfrm>
          <a:prstGeom prst="rect">
            <a:avLst/>
          </a:prstGeom>
          <a:solidFill>
            <a:srgbClr val="FF0000"/>
          </a:solidFill>
          <a:ln w="9525">
            <a:miter lim="800000"/>
            <a:headEnd/>
            <a:tailEnd/>
          </a:ln>
          <a:effectLst/>
          <a:scene3d>
            <a:camera prst="legacyPerspectiveTop"/>
            <a:lightRig rig="legacyFlat3" dir="b"/>
          </a:scene3d>
          <a:sp3d extrusionH="887400" prstMaterial="legacyMatte">
            <a:bevelT w="13500" h="13500" prst="angle"/>
            <a:bevelB w="13500" h="13500" prst="angle"/>
            <a:extrusionClr>
              <a:schemeClr val="tx1"/>
            </a:extrusionClr>
            <a:contourClr>
              <a:schemeClr val="tx1"/>
            </a:contourClr>
          </a:sp3d>
        </p:spPr>
        <p:txBody>
          <a:bodyPr tIns="0">
            <a:flatTx/>
          </a:bodyPr>
          <a:lstStyle/>
          <a:p>
            <a:pPr algn="ctr"/>
            <a:r>
              <a:rPr lang="es-ES_tradnl" altLang="es-PE" sz="2000" b="1" dirty="0">
                <a:solidFill>
                  <a:schemeClr val="bg2"/>
                </a:solidFill>
                <a:latin typeface="Trebuchet MS" panose="020B0603020202020204" pitchFamily="34" charset="0"/>
              </a:rPr>
              <a:t>Marketing diferenciado</a:t>
            </a:r>
          </a:p>
        </p:txBody>
      </p:sp>
      <p:sp>
        <p:nvSpPr>
          <p:cNvPr id="11" name="Rectangle 8">
            <a:extLst>
              <a:ext uri="{FF2B5EF4-FFF2-40B4-BE49-F238E27FC236}">
                <a16:creationId xmlns:a16="http://schemas.microsoft.com/office/drawing/2014/main" id="{0513932A-C12C-4034-AD4E-5F9C235540B5}"/>
              </a:ext>
            </a:extLst>
          </p:cNvPr>
          <p:cNvSpPr>
            <a:spLocks noChangeArrowheads="1"/>
          </p:cNvSpPr>
          <p:nvPr/>
        </p:nvSpPr>
        <p:spPr bwMode="auto">
          <a:xfrm>
            <a:off x="6084168" y="1616946"/>
            <a:ext cx="1981200" cy="762000"/>
          </a:xfrm>
          <a:prstGeom prst="rect">
            <a:avLst/>
          </a:prstGeom>
          <a:solidFill>
            <a:schemeClr val="accent2">
              <a:lumMod val="60000"/>
              <a:lumOff val="40000"/>
            </a:schemeClr>
          </a:solidFill>
          <a:ln w="9525">
            <a:miter lim="800000"/>
            <a:headEnd/>
            <a:tailEnd/>
          </a:ln>
          <a:effectLst/>
          <a:scene3d>
            <a:camera prst="legacyPerspectiveTop"/>
            <a:lightRig rig="legacyFlat3" dir="b"/>
          </a:scene3d>
          <a:sp3d extrusionH="887400" prstMaterial="legacyMatte">
            <a:bevelT w="13500" h="13500" prst="angle"/>
            <a:bevelB w="13500" h="13500" prst="angle"/>
            <a:extrusionClr>
              <a:schemeClr val="tx1"/>
            </a:extrusionClr>
            <a:contourClr>
              <a:schemeClr val="tx1"/>
            </a:contourClr>
          </a:sp3d>
        </p:spPr>
        <p:txBody>
          <a:bodyPr tIns="0">
            <a:flatTx/>
          </a:bodyPr>
          <a:lstStyle/>
          <a:p>
            <a:pPr algn="ctr"/>
            <a:r>
              <a:rPr lang="es-ES_tradnl" altLang="es-PE" sz="2000" b="1" dirty="0">
                <a:solidFill>
                  <a:schemeClr val="bg2"/>
                </a:solidFill>
                <a:latin typeface="Trebuchet MS" panose="020B0603020202020204" pitchFamily="34" charset="0"/>
              </a:rPr>
              <a:t>Marketing concentrado</a:t>
            </a:r>
          </a:p>
        </p:txBody>
      </p:sp>
    </p:spTree>
    <p:extLst>
      <p:ext uri="{BB962C8B-B14F-4D97-AF65-F5344CB8AC3E}">
        <p14:creationId xmlns:p14="http://schemas.microsoft.com/office/powerpoint/2010/main" val="370096684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Diagrama"/>
          <p:cNvGraphicFramePr/>
          <p:nvPr>
            <p:extLst>
              <p:ext uri="{D42A27DB-BD31-4B8C-83A1-F6EECF244321}">
                <p14:modId xmlns:p14="http://schemas.microsoft.com/office/powerpoint/2010/main" val="218635025"/>
              </p:ext>
            </p:extLst>
          </p:nvPr>
        </p:nvGraphicFramePr>
        <p:xfrm>
          <a:off x="457200" y="205979"/>
          <a:ext cx="8229600" cy="857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5 Marcador de contenido"/>
          <p:cNvGraphicFramePr>
            <a:graphicFrameLocks noGrp="1"/>
          </p:cNvGraphicFramePr>
          <p:nvPr>
            <p:ph idx="1"/>
            <p:extLst/>
          </p:nvPr>
        </p:nvGraphicFramePr>
        <p:xfrm>
          <a:off x="457200" y="1200151"/>
          <a:ext cx="8229600" cy="216368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4" name="5 Conector recto">
            <a:extLst>
              <a:ext uri="{FF2B5EF4-FFF2-40B4-BE49-F238E27FC236}">
                <a16:creationId xmlns:a16="http://schemas.microsoft.com/office/drawing/2014/main" id="{9E7668A5-3B8B-40AA-A4C1-58DE8061F141}"/>
              </a:ext>
            </a:extLst>
          </p:cNvPr>
          <p:cNvCxnSpPr>
            <a:cxnSpLocks/>
          </p:cNvCxnSpPr>
          <p:nvPr/>
        </p:nvCxnSpPr>
        <p:spPr>
          <a:xfrm>
            <a:off x="251520" y="4803998"/>
            <a:ext cx="7560840"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7" name="3 Imagen" descr="C:\Users\e13104\Dropbox\UTP\Logo UTP en alta - 29-8-13.jpg">
            <a:extLst>
              <a:ext uri="{FF2B5EF4-FFF2-40B4-BE49-F238E27FC236}">
                <a16:creationId xmlns:a16="http://schemas.microsoft.com/office/drawing/2014/main" id="{B9F29A4A-9D50-4086-8F45-55A5BAF737D7}"/>
              </a:ext>
            </a:extLst>
          </p:cNvPr>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668344" y="4232498"/>
            <a:ext cx="1371600" cy="571500"/>
          </a:xfrm>
          <a:prstGeom prst="rect">
            <a:avLst/>
          </a:prstGeom>
          <a:noFill/>
          <a:ln>
            <a:noFill/>
          </a:ln>
        </p:spPr>
      </p:pic>
    </p:spTree>
    <p:extLst>
      <p:ext uri="{BB962C8B-B14F-4D97-AF65-F5344CB8AC3E}">
        <p14:creationId xmlns:p14="http://schemas.microsoft.com/office/powerpoint/2010/main" val="357250830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5 Marcador de texto"/>
          <p:cNvSpPr txBox="1">
            <a:spLocks/>
          </p:cNvSpPr>
          <p:nvPr/>
        </p:nvSpPr>
        <p:spPr>
          <a:xfrm>
            <a:off x="1276918" y="403066"/>
            <a:ext cx="2302055" cy="304373"/>
          </a:xfrm>
          <a:prstGeom prst="rect">
            <a:avLst/>
          </a:prstGeom>
          <a:noFill/>
        </p:spPr>
        <p:txBody>
          <a:bodyPr anchor="b"/>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s-PE" sz="1350" b="1" dirty="0">
                <a:solidFill>
                  <a:srgbClr val="FF0000"/>
                </a:solidFill>
              </a:rPr>
              <a:t>Unidad:  considere el nombre de la unidad</a:t>
            </a:r>
          </a:p>
        </p:txBody>
      </p:sp>
      <p:sp>
        <p:nvSpPr>
          <p:cNvPr id="3" name="5 Marcador de texto"/>
          <p:cNvSpPr txBox="1">
            <a:spLocks/>
          </p:cNvSpPr>
          <p:nvPr/>
        </p:nvSpPr>
        <p:spPr>
          <a:xfrm>
            <a:off x="1200491" y="906748"/>
            <a:ext cx="2356538" cy="534899"/>
          </a:xfrm>
          <a:prstGeom prst="rect">
            <a:avLst/>
          </a:prstGeom>
          <a:noFill/>
        </p:spPr>
        <p:txBody>
          <a:bodyPr anchor="b"/>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s-PE" sz="1200" b="1" dirty="0">
                <a:solidFill>
                  <a:srgbClr val="0070C0"/>
                </a:solidFill>
              </a:rPr>
              <a:t>Tema: considere el tema general de la sesión</a:t>
            </a:r>
          </a:p>
        </p:txBody>
      </p:sp>
      <p:sp>
        <p:nvSpPr>
          <p:cNvPr id="4" name="5 Marcador de texto"/>
          <p:cNvSpPr txBox="1">
            <a:spLocks/>
          </p:cNvSpPr>
          <p:nvPr/>
        </p:nvSpPr>
        <p:spPr>
          <a:xfrm>
            <a:off x="1224040" y="359756"/>
            <a:ext cx="2302055" cy="572569"/>
          </a:xfrm>
          <a:prstGeom prst="rect">
            <a:avLst/>
          </a:prstGeom>
          <a:noFill/>
        </p:spPr>
        <p:txBody>
          <a:bodyPr anchor="t"/>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endParaRPr lang="es-ES" sz="1050" dirty="0"/>
          </a:p>
        </p:txBody>
      </p:sp>
      <p:sp>
        <p:nvSpPr>
          <p:cNvPr id="6" name="5 Rectángulo redondeado"/>
          <p:cNvSpPr/>
          <p:nvPr/>
        </p:nvSpPr>
        <p:spPr>
          <a:xfrm>
            <a:off x="4247964" y="254627"/>
            <a:ext cx="2970330" cy="486054"/>
          </a:xfrm>
          <a:prstGeom prst="roundRect">
            <a:avLst>
              <a:gd name="adj" fmla="val 10493"/>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350" b="1" dirty="0">
                <a:solidFill>
                  <a:srgbClr val="0070C0"/>
                </a:solidFill>
              </a:rPr>
              <a:t>Conclusiones</a:t>
            </a:r>
            <a:endParaRPr lang="es-PE" sz="1200" b="1" dirty="0">
              <a:solidFill>
                <a:srgbClr val="0070C0"/>
              </a:solidFill>
            </a:endParaRPr>
          </a:p>
        </p:txBody>
      </p:sp>
      <p:sp>
        <p:nvSpPr>
          <p:cNvPr id="7" name="6 Rectángulo"/>
          <p:cNvSpPr/>
          <p:nvPr/>
        </p:nvSpPr>
        <p:spPr>
          <a:xfrm>
            <a:off x="4018629" y="1244200"/>
            <a:ext cx="3429000" cy="253916"/>
          </a:xfrm>
          <a:prstGeom prst="rect">
            <a:avLst/>
          </a:prstGeom>
        </p:spPr>
        <p:txBody>
          <a:bodyPr>
            <a:spAutoFit/>
          </a:bodyPr>
          <a:lstStyle/>
          <a:p>
            <a:pPr algn="just"/>
            <a:r>
              <a:rPr lang="es-ES" sz="1050" dirty="0"/>
              <a:t>Concluya sobre  el tema tratado en clase.</a:t>
            </a:r>
          </a:p>
        </p:txBody>
      </p:sp>
      <p:sp>
        <p:nvSpPr>
          <p:cNvPr id="8" name="7 Rectángulo"/>
          <p:cNvSpPr/>
          <p:nvPr/>
        </p:nvSpPr>
        <p:spPr>
          <a:xfrm>
            <a:off x="1224041" y="1599642"/>
            <a:ext cx="2614743"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ES" sz="1350" b="1" dirty="0">
              <a:solidFill>
                <a:srgbClr val="C00000"/>
              </a:solidFill>
            </a:endParaRPr>
          </a:p>
          <a:p>
            <a:pPr algn="just"/>
            <a:endParaRPr lang="es-ES" sz="1350" b="1" dirty="0">
              <a:solidFill>
                <a:srgbClr val="C00000"/>
              </a:solidFill>
            </a:endParaRPr>
          </a:p>
          <a:p>
            <a:pPr algn="just"/>
            <a:endParaRPr lang="es-ES" sz="1350" b="1" dirty="0">
              <a:solidFill>
                <a:srgbClr val="C00000"/>
              </a:solidFill>
            </a:endParaRPr>
          </a:p>
          <a:p>
            <a:pPr algn="just"/>
            <a:endParaRPr lang="es-ES" sz="1350" b="1" dirty="0">
              <a:solidFill>
                <a:srgbClr val="C00000"/>
              </a:solidFill>
            </a:endParaRPr>
          </a:p>
          <a:p>
            <a:pPr algn="just"/>
            <a:endParaRPr lang="es-ES" sz="1350" b="1" dirty="0">
              <a:solidFill>
                <a:srgbClr val="C00000"/>
              </a:solidFill>
            </a:endParaRPr>
          </a:p>
          <a:p>
            <a:r>
              <a:rPr lang="es-ES" sz="900" b="1" dirty="0">
                <a:solidFill>
                  <a:srgbClr val="002060"/>
                </a:solidFill>
              </a:rPr>
              <a:t>Resumen de los contenidos desarrollados en la sesión de clase</a:t>
            </a:r>
          </a:p>
          <a:p>
            <a:pPr marL="257175" indent="-257175">
              <a:buAutoNum type="arabicPeriod"/>
            </a:pPr>
            <a:endParaRPr lang="es-ES" sz="900" b="1" dirty="0">
              <a:solidFill>
                <a:srgbClr val="002060"/>
              </a:solidFill>
            </a:endParaRPr>
          </a:p>
          <a:p>
            <a:pPr marL="257175" indent="-257175">
              <a:buAutoNum type="arabicPeriod"/>
            </a:pPr>
            <a:endParaRPr lang="es-ES" sz="1050" b="1" dirty="0">
              <a:solidFill>
                <a:srgbClr val="002060"/>
              </a:solidFill>
            </a:endParaRPr>
          </a:p>
          <a:p>
            <a:pPr marL="257175" indent="-257175">
              <a:buAutoNum type="arabicPeriod"/>
            </a:pPr>
            <a:endParaRPr lang="es-ES" sz="1050" b="1" dirty="0">
              <a:solidFill>
                <a:srgbClr val="002060"/>
              </a:solidFill>
            </a:endParaRPr>
          </a:p>
          <a:p>
            <a:pPr marL="257175" indent="-257175">
              <a:buAutoNum type="arabicPeriod"/>
            </a:pPr>
            <a:endParaRPr lang="es-ES" sz="1050" b="1" dirty="0">
              <a:solidFill>
                <a:srgbClr val="002060"/>
              </a:solidFill>
            </a:endParaRPr>
          </a:p>
          <a:p>
            <a:pPr marL="257175" indent="-257175">
              <a:buAutoNum type="arabicPeriod"/>
            </a:pPr>
            <a:endParaRPr lang="es-ES" sz="1050" b="1" dirty="0">
              <a:solidFill>
                <a:srgbClr val="002060"/>
              </a:solidFill>
            </a:endParaRPr>
          </a:p>
          <a:p>
            <a:pPr marL="257175" indent="-257175">
              <a:buAutoNum type="arabicPeriod"/>
            </a:pPr>
            <a:endParaRPr lang="es-ES" sz="1050" b="1" dirty="0">
              <a:solidFill>
                <a:srgbClr val="002060"/>
              </a:solidFill>
            </a:endParaRPr>
          </a:p>
          <a:p>
            <a:pPr marL="257175" indent="-257175">
              <a:buAutoNum type="arabicPeriod"/>
            </a:pPr>
            <a:endParaRPr lang="es-ES" sz="1050" b="1" dirty="0">
              <a:solidFill>
                <a:srgbClr val="002060"/>
              </a:solidFill>
            </a:endParaRPr>
          </a:p>
        </p:txBody>
      </p:sp>
      <p:pic>
        <p:nvPicPr>
          <p:cNvPr id="11" name="10 Imagen" descr="C:\Users\e13104\Dropbox\UTP\Logo UTP en alta - 29-8-1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4371950"/>
            <a:ext cx="1371600" cy="571500"/>
          </a:xfrm>
          <a:prstGeom prst="rect">
            <a:avLst/>
          </a:prstGeom>
          <a:noFill/>
          <a:ln>
            <a:noFill/>
          </a:ln>
        </p:spPr>
      </p:pic>
      <p:cxnSp>
        <p:nvCxnSpPr>
          <p:cNvPr id="12" name="11 Conector recto"/>
          <p:cNvCxnSpPr>
            <a:cxnSpLocks/>
          </p:cNvCxnSpPr>
          <p:nvPr/>
        </p:nvCxnSpPr>
        <p:spPr>
          <a:xfrm>
            <a:off x="683568" y="4803998"/>
            <a:ext cx="6984776"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678440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C:\Users\e13104\Dropbox\UTP\Logo UTP en alta - 29-8-1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4328" y="4471182"/>
            <a:ext cx="1371600" cy="571500"/>
          </a:xfrm>
          <a:prstGeom prst="rect">
            <a:avLst/>
          </a:prstGeom>
          <a:noFill/>
          <a:ln>
            <a:noFill/>
          </a:ln>
        </p:spPr>
      </p:pic>
      <p:cxnSp>
        <p:nvCxnSpPr>
          <p:cNvPr id="6" name="5 Conector recto"/>
          <p:cNvCxnSpPr>
            <a:cxnSpLocks/>
            <a:endCxn id="4" idx="1"/>
          </p:cNvCxnSpPr>
          <p:nvPr/>
        </p:nvCxnSpPr>
        <p:spPr>
          <a:xfrm flipV="1">
            <a:off x="611560" y="4756932"/>
            <a:ext cx="6912768" cy="1929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12" name="11 Rectángulo"/>
          <p:cNvSpPr/>
          <p:nvPr/>
        </p:nvSpPr>
        <p:spPr>
          <a:xfrm>
            <a:off x="2519772" y="2139702"/>
            <a:ext cx="4428492" cy="738664"/>
          </a:xfrm>
          <a:prstGeom prst="rect">
            <a:avLst/>
          </a:prstGeom>
        </p:spPr>
        <p:txBody>
          <a:bodyPr wrap="square">
            <a:spAutoFit/>
          </a:bodyPr>
          <a:lstStyle/>
          <a:p>
            <a:pPr algn="ctr"/>
            <a:r>
              <a:rPr lang="es-PE" sz="2100" b="1" dirty="0">
                <a:solidFill>
                  <a:srgbClr val="FF0000"/>
                </a:solidFill>
              </a:rPr>
              <a:t>Unidad 1</a:t>
            </a:r>
          </a:p>
          <a:p>
            <a:pPr algn="ctr"/>
            <a:r>
              <a:rPr lang="es-PE" sz="2100" b="1" dirty="0" err="1">
                <a:solidFill>
                  <a:srgbClr val="FF0000"/>
                </a:solidFill>
              </a:rPr>
              <a:t>Medicion</a:t>
            </a:r>
            <a:r>
              <a:rPr lang="es-PE" sz="2100" b="1" dirty="0">
                <a:solidFill>
                  <a:srgbClr val="FF0000"/>
                </a:solidFill>
              </a:rPr>
              <a:t> de Mercado</a:t>
            </a:r>
          </a:p>
        </p:txBody>
      </p:sp>
    </p:spTree>
    <p:extLst>
      <p:ext uri="{BB962C8B-B14F-4D97-AF65-F5344CB8AC3E}">
        <p14:creationId xmlns:p14="http://schemas.microsoft.com/office/powerpoint/2010/main" val="1314438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527181" y="2895786"/>
            <a:ext cx="4374486" cy="648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b="1" dirty="0">
              <a:solidFill>
                <a:srgbClr val="FF0000"/>
              </a:solidFill>
            </a:endParaRPr>
          </a:p>
        </p:txBody>
      </p:sp>
      <p:cxnSp>
        <p:nvCxnSpPr>
          <p:cNvPr id="6" name="5 Conector recto"/>
          <p:cNvCxnSpPr>
            <a:cxnSpLocks/>
          </p:cNvCxnSpPr>
          <p:nvPr/>
        </p:nvCxnSpPr>
        <p:spPr>
          <a:xfrm>
            <a:off x="611560" y="4876006"/>
            <a:ext cx="7065432" cy="72008"/>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8" name="7 Imagen" descr="C:\Users\e13104\Dropbox\UTP\Logo UTP en alta - 29-8-1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4376514"/>
            <a:ext cx="1371600" cy="571500"/>
          </a:xfrm>
          <a:prstGeom prst="rect">
            <a:avLst/>
          </a:prstGeom>
          <a:noFill/>
          <a:ln>
            <a:noFill/>
          </a:ln>
        </p:spPr>
      </p:pic>
      <p:sp>
        <p:nvSpPr>
          <p:cNvPr id="2" name="Rectángulo 1">
            <a:extLst>
              <a:ext uri="{FF2B5EF4-FFF2-40B4-BE49-F238E27FC236}">
                <a16:creationId xmlns:a16="http://schemas.microsoft.com/office/drawing/2014/main" id="{DEDC1BAE-A9E4-45D7-B1BD-DC9C0682DF23}"/>
              </a:ext>
            </a:extLst>
          </p:cNvPr>
          <p:cNvSpPr/>
          <p:nvPr/>
        </p:nvSpPr>
        <p:spPr>
          <a:xfrm>
            <a:off x="1925706" y="303498"/>
            <a:ext cx="5454606" cy="594066"/>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400" dirty="0">
                <a:solidFill>
                  <a:srgbClr val="FF0000"/>
                </a:solidFill>
              </a:rPr>
              <a:t>FACTORES DE DESARROLLO ECONOMICO MUNDIAL</a:t>
            </a:r>
          </a:p>
        </p:txBody>
      </p:sp>
      <p:graphicFrame>
        <p:nvGraphicFramePr>
          <p:cNvPr id="7" name="Diagrama 6">
            <a:extLst>
              <a:ext uri="{FF2B5EF4-FFF2-40B4-BE49-F238E27FC236}">
                <a16:creationId xmlns:a16="http://schemas.microsoft.com/office/drawing/2014/main" id="{B4F666CC-B52F-47BC-AA6D-A5359B8AE663}"/>
              </a:ext>
            </a:extLst>
          </p:cNvPr>
          <p:cNvGraphicFramePr/>
          <p:nvPr>
            <p:extLst>
              <p:ext uri="{D42A27DB-BD31-4B8C-83A1-F6EECF244321}">
                <p14:modId xmlns:p14="http://schemas.microsoft.com/office/powerpoint/2010/main" val="3499051348"/>
              </p:ext>
            </p:extLst>
          </p:nvPr>
        </p:nvGraphicFramePr>
        <p:xfrm>
          <a:off x="1115616" y="1110294"/>
          <a:ext cx="3344390" cy="36673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Marcador de contenido 6" descr="Imagen que contiene cielo, agua, exterior, edificio&#10;&#10;Descripción generada con confianza muy alta">
            <a:extLst>
              <a:ext uri="{FF2B5EF4-FFF2-40B4-BE49-F238E27FC236}">
                <a16:creationId xmlns:a16="http://schemas.microsoft.com/office/drawing/2014/main" id="{8D356BB8-0A8F-4D62-B3AB-BE2E56E0FD17}"/>
              </a:ext>
            </a:extLst>
          </p:cNvPr>
          <p:cNvPicPr>
            <a:picLocks noChangeAspect="1"/>
          </p:cNvPicPr>
          <p:nvPr/>
        </p:nvPicPr>
        <p:blipFill>
          <a:blip r:embed="rId8"/>
          <a:stretch>
            <a:fillRect/>
          </a:stretch>
        </p:blipFill>
        <p:spPr>
          <a:xfrm>
            <a:off x="5436096" y="1992210"/>
            <a:ext cx="1872208" cy="1443636"/>
          </a:xfrm>
          <a:prstGeom prst="rect">
            <a:avLst/>
          </a:prstGeom>
        </p:spPr>
      </p:pic>
    </p:spTree>
    <p:extLst>
      <p:ext uri="{BB962C8B-B14F-4D97-AF65-F5344CB8AC3E}">
        <p14:creationId xmlns:p14="http://schemas.microsoft.com/office/powerpoint/2010/main" val="110454480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texto"/>
          <p:cNvSpPr txBox="1">
            <a:spLocks/>
          </p:cNvSpPr>
          <p:nvPr/>
        </p:nvSpPr>
        <p:spPr>
          <a:xfrm>
            <a:off x="1260732" y="1167595"/>
            <a:ext cx="2555184" cy="1669529"/>
          </a:xfrm>
          <a:prstGeom prst="rect">
            <a:avLst/>
          </a:prstGeom>
          <a:solidFill>
            <a:schemeClr val="bg1"/>
          </a:solidFill>
        </p:spPr>
        <p:txBody>
          <a:bodyPr/>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fontAlgn="base">
              <a:spcBef>
                <a:spcPct val="0"/>
              </a:spcBef>
              <a:spcAft>
                <a:spcPct val="0"/>
              </a:spcAft>
              <a:buNone/>
            </a:pPr>
            <a:r>
              <a:rPr lang="es-PE" sz="1050" dirty="0">
                <a:latin typeface="Calibri" panose="020F0502020204030204" pitchFamily="34" charset="0"/>
                <a:ea typeface="Calibri" panose="020F0502020204030204" pitchFamily="34" charset="0"/>
                <a:cs typeface="Times New Roman" panose="02020603050405020304" pitchFamily="18" charset="0"/>
              </a:rPr>
              <a:t>Al finalizar la unidad, el participante define, analiza e interpreta comportamiento de consumo, análisis situacional y </a:t>
            </a:r>
            <a:r>
              <a:rPr lang="es-PE" sz="1050" dirty="0" err="1">
                <a:latin typeface="Calibri" panose="020F0502020204030204" pitchFamily="34" charset="0"/>
                <a:ea typeface="Calibri" panose="020F0502020204030204" pitchFamily="34" charset="0"/>
                <a:cs typeface="Times New Roman" panose="02020603050405020304" pitchFamily="18" charset="0"/>
              </a:rPr>
              <a:t>macroambiental</a:t>
            </a:r>
            <a:r>
              <a:rPr lang="es-PE" sz="1050" dirty="0">
                <a:latin typeface="Calibri" panose="020F0502020204030204" pitchFamily="34" charset="0"/>
                <a:ea typeface="Calibri" panose="020F0502020204030204" pitchFamily="34" charset="0"/>
                <a:cs typeface="Times New Roman" panose="02020603050405020304" pitchFamily="18" charset="0"/>
              </a:rPr>
              <a:t>, con el uso de matrices y evaluación de los segmento de mercado </a:t>
            </a:r>
            <a:endParaRPr lang="es-PE" altLang="es-ES" sz="1050" dirty="0">
              <a:solidFill>
                <a:prstClr val="black"/>
              </a:solidFill>
              <a:cs typeface="Arial" pitchFamily="34" charset="0"/>
            </a:endParaRPr>
          </a:p>
        </p:txBody>
      </p:sp>
      <p:sp>
        <p:nvSpPr>
          <p:cNvPr id="5" name="5 Marcador de texto"/>
          <p:cNvSpPr txBox="1">
            <a:spLocks/>
          </p:cNvSpPr>
          <p:nvPr/>
        </p:nvSpPr>
        <p:spPr>
          <a:xfrm>
            <a:off x="1143000" y="152230"/>
            <a:ext cx="2302055" cy="745334"/>
          </a:xfrm>
          <a:prstGeom prst="rect">
            <a:avLst/>
          </a:prstGeom>
          <a:solidFill>
            <a:schemeClr val="bg1"/>
          </a:solidFill>
        </p:spPr>
        <p:txBody>
          <a:bodyPr anchor="b"/>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69056" indent="0">
              <a:buNone/>
            </a:pPr>
            <a:r>
              <a:rPr lang="es-PE" sz="1350" b="1" dirty="0">
                <a:solidFill>
                  <a:srgbClr val="0070C0"/>
                </a:solidFill>
              </a:rPr>
              <a:t>Logro de la Unidad: </a:t>
            </a:r>
          </a:p>
        </p:txBody>
      </p:sp>
      <p:sp>
        <p:nvSpPr>
          <p:cNvPr id="6" name="5 Rectángulo redondeado"/>
          <p:cNvSpPr/>
          <p:nvPr/>
        </p:nvSpPr>
        <p:spPr>
          <a:xfrm>
            <a:off x="3815916" y="654537"/>
            <a:ext cx="3537774" cy="486054"/>
          </a:xfrm>
          <a:prstGeom prst="roundRect">
            <a:avLst>
              <a:gd name="adj" fmla="val 10493"/>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350" b="1" dirty="0">
                <a:solidFill>
                  <a:srgbClr val="0070C0"/>
                </a:solidFill>
              </a:rPr>
              <a:t>Importancia</a:t>
            </a:r>
            <a:endParaRPr lang="es-PE" sz="1200" b="1" dirty="0">
              <a:solidFill>
                <a:srgbClr val="0070C0"/>
              </a:solidFill>
            </a:endParaRPr>
          </a:p>
        </p:txBody>
      </p:sp>
      <p:sp>
        <p:nvSpPr>
          <p:cNvPr id="8" name="7 Rectángulo"/>
          <p:cNvSpPr/>
          <p:nvPr/>
        </p:nvSpPr>
        <p:spPr>
          <a:xfrm>
            <a:off x="3977934" y="1254891"/>
            <a:ext cx="3618402" cy="23429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PE" sz="1050" dirty="0">
                <a:solidFill>
                  <a:schemeClr val="tx1"/>
                </a:solidFill>
              </a:rPr>
              <a:t>Al término del curso el alumno será capaz de: aplicar los conceptos fundamentales del marketing y análisis del mercado, Formular estrategias de marketing que se puedan constituir en la orientación principal del desarrollo exitoso de organizaciones y negocios. Desarrollar e implementar estrategias de marketing aplicando diversos marcos conceptuales y métodos analíticos, Aplicar el razonamiento cuantitativo y cualitativo en la toma de decisiones frente a problemas de marketing, particularmente en situaciones complejas, críticas y de incertidumbre, experimentando con los diversos efectos y consecuencias que puedan tener dichas decisiones y así poder encontrar soluciones, tal y como sucede en la realidad, maneja los conceptos de gestión y organización relacionados con la investigación de mercados, elaborar el plan del marketing. </a:t>
            </a:r>
            <a:endParaRPr lang="es-ES" sz="1050" dirty="0">
              <a:solidFill>
                <a:schemeClr val="tx1"/>
              </a:solidFill>
            </a:endParaRPr>
          </a:p>
        </p:txBody>
      </p:sp>
      <p:cxnSp>
        <p:nvCxnSpPr>
          <p:cNvPr id="10" name="9 Conector recto"/>
          <p:cNvCxnSpPr>
            <a:cxnSpLocks/>
          </p:cNvCxnSpPr>
          <p:nvPr/>
        </p:nvCxnSpPr>
        <p:spPr>
          <a:xfrm>
            <a:off x="683568" y="4948014"/>
            <a:ext cx="6912768"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12" name="11 Imagen" descr="C:\Users\e13104\Dropbox\UTP\Logo UTP en alta - 29-8-1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97788" y="4379069"/>
            <a:ext cx="1371600" cy="571500"/>
          </a:xfrm>
          <a:prstGeom prst="rect">
            <a:avLst/>
          </a:prstGeom>
          <a:noFill/>
          <a:ln>
            <a:noFill/>
          </a:ln>
        </p:spPr>
      </p:pic>
    </p:spTree>
    <p:extLst>
      <p:ext uri="{BB962C8B-B14F-4D97-AF65-F5344CB8AC3E}">
        <p14:creationId xmlns:p14="http://schemas.microsoft.com/office/powerpoint/2010/main" val="376933574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4301970" y="373583"/>
            <a:ext cx="2592288" cy="486054"/>
          </a:xfrm>
          <a:prstGeom prst="roundRect">
            <a:avLst>
              <a:gd name="adj" fmla="val 10493"/>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350" b="1" dirty="0">
                <a:solidFill>
                  <a:srgbClr val="0070C0"/>
                </a:solidFill>
              </a:rPr>
              <a:t>Contenido General</a:t>
            </a:r>
            <a:endParaRPr lang="es-PE" sz="1200" b="1" dirty="0">
              <a:solidFill>
                <a:srgbClr val="0070C0"/>
              </a:solidFill>
            </a:endParaRPr>
          </a:p>
        </p:txBody>
      </p:sp>
      <p:sp>
        <p:nvSpPr>
          <p:cNvPr id="7" name="5 Marcador de texto"/>
          <p:cNvSpPr txBox="1">
            <a:spLocks/>
          </p:cNvSpPr>
          <p:nvPr/>
        </p:nvSpPr>
        <p:spPr>
          <a:xfrm>
            <a:off x="1240544" y="1087679"/>
            <a:ext cx="2825214" cy="1816147"/>
          </a:xfrm>
          <a:prstGeom prst="rect">
            <a:avLst/>
          </a:prstGeom>
          <a:solidFill>
            <a:schemeClr val="bg1"/>
          </a:solidFill>
        </p:spPr>
        <p:txBody>
          <a:bodyPr/>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fontAlgn="base">
              <a:spcBef>
                <a:spcPct val="0"/>
              </a:spcBef>
              <a:spcAft>
                <a:spcPct val="0"/>
              </a:spcAft>
              <a:buNone/>
            </a:pPr>
            <a:r>
              <a:rPr lang="es-PE" altLang="es-ES" sz="1200">
                <a:solidFill>
                  <a:prstClr val="black"/>
                </a:solidFill>
                <a:cs typeface="Arial" pitchFamily="34" charset="0"/>
              </a:rPr>
              <a:t>Al final de la unidad, el participante define, analiza e interpreta comportamiento de consumo, análisis situacional y macroambiental, con el uso de matrices y evaluación de los segmento de mercado</a:t>
            </a:r>
            <a:endParaRPr lang="es-PE" altLang="es-ES" sz="1200" dirty="0">
              <a:solidFill>
                <a:prstClr val="black"/>
              </a:solidFill>
              <a:cs typeface="Arial" pitchFamily="34" charset="0"/>
            </a:endParaRPr>
          </a:p>
        </p:txBody>
      </p:sp>
      <p:sp>
        <p:nvSpPr>
          <p:cNvPr id="8" name="5 Marcador de texto"/>
          <p:cNvSpPr txBox="1">
            <a:spLocks/>
          </p:cNvSpPr>
          <p:nvPr/>
        </p:nvSpPr>
        <p:spPr>
          <a:xfrm>
            <a:off x="1240545" y="114304"/>
            <a:ext cx="2302055" cy="745334"/>
          </a:xfrm>
          <a:prstGeom prst="rect">
            <a:avLst/>
          </a:prstGeom>
          <a:noFill/>
          <a:ln>
            <a:noFill/>
          </a:ln>
        </p:spPr>
        <p:txBody>
          <a:bodyPr anchor="b"/>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69056" indent="0">
              <a:buNone/>
            </a:pPr>
            <a:r>
              <a:rPr lang="es-PE" sz="1275" b="1" dirty="0">
                <a:solidFill>
                  <a:srgbClr val="0070C0"/>
                </a:solidFill>
              </a:rPr>
              <a:t>Logro de la Unidad </a:t>
            </a:r>
          </a:p>
        </p:txBody>
      </p:sp>
      <p:sp>
        <p:nvSpPr>
          <p:cNvPr id="9" name="8 Rectángulo"/>
          <p:cNvSpPr/>
          <p:nvPr/>
        </p:nvSpPr>
        <p:spPr>
          <a:xfrm>
            <a:off x="4301970" y="876484"/>
            <a:ext cx="3186354" cy="25506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15000"/>
              </a:lnSpc>
            </a:pPr>
            <a:r>
              <a:rPr lang="es-ES" dirty="0">
                <a:solidFill>
                  <a:schemeClr val="tx1"/>
                </a:solidFill>
              </a:rPr>
              <a:t>Medición de mercado Potencial de mercado total Potencial de mercado relativo </a:t>
            </a:r>
          </a:p>
          <a:p>
            <a:pPr lvl="1">
              <a:lnSpc>
                <a:spcPct val="115000"/>
              </a:lnSpc>
            </a:pPr>
            <a:r>
              <a:rPr lang="es-ES" dirty="0">
                <a:solidFill>
                  <a:schemeClr val="tx1"/>
                </a:solidFill>
              </a:rPr>
              <a:t>Pronóstico de ventas Análisis de rentabilidad </a:t>
            </a:r>
          </a:p>
          <a:p>
            <a:pPr lvl="1">
              <a:lnSpc>
                <a:spcPct val="115000"/>
              </a:lnSpc>
            </a:pPr>
            <a:r>
              <a:rPr lang="es-ES" dirty="0">
                <a:solidFill>
                  <a:schemeClr val="tx1"/>
                </a:solidFill>
              </a:rPr>
              <a:t>Análisis de productividad </a:t>
            </a:r>
          </a:p>
        </p:txBody>
      </p:sp>
      <p:cxnSp>
        <p:nvCxnSpPr>
          <p:cNvPr id="10" name="9 Conector recto"/>
          <p:cNvCxnSpPr>
            <a:cxnSpLocks/>
          </p:cNvCxnSpPr>
          <p:nvPr/>
        </p:nvCxnSpPr>
        <p:spPr>
          <a:xfrm>
            <a:off x="1143000" y="4948014"/>
            <a:ext cx="6345324"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12" name="11 Imagen" descr="C:\Users\e13104\Dropbox\UTP\Logo UTP en alta - 29-8-1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88324" y="4376514"/>
            <a:ext cx="1371600" cy="571500"/>
          </a:xfrm>
          <a:prstGeom prst="rect">
            <a:avLst/>
          </a:prstGeom>
          <a:noFill/>
          <a:ln>
            <a:noFill/>
          </a:ln>
        </p:spPr>
      </p:pic>
    </p:spTree>
    <p:extLst>
      <p:ext uri="{BB962C8B-B14F-4D97-AF65-F5344CB8AC3E}">
        <p14:creationId xmlns:p14="http://schemas.microsoft.com/office/powerpoint/2010/main" val="143970289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texto"/>
          <p:cNvSpPr txBox="1">
            <a:spLocks/>
          </p:cNvSpPr>
          <p:nvPr/>
        </p:nvSpPr>
        <p:spPr>
          <a:xfrm>
            <a:off x="1143001" y="897565"/>
            <a:ext cx="2105853" cy="1669529"/>
          </a:xfrm>
          <a:prstGeom prst="rect">
            <a:avLst/>
          </a:prstGeom>
          <a:solidFill>
            <a:schemeClr val="bg1"/>
          </a:solidFill>
        </p:spPr>
        <p:txBody>
          <a:bodyPr/>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69056" indent="0" algn="just">
              <a:buNone/>
            </a:pPr>
            <a:r>
              <a:rPr lang="es-PE" sz="900" dirty="0"/>
              <a:t>Al final de la sesión aprender y analizar la aplicación del fundamento de la administración.</a:t>
            </a:r>
          </a:p>
        </p:txBody>
      </p:sp>
      <p:sp>
        <p:nvSpPr>
          <p:cNvPr id="6" name="5 Marcador de texto"/>
          <p:cNvSpPr txBox="1">
            <a:spLocks/>
          </p:cNvSpPr>
          <p:nvPr/>
        </p:nvSpPr>
        <p:spPr>
          <a:xfrm>
            <a:off x="1143000" y="152230"/>
            <a:ext cx="2302055" cy="745334"/>
          </a:xfrm>
          <a:prstGeom prst="rect">
            <a:avLst/>
          </a:prstGeom>
          <a:solidFill>
            <a:schemeClr val="bg1"/>
          </a:solidFill>
        </p:spPr>
        <p:txBody>
          <a:bodyPr anchor="b"/>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69056" indent="0">
              <a:buNone/>
            </a:pPr>
            <a:r>
              <a:rPr lang="es-PE" sz="1275" b="1" dirty="0">
                <a:solidFill>
                  <a:srgbClr val="0070C0"/>
                </a:solidFill>
              </a:rPr>
              <a:t>Logro: </a:t>
            </a:r>
          </a:p>
        </p:txBody>
      </p:sp>
      <p:sp>
        <p:nvSpPr>
          <p:cNvPr id="7" name="5 Marcador de texto"/>
          <p:cNvSpPr txBox="1">
            <a:spLocks/>
          </p:cNvSpPr>
          <p:nvPr/>
        </p:nvSpPr>
        <p:spPr>
          <a:xfrm>
            <a:off x="1257300" y="1011864"/>
            <a:ext cx="2504610" cy="2531994"/>
          </a:xfrm>
          <a:prstGeom prst="rect">
            <a:avLst/>
          </a:prstGeom>
          <a:solidFill>
            <a:schemeClr val="bg1"/>
          </a:solidFill>
        </p:spPr>
        <p:txBody>
          <a:bodyPr/>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fontAlgn="base">
              <a:spcBef>
                <a:spcPct val="0"/>
              </a:spcBef>
              <a:spcAft>
                <a:spcPct val="0"/>
              </a:spcAft>
              <a:buNone/>
            </a:pPr>
            <a:r>
              <a:rPr lang="es-PE" altLang="es-ES" sz="1200" dirty="0">
                <a:solidFill>
                  <a:prstClr val="black"/>
                </a:solidFill>
                <a:cs typeface="Arial" pitchFamily="34" charset="0"/>
              </a:rPr>
              <a:t>Al  final de la sesión, el estudiante distingue las diferencias entre demanda primaria, </a:t>
            </a:r>
            <a:r>
              <a:rPr lang="es-PE" altLang="es-ES" sz="1200" dirty="0" err="1">
                <a:solidFill>
                  <a:prstClr val="black"/>
                </a:solidFill>
                <a:cs typeface="Arial" pitchFamily="34" charset="0"/>
              </a:rPr>
              <a:t>selectiva,y</a:t>
            </a:r>
            <a:r>
              <a:rPr lang="es-PE" altLang="es-ES" sz="1200" dirty="0">
                <a:solidFill>
                  <a:prstClr val="black"/>
                </a:solidFill>
                <a:cs typeface="Arial" pitchFamily="34" charset="0"/>
              </a:rPr>
              <a:t> reconocer que es un mercado relevante.</a:t>
            </a:r>
          </a:p>
        </p:txBody>
      </p:sp>
      <p:sp>
        <p:nvSpPr>
          <p:cNvPr id="8" name="5 Marcador de texto"/>
          <p:cNvSpPr txBox="1">
            <a:spLocks/>
          </p:cNvSpPr>
          <p:nvPr/>
        </p:nvSpPr>
        <p:spPr>
          <a:xfrm>
            <a:off x="1257300" y="266530"/>
            <a:ext cx="2302055" cy="745334"/>
          </a:xfrm>
          <a:prstGeom prst="rect">
            <a:avLst/>
          </a:prstGeom>
          <a:solidFill>
            <a:schemeClr val="bg1"/>
          </a:solidFill>
        </p:spPr>
        <p:txBody>
          <a:bodyPr anchor="b"/>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69056" indent="0">
              <a:buNone/>
            </a:pPr>
            <a:r>
              <a:rPr lang="es-PE" sz="1350" b="1" dirty="0">
                <a:solidFill>
                  <a:srgbClr val="0070C0"/>
                </a:solidFill>
              </a:rPr>
              <a:t>Logro de la Sesión: </a:t>
            </a:r>
          </a:p>
        </p:txBody>
      </p:sp>
      <p:sp>
        <p:nvSpPr>
          <p:cNvPr id="4" name="3 Rectángulo redondeado"/>
          <p:cNvSpPr/>
          <p:nvPr/>
        </p:nvSpPr>
        <p:spPr>
          <a:xfrm>
            <a:off x="3869922" y="440982"/>
            <a:ext cx="3402378" cy="456582"/>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350" b="1" dirty="0">
                <a:solidFill>
                  <a:srgbClr val="0070C0"/>
                </a:solidFill>
              </a:rPr>
              <a:t>Importancia</a:t>
            </a:r>
          </a:p>
        </p:txBody>
      </p:sp>
      <p:cxnSp>
        <p:nvCxnSpPr>
          <p:cNvPr id="10" name="9 Conector recto"/>
          <p:cNvCxnSpPr>
            <a:cxnSpLocks/>
          </p:cNvCxnSpPr>
          <p:nvPr/>
        </p:nvCxnSpPr>
        <p:spPr>
          <a:xfrm>
            <a:off x="1257300" y="4948014"/>
            <a:ext cx="648305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12" name="11 Imagen" descr="C:\Users\e13104\Dropbox\UTP\Logo UTP en alta - 29-8-1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57684" y="4299942"/>
            <a:ext cx="1371600" cy="571500"/>
          </a:xfrm>
          <a:prstGeom prst="rect">
            <a:avLst/>
          </a:prstGeom>
          <a:noFill/>
          <a:ln>
            <a:noFill/>
          </a:ln>
        </p:spPr>
      </p:pic>
      <p:sp>
        <p:nvSpPr>
          <p:cNvPr id="3" name="2 Rectángulo"/>
          <p:cNvSpPr/>
          <p:nvPr/>
        </p:nvSpPr>
        <p:spPr>
          <a:xfrm>
            <a:off x="4031940" y="1113588"/>
            <a:ext cx="3618402" cy="21062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lnSpc>
                <a:spcPct val="115000"/>
              </a:lnSpc>
            </a:pPr>
            <a:r>
              <a:rPr lang="es-PE" sz="1200" dirty="0">
                <a:solidFill>
                  <a:schemeClr val="tx1"/>
                </a:solidFill>
                <a:latin typeface="Calibri" panose="020F0502020204030204" pitchFamily="34" charset="0"/>
                <a:ea typeface="Calibri" panose="020F0502020204030204" pitchFamily="34" charset="0"/>
                <a:cs typeface="Times New Roman" panose="02020603050405020304" pitchFamily="18" charset="0"/>
              </a:rPr>
              <a:t>El análisis de mercado es importante </a:t>
            </a:r>
            <a:r>
              <a:rPr lang="es-PE" sz="12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para lograr eficacia en el desarrollo del proceso de segmentación.</a:t>
            </a:r>
            <a:endParaRPr lang="es-ES" sz="1200" b="1" dirty="0">
              <a:solidFill>
                <a:schemeClr val="tx1"/>
              </a:solidFill>
            </a:endParaRPr>
          </a:p>
        </p:txBody>
      </p:sp>
    </p:spTree>
    <p:extLst>
      <p:ext uri="{BB962C8B-B14F-4D97-AF65-F5344CB8AC3E}">
        <p14:creationId xmlns:p14="http://schemas.microsoft.com/office/powerpoint/2010/main" val="366892563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a:xfrm>
            <a:off x="493766" y="1043377"/>
            <a:ext cx="8229600" cy="588959"/>
          </a:xfrm>
        </p:spPr>
        <p:txBody>
          <a:bodyPr/>
          <a:lstStyle/>
          <a:p>
            <a:r>
              <a:rPr lang="es-ES_tradnl" dirty="0"/>
              <a:t>Medición de Mercado</a:t>
            </a:r>
          </a:p>
        </p:txBody>
      </p:sp>
      <p:sp>
        <p:nvSpPr>
          <p:cNvPr id="3" name="2 Marcador de contenido"/>
          <p:cNvSpPr>
            <a:spLocks noGrp="1"/>
          </p:cNvSpPr>
          <p:nvPr>
            <p:ph idx="1"/>
          </p:nvPr>
        </p:nvSpPr>
        <p:spPr>
          <a:xfrm>
            <a:off x="426930" y="1749963"/>
            <a:ext cx="8363272" cy="2595735"/>
          </a:xfrm>
        </p:spPr>
        <p:txBody>
          <a:bodyPr>
            <a:normAutofit fontScale="62500" lnSpcReduction="20000"/>
          </a:bodyPr>
          <a:lstStyle/>
          <a:p>
            <a:pPr marL="0" indent="0" algn="ctr">
              <a:buNone/>
            </a:pPr>
            <a:endParaRPr lang="es-ES_tradnl" dirty="0">
              <a:solidFill>
                <a:srgbClr val="C00000"/>
              </a:solidFill>
            </a:endParaRPr>
          </a:p>
          <a:p>
            <a:pPr marL="0" indent="0">
              <a:buNone/>
            </a:pPr>
            <a:r>
              <a:rPr lang="es-ES_tradnl" sz="3600" dirty="0">
                <a:solidFill>
                  <a:srgbClr val="C00000"/>
                </a:solidFill>
              </a:rPr>
              <a:t>Sesión 6:  Medición del mercado</a:t>
            </a:r>
          </a:p>
          <a:p>
            <a:pPr marL="514350" indent="-514350">
              <a:buFont typeface="+mj-lt"/>
              <a:buAutoNum type="arabicPeriod"/>
            </a:pPr>
            <a:r>
              <a:rPr lang="es-ES_tradnl" sz="3600" dirty="0">
                <a:solidFill>
                  <a:srgbClr val="C00000"/>
                </a:solidFill>
              </a:rPr>
              <a:t> Potencial de mercado total</a:t>
            </a:r>
          </a:p>
          <a:p>
            <a:pPr marL="514350" indent="-514350">
              <a:buFont typeface="+mj-lt"/>
              <a:buAutoNum type="arabicPeriod"/>
            </a:pPr>
            <a:r>
              <a:rPr lang="es-ES_tradnl" sz="3600" dirty="0">
                <a:solidFill>
                  <a:srgbClr val="C00000"/>
                </a:solidFill>
              </a:rPr>
              <a:t> Potencial de mercado relativo</a:t>
            </a:r>
          </a:p>
          <a:p>
            <a:pPr marL="514350" indent="-514350">
              <a:buFont typeface="+mj-lt"/>
              <a:buAutoNum type="arabicPeriod"/>
            </a:pPr>
            <a:r>
              <a:rPr lang="es-ES_tradnl" sz="3600" dirty="0">
                <a:solidFill>
                  <a:srgbClr val="C00000"/>
                </a:solidFill>
              </a:rPr>
              <a:t>  Pronóstico de ventas </a:t>
            </a:r>
          </a:p>
          <a:p>
            <a:pPr marL="514350" indent="-514350">
              <a:buFont typeface="+mj-lt"/>
              <a:buAutoNum type="arabicPeriod"/>
            </a:pPr>
            <a:r>
              <a:rPr lang="es-ES_tradnl" sz="3600" dirty="0">
                <a:solidFill>
                  <a:srgbClr val="C00000"/>
                </a:solidFill>
              </a:rPr>
              <a:t>Análisis de rentabilidad </a:t>
            </a:r>
          </a:p>
          <a:p>
            <a:pPr marL="514350" indent="-514350">
              <a:buFont typeface="+mj-lt"/>
              <a:buAutoNum type="arabicPeriod"/>
            </a:pPr>
            <a:r>
              <a:rPr lang="es-ES_tradnl" sz="3600" dirty="0">
                <a:solidFill>
                  <a:srgbClr val="C00000"/>
                </a:solidFill>
              </a:rPr>
              <a:t>Análisis de productividad </a:t>
            </a:r>
          </a:p>
        </p:txBody>
      </p:sp>
      <p:cxnSp>
        <p:nvCxnSpPr>
          <p:cNvPr id="4" name="5 Conector recto">
            <a:extLst>
              <a:ext uri="{FF2B5EF4-FFF2-40B4-BE49-F238E27FC236}">
                <a16:creationId xmlns:a16="http://schemas.microsoft.com/office/drawing/2014/main" id="{12713186-D3CD-4BF3-A9AB-31E4989AE383}"/>
              </a:ext>
            </a:extLst>
          </p:cNvPr>
          <p:cNvCxnSpPr>
            <a:cxnSpLocks/>
          </p:cNvCxnSpPr>
          <p:nvPr/>
        </p:nvCxnSpPr>
        <p:spPr>
          <a:xfrm>
            <a:off x="251520" y="4803998"/>
            <a:ext cx="7560840"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5" name="3 Imagen" descr="C:\Users\e13104\Dropbox\UTP\Logo UTP en alta - 29-8-13.jpg">
            <a:extLst>
              <a:ext uri="{FF2B5EF4-FFF2-40B4-BE49-F238E27FC236}">
                <a16:creationId xmlns:a16="http://schemas.microsoft.com/office/drawing/2014/main" id="{C6FE9192-CF26-4B54-ADD9-573DF383902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89837" y="4177018"/>
            <a:ext cx="1371600" cy="571500"/>
          </a:xfrm>
          <a:prstGeom prst="rect">
            <a:avLst/>
          </a:prstGeom>
          <a:noFill/>
          <a:ln>
            <a:noFill/>
          </a:ln>
        </p:spPr>
      </p:pic>
      <p:sp>
        <p:nvSpPr>
          <p:cNvPr id="6" name="1 Título">
            <a:extLst>
              <a:ext uri="{FF2B5EF4-FFF2-40B4-BE49-F238E27FC236}">
                <a16:creationId xmlns:a16="http://schemas.microsoft.com/office/drawing/2014/main" id="{1E4E0B46-1823-4949-B13F-8CF55AE35E05}"/>
              </a:ext>
            </a:extLst>
          </p:cNvPr>
          <p:cNvSpPr txBox="1">
            <a:spLocks/>
          </p:cNvSpPr>
          <p:nvPr/>
        </p:nvSpPr>
        <p:spPr>
          <a:xfrm>
            <a:off x="810344" y="186128"/>
            <a:ext cx="8229600" cy="8572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600" b="0" i="0" u="none" kern="1200">
                <a:solidFill>
                  <a:srgbClr val="C00000"/>
                </a:solidFill>
                <a:latin typeface="+mj-lt"/>
                <a:ea typeface="+mj-ea"/>
                <a:cs typeface="+mj-cs"/>
              </a:defRPr>
            </a:lvl1pPr>
          </a:lstStyle>
          <a:p>
            <a:r>
              <a:rPr lang="es-PE" dirty="0"/>
              <a:t>Análisis Estratégico para la segmentación </a:t>
            </a:r>
            <a:endParaRPr lang="es-ES_tradnl" dirty="0"/>
          </a:p>
        </p:txBody>
      </p:sp>
    </p:spTree>
    <p:extLst>
      <p:ext uri="{BB962C8B-B14F-4D97-AF65-F5344CB8AC3E}">
        <p14:creationId xmlns:p14="http://schemas.microsoft.com/office/powerpoint/2010/main" val="332740695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3 Diagrama"/>
          <p:cNvGraphicFramePr/>
          <p:nvPr>
            <p:extLst>
              <p:ext uri="{D42A27DB-BD31-4B8C-83A1-F6EECF244321}">
                <p14:modId xmlns:p14="http://schemas.microsoft.com/office/powerpoint/2010/main" val="3108509522"/>
              </p:ext>
            </p:extLst>
          </p:nvPr>
        </p:nvGraphicFramePr>
        <p:xfrm>
          <a:off x="457200" y="51470"/>
          <a:ext cx="8229600" cy="857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a 2"/>
          <p:cNvGraphicFramePr/>
          <p:nvPr>
            <p:extLst>
              <p:ext uri="{D42A27DB-BD31-4B8C-83A1-F6EECF244321}">
                <p14:modId xmlns:p14="http://schemas.microsoft.com/office/powerpoint/2010/main" val="776630070"/>
              </p:ext>
            </p:extLst>
          </p:nvPr>
        </p:nvGraphicFramePr>
        <p:xfrm>
          <a:off x="3635896" y="1059582"/>
          <a:ext cx="4907686" cy="25922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Rectángulo 1"/>
          <p:cNvSpPr/>
          <p:nvPr/>
        </p:nvSpPr>
        <p:spPr>
          <a:xfrm>
            <a:off x="323528" y="1203598"/>
            <a:ext cx="2736304" cy="1006429"/>
          </a:xfrm>
          <a:prstGeom prst="rect">
            <a:avLst/>
          </a:prstGeom>
        </p:spPr>
        <p:txBody>
          <a:bodyPr wrap="square">
            <a:spAutoFit/>
          </a:bodyPr>
          <a:lstStyle/>
          <a:p>
            <a:pPr>
              <a:lnSpc>
                <a:spcPct val="90000"/>
              </a:lnSpc>
            </a:pPr>
            <a:r>
              <a:rPr lang="es-ES_tradnl" sz="2200" b="1" dirty="0">
                <a:solidFill>
                  <a:schemeClr val="accent1"/>
                </a:solidFill>
              </a:rPr>
              <a:t>Tipos básicos de mediciones de mercado</a:t>
            </a:r>
          </a:p>
        </p:txBody>
      </p:sp>
      <p:cxnSp>
        <p:nvCxnSpPr>
          <p:cNvPr id="5" name="5 Conector recto">
            <a:extLst>
              <a:ext uri="{FF2B5EF4-FFF2-40B4-BE49-F238E27FC236}">
                <a16:creationId xmlns:a16="http://schemas.microsoft.com/office/drawing/2014/main" id="{E89E3D81-0DA7-4F87-9E14-253E9EF90A99}"/>
              </a:ext>
            </a:extLst>
          </p:cNvPr>
          <p:cNvCxnSpPr/>
          <p:nvPr/>
        </p:nvCxnSpPr>
        <p:spPr>
          <a:xfrm>
            <a:off x="251520" y="4803998"/>
            <a:ext cx="712879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6" name="3 Imagen" descr="C:\Users\e13104\Dropbox\UTP\Logo UTP en alta - 29-8-13.jpg">
            <a:extLst>
              <a:ext uri="{FF2B5EF4-FFF2-40B4-BE49-F238E27FC236}">
                <a16:creationId xmlns:a16="http://schemas.microsoft.com/office/drawing/2014/main" id="{0C099FB5-96D1-49FB-B23B-B6D704692B02}"/>
              </a:ext>
            </a:extLst>
          </p:cNvPr>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668344" y="4232498"/>
            <a:ext cx="1371600" cy="571500"/>
          </a:xfrm>
          <a:prstGeom prst="rect">
            <a:avLst/>
          </a:prstGeom>
          <a:noFill/>
          <a:ln>
            <a:noFill/>
          </a:ln>
        </p:spPr>
      </p:pic>
    </p:spTree>
    <p:extLst>
      <p:ext uri="{BB962C8B-B14F-4D97-AF65-F5344CB8AC3E}">
        <p14:creationId xmlns:p14="http://schemas.microsoft.com/office/powerpoint/2010/main" val="235397352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Diagrama 1"/>
          <p:cNvGraphicFramePr/>
          <p:nvPr>
            <p:extLst>
              <p:ext uri="{D42A27DB-BD31-4B8C-83A1-F6EECF244321}">
                <p14:modId xmlns:p14="http://schemas.microsoft.com/office/powerpoint/2010/main" val="4038525736"/>
              </p:ext>
            </p:extLst>
          </p:nvPr>
        </p:nvGraphicFramePr>
        <p:xfrm>
          <a:off x="457200" y="913770"/>
          <a:ext cx="8435280" cy="23780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2 Diagrama"/>
          <p:cNvGraphicFramePr/>
          <p:nvPr>
            <p:extLst>
              <p:ext uri="{D42A27DB-BD31-4B8C-83A1-F6EECF244321}">
                <p14:modId xmlns:p14="http://schemas.microsoft.com/office/powerpoint/2010/main" val="1690776155"/>
              </p:ext>
            </p:extLst>
          </p:nvPr>
        </p:nvGraphicFramePr>
        <p:xfrm>
          <a:off x="457200" y="51470"/>
          <a:ext cx="8229600" cy="8572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4" name="5 Conector recto">
            <a:extLst>
              <a:ext uri="{FF2B5EF4-FFF2-40B4-BE49-F238E27FC236}">
                <a16:creationId xmlns:a16="http://schemas.microsoft.com/office/drawing/2014/main" id="{F759A4A5-B02F-4F35-82E2-E8739096E95C}"/>
              </a:ext>
            </a:extLst>
          </p:cNvPr>
          <p:cNvCxnSpPr/>
          <p:nvPr/>
        </p:nvCxnSpPr>
        <p:spPr>
          <a:xfrm>
            <a:off x="251520" y="4803998"/>
            <a:ext cx="712879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5" name="3 Imagen" descr="C:\Users\e13104\Dropbox\UTP\Logo UTP en alta - 29-8-13.jpg">
            <a:extLst>
              <a:ext uri="{FF2B5EF4-FFF2-40B4-BE49-F238E27FC236}">
                <a16:creationId xmlns:a16="http://schemas.microsoft.com/office/drawing/2014/main" id="{2DF08291-08EA-49EB-9325-C6ECFCDB6285}"/>
              </a:ext>
            </a:extLst>
          </p:cNvPr>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668344" y="4083918"/>
            <a:ext cx="1371600" cy="571500"/>
          </a:xfrm>
          <a:prstGeom prst="rect">
            <a:avLst/>
          </a:prstGeom>
          <a:noFill/>
          <a:ln>
            <a:noFill/>
          </a:ln>
        </p:spPr>
      </p:pic>
    </p:spTree>
    <p:extLst>
      <p:ext uri="{BB962C8B-B14F-4D97-AF65-F5344CB8AC3E}">
        <p14:creationId xmlns:p14="http://schemas.microsoft.com/office/powerpoint/2010/main" val="22874124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4 Título"/>
          <p:cNvSpPr>
            <a:spLocks noGrp="1"/>
          </p:cNvSpPr>
          <p:nvPr>
            <p:ph type="title"/>
          </p:nvPr>
        </p:nvSpPr>
        <p:spPr>
          <a:ln>
            <a:solidFill>
              <a:srgbClr val="FF0000"/>
            </a:solidFill>
          </a:ln>
        </p:spPr>
        <p:txBody>
          <a:bodyPr>
            <a:normAutofit/>
          </a:bodyPr>
          <a:lstStyle/>
          <a:p>
            <a:r>
              <a:rPr lang="es-ES" sz="3200" b="1" dirty="0">
                <a:solidFill>
                  <a:schemeClr val="tx1"/>
                </a:solidFill>
              </a:rPr>
              <a:t>Objetivo del análisis del mercado</a:t>
            </a:r>
          </a:p>
        </p:txBody>
      </p:sp>
      <p:graphicFrame>
        <p:nvGraphicFramePr>
          <p:cNvPr id="2" name="Marcador de contenido 1"/>
          <p:cNvGraphicFramePr>
            <a:graphicFrameLocks noGrp="1"/>
          </p:cNvGraphicFramePr>
          <p:nvPr>
            <p:ph idx="1"/>
            <p:extLst>
              <p:ext uri="{D42A27DB-BD31-4B8C-83A1-F6EECF244321}">
                <p14:modId xmlns:p14="http://schemas.microsoft.com/office/powerpoint/2010/main" val="3602482986"/>
              </p:ext>
            </p:extLst>
          </p:nvPr>
        </p:nvGraphicFramePr>
        <p:xfrm>
          <a:off x="2123728" y="1203598"/>
          <a:ext cx="5112568" cy="2163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4" name="5 Conector recto">
            <a:extLst>
              <a:ext uri="{FF2B5EF4-FFF2-40B4-BE49-F238E27FC236}">
                <a16:creationId xmlns:a16="http://schemas.microsoft.com/office/drawing/2014/main" id="{D6D15D30-7E3A-4A85-8A1B-6C020E889403}"/>
              </a:ext>
            </a:extLst>
          </p:cNvPr>
          <p:cNvCxnSpPr/>
          <p:nvPr/>
        </p:nvCxnSpPr>
        <p:spPr>
          <a:xfrm>
            <a:off x="251520" y="4803998"/>
            <a:ext cx="712879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6" name="3 Imagen" descr="C:\Users\e13104\Dropbox\UTP\Logo UTP en alta - 29-8-13.jpg">
            <a:extLst>
              <a:ext uri="{FF2B5EF4-FFF2-40B4-BE49-F238E27FC236}">
                <a16:creationId xmlns:a16="http://schemas.microsoft.com/office/drawing/2014/main" id="{768FE5AC-9927-41D4-A039-68623B4D9FEF}"/>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68344" y="4083918"/>
            <a:ext cx="1371600" cy="571500"/>
          </a:xfrm>
          <a:prstGeom prst="rect">
            <a:avLst/>
          </a:prstGeom>
          <a:noFill/>
          <a:ln>
            <a:noFill/>
          </a:ln>
        </p:spPr>
      </p:pic>
    </p:spTree>
    <p:extLst>
      <p:ext uri="{BB962C8B-B14F-4D97-AF65-F5344CB8AC3E}">
        <p14:creationId xmlns:p14="http://schemas.microsoft.com/office/powerpoint/2010/main" val="389091733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5 Marcador de contenido"/>
          <p:cNvSpPr>
            <a:spLocks noGrp="1"/>
          </p:cNvSpPr>
          <p:nvPr>
            <p:ph idx="1"/>
          </p:nvPr>
        </p:nvSpPr>
        <p:spPr>
          <a:xfrm>
            <a:off x="584068" y="987575"/>
            <a:ext cx="8229600" cy="504055"/>
          </a:xfrm>
        </p:spPr>
        <p:txBody>
          <a:bodyPr>
            <a:normAutofit/>
          </a:bodyPr>
          <a:lstStyle/>
          <a:p>
            <a:pPr marL="0" indent="0" algn="just">
              <a:buNone/>
            </a:pPr>
            <a:r>
              <a:rPr lang="es-ES" sz="1800" dirty="0"/>
              <a:t>A efectos prácticos, se consideran </a:t>
            </a:r>
            <a:r>
              <a:rPr lang="es-ES" sz="1800" b="1" dirty="0"/>
              <a:t>dos dimensiones del mercado relevante</a:t>
            </a:r>
            <a:r>
              <a:rPr lang="es-ES" sz="1800" dirty="0"/>
              <a:t>: </a:t>
            </a:r>
          </a:p>
        </p:txBody>
      </p:sp>
      <p:graphicFrame>
        <p:nvGraphicFramePr>
          <p:cNvPr id="2" name="1 Diagrama"/>
          <p:cNvGraphicFramePr/>
          <p:nvPr>
            <p:extLst>
              <p:ext uri="{D42A27DB-BD31-4B8C-83A1-F6EECF244321}">
                <p14:modId xmlns:p14="http://schemas.microsoft.com/office/powerpoint/2010/main" val="3692253315"/>
              </p:ext>
            </p:extLst>
          </p:nvPr>
        </p:nvGraphicFramePr>
        <p:xfrm>
          <a:off x="3379060" y="1478404"/>
          <a:ext cx="5153380" cy="17414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p:cNvSpPr/>
          <p:nvPr/>
        </p:nvSpPr>
        <p:spPr>
          <a:xfrm>
            <a:off x="3275856" y="3509595"/>
            <a:ext cx="5256584" cy="646331"/>
          </a:xfrm>
          <a:prstGeom prst="rect">
            <a:avLst/>
          </a:prstGeom>
        </p:spPr>
        <p:txBody>
          <a:bodyPr wrap="square">
            <a:spAutoFit/>
          </a:bodyPr>
          <a:lstStyle/>
          <a:p>
            <a:pPr algn="just"/>
            <a:r>
              <a:rPr lang="es-ES" dirty="0">
                <a:solidFill>
                  <a:schemeClr val="tx1">
                    <a:lumMod val="65000"/>
                    <a:lumOff val="35000"/>
                  </a:schemeClr>
                </a:solidFill>
              </a:rPr>
              <a:t>Estas dos dimensiones no son independientes. Ambas contribuyen a la </a:t>
            </a:r>
            <a:r>
              <a:rPr lang="es-ES" b="1" dirty="0">
                <a:solidFill>
                  <a:schemeClr val="tx1">
                    <a:lumMod val="65000"/>
                    <a:lumOff val="35000"/>
                  </a:schemeClr>
                </a:solidFill>
              </a:rPr>
              <a:t>delimitación del mercado relevante</a:t>
            </a:r>
            <a:r>
              <a:rPr lang="es-ES" b="1" i="1" dirty="0">
                <a:solidFill>
                  <a:schemeClr val="tx1">
                    <a:lumMod val="65000"/>
                    <a:lumOff val="35000"/>
                  </a:schemeClr>
                </a:solidFill>
              </a:rPr>
              <a:t>.</a:t>
            </a:r>
          </a:p>
        </p:txBody>
      </p:sp>
      <p:sp>
        <p:nvSpPr>
          <p:cNvPr id="8" name="4 Título"/>
          <p:cNvSpPr>
            <a:spLocks noGrp="1"/>
          </p:cNvSpPr>
          <p:nvPr>
            <p:ph type="title"/>
          </p:nvPr>
        </p:nvSpPr>
        <p:spPr>
          <a:xfrm>
            <a:off x="590872" y="133058"/>
            <a:ext cx="8229600" cy="651719"/>
          </a:xfrm>
          <a:ln>
            <a:solidFill>
              <a:srgbClr val="FF0000"/>
            </a:solidFill>
          </a:ln>
        </p:spPr>
        <p:txBody>
          <a:bodyPr>
            <a:normAutofit/>
          </a:bodyPr>
          <a:lstStyle/>
          <a:p>
            <a:r>
              <a:rPr lang="es-ES" sz="3200" b="1" dirty="0"/>
              <a:t>Objetivo del análisis del mercado</a:t>
            </a:r>
          </a:p>
        </p:txBody>
      </p:sp>
      <p:cxnSp>
        <p:nvCxnSpPr>
          <p:cNvPr id="7" name="5 Conector recto">
            <a:extLst>
              <a:ext uri="{FF2B5EF4-FFF2-40B4-BE49-F238E27FC236}">
                <a16:creationId xmlns:a16="http://schemas.microsoft.com/office/drawing/2014/main" id="{7334CA9F-814C-484A-A406-FE1C70A5049D}"/>
              </a:ext>
            </a:extLst>
          </p:cNvPr>
          <p:cNvCxnSpPr/>
          <p:nvPr/>
        </p:nvCxnSpPr>
        <p:spPr>
          <a:xfrm>
            <a:off x="251520" y="4803998"/>
            <a:ext cx="712879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9" name="3 Imagen" descr="C:\Users\e13104\Dropbox\UTP\Logo UTP en alta - 29-8-13.jpg">
            <a:extLst>
              <a:ext uri="{FF2B5EF4-FFF2-40B4-BE49-F238E27FC236}">
                <a16:creationId xmlns:a16="http://schemas.microsoft.com/office/drawing/2014/main" id="{03E48FFD-F284-400C-B36F-B0526221D96C}"/>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68344" y="4083918"/>
            <a:ext cx="1371600" cy="571500"/>
          </a:xfrm>
          <a:prstGeom prst="rect">
            <a:avLst/>
          </a:prstGeom>
          <a:noFill/>
          <a:ln>
            <a:noFill/>
          </a:ln>
        </p:spPr>
      </p:pic>
    </p:spTree>
    <p:extLst>
      <p:ext uri="{BB962C8B-B14F-4D97-AF65-F5344CB8AC3E}">
        <p14:creationId xmlns:p14="http://schemas.microsoft.com/office/powerpoint/2010/main" val="290541743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a:xfrm>
            <a:off x="734888" y="195486"/>
            <a:ext cx="8229600" cy="720080"/>
          </a:xfrm>
          <a:ln>
            <a:solidFill>
              <a:srgbClr val="FF0000"/>
            </a:solidFill>
          </a:ln>
        </p:spPr>
        <p:txBody>
          <a:bodyPr/>
          <a:lstStyle/>
          <a:p>
            <a:r>
              <a:rPr lang="es-ES_tradnl" b="1" dirty="0"/>
              <a:t>Mercado objetivo</a:t>
            </a:r>
          </a:p>
        </p:txBody>
      </p:sp>
      <p:graphicFrame>
        <p:nvGraphicFramePr>
          <p:cNvPr id="5" name="4 Marcador de contenido"/>
          <p:cNvGraphicFramePr>
            <a:graphicFrameLocks noGrp="1"/>
          </p:cNvGraphicFramePr>
          <p:nvPr>
            <p:ph idx="1"/>
            <p:extLst>
              <p:ext uri="{D42A27DB-BD31-4B8C-83A1-F6EECF244321}">
                <p14:modId xmlns:p14="http://schemas.microsoft.com/office/powerpoint/2010/main" val="1122320299"/>
              </p:ext>
            </p:extLst>
          </p:nvPr>
        </p:nvGraphicFramePr>
        <p:xfrm>
          <a:off x="1043608" y="1128143"/>
          <a:ext cx="7560840" cy="20196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4" name="5 Conector recto">
            <a:extLst>
              <a:ext uri="{FF2B5EF4-FFF2-40B4-BE49-F238E27FC236}">
                <a16:creationId xmlns:a16="http://schemas.microsoft.com/office/drawing/2014/main" id="{1434A18E-50B4-4CCF-8C88-50A519E7C7C6}"/>
              </a:ext>
            </a:extLst>
          </p:cNvPr>
          <p:cNvCxnSpPr/>
          <p:nvPr/>
        </p:nvCxnSpPr>
        <p:spPr>
          <a:xfrm>
            <a:off x="251520" y="4803998"/>
            <a:ext cx="712879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6" name="3 Imagen" descr="C:\Users\e13104\Dropbox\UTP\Logo UTP en alta - 29-8-13.jpg">
            <a:extLst>
              <a:ext uri="{FF2B5EF4-FFF2-40B4-BE49-F238E27FC236}">
                <a16:creationId xmlns:a16="http://schemas.microsoft.com/office/drawing/2014/main" id="{FEF889B2-06E8-4058-A8AE-5FE8A3540B3A}"/>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68344" y="4083918"/>
            <a:ext cx="1371600" cy="571500"/>
          </a:xfrm>
          <a:prstGeom prst="rect">
            <a:avLst/>
          </a:prstGeom>
          <a:noFill/>
          <a:ln>
            <a:noFill/>
          </a:ln>
        </p:spPr>
      </p:pic>
    </p:spTree>
    <p:extLst>
      <p:ext uri="{BB962C8B-B14F-4D97-AF65-F5344CB8AC3E}">
        <p14:creationId xmlns:p14="http://schemas.microsoft.com/office/powerpoint/2010/main" val="164803962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a:ln>
            <a:solidFill>
              <a:srgbClr val="FF0000"/>
            </a:solidFill>
          </a:ln>
        </p:spPr>
        <p:txBody>
          <a:bodyPr>
            <a:noAutofit/>
          </a:bodyPr>
          <a:lstStyle/>
          <a:p>
            <a:r>
              <a:rPr lang="es-ES" sz="3200" b="1" dirty="0"/>
              <a:t>Mercado objetivo</a:t>
            </a:r>
          </a:p>
        </p:txBody>
      </p:sp>
      <p:graphicFrame>
        <p:nvGraphicFramePr>
          <p:cNvPr id="8" name="Marcador de contenido 7"/>
          <p:cNvGraphicFramePr>
            <a:graphicFrameLocks noGrp="1"/>
          </p:cNvGraphicFramePr>
          <p:nvPr>
            <p:ph idx="1"/>
            <p:extLst>
              <p:ext uri="{D42A27DB-BD31-4B8C-83A1-F6EECF244321}">
                <p14:modId xmlns:p14="http://schemas.microsoft.com/office/powerpoint/2010/main" val="644997786"/>
              </p:ext>
            </p:extLst>
          </p:nvPr>
        </p:nvGraphicFramePr>
        <p:xfrm>
          <a:off x="4057600" y="1793785"/>
          <a:ext cx="4834880" cy="25061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ángulo 4"/>
          <p:cNvSpPr/>
          <p:nvPr/>
        </p:nvSpPr>
        <p:spPr>
          <a:xfrm>
            <a:off x="179512" y="1059582"/>
            <a:ext cx="4673267" cy="430887"/>
          </a:xfrm>
          <a:prstGeom prst="rect">
            <a:avLst/>
          </a:prstGeom>
        </p:spPr>
        <p:txBody>
          <a:bodyPr wrap="none">
            <a:spAutoFit/>
          </a:bodyPr>
          <a:lstStyle/>
          <a:p>
            <a:r>
              <a:rPr lang="es-ES" sz="2200" b="1" dirty="0">
                <a:solidFill>
                  <a:schemeClr val="accent1"/>
                </a:solidFill>
              </a:rPr>
              <a:t>¿Qué es la segmentación de mercado?</a:t>
            </a:r>
            <a:endParaRPr lang="es-PE" sz="2200" dirty="0">
              <a:solidFill>
                <a:schemeClr val="accent1"/>
              </a:solidFill>
            </a:endParaRPr>
          </a:p>
        </p:txBody>
      </p:sp>
      <p:pic>
        <p:nvPicPr>
          <p:cNvPr id="3" name="Imagen 2"/>
          <p:cNvPicPr>
            <a:picLocks noChangeAspect="1"/>
          </p:cNvPicPr>
          <p:nvPr/>
        </p:nvPicPr>
        <p:blipFill>
          <a:blip r:embed="rId7"/>
          <a:stretch>
            <a:fillRect/>
          </a:stretch>
        </p:blipFill>
        <p:spPr>
          <a:xfrm>
            <a:off x="683568" y="1669850"/>
            <a:ext cx="1944216" cy="1549972"/>
          </a:xfrm>
          <a:prstGeom prst="rect">
            <a:avLst/>
          </a:prstGeom>
        </p:spPr>
      </p:pic>
      <p:cxnSp>
        <p:nvCxnSpPr>
          <p:cNvPr id="6" name="5 Conector recto">
            <a:extLst>
              <a:ext uri="{FF2B5EF4-FFF2-40B4-BE49-F238E27FC236}">
                <a16:creationId xmlns:a16="http://schemas.microsoft.com/office/drawing/2014/main" id="{61327978-2C71-4FC6-BEB6-D0000AFC639E}"/>
              </a:ext>
            </a:extLst>
          </p:cNvPr>
          <p:cNvCxnSpPr/>
          <p:nvPr/>
        </p:nvCxnSpPr>
        <p:spPr>
          <a:xfrm>
            <a:off x="251520" y="4803998"/>
            <a:ext cx="712879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7" name="3 Imagen" descr="C:\Users\e13104\Dropbox\UTP\Logo UTP en alta - 29-8-13.jpg">
            <a:extLst>
              <a:ext uri="{FF2B5EF4-FFF2-40B4-BE49-F238E27FC236}">
                <a16:creationId xmlns:a16="http://schemas.microsoft.com/office/drawing/2014/main" id="{6D4845F0-4D93-48A5-8203-304E87D48F33}"/>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596336" y="4232498"/>
            <a:ext cx="1371600" cy="571500"/>
          </a:xfrm>
          <a:prstGeom prst="rect">
            <a:avLst/>
          </a:prstGeom>
          <a:noFill/>
          <a:ln>
            <a:noFill/>
          </a:ln>
        </p:spPr>
      </p:pic>
    </p:spTree>
    <p:extLst>
      <p:ext uri="{BB962C8B-B14F-4D97-AF65-F5344CB8AC3E}">
        <p14:creationId xmlns:p14="http://schemas.microsoft.com/office/powerpoint/2010/main" val="2819259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2422586" y="978573"/>
            <a:ext cx="4590510" cy="10261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b="1" dirty="0">
              <a:solidFill>
                <a:srgbClr val="FF0000"/>
              </a:solidFill>
            </a:endParaRPr>
          </a:p>
        </p:txBody>
      </p:sp>
      <p:cxnSp>
        <p:nvCxnSpPr>
          <p:cNvPr id="6" name="5 Conector recto"/>
          <p:cNvCxnSpPr>
            <a:cxnSpLocks/>
          </p:cNvCxnSpPr>
          <p:nvPr/>
        </p:nvCxnSpPr>
        <p:spPr>
          <a:xfrm>
            <a:off x="708956" y="4843765"/>
            <a:ext cx="7103404"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8" name="7 Imagen" descr="C:\Users\e13104\Dropbox\UTP\Logo UTP en alta - 29-8-1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4155926"/>
            <a:ext cx="1371600" cy="571500"/>
          </a:xfrm>
          <a:prstGeom prst="rect">
            <a:avLst/>
          </a:prstGeom>
          <a:noFill/>
          <a:ln>
            <a:noFill/>
          </a:ln>
        </p:spPr>
      </p:pic>
      <p:sp>
        <p:nvSpPr>
          <p:cNvPr id="2" name="Rectángulo 1">
            <a:extLst>
              <a:ext uri="{FF2B5EF4-FFF2-40B4-BE49-F238E27FC236}">
                <a16:creationId xmlns:a16="http://schemas.microsoft.com/office/drawing/2014/main" id="{DEDC1BAE-A9E4-45D7-B1BD-DC9C0682DF23}"/>
              </a:ext>
            </a:extLst>
          </p:cNvPr>
          <p:cNvSpPr/>
          <p:nvPr/>
        </p:nvSpPr>
        <p:spPr>
          <a:xfrm>
            <a:off x="1331640" y="254464"/>
            <a:ext cx="6228692" cy="138719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sp>
        <p:nvSpPr>
          <p:cNvPr id="7" name="Título 1">
            <a:extLst>
              <a:ext uri="{FF2B5EF4-FFF2-40B4-BE49-F238E27FC236}">
                <a16:creationId xmlns:a16="http://schemas.microsoft.com/office/drawing/2014/main" id="{9CD3DEFD-067B-4871-A57C-E2C6B8AB3898}"/>
              </a:ext>
            </a:extLst>
          </p:cNvPr>
          <p:cNvSpPr txBox="1">
            <a:spLocks/>
          </p:cNvSpPr>
          <p:nvPr/>
        </p:nvSpPr>
        <p:spPr>
          <a:xfrm>
            <a:off x="1331640" y="315791"/>
            <a:ext cx="5894040" cy="1325563"/>
          </a:xfrm>
          <a:prstGeom prst="rect">
            <a:avLst/>
          </a:prstGeom>
        </p:spPr>
        <p:txBody>
          <a:bodyPr>
            <a:normAutofit fontScale="92500" lnSpcReduction="20000"/>
          </a:bodyPr>
          <a:lstStyle>
            <a:lvl1pPr algn="ctr" defTabSz="914400" rtl="0" eaLnBrk="1" latinLnBrk="0" hangingPunct="1">
              <a:spcBef>
                <a:spcPct val="0"/>
              </a:spcBef>
              <a:buNone/>
              <a:defRPr sz="3600" b="0" i="0" u="none" kern="1200">
                <a:solidFill>
                  <a:srgbClr val="C00000"/>
                </a:solidFill>
                <a:latin typeface="+mj-lt"/>
                <a:ea typeface="+mj-ea"/>
                <a:cs typeface="+mj-cs"/>
              </a:defRPr>
            </a:lvl1pPr>
          </a:lstStyle>
          <a:p>
            <a:r>
              <a:rPr lang="es-PE" dirty="0" err="1">
                <a:solidFill>
                  <a:srgbClr val="FF0000"/>
                </a:solidFill>
              </a:rPr>
              <a:t>Economias</a:t>
            </a:r>
            <a:r>
              <a:rPr lang="es-PE" dirty="0">
                <a:solidFill>
                  <a:srgbClr val="FF0000"/>
                </a:solidFill>
              </a:rPr>
              <a:t> emergentes(</a:t>
            </a:r>
            <a:r>
              <a:rPr lang="es-PE" dirty="0" err="1">
                <a:solidFill>
                  <a:srgbClr val="FF0000"/>
                </a:solidFill>
              </a:rPr>
              <a:t>brics:Brasil</a:t>
            </a:r>
            <a:r>
              <a:rPr lang="es-PE" dirty="0">
                <a:solidFill>
                  <a:srgbClr val="FF0000"/>
                </a:solidFill>
              </a:rPr>
              <a:t>, Rusia, India, China y Sudáfrica</a:t>
            </a:r>
          </a:p>
        </p:txBody>
      </p:sp>
      <p:sp>
        <p:nvSpPr>
          <p:cNvPr id="3" name="Rectángulo 2">
            <a:extLst>
              <a:ext uri="{FF2B5EF4-FFF2-40B4-BE49-F238E27FC236}">
                <a16:creationId xmlns:a16="http://schemas.microsoft.com/office/drawing/2014/main" id="{1C12A4D9-F134-44F6-8DF8-0BC54A33AC27}"/>
              </a:ext>
            </a:extLst>
          </p:cNvPr>
          <p:cNvSpPr/>
          <p:nvPr/>
        </p:nvSpPr>
        <p:spPr>
          <a:xfrm>
            <a:off x="1220413" y="1766233"/>
            <a:ext cx="4572000" cy="923330"/>
          </a:xfrm>
          <a:prstGeom prst="rect">
            <a:avLst/>
          </a:prstGeom>
        </p:spPr>
        <p:txBody>
          <a:bodyPr>
            <a:spAutoFit/>
          </a:bodyPr>
          <a:lstStyle/>
          <a:p>
            <a:r>
              <a:rPr lang="es-PE" dirty="0"/>
              <a:t>plan ambicioso de crear una entidad bancaria pero aún hay que acordar los </a:t>
            </a:r>
            <a:r>
              <a:rPr lang="es-PE" dirty="0" err="1"/>
              <a:t>detalles.Asi</a:t>
            </a:r>
            <a:r>
              <a:rPr lang="es-PE" dirty="0"/>
              <a:t> no se dependería de :</a:t>
            </a:r>
          </a:p>
        </p:txBody>
      </p:sp>
      <p:pic>
        <p:nvPicPr>
          <p:cNvPr id="9" name="Imagen 8">
            <a:extLst>
              <a:ext uri="{FF2B5EF4-FFF2-40B4-BE49-F238E27FC236}">
                <a16:creationId xmlns:a16="http://schemas.microsoft.com/office/drawing/2014/main" id="{F7367427-D16B-4085-8868-655DD94DE81D}"/>
              </a:ext>
            </a:extLst>
          </p:cNvPr>
          <p:cNvPicPr>
            <a:picLocks noChangeAspect="1"/>
          </p:cNvPicPr>
          <p:nvPr/>
        </p:nvPicPr>
        <p:blipFill>
          <a:blip r:embed="rId3"/>
          <a:stretch>
            <a:fillRect/>
          </a:stretch>
        </p:blipFill>
        <p:spPr>
          <a:xfrm>
            <a:off x="1331640" y="2814142"/>
            <a:ext cx="1714500" cy="1513935"/>
          </a:xfrm>
          <a:prstGeom prst="rect">
            <a:avLst/>
          </a:prstGeom>
        </p:spPr>
      </p:pic>
      <p:pic>
        <p:nvPicPr>
          <p:cNvPr id="10" name="Imagen 9">
            <a:extLst>
              <a:ext uri="{FF2B5EF4-FFF2-40B4-BE49-F238E27FC236}">
                <a16:creationId xmlns:a16="http://schemas.microsoft.com/office/drawing/2014/main" id="{5CE50F6E-6550-40E5-89EA-4783C88470D0}"/>
              </a:ext>
            </a:extLst>
          </p:cNvPr>
          <p:cNvPicPr>
            <a:picLocks noChangeAspect="1"/>
          </p:cNvPicPr>
          <p:nvPr/>
        </p:nvPicPr>
        <p:blipFill>
          <a:blip r:embed="rId4"/>
          <a:stretch>
            <a:fillRect/>
          </a:stretch>
        </p:blipFill>
        <p:spPr>
          <a:xfrm>
            <a:off x="3669005" y="2849460"/>
            <a:ext cx="1553962" cy="1433766"/>
          </a:xfrm>
          <a:prstGeom prst="rect">
            <a:avLst/>
          </a:prstGeom>
        </p:spPr>
      </p:pic>
      <p:sp>
        <p:nvSpPr>
          <p:cNvPr id="11" name="Flecha: cuádruple 10">
            <a:extLst>
              <a:ext uri="{FF2B5EF4-FFF2-40B4-BE49-F238E27FC236}">
                <a16:creationId xmlns:a16="http://schemas.microsoft.com/office/drawing/2014/main" id="{45F78B63-9376-4088-B760-C29C5E0AF31A}"/>
              </a:ext>
            </a:extLst>
          </p:cNvPr>
          <p:cNvSpPr/>
          <p:nvPr/>
        </p:nvSpPr>
        <p:spPr>
          <a:xfrm>
            <a:off x="2971224" y="3264304"/>
            <a:ext cx="772697" cy="613610"/>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493925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br>
              <a:rPr lang="es-ES" dirty="0"/>
            </a:br>
            <a:br>
              <a:rPr lang="es-ES" dirty="0"/>
            </a:br>
            <a:endParaRPr lang="es-ES" dirty="0"/>
          </a:p>
        </p:txBody>
      </p:sp>
      <p:sp>
        <p:nvSpPr>
          <p:cNvPr id="3" name="2 Marcador de contenido"/>
          <p:cNvSpPr>
            <a:spLocks noGrp="1"/>
          </p:cNvSpPr>
          <p:nvPr>
            <p:ph idx="1"/>
          </p:nvPr>
        </p:nvSpPr>
        <p:spPr>
          <a:xfrm>
            <a:off x="229926" y="1577007"/>
            <a:ext cx="3528392" cy="1800200"/>
          </a:xfrm>
        </p:spPr>
        <p:txBody>
          <a:bodyPr>
            <a:noAutofit/>
          </a:bodyPr>
          <a:lstStyle/>
          <a:p>
            <a:pPr marL="0" indent="0" algn="just">
              <a:buNone/>
            </a:pPr>
            <a:r>
              <a:rPr lang="es-ES" sz="1600" dirty="0"/>
              <a:t>Una buena segmentación debe tener como resultado subgrupos o segmentos de mercado con las siguientes características:</a:t>
            </a:r>
          </a:p>
        </p:txBody>
      </p:sp>
      <p:graphicFrame>
        <p:nvGraphicFramePr>
          <p:cNvPr id="4" name="3 Diagrama"/>
          <p:cNvGraphicFramePr/>
          <p:nvPr>
            <p:extLst>
              <p:ext uri="{D42A27DB-BD31-4B8C-83A1-F6EECF244321}">
                <p14:modId xmlns:p14="http://schemas.microsoft.com/office/powerpoint/2010/main" val="3818160701"/>
              </p:ext>
            </p:extLst>
          </p:nvPr>
        </p:nvGraphicFramePr>
        <p:xfrm>
          <a:off x="3916604" y="1183164"/>
          <a:ext cx="4975876" cy="32493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ángulo 5"/>
          <p:cNvSpPr/>
          <p:nvPr/>
        </p:nvSpPr>
        <p:spPr>
          <a:xfrm>
            <a:off x="229926" y="1028656"/>
            <a:ext cx="4342074" cy="400110"/>
          </a:xfrm>
          <a:prstGeom prst="rect">
            <a:avLst/>
          </a:prstGeom>
        </p:spPr>
        <p:txBody>
          <a:bodyPr wrap="square">
            <a:spAutoFit/>
          </a:bodyPr>
          <a:lstStyle/>
          <a:p>
            <a:r>
              <a:rPr lang="es-ES" sz="2000" b="1" dirty="0">
                <a:solidFill>
                  <a:schemeClr val="accent1"/>
                </a:solidFill>
              </a:rPr>
              <a:t>¿Qué es la segmentación de mercado?</a:t>
            </a:r>
            <a:endParaRPr lang="es-PE" sz="2000" dirty="0">
              <a:solidFill>
                <a:schemeClr val="accent1"/>
              </a:solidFill>
            </a:endParaRPr>
          </a:p>
        </p:txBody>
      </p:sp>
      <p:sp>
        <p:nvSpPr>
          <p:cNvPr id="7" name="1 Título"/>
          <p:cNvSpPr txBox="1">
            <a:spLocks/>
          </p:cNvSpPr>
          <p:nvPr/>
        </p:nvSpPr>
        <p:spPr>
          <a:xfrm>
            <a:off x="467544" y="51470"/>
            <a:ext cx="8229600" cy="857250"/>
          </a:xfrm>
          <a:prstGeom prst="rect">
            <a:avLst/>
          </a:prstGeom>
          <a:ln>
            <a:solidFill>
              <a:srgbClr val="FF0000"/>
            </a:solidFill>
          </a:ln>
        </p:spPr>
        <p:txBody>
          <a:bodyPr vert="horz" lIns="91440" tIns="45720" rIns="91440" bIns="45720" rtlCol="0" anchor="ctr">
            <a:noAutofit/>
          </a:bodyPr>
          <a:lstStyle>
            <a:lvl1pPr algn="ctr" defTabSz="914400" rtl="0" eaLnBrk="1" latinLnBrk="0" hangingPunct="1">
              <a:spcBef>
                <a:spcPct val="0"/>
              </a:spcBef>
              <a:buNone/>
              <a:defRPr sz="3600" b="0" i="0" u="none" kern="1200">
                <a:solidFill>
                  <a:srgbClr val="C00000"/>
                </a:solidFill>
                <a:latin typeface="+mj-lt"/>
                <a:ea typeface="+mj-ea"/>
                <a:cs typeface="+mj-cs"/>
              </a:defRPr>
            </a:lvl1pPr>
          </a:lstStyle>
          <a:p>
            <a:r>
              <a:rPr lang="es-ES" sz="2800" b="1" dirty="0"/>
              <a:t>Mercado objetivo</a:t>
            </a:r>
          </a:p>
        </p:txBody>
      </p:sp>
      <p:cxnSp>
        <p:nvCxnSpPr>
          <p:cNvPr id="8" name="5 Conector recto">
            <a:extLst>
              <a:ext uri="{FF2B5EF4-FFF2-40B4-BE49-F238E27FC236}">
                <a16:creationId xmlns:a16="http://schemas.microsoft.com/office/drawing/2014/main" id="{6C3EE45F-5540-426E-93D6-95AFF0424006}"/>
              </a:ext>
            </a:extLst>
          </p:cNvPr>
          <p:cNvCxnSpPr/>
          <p:nvPr/>
        </p:nvCxnSpPr>
        <p:spPr>
          <a:xfrm>
            <a:off x="251520" y="4803998"/>
            <a:ext cx="712879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9" name="3 Imagen" descr="C:\Users\e13104\Dropbox\UTP\Logo UTP en alta - 29-8-13.jpg">
            <a:extLst>
              <a:ext uri="{FF2B5EF4-FFF2-40B4-BE49-F238E27FC236}">
                <a16:creationId xmlns:a16="http://schemas.microsoft.com/office/drawing/2014/main" id="{C012D383-216D-4C9A-93C8-914E577BF6D3}"/>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68344" y="4083918"/>
            <a:ext cx="1371600" cy="571500"/>
          </a:xfrm>
          <a:prstGeom prst="rect">
            <a:avLst/>
          </a:prstGeom>
          <a:noFill/>
          <a:ln>
            <a:noFill/>
          </a:ln>
        </p:spPr>
      </p:pic>
    </p:spTree>
    <p:extLst>
      <p:ext uri="{BB962C8B-B14F-4D97-AF65-F5344CB8AC3E}">
        <p14:creationId xmlns:p14="http://schemas.microsoft.com/office/powerpoint/2010/main" val="315072820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a:xfrm>
            <a:off x="35496" y="843558"/>
            <a:ext cx="4392488" cy="480489"/>
          </a:xfrm>
        </p:spPr>
        <p:txBody>
          <a:bodyPr>
            <a:noAutofit/>
          </a:bodyPr>
          <a:lstStyle/>
          <a:p>
            <a:r>
              <a:rPr lang="es-ES" sz="2200" b="1" dirty="0">
                <a:solidFill>
                  <a:schemeClr val="accent1"/>
                </a:solidFill>
              </a:rPr>
              <a:t>Tipos de Segmentación de mercado</a:t>
            </a:r>
          </a:p>
        </p:txBody>
      </p:sp>
      <p:sp>
        <p:nvSpPr>
          <p:cNvPr id="6" name="1 Título"/>
          <p:cNvSpPr txBox="1">
            <a:spLocks/>
          </p:cNvSpPr>
          <p:nvPr/>
        </p:nvSpPr>
        <p:spPr>
          <a:xfrm>
            <a:off x="738423" y="699542"/>
            <a:ext cx="8229600" cy="28803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600" b="0" i="0" u="none" kern="1200">
                <a:solidFill>
                  <a:srgbClr val="C00000"/>
                </a:solidFill>
                <a:latin typeface="+mj-lt"/>
                <a:ea typeface="+mj-ea"/>
                <a:cs typeface="+mj-cs"/>
              </a:defRPr>
            </a:lvl1pPr>
          </a:lstStyle>
          <a:p>
            <a:r>
              <a:rPr lang="es-ES" sz="3200" b="1" dirty="0"/>
              <a:t>Mercado objetivo</a:t>
            </a:r>
            <a:br>
              <a:rPr lang="es-ES" sz="3200" b="1" dirty="0"/>
            </a:br>
            <a:br>
              <a:rPr lang="es-ES" sz="3200" b="1" dirty="0"/>
            </a:br>
            <a:endParaRPr lang="es-ES" sz="3200" b="1" dirty="0"/>
          </a:p>
        </p:txBody>
      </p:sp>
      <p:graphicFrame>
        <p:nvGraphicFramePr>
          <p:cNvPr id="10" name="Diagrama 9"/>
          <p:cNvGraphicFramePr/>
          <p:nvPr>
            <p:extLst>
              <p:ext uri="{D42A27DB-BD31-4B8C-83A1-F6EECF244321}">
                <p14:modId xmlns:p14="http://schemas.microsoft.com/office/powerpoint/2010/main" val="2860748868"/>
              </p:ext>
            </p:extLst>
          </p:nvPr>
        </p:nvGraphicFramePr>
        <p:xfrm>
          <a:off x="3009165" y="1324047"/>
          <a:ext cx="5832648" cy="28936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5" name="5 Conector recto">
            <a:extLst>
              <a:ext uri="{FF2B5EF4-FFF2-40B4-BE49-F238E27FC236}">
                <a16:creationId xmlns:a16="http://schemas.microsoft.com/office/drawing/2014/main" id="{654AB139-0D54-46F8-9085-3CBEA040F5A6}"/>
              </a:ext>
            </a:extLst>
          </p:cNvPr>
          <p:cNvCxnSpPr/>
          <p:nvPr/>
        </p:nvCxnSpPr>
        <p:spPr>
          <a:xfrm>
            <a:off x="251520" y="4803998"/>
            <a:ext cx="712879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7" name="3 Imagen" descr="C:\Users\e13104\Dropbox\UTP\Logo UTP en alta - 29-8-13.jpg">
            <a:extLst>
              <a:ext uri="{FF2B5EF4-FFF2-40B4-BE49-F238E27FC236}">
                <a16:creationId xmlns:a16="http://schemas.microsoft.com/office/drawing/2014/main" id="{ACDABEA5-BEDB-4A39-9A1D-4A08F02412DA}"/>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96336" y="4196380"/>
            <a:ext cx="1371600" cy="571500"/>
          </a:xfrm>
          <a:prstGeom prst="rect">
            <a:avLst/>
          </a:prstGeom>
          <a:noFill/>
          <a:ln>
            <a:noFill/>
          </a:ln>
        </p:spPr>
      </p:pic>
    </p:spTree>
    <p:extLst>
      <p:ext uri="{BB962C8B-B14F-4D97-AF65-F5344CB8AC3E}">
        <p14:creationId xmlns:p14="http://schemas.microsoft.com/office/powerpoint/2010/main" val="16938729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a:xfrm>
            <a:off x="-13767" y="0"/>
            <a:ext cx="3865687" cy="857250"/>
          </a:xfrm>
        </p:spPr>
        <p:txBody>
          <a:bodyPr>
            <a:normAutofit/>
          </a:bodyPr>
          <a:lstStyle/>
          <a:p>
            <a:pPr algn="l"/>
            <a:r>
              <a:rPr lang="es-ES" sz="2800" b="1" dirty="0"/>
              <a:t>Mercado objetivo</a:t>
            </a:r>
          </a:p>
        </p:txBody>
      </p:sp>
      <p:sp>
        <p:nvSpPr>
          <p:cNvPr id="5" name="Rectángulo 4"/>
          <p:cNvSpPr/>
          <p:nvPr/>
        </p:nvSpPr>
        <p:spPr>
          <a:xfrm>
            <a:off x="107505" y="843558"/>
            <a:ext cx="2304256" cy="1107996"/>
          </a:xfrm>
          <a:prstGeom prst="rect">
            <a:avLst/>
          </a:prstGeom>
        </p:spPr>
        <p:txBody>
          <a:bodyPr wrap="square">
            <a:spAutoFit/>
          </a:bodyPr>
          <a:lstStyle/>
          <a:p>
            <a:r>
              <a:rPr lang="es-ES" sz="2200" b="1" dirty="0">
                <a:solidFill>
                  <a:schemeClr val="accent1"/>
                </a:solidFill>
              </a:rPr>
              <a:t>Proceso de Segmentación de mercados</a:t>
            </a:r>
            <a:endParaRPr lang="es-PE" sz="2200" dirty="0">
              <a:solidFill>
                <a:schemeClr val="accent1"/>
              </a:solidFill>
            </a:endParaRPr>
          </a:p>
        </p:txBody>
      </p:sp>
      <p:pic>
        <p:nvPicPr>
          <p:cNvPr id="3" name="Imagen 2"/>
          <p:cNvPicPr>
            <a:picLocks noChangeAspect="1"/>
          </p:cNvPicPr>
          <p:nvPr/>
        </p:nvPicPr>
        <p:blipFill>
          <a:blip r:embed="rId2"/>
          <a:stretch>
            <a:fillRect/>
          </a:stretch>
        </p:blipFill>
        <p:spPr>
          <a:xfrm>
            <a:off x="2987824" y="339502"/>
            <a:ext cx="5812397" cy="3024336"/>
          </a:xfrm>
          <a:prstGeom prst="rect">
            <a:avLst/>
          </a:prstGeom>
        </p:spPr>
      </p:pic>
      <p:cxnSp>
        <p:nvCxnSpPr>
          <p:cNvPr id="6" name="5 Conector recto">
            <a:extLst>
              <a:ext uri="{FF2B5EF4-FFF2-40B4-BE49-F238E27FC236}">
                <a16:creationId xmlns:a16="http://schemas.microsoft.com/office/drawing/2014/main" id="{D50A25C2-FE4D-4A9F-A1FA-13EA1D1C42B2}"/>
              </a:ext>
            </a:extLst>
          </p:cNvPr>
          <p:cNvCxnSpPr/>
          <p:nvPr/>
        </p:nvCxnSpPr>
        <p:spPr>
          <a:xfrm>
            <a:off x="251520" y="4803998"/>
            <a:ext cx="712879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7" name="3 Imagen" descr="C:\Users\e13104\Dropbox\UTP\Logo UTP en alta - 29-8-13.jpg">
            <a:extLst>
              <a:ext uri="{FF2B5EF4-FFF2-40B4-BE49-F238E27FC236}">
                <a16:creationId xmlns:a16="http://schemas.microsoft.com/office/drawing/2014/main" id="{3DEBD3E1-72D7-4220-94C0-A73F21563F8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68344" y="4083918"/>
            <a:ext cx="1371600" cy="571500"/>
          </a:xfrm>
          <a:prstGeom prst="rect">
            <a:avLst/>
          </a:prstGeom>
          <a:noFill/>
          <a:ln>
            <a:noFill/>
          </a:ln>
        </p:spPr>
      </p:pic>
    </p:spTree>
    <p:extLst>
      <p:ext uri="{BB962C8B-B14F-4D97-AF65-F5344CB8AC3E}">
        <p14:creationId xmlns:p14="http://schemas.microsoft.com/office/powerpoint/2010/main" val="254285178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1 Diagrama"/>
          <p:cNvGraphicFramePr/>
          <p:nvPr>
            <p:extLst>
              <p:ext uri="{D42A27DB-BD31-4B8C-83A1-F6EECF244321}">
                <p14:modId xmlns:p14="http://schemas.microsoft.com/office/powerpoint/2010/main" val="1658966437"/>
              </p:ext>
            </p:extLst>
          </p:nvPr>
        </p:nvGraphicFramePr>
        <p:xfrm>
          <a:off x="1907704" y="0"/>
          <a:ext cx="6336704" cy="4371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txBox="1">
            <a:spLocks noChangeArrowheads="1"/>
          </p:cNvSpPr>
          <p:nvPr/>
        </p:nvSpPr>
        <p:spPr>
          <a:xfrm>
            <a:off x="467544" y="1059582"/>
            <a:ext cx="2098576" cy="1728192"/>
          </a:xfrm>
          <a:prstGeom prst="rect">
            <a:avLst/>
          </a:prstGeom>
          <a:ln>
            <a:solidFill>
              <a:srgbClr val="FF0000"/>
            </a:solidFill>
          </a:ln>
        </p:spPr>
        <p:txBody>
          <a:bodyPr vert="horz" lIns="91440" tIns="45720" rIns="91440" bIns="45720" rtlCol="0" anchor="ctr">
            <a:noAutofit/>
          </a:bodyPr>
          <a:lstStyle>
            <a:lvl1pPr algn="ctr" defTabSz="914400" rtl="0" eaLnBrk="1" latinLnBrk="0" hangingPunct="1">
              <a:spcBef>
                <a:spcPct val="0"/>
              </a:spcBef>
              <a:buNone/>
              <a:defRPr sz="3600" b="0" i="0" u="none" kern="1200">
                <a:solidFill>
                  <a:srgbClr val="C00000"/>
                </a:solidFill>
                <a:latin typeface="+mj-lt"/>
                <a:ea typeface="+mj-ea"/>
                <a:cs typeface="+mj-cs"/>
              </a:defRPr>
            </a:lvl1pPr>
          </a:lstStyle>
          <a:p>
            <a:r>
              <a:rPr lang="es-ES_tradnl" sz="3200" b="1" dirty="0"/>
              <a:t>Medición del mercado</a:t>
            </a:r>
            <a:endParaRPr lang="es-ES" sz="3200" b="1" dirty="0"/>
          </a:p>
        </p:txBody>
      </p:sp>
      <p:cxnSp>
        <p:nvCxnSpPr>
          <p:cNvPr id="4" name="5 Conector recto">
            <a:extLst>
              <a:ext uri="{FF2B5EF4-FFF2-40B4-BE49-F238E27FC236}">
                <a16:creationId xmlns:a16="http://schemas.microsoft.com/office/drawing/2014/main" id="{4F42C06F-2C07-4688-B63C-DAD7644A6046}"/>
              </a:ext>
            </a:extLst>
          </p:cNvPr>
          <p:cNvCxnSpPr/>
          <p:nvPr/>
        </p:nvCxnSpPr>
        <p:spPr>
          <a:xfrm>
            <a:off x="251520" y="4803998"/>
            <a:ext cx="712879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5" name="3 Imagen" descr="C:\Users\e13104\Dropbox\UTP\Logo UTP en alta - 29-8-13.jpg">
            <a:extLst>
              <a:ext uri="{FF2B5EF4-FFF2-40B4-BE49-F238E27FC236}">
                <a16:creationId xmlns:a16="http://schemas.microsoft.com/office/drawing/2014/main" id="{80476ED6-DB00-4F74-9429-2616E5B6CF8F}"/>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58608" y="4232498"/>
            <a:ext cx="1371600" cy="571500"/>
          </a:xfrm>
          <a:prstGeom prst="rect">
            <a:avLst/>
          </a:prstGeom>
          <a:noFill/>
          <a:ln>
            <a:noFill/>
          </a:ln>
        </p:spPr>
      </p:pic>
    </p:spTree>
    <p:extLst>
      <p:ext uri="{BB962C8B-B14F-4D97-AF65-F5344CB8AC3E}">
        <p14:creationId xmlns:p14="http://schemas.microsoft.com/office/powerpoint/2010/main" val="283172913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ángulo 7"/>
          <p:cNvSpPr/>
          <p:nvPr/>
        </p:nvSpPr>
        <p:spPr>
          <a:xfrm>
            <a:off x="539552" y="1059582"/>
            <a:ext cx="4054956" cy="424732"/>
          </a:xfrm>
          <a:prstGeom prst="rect">
            <a:avLst/>
          </a:prstGeom>
        </p:spPr>
        <p:txBody>
          <a:bodyPr wrap="none">
            <a:spAutoFit/>
          </a:bodyPr>
          <a:lstStyle/>
          <a:p>
            <a:pPr>
              <a:lnSpc>
                <a:spcPct val="90000"/>
              </a:lnSpc>
            </a:pPr>
            <a:r>
              <a:rPr lang="es-ES_tradnl" b="1" dirty="0">
                <a:solidFill>
                  <a:schemeClr val="accent1"/>
                </a:solidFill>
              </a:rPr>
              <a:t>Tipos básicos de mediciones de mercado</a:t>
            </a:r>
          </a:p>
          <a:p>
            <a:pPr>
              <a:lnSpc>
                <a:spcPct val="90000"/>
              </a:lnSpc>
            </a:pPr>
            <a:endParaRPr lang="es-ES_tradnl" sz="600" b="1" dirty="0">
              <a:solidFill>
                <a:schemeClr val="accent1"/>
              </a:solidFill>
            </a:endParaRPr>
          </a:p>
        </p:txBody>
      </p:sp>
      <p:sp>
        <p:nvSpPr>
          <p:cNvPr id="9" name="Rectangle 2"/>
          <p:cNvSpPr txBox="1">
            <a:spLocks noChangeArrowheads="1"/>
          </p:cNvSpPr>
          <p:nvPr/>
        </p:nvSpPr>
        <p:spPr>
          <a:xfrm>
            <a:off x="457200" y="51470"/>
            <a:ext cx="8229600" cy="857250"/>
          </a:xfrm>
          <a:prstGeom prst="rect">
            <a:avLst/>
          </a:prstGeom>
          <a:ln>
            <a:solidFill>
              <a:srgbClr val="FF0000"/>
            </a:solidFill>
          </a:ln>
        </p:spPr>
        <p:txBody>
          <a:bodyPr vert="horz" lIns="91440" tIns="45720" rIns="91440" bIns="45720" rtlCol="0" anchor="ctr">
            <a:noAutofit/>
          </a:bodyPr>
          <a:lstStyle>
            <a:lvl1pPr algn="ctr" defTabSz="914400" rtl="0" eaLnBrk="1" latinLnBrk="0" hangingPunct="1">
              <a:spcBef>
                <a:spcPct val="0"/>
              </a:spcBef>
              <a:buNone/>
              <a:defRPr sz="3600" b="0" i="0" u="none" kern="1200">
                <a:solidFill>
                  <a:srgbClr val="C00000"/>
                </a:solidFill>
                <a:latin typeface="+mj-lt"/>
                <a:ea typeface="+mj-ea"/>
                <a:cs typeface="+mj-cs"/>
              </a:defRPr>
            </a:lvl1pPr>
          </a:lstStyle>
          <a:p>
            <a:r>
              <a:rPr lang="es-ES_tradnl" sz="3200" b="1" dirty="0"/>
              <a:t>Medición del mercado</a:t>
            </a:r>
            <a:endParaRPr lang="es-ES" sz="3200" b="1" dirty="0"/>
          </a:p>
        </p:txBody>
      </p:sp>
      <p:graphicFrame>
        <p:nvGraphicFramePr>
          <p:cNvPr id="3" name="Diagrama 2"/>
          <p:cNvGraphicFramePr/>
          <p:nvPr>
            <p:extLst>
              <p:ext uri="{D42A27DB-BD31-4B8C-83A1-F6EECF244321}">
                <p14:modId xmlns:p14="http://schemas.microsoft.com/office/powerpoint/2010/main" val="1152496282"/>
              </p:ext>
            </p:extLst>
          </p:nvPr>
        </p:nvGraphicFramePr>
        <p:xfrm>
          <a:off x="3540224" y="1779662"/>
          <a:ext cx="3912096" cy="24223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5" name="5 Conector recto">
            <a:extLst>
              <a:ext uri="{FF2B5EF4-FFF2-40B4-BE49-F238E27FC236}">
                <a16:creationId xmlns:a16="http://schemas.microsoft.com/office/drawing/2014/main" id="{9CC871B3-986F-45A3-A411-4FA7DE126FCF}"/>
              </a:ext>
            </a:extLst>
          </p:cNvPr>
          <p:cNvCxnSpPr/>
          <p:nvPr/>
        </p:nvCxnSpPr>
        <p:spPr>
          <a:xfrm>
            <a:off x="251520" y="4803998"/>
            <a:ext cx="712879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6" name="3 Imagen" descr="C:\Users\e13104\Dropbox\UTP\Logo UTP en alta - 29-8-13.jpg">
            <a:extLst>
              <a:ext uri="{FF2B5EF4-FFF2-40B4-BE49-F238E27FC236}">
                <a16:creationId xmlns:a16="http://schemas.microsoft.com/office/drawing/2014/main" id="{7B7D613A-1D00-44F4-A797-1B0185D5ACCE}"/>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96336" y="4083918"/>
            <a:ext cx="1371600" cy="571500"/>
          </a:xfrm>
          <a:prstGeom prst="rect">
            <a:avLst/>
          </a:prstGeom>
          <a:noFill/>
          <a:ln>
            <a:noFill/>
          </a:ln>
        </p:spPr>
      </p:pic>
    </p:spTree>
    <p:extLst>
      <p:ext uri="{BB962C8B-B14F-4D97-AF65-F5344CB8AC3E}">
        <p14:creationId xmlns:p14="http://schemas.microsoft.com/office/powerpoint/2010/main" val="312343055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7" name="2 Marcador de contenido"/>
          <p:cNvSpPr>
            <a:spLocks noGrp="1"/>
          </p:cNvSpPr>
          <p:nvPr>
            <p:ph idx="1"/>
          </p:nvPr>
        </p:nvSpPr>
        <p:spPr>
          <a:xfrm>
            <a:off x="4902000" y="3270246"/>
            <a:ext cx="3096344" cy="1101704"/>
          </a:xfrm>
        </p:spPr>
        <p:txBody>
          <a:bodyPr>
            <a:normAutofit/>
          </a:bodyPr>
          <a:lstStyle/>
          <a:p>
            <a:pPr marL="0" indent="0" algn="just" eaLnBrk="1" hangingPunct="1">
              <a:buNone/>
            </a:pPr>
            <a:r>
              <a:rPr lang="es-ES" sz="1400" dirty="0"/>
              <a:t>Cantidad de ventas de los productos de la empresa, así como la cantidad de ventas de todas las demás compañías en el mercado.</a:t>
            </a:r>
          </a:p>
        </p:txBody>
      </p:sp>
      <p:sp>
        <p:nvSpPr>
          <p:cNvPr id="4" name="3 Flecha abajo"/>
          <p:cNvSpPr/>
          <p:nvPr/>
        </p:nvSpPr>
        <p:spPr>
          <a:xfrm>
            <a:off x="5220072" y="1923678"/>
            <a:ext cx="777130" cy="720080"/>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sp>
        <p:nvSpPr>
          <p:cNvPr id="5" name="4 Flecha abajo"/>
          <p:cNvSpPr/>
          <p:nvPr/>
        </p:nvSpPr>
        <p:spPr>
          <a:xfrm>
            <a:off x="6761019" y="1923678"/>
            <a:ext cx="818719" cy="720080"/>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sp>
        <p:nvSpPr>
          <p:cNvPr id="6150" name="5 CuadroTexto"/>
          <p:cNvSpPr txBox="1">
            <a:spLocks noChangeArrowheads="1"/>
          </p:cNvSpPr>
          <p:nvPr/>
        </p:nvSpPr>
        <p:spPr bwMode="auto">
          <a:xfrm>
            <a:off x="5004048" y="2643758"/>
            <a:ext cx="135832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ES" sz="1400" b="1" dirty="0">
                <a:solidFill>
                  <a:schemeClr val="tx1">
                    <a:lumMod val="65000"/>
                    <a:lumOff val="35000"/>
                  </a:schemeClr>
                </a:solidFill>
                <a:latin typeface="Calibri" pitchFamily="34" charset="0"/>
              </a:rPr>
              <a:t>Ventas de la empresa</a:t>
            </a:r>
          </a:p>
        </p:txBody>
      </p:sp>
      <p:sp>
        <p:nvSpPr>
          <p:cNvPr id="6151" name="6 CuadroTexto"/>
          <p:cNvSpPr txBox="1">
            <a:spLocks noChangeArrowheads="1"/>
          </p:cNvSpPr>
          <p:nvPr/>
        </p:nvSpPr>
        <p:spPr bwMode="auto">
          <a:xfrm>
            <a:off x="6434604" y="2643758"/>
            <a:ext cx="152177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ES" sz="1400" b="1" dirty="0">
                <a:solidFill>
                  <a:schemeClr val="tx1">
                    <a:lumMod val="65000"/>
                    <a:lumOff val="35000"/>
                  </a:schemeClr>
                </a:solidFill>
                <a:latin typeface="Calibri" pitchFamily="34" charset="0"/>
              </a:rPr>
              <a:t>Ventas de la industria</a:t>
            </a:r>
          </a:p>
        </p:txBody>
      </p:sp>
      <p:sp>
        <p:nvSpPr>
          <p:cNvPr id="8" name="Rectángulo 7"/>
          <p:cNvSpPr/>
          <p:nvPr/>
        </p:nvSpPr>
        <p:spPr>
          <a:xfrm>
            <a:off x="445036" y="967132"/>
            <a:ext cx="4054956" cy="867930"/>
          </a:xfrm>
          <a:prstGeom prst="rect">
            <a:avLst/>
          </a:prstGeom>
        </p:spPr>
        <p:txBody>
          <a:bodyPr wrap="none">
            <a:spAutoFit/>
          </a:bodyPr>
          <a:lstStyle/>
          <a:p>
            <a:pPr>
              <a:lnSpc>
                <a:spcPct val="90000"/>
              </a:lnSpc>
            </a:pPr>
            <a:r>
              <a:rPr lang="es-ES_tradnl" b="1" dirty="0">
                <a:solidFill>
                  <a:schemeClr val="accent1"/>
                </a:solidFill>
              </a:rPr>
              <a:t>Tipos básicos de mediciones de mercado</a:t>
            </a:r>
          </a:p>
          <a:p>
            <a:pPr>
              <a:lnSpc>
                <a:spcPct val="90000"/>
              </a:lnSpc>
            </a:pPr>
            <a:endParaRPr lang="es-ES_tradnl" sz="600" b="1" dirty="0">
              <a:solidFill>
                <a:schemeClr val="accent1"/>
              </a:solidFill>
            </a:endParaRPr>
          </a:p>
          <a:p>
            <a:pPr>
              <a:lnSpc>
                <a:spcPct val="90000"/>
              </a:lnSpc>
            </a:pPr>
            <a:endParaRPr lang="es-ES_tradnl" sz="1600" b="1" dirty="0">
              <a:solidFill>
                <a:schemeClr val="accent3"/>
              </a:solidFill>
            </a:endParaRPr>
          </a:p>
          <a:p>
            <a:pPr>
              <a:lnSpc>
                <a:spcPct val="90000"/>
              </a:lnSpc>
            </a:pPr>
            <a:r>
              <a:rPr lang="es-ES_tradnl" sz="1600" b="1" dirty="0">
                <a:solidFill>
                  <a:schemeClr val="accent3"/>
                </a:solidFill>
              </a:rPr>
              <a:t>Ventas actuales</a:t>
            </a:r>
          </a:p>
        </p:txBody>
      </p:sp>
      <p:sp>
        <p:nvSpPr>
          <p:cNvPr id="9" name="Rectangle 2"/>
          <p:cNvSpPr txBox="1">
            <a:spLocks noChangeArrowheads="1"/>
          </p:cNvSpPr>
          <p:nvPr/>
        </p:nvSpPr>
        <p:spPr>
          <a:xfrm>
            <a:off x="457200" y="51470"/>
            <a:ext cx="8229600" cy="857250"/>
          </a:xfrm>
          <a:prstGeom prst="rect">
            <a:avLst/>
          </a:prstGeom>
          <a:ln>
            <a:solidFill>
              <a:srgbClr val="FF0000"/>
            </a:solidFill>
          </a:ln>
        </p:spPr>
        <p:txBody>
          <a:bodyPr vert="horz" lIns="91440" tIns="45720" rIns="91440" bIns="45720" rtlCol="0" anchor="ctr">
            <a:noAutofit/>
          </a:bodyPr>
          <a:lstStyle>
            <a:lvl1pPr algn="ctr" defTabSz="914400" rtl="0" eaLnBrk="1" latinLnBrk="0" hangingPunct="1">
              <a:spcBef>
                <a:spcPct val="0"/>
              </a:spcBef>
              <a:buNone/>
              <a:defRPr sz="3600" b="0" i="0" u="none" kern="1200">
                <a:solidFill>
                  <a:srgbClr val="C00000"/>
                </a:solidFill>
                <a:latin typeface="+mj-lt"/>
                <a:ea typeface="+mj-ea"/>
                <a:cs typeface="+mj-cs"/>
              </a:defRPr>
            </a:lvl1pPr>
          </a:lstStyle>
          <a:p>
            <a:r>
              <a:rPr lang="es-ES_tradnl" sz="3200" b="1" dirty="0"/>
              <a:t>Medición del mercado</a:t>
            </a:r>
            <a:endParaRPr lang="es-ES" sz="3200" b="1" dirty="0"/>
          </a:p>
        </p:txBody>
      </p:sp>
      <p:cxnSp>
        <p:nvCxnSpPr>
          <p:cNvPr id="10" name="5 Conector recto">
            <a:extLst>
              <a:ext uri="{FF2B5EF4-FFF2-40B4-BE49-F238E27FC236}">
                <a16:creationId xmlns:a16="http://schemas.microsoft.com/office/drawing/2014/main" id="{D93431BF-E2AE-4763-AA94-0627DF3974AB}"/>
              </a:ext>
            </a:extLst>
          </p:cNvPr>
          <p:cNvCxnSpPr/>
          <p:nvPr/>
        </p:nvCxnSpPr>
        <p:spPr>
          <a:xfrm>
            <a:off x="251520" y="4803998"/>
            <a:ext cx="712879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11" name="3 Imagen" descr="C:\Users\e13104\Dropbox\UTP\Logo UTP en alta - 29-8-13.jpg">
            <a:extLst>
              <a:ext uri="{FF2B5EF4-FFF2-40B4-BE49-F238E27FC236}">
                <a16:creationId xmlns:a16="http://schemas.microsoft.com/office/drawing/2014/main" id="{92AE0E86-8D05-48C5-97DA-1ED7E92A6FE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4083918"/>
            <a:ext cx="1371600" cy="571500"/>
          </a:xfrm>
          <a:prstGeom prst="rect">
            <a:avLst/>
          </a:prstGeom>
          <a:noFill/>
          <a:ln>
            <a:noFill/>
          </a:ln>
        </p:spPr>
      </p:pic>
    </p:spTree>
    <p:extLst>
      <p:ext uri="{BB962C8B-B14F-4D97-AF65-F5344CB8AC3E}">
        <p14:creationId xmlns:p14="http://schemas.microsoft.com/office/powerpoint/2010/main" val="36219163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7" name="2 Marcador de contenido"/>
          <p:cNvSpPr>
            <a:spLocks noGrp="1"/>
          </p:cNvSpPr>
          <p:nvPr>
            <p:ph idx="1"/>
          </p:nvPr>
        </p:nvSpPr>
        <p:spPr>
          <a:xfrm>
            <a:off x="5148064" y="3147814"/>
            <a:ext cx="3096344" cy="1296144"/>
          </a:xfrm>
        </p:spPr>
        <p:txBody>
          <a:bodyPr>
            <a:noAutofit/>
          </a:bodyPr>
          <a:lstStyle/>
          <a:p>
            <a:pPr marL="0" indent="0">
              <a:buNone/>
            </a:pPr>
            <a:r>
              <a:rPr lang="es-ES" sz="1400" dirty="0"/>
              <a:t>Se refieren al nivel de ventas que se espera alcanzar, en un mercado definido, durante un período de tiempo, ya sea a nivel de industrias o de proveedores individuales.</a:t>
            </a:r>
          </a:p>
          <a:p>
            <a:pPr marL="0" indent="0" algn="just" eaLnBrk="1" hangingPunct="1">
              <a:buNone/>
            </a:pPr>
            <a:endParaRPr lang="es-ES" sz="1400" dirty="0"/>
          </a:p>
        </p:txBody>
      </p:sp>
      <p:sp>
        <p:nvSpPr>
          <p:cNvPr id="4" name="3 Flecha abajo"/>
          <p:cNvSpPr/>
          <p:nvPr/>
        </p:nvSpPr>
        <p:spPr>
          <a:xfrm>
            <a:off x="5364088" y="1683840"/>
            <a:ext cx="754370" cy="720080"/>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sp>
        <p:nvSpPr>
          <p:cNvPr id="5" name="4 Flecha abajo"/>
          <p:cNvSpPr/>
          <p:nvPr/>
        </p:nvSpPr>
        <p:spPr>
          <a:xfrm>
            <a:off x="7175503" y="1645321"/>
            <a:ext cx="708865" cy="739063"/>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sp>
        <p:nvSpPr>
          <p:cNvPr id="6150" name="5 CuadroTexto"/>
          <p:cNvSpPr txBox="1">
            <a:spLocks noChangeArrowheads="1"/>
          </p:cNvSpPr>
          <p:nvPr/>
        </p:nvSpPr>
        <p:spPr bwMode="auto">
          <a:xfrm>
            <a:off x="5021476" y="2403920"/>
            <a:ext cx="15493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ES" sz="1200" b="1" dirty="0">
                <a:latin typeface="Calibri" pitchFamily="34" charset="0"/>
              </a:rPr>
              <a:t>Pronóstico de ventas de la  empresa</a:t>
            </a:r>
          </a:p>
        </p:txBody>
      </p:sp>
      <p:sp>
        <p:nvSpPr>
          <p:cNvPr id="6151" name="6 CuadroTexto"/>
          <p:cNvSpPr txBox="1">
            <a:spLocks noChangeArrowheads="1"/>
          </p:cNvSpPr>
          <p:nvPr/>
        </p:nvSpPr>
        <p:spPr bwMode="auto">
          <a:xfrm>
            <a:off x="6729450" y="2435780"/>
            <a:ext cx="15121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ES" sz="1200" b="1" dirty="0">
                <a:latin typeface="Calibri" pitchFamily="34" charset="0"/>
              </a:rPr>
              <a:t>Pronóstico de ventas de la industria</a:t>
            </a:r>
          </a:p>
        </p:txBody>
      </p:sp>
      <p:sp>
        <p:nvSpPr>
          <p:cNvPr id="8" name="Rectángulo 7"/>
          <p:cNvSpPr/>
          <p:nvPr/>
        </p:nvSpPr>
        <p:spPr>
          <a:xfrm>
            <a:off x="517044" y="967132"/>
            <a:ext cx="4054956" cy="840230"/>
          </a:xfrm>
          <a:prstGeom prst="rect">
            <a:avLst/>
          </a:prstGeom>
        </p:spPr>
        <p:txBody>
          <a:bodyPr wrap="none">
            <a:spAutoFit/>
          </a:bodyPr>
          <a:lstStyle/>
          <a:p>
            <a:pPr>
              <a:lnSpc>
                <a:spcPct val="90000"/>
              </a:lnSpc>
            </a:pPr>
            <a:r>
              <a:rPr lang="es-ES_tradnl" b="1" dirty="0">
                <a:solidFill>
                  <a:schemeClr val="accent1"/>
                </a:solidFill>
              </a:rPr>
              <a:t>Tipos básicos de mediciones de mercado</a:t>
            </a:r>
          </a:p>
          <a:p>
            <a:pPr>
              <a:lnSpc>
                <a:spcPct val="90000"/>
              </a:lnSpc>
            </a:pPr>
            <a:endParaRPr lang="es-ES_tradnl" b="1" dirty="0">
              <a:solidFill>
                <a:schemeClr val="accent1"/>
              </a:solidFill>
            </a:endParaRPr>
          </a:p>
          <a:p>
            <a:pPr>
              <a:lnSpc>
                <a:spcPct val="90000"/>
              </a:lnSpc>
            </a:pPr>
            <a:r>
              <a:rPr lang="es-ES_tradnl" sz="1600" b="1" dirty="0">
                <a:solidFill>
                  <a:schemeClr val="accent3"/>
                </a:solidFill>
              </a:rPr>
              <a:t>Pronóstico de ventas</a:t>
            </a:r>
          </a:p>
        </p:txBody>
      </p:sp>
      <p:sp>
        <p:nvSpPr>
          <p:cNvPr id="9" name="Rectangle 2"/>
          <p:cNvSpPr txBox="1">
            <a:spLocks noChangeArrowheads="1"/>
          </p:cNvSpPr>
          <p:nvPr/>
        </p:nvSpPr>
        <p:spPr>
          <a:xfrm>
            <a:off x="457200" y="51470"/>
            <a:ext cx="8229600" cy="857250"/>
          </a:xfrm>
          <a:prstGeom prst="rect">
            <a:avLst/>
          </a:prstGeom>
          <a:ln>
            <a:solidFill>
              <a:srgbClr val="FF0000"/>
            </a:solidFill>
          </a:ln>
        </p:spPr>
        <p:txBody>
          <a:bodyPr vert="horz" lIns="91440" tIns="45720" rIns="91440" bIns="45720" rtlCol="0" anchor="ctr">
            <a:noAutofit/>
          </a:bodyPr>
          <a:lstStyle>
            <a:lvl1pPr algn="ctr" defTabSz="914400" rtl="0" eaLnBrk="1" latinLnBrk="0" hangingPunct="1">
              <a:spcBef>
                <a:spcPct val="0"/>
              </a:spcBef>
              <a:buNone/>
              <a:defRPr sz="3600" b="0" i="0" u="none" kern="1200">
                <a:solidFill>
                  <a:srgbClr val="C00000"/>
                </a:solidFill>
                <a:latin typeface="+mj-lt"/>
                <a:ea typeface="+mj-ea"/>
                <a:cs typeface="+mj-cs"/>
              </a:defRPr>
            </a:lvl1pPr>
          </a:lstStyle>
          <a:p>
            <a:r>
              <a:rPr lang="es-ES_tradnl" sz="3200" b="1" dirty="0"/>
              <a:t>Medición del mercado</a:t>
            </a:r>
            <a:endParaRPr lang="es-ES" sz="3200" b="1" dirty="0"/>
          </a:p>
        </p:txBody>
      </p:sp>
      <p:cxnSp>
        <p:nvCxnSpPr>
          <p:cNvPr id="10" name="5 Conector recto">
            <a:extLst>
              <a:ext uri="{FF2B5EF4-FFF2-40B4-BE49-F238E27FC236}">
                <a16:creationId xmlns:a16="http://schemas.microsoft.com/office/drawing/2014/main" id="{7E49948E-E2BA-4932-85BA-4FDA638BF197}"/>
              </a:ext>
            </a:extLst>
          </p:cNvPr>
          <p:cNvCxnSpPr/>
          <p:nvPr/>
        </p:nvCxnSpPr>
        <p:spPr>
          <a:xfrm>
            <a:off x="251520" y="4803998"/>
            <a:ext cx="712879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11" name="3 Imagen" descr="C:\Users\e13104\Dropbox\UTP\Logo UTP en alta - 29-8-13.jpg">
            <a:extLst>
              <a:ext uri="{FF2B5EF4-FFF2-40B4-BE49-F238E27FC236}">
                <a16:creationId xmlns:a16="http://schemas.microsoft.com/office/drawing/2014/main" id="{2C7CB3AD-AAA5-475D-8D66-42323C7ABD8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818" y="4232498"/>
            <a:ext cx="1371600" cy="571500"/>
          </a:xfrm>
          <a:prstGeom prst="rect">
            <a:avLst/>
          </a:prstGeom>
          <a:noFill/>
          <a:ln>
            <a:noFill/>
          </a:ln>
        </p:spPr>
      </p:pic>
    </p:spTree>
    <p:extLst>
      <p:ext uri="{BB962C8B-B14F-4D97-AF65-F5344CB8AC3E}">
        <p14:creationId xmlns:p14="http://schemas.microsoft.com/office/powerpoint/2010/main" val="399432350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11956" y="195486"/>
            <a:ext cx="8229600" cy="720080"/>
          </a:xfrm>
          <a:ln>
            <a:solidFill>
              <a:srgbClr val="FF0000"/>
            </a:solidFill>
          </a:ln>
        </p:spPr>
        <p:txBody>
          <a:bodyPr/>
          <a:lstStyle/>
          <a:p>
            <a:pPr eaLnBrk="1" hangingPunct="1"/>
            <a:r>
              <a:rPr lang="es-ES_tradnl" sz="3200" b="1" dirty="0"/>
              <a:t>Medición del mercado</a:t>
            </a:r>
            <a:endParaRPr lang="es-ES" sz="3200" b="1" dirty="0"/>
          </a:p>
        </p:txBody>
      </p:sp>
      <p:sp>
        <p:nvSpPr>
          <p:cNvPr id="20483" name="Rectangle 3"/>
          <p:cNvSpPr>
            <a:spLocks noGrp="1" noChangeArrowheads="1"/>
          </p:cNvSpPr>
          <p:nvPr>
            <p:ph type="body" idx="1"/>
          </p:nvPr>
        </p:nvSpPr>
        <p:spPr>
          <a:xfrm>
            <a:off x="446856" y="1635646"/>
            <a:ext cx="8229600" cy="2454300"/>
          </a:xfrm>
        </p:spPr>
        <p:txBody>
          <a:bodyPr>
            <a:normAutofit/>
          </a:bodyPr>
          <a:lstStyle/>
          <a:p>
            <a:pPr marL="0" indent="0" algn="just" eaLnBrk="1" hangingPunct="1">
              <a:buNone/>
            </a:pPr>
            <a:r>
              <a:rPr lang="es-ES_tradnl" sz="1600" dirty="0"/>
              <a:t>Los pronósticos de venta son estimaciones de los niveles de venta futuros.</a:t>
            </a:r>
            <a:endParaRPr lang="es-ES" sz="1600" dirty="0"/>
          </a:p>
        </p:txBody>
      </p:sp>
      <p:sp>
        <p:nvSpPr>
          <p:cNvPr id="11" name="Rectángulo 10"/>
          <p:cNvSpPr/>
          <p:nvPr/>
        </p:nvSpPr>
        <p:spPr>
          <a:xfrm>
            <a:off x="430301" y="987574"/>
            <a:ext cx="4054956" cy="646331"/>
          </a:xfrm>
          <a:prstGeom prst="rect">
            <a:avLst/>
          </a:prstGeom>
        </p:spPr>
        <p:txBody>
          <a:bodyPr wrap="none">
            <a:spAutoFit/>
          </a:bodyPr>
          <a:lstStyle/>
          <a:p>
            <a:pPr>
              <a:lnSpc>
                <a:spcPct val="90000"/>
              </a:lnSpc>
            </a:pPr>
            <a:r>
              <a:rPr lang="es-ES_tradnl" b="1" dirty="0">
                <a:solidFill>
                  <a:schemeClr val="accent1"/>
                </a:solidFill>
              </a:rPr>
              <a:t>Tipos básicos de mediciones de mercado</a:t>
            </a:r>
          </a:p>
          <a:p>
            <a:pPr>
              <a:lnSpc>
                <a:spcPct val="90000"/>
              </a:lnSpc>
            </a:pPr>
            <a:endParaRPr lang="es-ES_tradnl" sz="600" b="1" dirty="0">
              <a:solidFill>
                <a:schemeClr val="accent1"/>
              </a:solidFill>
            </a:endParaRPr>
          </a:p>
          <a:p>
            <a:pPr>
              <a:lnSpc>
                <a:spcPct val="90000"/>
              </a:lnSpc>
            </a:pPr>
            <a:r>
              <a:rPr lang="es-ES_tradnl" sz="1600" b="1" dirty="0">
                <a:solidFill>
                  <a:schemeClr val="accent3"/>
                </a:solidFill>
              </a:rPr>
              <a:t>Pronóstico de ventas</a:t>
            </a:r>
          </a:p>
        </p:txBody>
      </p:sp>
      <p:graphicFrame>
        <p:nvGraphicFramePr>
          <p:cNvPr id="3" name="Diagrama 2"/>
          <p:cNvGraphicFramePr/>
          <p:nvPr>
            <p:extLst>
              <p:ext uri="{D42A27DB-BD31-4B8C-83A1-F6EECF244321}">
                <p14:modId xmlns:p14="http://schemas.microsoft.com/office/powerpoint/2010/main" val="4037147367"/>
              </p:ext>
            </p:extLst>
          </p:nvPr>
        </p:nvGraphicFramePr>
        <p:xfrm>
          <a:off x="3491880" y="2139702"/>
          <a:ext cx="4583832" cy="21925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5 Conector recto">
            <a:extLst>
              <a:ext uri="{FF2B5EF4-FFF2-40B4-BE49-F238E27FC236}">
                <a16:creationId xmlns:a16="http://schemas.microsoft.com/office/drawing/2014/main" id="{F29AD6CE-CF72-4FDA-ADFB-1A4AA7F2043E}"/>
              </a:ext>
            </a:extLst>
          </p:cNvPr>
          <p:cNvCxnSpPr/>
          <p:nvPr/>
        </p:nvCxnSpPr>
        <p:spPr>
          <a:xfrm>
            <a:off x="251520" y="4803998"/>
            <a:ext cx="712879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7" name="3 Imagen" descr="C:\Users\e13104\Dropbox\UTP\Logo UTP en alta - 29-8-13.jpg">
            <a:extLst>
              <a:ext uri="{FF2B5EF4-FFF2-40B4-BE49-F238E27FC236}">
                <a16:creationId xmlns:a16="http://schemas.microsoft.com/office/drawing/2014/main" id="{499B85D6-91A3-4F2E-9FE7-9280B4A73B98}"/>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96336" y="4118031"/>
            <a:ext cx="1371600" cy="571500"/>
          </a:xfrm>
          <a:prstGeom prst="rect">
            <a:avLst/>
          </a:prstGeom>
          <a:noFill/>
          <a:ln>
            <a:noFill/>
          </a:ln>
        </p:spPr>
      </p:pic>
    </p:spTree>
    <p:extLst>
      <p:ext uri="{BB962C8B-B14F-4D97-AF65-F5344CB8AC3E}">
        <p14:creationId xmlns:p14="http://schemas.microsoft.com/office/powerpoint/2010/main" val="134330260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65524" y="267494"/>
            <a:ext cx="2578284" cy="857250"/>
          </a:xfrm>
          <a:ln>
            <a:solidFill>
              <a:srgbClr val="FF0000"/>
            </a:solidFill>
          </a:ln>
        </p:spPr>
        <p:txBody>
          <a:bodyPr/>
          <a:lstStyle/>
          <a:p>
            <a:pPr algn="l" eaLnBrk="1" hangingPunct="1"/>
            <a:r>
              <a:rPr lang="es-ES_tradnl" sz="3200" b="1" dirty="0"/>
              <a:t>Medición del mercado</a:t>
            </a:r>
            <a:endParaRPr lang="es-ES" sz="3200" b="1" dirty="0"/>
          </a:p>
        </p:txBody>
      </p:sp>
      <p:sp>
        <p:nvSpPr>
          <p:cNvPr id="11" name="Rectángulo 10"/>
          <p:cNvSpPr/>
          <p:nvPr/>
        </p:nvSpPr>
        <p:spPr>
          <a:xfrm>
            <a:off x="251520" y="1347614"/>
            <a:ext cx="3024336" cy="1034129"/>
          </a:xfrm>
          <a:prstGeom prst="rect">
            <a:avLst/>
          </a:prstGeom>
        </p:spPr>
        <p:txBody>
          <a:bodyPr wrap="square">
            <a:spAutoFit/>
          </a:bodyPr>
          <a:lstStyle/>
          <a:p>
            <a:pPr>
              <a:lnSpc>
                <a:spcPct val="90000"/>
              </a:lnSpc>
            </a:pPr>
            <a:r>
              <a:rPr lang="es-ES_tradnl" b="1" dirty="0">
                <a:solidFill>
                  <a:schemeClr val="accent1"/>
                </a:solidFill>
              </a:rPr>
              <a:t>Tipos básicos de mediciones de mercado</a:t>
            </a:r>
          </a:p>
          <a:p>
            <a:pPr>
              <a:lnSpc>
                <a:spcPct val="90000"/>
              </a:lnSpc>
            </a:pPr>
            <a:endParaRPr lang="es-ES_tradnl" sz="1600" b="1" dirty="0">
              <a:solidFill>
                <a:schemeClr val="accent1"/>
              </a:solidFill>
            </a:endParaRPr>
          </a:p>
          <a:p>
            <a:pPr>
              <a:lnSpc>
                <a:spcPct val="90000"/>
              </a:lnSpc>
            </a:pPr>
            <a:r>
              <a:rPr lang="es-ES_tradnl" sz="1600" b="1" dirty="0">
                <a:solidFill>
                  <a:schemeClr val="accent3"/>
                </a:solidFill>
              </a:rPr>
              <a:t>Pronóstico de ventas</a:t>
            </a:r>
          </a:p>
        </p:txBody>
      </p:sp>
      <p:graphicFrame>
        <p:nvGraphicFramePr>
          <p:cNvPr id="5" name="Diagrama 4"/>
          <p:cNvGraphicFramePr/>
          <p:nvPr>
            <p:extLst>
              <p:ext uri="{D42A27DB-BD31-4B8C-83A1-F6EECF244321}">
                <p14:modId xmlns:p14="http://schemas.microsoft.com/office/powerpoint/2010/main" val="874780503"/>
              </p:ext>
            </p:extLst>
          </p:nvPr>
        </p:nvGraphicFramePr>
        <p:xfrm>
          <a:off x="3215429" y="51470"/>
          <a:ext cx="5461027" cy="45365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ángulo 3"/>
          <p:cNvSpPr/>
          <p:nvPr/>
        </p:nvSpPr>
        <p:spPr>
          <a:xfrm>
            <a:off x="251520" y="2399174"/>
            <a:ext cx="2387192" cy="307777"/>
          </a:xfrm>
          <a:prstGeom prst="rect">
            <a:avLst/>
          </a:prstGeom>
        </p:spPr>
        <p:txBody>
          <a:bodyPr wrap="none">
            <a:spAutoFit/>
          </a:bodyPr>
          <a:lstStyle/>
          <a:p>
            <a:r>
              <a:rPr lang="es-ES_tradnl" sz="1400" b="1" dirty="0">
                <a:solidFill>
                  <a:schemeClr val="tx1">
                    <a:lumMod val="65000"/>
                    <a:lumOff val="35000"/>
                  </a:schemeClr>
                </a:solidFill>
              </a:rPr>
              <a:t>Modelos de series de tiempo:</a:t>
            </a:r>
          </a:p>
        </p:txBody>
      </p:sp>
      <p:cxnSp>
        <p:nvCxnSpPr>
          <p:cNvPr id="6" name="5 Conector recto">
            <a:extLst>
              <a:ext uri="{FF2B5EF4-FFF2-40B4-BE49-F238E27FC236}">
                <a16:creationId xmlns:a16="http://schemas.microsoft.com/office/drawing/2014/main" id="{AFDDF36E-8DDB-44F3-9675-E935312FBE4A}"/>
              </a:ext>
            </a:extLst>
          </p:cNvPr>
          <p:cNvCxnSpPr/>
          <p:nvPr/>
        </p:nvCxnSpPr>
        <p:spPr>
          <a:xfrm>
            <a:off x="251520" y="4803998"/>
            <a:ext cx="712879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7" name="3 Imagen" descr="C:\Users\e13104\Dropbox\UTP\Logo UTP en alta - 29-8-13.jpg">
            <a:extLst>
              <a:ext uri="{FF2B5EF4-FFF2-40B4-BE49-F238E27FC236}">
                <a16:creationId xmlns:a16="http://schemas.microsoft.com/office/drawing/2014/main" id="{632A2420-F9F5-4BE9-BD6F-908289802512}"/>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68344" y="4083918"/>
            <a:ext cx="1371600" cy="571500"/>
          </a:xfrm>
          <a:prstGeom prst="rect">
            <a:avLst/>
          </a:prstGeom>
          <a:noFill/>
          <a:ln>
            <a:noFill/>
          </a:ln>
        </p:spPr>
      </p:pic>
    </p:spTree>
    <p:extLst>
      <p:ext uri="{BB962C8B-B14F-4D97-AF65-F5344CB8AC3E}">
        <p14:creationId xmlns:p14="http://schemas.microsoft.com/office/powerpoint/2010/main" val="356233700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1 Título"/>
          <p:cNvSpPr>
            <a:spLocks noGrp="1"/>
          </p:cNvSpPr>
          <p:nvPr>
            <p:ph type="title"/>
          </p:nvPr>
        </p:nvSpPr>
        <p:spPr>
          <a:xfrm>
            <a:off x="457200" y="205979"/>
            <a:ext cx="8229600" cy="493563"/>
          </a:xfrm>
          <a:ln>
            <a:solidFill>
              <a:srgbClr val="FF0000"/>
            </a:solidFill>
          </a:ln>
        </p:spPr>
        <p:txBody>
          <a:bodyPr/>
          <a:lstStyle/>
          <a:p>
            <a:pPr eaLnBrk="1" hangingPunct="1"/>
            <a:r>
              <a:rPr lang="es-ES" sz="3200" b="1" dirty="0"/>
              <a:t>Medición del mercado</a:t>
            </a:r>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2415857867"/>
              </p:ext>
            </p:extLst>
          </p:nvPr>
        </p:nvGraphicFramePr>
        <p:xfrm>
          <a:off x="3635896" y="1781402"/>
          <a:ext cx="4608512" cy="22305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ángulo 1"/>
          <p:cNvSpPr/>
          <p:nvPr/>
        </p:nvSpPr>
        <p:spPr>
          <a:xfrm>
            <a:off x="683568" y="917307"/>
            <a:ext cx="4427984" cy="840230"/>
          </a:xfrm>
          <a:prstGeom prst="rect">
            <a:avLst/>
          </a:prstGeom>
        </p:spPr>
        <p:txBody>
          <a:bodyPr wrap="square">
            <a:spAutoFit/>
          </a:bodyPr>
          <a:lstStyle/>
          <a:p>
            <a:pPr>
              <a:lnSpc>
                <a:spcPct val="90000"/>
              </a:lnSpc>
            </a:pPr>
            <a:r>
              <a:rPr lang="es-ES_tradnl" b="1" dirty="0">
                <a:solidFill>
                  <a:schemeClr val="accent1"/>
                </a:solidFill>
              </a:rPr>
              <a:t>Tipos básicos de mediciones de mercado</a:t>
            </a:r>
          </a:p>
          <a:p>
            <a:pPr>
              <a:lnSpc>
                <a:spcPct val="90000"/>
              </a:lnSpc>
            </a:pPr>
            <a:endParaRPr lang="es-ES_tradnl" sz="400" b="1" dirty="0">
              <a:solidFill>
                <a:schemeClr val="accent1"/>
              </a:solidFill>
            </a:endParaRPr>
          </a:p>
          <a:p>
            <a:pPr>
              <a:lnSpc>
                <a:spcPct val="90000"/>
              </a:lnSpc>
            </a:pPr>
            <a:endParaRPr lang="es-ES_tradnl" sz="1600" b="1" dirty="0">
              <a:solidFill>
                <a:schemeClr val="accent3"/>
              </a:solidFill>
            </a:endParaRPr>
          </a:p>
          <a:p>
            <a:pPr>
              <a:lnSpc>
                <a:spcPct val="90000"/>
              </a:lnSpc>
            </a:pPr>
            <a:r>
              <a:rPr lang="es-ES_tradnl" sz="1600" b="1" dirty="0">
                <a:solidFill>
                  <a:schemeClr val="accent3"/>
                </a:solidFill>
              </a:rPr>
              <a:t>Potencial del mercado</a:t>
            </a:r>
          </a:p>
        </p:txBody>
      </p:sp>
      <p:cxnSp>
        <p:nvCxnSpPr>
          <p:cNvPr id="5" name="5 Conector recto">
            <a:extLst>
              <a:ext uri="{FF2B5EF4-FFF2-40B4-BE49-F238E27FC236}">
                <a16:creationId xmlns:a16="http://schemas.microsoft.com/office/drawing/2014/main" id="{C988834A-7008-45D0-A2BA-FE0A29B1C5B7}"/>
              </a:ext>
            </a:extLst>
          </p:cNvPr>
          <p:cNvCxnSpPr/>
          <p:nvPr/>
        </p:nvCxnSpPr>
        <p:spPr>
          <a:xfrm>
            <a:off x="251520" y="4803998"/>
            <a:ext cx="712879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6" name="3 Imagen" descr="C:\Users\e13104\Dropbox\UTP\Logo UTP en alta - 29-8-13.jpg">
            <a:extLst>
              <a:ext uri="{FF2B5EF4-FFF2-40B4-BE49-F238E27FC236}">
                <a16:creationId xmlns:a16="http://schemas.microsoft.com/office/drawing/2014/main" id="{498CC1A4-2480-460C-93A2-E183D0F3EE19}"/>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68344" y="4083918"/>
            <a:ext cx="1371600" cy="571500"/>
          </a:xfrm>
          <a:prstGeom prst="rect">
            <a:avLst/>
          </a:prstGeom>
          <a:noFill/>
          <a:ln>
            <a:noFill/>
          </a:ln>
        </p:spPr>
      </p:pic>
    </p:spTree>
    <p:extLst>
      <p:ext uri="{BB962C8B-B14F-4D97-AF65-F5344CB8AC3E}">
        <p14:creationId xmlns:p14="http://schemas.microsoft.com/office/powerpoint/2010/main" val="308172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2422586" y="978573"/>
            <a:ext cx="4590510" cy="10261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b="1" dirty="0">
              <a:solidFill>
                <a:srgbClr val="FF0000"/>
              </a:solidFill>
            </a:endParaRPr>
          </a:p>
        </p:txBody>
      </p:sp>
      <p:cxnSp>
        <p:nvCxnSpPr>
          <p:cNvPr id="6" name="5 Conector recto"/>
          <p:cNvCxnSpPr>
            <a:cxnSpLocks/>
          </p:cNvCxnSpPr>
          <p:nvPr/>
        </p:nvCxnSpPr>
        <p:spPr>
          <a:xfrm>
            <a:off x="755576" y="4828719"/>
            <a:ext cx="6984776"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8" name="7 Imagen" descr="C:\Users\e13104\Dropbox\UTP\Logo UTP en alta - 29-8-1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70929" y="4228554"/>
            <a:ext cx="1371600" cy="571500"/>
          </a:xfrm>
          <a:prstGeom prst="rect">
            <a:avLst/>
          </a:prstGeom>
          <a:noFill/>
          <a:ln>
            <a:noFill/>
          </a:ln>
        </p:spPr>
      </p:pic>
      <p:sp>
        <p:nvSpPr>
          <p:cNvPr id="2" name="Rectángulo 1">
            <a:extLst>
              <a:ext uri="{FF2B5EF4-FFF2-40B4-BE49-F238E27FC236}">
                <a16:creationId xmlns:a16="http://schemas.microsoft.com/office/drawing/2014/main" id="{DEDC1BAE-A9E4-45D7-B1BD-DC9C0682DF23}"/>
              </a:ext>
            </a:extLst>
          </p:cNvPr>
          <p:cNvSpPr/>
          <p:nvPr/>
        </p:nvSpPr>
        <p:spPr>
          <a:xfrm>
            <a:off x="1547664" y="303498"/>
            <a:ext cx="6192688" cy="1337856"/>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sp>
        <p:nvSpPr>
          <p:cNvPr id="7" name="Rectángulo 6">
            <a:extLst>
              <a:ext uri="{FF2B5EF4-FFF2-40B4-BE49-F238E27FC236}">
                <a16:creationId xmlns:a16="http://schemas.microsoft.com/office/drawing/2014/main" id="{56A7CE1F-69DE-419B-98BB-F3C7CA5FF406}"/>
              </a:ext>
            </a:extLst>
          </p:cNvPr>
          <p:cNvSpPr/>
          <p:nvPr/>
        </p:nvSpPr>
        <p:spPr>
          <a:xfrm>
            <a:off x="899592" y="1848416"/>
            <a:ext cx="4979358" cy="1477328"/>
          </a:xfrm>
          <a:prstGeom prst="rect">
            <a:avLst/>
          </a:prstGeom>
        </p:spPr>
        <p:txBody>
          <a:bodyPr wrap="square">
            <a:spAutoFit/>
          </a:bodyPr>
          <a:lstStyle/>
          <a:p>
            <a:r>
              <a:rPr lang="es-PE" dirty="0"/>
              <a:t>Objetivo de la nueva entidad bancaria:</a:t>
            </a:r>
          </a:p>
          <a:p>
            <a:r>
              <a:rPr lang="es-PE" dirty="0"/>
              <a:t>financiación de las naciones emergentes y en vías de desarrollo para construir carreteras, puertos, líneas ferroviarias o redes de distribución de energía.</a:t>
            </a:r>
          </a:p>
        </p:txBody>
      </p:sp>
      <p:sp>
        <p:nvSpPr>
          <p:cNvPr id="9" name="Título 1">
            <a:extLst>
              <a:ext uri="{FF2B5EF4-FFF2-40B4-BE49-F238E27FC236}">
                <a16:creationId xmlns:a16="http://schemas.microsoft.com/office/drawing/2014/main" id="{664070C5-0589-48BB-9DDA-7EF1690D15BC}"/>
              </a:ext>
            </a:extLst>
          </p:cNvPr>
          <p:cNvSpPr txBox="1">
            <a:spLocks/>
          </p:cNvSpPr>
          <p:nvPr/>
        </p:nvSpPr>
        <p:spPr>
          <a:xfrm>
            <a:off x="1331640" y="315791"/>
            <a:ext cx="5894040" cy="1325563"/>
          </a:xfrm>
          <a:prstGeom prst="rect">
            <a:avLst/>
          </a:prstGeom>
        </p:spPr>
        <p:txBody>
          <a:bodyPr>
            <a:normAutofit fontScale="92500" lnSpcReduction="20000"/>
          </a:bodyPr>
          <a:lstStyle>
            <a:lvl1pPr algn="ctr" defTabSz="914400" rtl="0" eaLnBrk="1" latinLnBrk="0" hangingPunct="1">
              <a:spcBef>
                <a:spcPct val="0"/>
              </a:spcBef>
              <a:buNone/>
              <a:defRPr sz="3600" b="0" i="0" u="none" kern="1200">
                <a:solidFill>
                  <a:srgbClr val="C00000"/>
                </a:solidFill>
                <a:latin typeface="+mj-lt"/>
                <a:ea typeface="+mj-ea"/>
                <a:cs typeface="+mj-cs"/>
              </a:defRPr>
            </a:lvl1pPr>
          </a:lstStyle>
          <a:p>
            <a:r>
              <a:rPr lang="es-PE" dirty="0" err="1">
                <a:solidFill>
                  <a:srgbClr val="FF0000"/>
                </a:solidFill>
              </a:rPr>
              <a:t>Economias</a:t>
            </a:r>
            <a:r>
              <a:rPr lang="es-PE" dirty="0">
                <a:solidFill>
                  <a:srgbClr val="FF0000"/>
                </a:solidFill>
              </a:rPr>
              <a:t> emergentes(</a:t>
            </a:r>
            <a:r>
              <a:rPr lang="es-PE" dirty="0" err="1">
                <a:solidFill>
                  <a:srgbClr val="FF0000"/>
                </a:solidFill>
              </a:rPr>
              <a:t>brics:Brasil</a:t>
            </a:r>
            <a:r>
              <a:rPr lang="es-PE" dirty="0">
                <a:solidFill>
                  <a:srgbClr val="FF0000"/>
                </a:solidFill>
              </a:rPr>
              <a:t>, Rusia, India, China y Sudáfrica</a:t>
            </a:r>
          </a:p>
        </p:txBody>
      </p:sp>
      <p:sp>
        <p:nvSpPr>
          <p:cNvPr id="3" name="Rectángulo 2">
            <a:extLst>
              <a:ext uri="{FF2B5EF4-FFF2-40B4-BE49-F238E27FC236}">
                <a16:creationId xmlns:a16="http://schemas.microsoft.com/office/drawing/2014/main" id="{E9A7DF3C-B39F-4557-B966-63D5F6B437C9}"/>
              </a:ext>
            </a:extLst>
          </p:cNvPr>
          <p:cNvSpPr/>
          <p:nvPr/>
        </p:nvSpPr>
        <p:spPr>
          <a:xfrm>
            <a:off x="899592" y="3348140"/>
            <a:ext cx="5532925" cy="369332"/>
          </a:xfrm>
          <a:prstGeom prst="rect">
            <a:avLst/>
          </a:prstGeom>
        </p:spPr>
        <p:txBody>
          <a:bodyPr wrap="none">
            <a:spAutoFit/>
          </a:bodyPr>
          <a:lstStyle/>
          <a:p>
            <a:r>
              <a:rPr lang="es-PE" dirty="0"/>
              <a:t>En la nueva economía se habla de :MUNDO MULTIPOLAR</a:t>
            </a:r>
          </a:p>
        </p:txBody>
      </p:sp>
      <p:sp>
        <p:nvSpPr>
          <p:cNvPr id="10" name="Rectángulo 9">
            <a:extLst>
              <a:ext uri="{FF2B5EF4-FFF2-40B4-BE49-F238E27FC236}">
                <a16:creationId xmlns:a16="http://schemas.microsoft.com/office/drawing/2014/main" id="{5974D4A9-CD16-4D16-B87B-0F73CD768363}"/>
              </a:ext>
            </a:extLst>
          </p:cNvPr>
          <p:cNvSpPr/>
          <p:nvPr/>
        </p:nvSpPr>
        <p:spPr>
          <a:xfrm>
            <a:off x="899592" y="3628390"/>
            <a:ext cx="5004337" cy="1200329"/>
          </a:xfrm>
          <a:prstGeom prst="rect">
            <a:avLst/>
          </a:prstGeom>
        </p:spPr>
        <p:txBody>
          <a:bodyPr wrap="square">
            <a:spAutoFit/>
          </a:bodyPr>
          <a:lstStyle/>
          <a:p>
            <a:r>
              <a:rPr lang="es-PE" dirty="0"/>
              <a:t>objetivo de los países emergentes y del Tercer Mundo: diversificar los centros de poder político y económico para intentar hacerse un hueco dentro del escenario internacional.</a:t>
            </a:r>
          </a:p>
        </p:txBody>
      </p:sp>
    </p:spTree>
    <p:extLst>
      <p:ext uri="{BB962C8B-B14F-4D97-AF65-F5344CB8AC3E}">
        <p14:creationId xmlns:p14="http://schemas.microsoft.com/office/powerpoint/2010/main" val="385677008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a:xfrm>
            <a:off x="590872" y="335855"/>
            <a:ext cx="8229600" cy="723727"/>
          </a:xfrm>
          <a:ln>
            <a:solidFill>
              <a:srgbClr val="FF0000"/>
            </a:solidFill>
          </a:ln>
        </p:spPr>
        <p:txBody>
          <a:bodyPr/>
          <a:lstStyle/>
          <a:p>
            <a:r>
              <a:rPr lang="es-ES_tradnl" sz="3200" b="1" dirty="0"/>
              <a:t>Mercado total</a:t>
            </a:r>
          </a:p>
        </p:txBody>
      </p:sp>
      <p:graphicFrame>
        <p:nvGraphicFramePr>
          <p:cNvPr id="5" name="4 Marcador de contenido"/>
          <p:cNvGraphicFramePr>
            <a:graphicFrameLocks noGrp="1"/>
          </p:cNvGraphicFramePr>
          <p:nvPr>
            <p:ph idx="1"/>
            <p:extLst>
              <p:ext uri="{D42A27DB-BD31-4B8C-83A1-F6EECF244321}">
                <p14:modId xmlns:p14="http://schemas.microsoft.com/office/powerpoint/2010/main" val="758978196"/>
              </p:ext>
            </p:extLst>
          </p:nvPr>
        </p:nvGraphicFramePr>
        <p:xfrm>
          <a:off x="3689920" y="1347614"/>
          <a:ext cx="4914528" cy="2736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4" name="5 Conector recto">
            <a:extLst>
              <a:ext uri="{FF2B5EF4-FFF2-40B4-BE49-F238E27FC236}">
                <a16:creationId xmlns:a16="http://schemas.microsoft.com/office/drawing/2014/main" id="{595B3231-29F8-426B-94DF-358921EB4E35}"/>
              </a:ext>
            </a:extLst>
          </p:cNvPr>
          <p:cNvCxnSpPr/>
          <p:nvPr/>
        </p:nvCxnSpPr>
        <p:spPr>
          <a:xfrm>
            <a:off x="251520" y="4803998"/>
            <a:ext cx="712879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6" name="3 Imagen" descr="C:\Users\e13104\Dropbox\UTP\Logo UTP en alta - 29-8-13.jpg">
            <a:extLst>
              <a:ext uri="{FF2B5EF4-FFF2-40B4-BE49-F238E27FC236}">
                <a16:creationId xmlns:a16="http://schemas.microsoft.com/office/drawing/2014/main" id="{AC52301D-5852-48FF-AD7A-8371B1EBD199}"/>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68344" y="4135689"/>
            <a:ext cx="1371600" cy="571500"/>
          </a:xfrm>
          <a:prstGeom prst="rect">
            <a:avLst/>
          </a:prstGeom>
          <a:noFill/>
          <a:ln>
            <a:noFill/>
          </a:ln>
        </p:spPr>
      </p:pic>
    </p:spTree>
    <p:extLst>
      <p:ext uri="{BB962C8B-B14F-4D97-AF65-F5344CB8AC3E}">
        <p14:creationId xmlns:p14="http://schemas.microsoft.com/office/powerpoint/2010/main" val="334519381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4 Diagrama"/>
          <p:cNvGraphicFramePr/>
          <p:nvPr>
            <p:extLst>
              <p:ext uri="{D42A27DB-BD31-4B8C-83A1-F6EECF244321}">
                <p14:modId xmlns:p14="http://schemas.microsoft.com/office/powerpoint/2010/main" val="110469984"/>
              </p:ext>
            </p:extLst>
          </p:nvPr>
        </p:nvGraphicFramePr>
        <p:xfrm>
          <a:off x="457200" y="205979"/>
          <a:ext cx="8229600" cy="857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Marcador de contenido"/>
          <p:cNvSpPr>
            <a:spLocks noGrp="1"/>
          </p:cNvSpPr>
          <p:nvPr>
            <p:ph idx="1"/>
          </p:nvPr>
        </p:nvSpPr>
        <p:spPr>
          <a:xfrm>
            <a:off x="3131840" y="1059582"/>
            <a:ext cx="5421288" cy="3312368"/>
          </a:xfrm>
        </p:spPr>
        <p:txBody>
          <a:bodyPr>
            <a:normAutofit fontScale="85000" lnSpcReduction="10000"/>
          </a:bodyPr>
          <a:lstStyle/>
          <a:p>
            <a:pPr marL="0" indent="0">
              <a:buNone/>
            </a:pPr>
            <a:r>
              <a:rPr lang="es-ES_tradnl" sz="1800" dirty="0"/>
              <a:t>El pronóstico de ventas es una estimación de las ventas futuras (ya sea en términos físicos o monetarios) de uno o varios productos (generalmente todos) para un periodo de tiempo determinado.</a:t>
            </a:r>
          </a:p>
          <a:p>
            <a:pPr marL="0" indent="0">
              <a:buNone/>
            </a:pPr>
            <a:r>
              <a:rPr lang="es-ES_tradnl" sz="1800" dirty="0"/>
              <a:t>Hacer el pronóstico de ventas nos permite saber </a:t>
            </a:r>
            <a:r>
              <a:rPr lang="es-ES_tradnl" sz="1800" i="1" dirty="0">
                <a:solidFill>
                  <a:srgbClr val="C00000"/>
                </a:solidFill>
              </a:rPr>
              <a:t>cuántos productos vamos a producir, cuánto necesitamos de insumos o mercadería, cuánto personal vamos a requerir, cuánto vamos a requerir de inversión, etc.</a:t>
            </a:r>
            <a:r>
              <a:rPr lang="es-ES_tradnl" sz="1800" dirty="0"/>
              <a:t>, y, de ese modo, lograr una gestión más eficiente del negocio, permitiéndonos </a:t>
            </a:r>
            <a:r>
              <a:rPr lang="es-ES_tradnl" sz="1800" i="1" dirty="0"/>
              <a:t>planificar, coordinar y controlar actividades y recursos.</a:t>
            </a:r>
          </a:p>
          <a:p>
            <a:pPr marL="0" indent="0">
              <a:buNone/>
            </a:pPr>
            <a:r>
              <a:rPr lang="es-ES_tradnl" sz="1800" i="1" dirty="0"/>
              <a:t>El pronóstico de ventas nos </a:t>
            </a:r>
            <a:r>
              <a:rPr lang="es-ES_tradnl" sz="1800" i="1" dirty="0">
                <a:solidFill>
                  <a:srgbClr val="C00000"/>
                </a:solidFill>
              </a:rPr>
              <a:t>permite conocer las utilidades de un proyecto </a:t>
            </a:r>
            <a:r>
              <a:rPr lang="es-ES_tradnl" sz="1800" i="1" dirty="0"/>
              <a:t>(al restarle los futuros egresos a las futuras ventas), y, de ese modo, conocer la </a:t>
            </a:r>
            <a:r>
              <a:rPr lang="es-ES_tradnl" sz="1800" i="1" dirty="0">
                <a:solidFill>
                  <a:srgbClr val="C00000"/>
                </a:solidFill>
              </a:rPr>
              <a:t>viabilidad del proyecto</a:t>
            </a:r>
            <a:r>
              <a:rPr lang="es-ES_tradnl" sz="1800" i="1" dirty="0"/>
              <a:t>; razón por la cual </a:t>
            </a:r>
            <a:r>
              <a:rPr lang="es-ES_tradnl" sz="1800" i="1" dirty="0">
                <a:solidFill>
                  <a:schemeClr val="tx1"/>
                </a:solidFill>
              </a:rPr>
              <a:t>el pronóstico de ventas suele ser uno de los aspectos más importantes de un plan de negocios</a:t>
            </a:r>
          </a:p>
        </p:txBody>
      </p:sp>
      <p:pic>
        <p:nvPicPr>
          <p:cNvPr id="2150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504" y="1203598"/>
            <a:ext cx="2952328"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5 Conector recto">
            <a:extLst>
              <a:ext uri="{FF2B5EF4-FFF2-40B4-BE49-F238E27FC236}">
                <a16:creationId xmlns:a16="http://schemas.microsoft.com/office/drawing/2014/main" id="{8E03E9EA-347F-4714-9DA6-8CDCFE995EE8}"/>
              </a:ext>
            </a:extLst>
          </p:cNvPr>
          <p:cNvCxnSpPr/>
          <p:nvPr/>
        </p:nvCxnSpPr>
        <p:spPr>
          <a:xfrm>
            <a:off x="251520" y="4803998"/>
            <a:ext cx="712879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7" name="3 Imagen" descr="C:\Users\e13104\Dropbox\UTP\Logo UTP en alta - 29-8-13.jpg">
            <a:extLst>
              <a:ext uri="{FF2B5EF4-FFF2-40B4-BE49-F238E27FC236}">
                <a16:creationId xmlns:a16="http://schemas.microsoft.com/office/drawing/2014/main" id="{70FBFAB8-DA8F-4CD5-B1C9-F97D8D0DA2CF}"/>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68344" y="4083918"/>
            <a:ext cx="1371600" cy="571500"/>
          </a:xfrm>
          <a:prstGeom prst="rect">
            <a:avLst/>
          </a:prstGeom>
          <a:noFill/>
          <a:ln>
            <a:noFill/>
          </a:ln>
        </p:spPr>
      </p:pic>
    </p:spTree>
    <p:extLst>
      <p:ext uri="{BB962C8B-B14F-4D97-AF65-F5344CB8AC3E}">
        <p14:creationId xmlns:p14="http://schemas.microsoft.com/office/powerpoint/2010/main" val="176753431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4 Diagrama"/>
          <p:cNvGraphicFramePr/>
          <p:nvPr>
            <p:extLst>
              <p:ext uri="{D42A27DB-BD31-4B8C-83A1-F6EECF244321}">
                <p14:modId xmlns:p14="http://schemas.microsoft.com/office/powerpoint/2010/main" val="1055421485"/>
              </p:ext>
            </p:extLst>
          </p:nvPr>
        </p:nvGraphicFramePr>
        <p:xfrm>
          <a:off x="457200" y="205979"/>
          <a:ext cx="8229600" cy="857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Marcador de contenido"/>
          <p:cNvSpPr>
            <a:spLocks noGrp="1"/>
          </p:cNvSpPr>
          <p:nvPr>
            <p:ph idx="1"/>
          </p:nvPr>
        </p:nvSpPr>
        <p:spPr>
          <a:xfrm>
            <a:off x="3059832" y="1200151"/>
            <a:ext cx="5626968" cy="3171799"/>
          </a:xfrm>
        </p:spPr>
        <p:txBody>
          <a:bodyPr>
            <a:normAutofit fontScale="62500" lnSpcReduction="20000"/>
          </a:bodyPr>
          <a:lstStyle/>
          <a:p>
            <a:pPr marL="0" indent="0">
              <a:buNone/>
            </a:pPr>
            <a:r>
              <a:rPr lang="es-ES_tradnl" b="1" i="1" dirty="0">
                <a:solidFill>
                  <a:srgbClr val="C00000"/>
                </a:solidFill>
              </a:rPr>
              <a:t>¿Tienes un plan de previsión de ventas? ¿Cuentas con un plan de marketing? ¿Os marcáis un plan estratégico anual? </a:t>
            </a:r>
          </a:p>
          <a:p>
            <a:pPr marL="0" indent="0">
              <a:buNone/>
            </a:pPr>
            <a:r>
              <a:rPr lang="es-ES_tradnl" dirty="0"/>
              <a:t> Cualquier análisis de rentabilidad, ya sea </a:t>
            </a:r>
            <a:r>
              <a:rPr lang="es-ES_tradnl" dirty="0">
                <a:solidFill>
                  <a:srgbClr val="C00000"/>
                </a:solidFill>
              </a:rPr>
              <a:t>aplicado a las ventas, a los clientes, a los productos o servicios, así como a la empresa en general,</a:t>
            </a:r>
            <a:r>
              <a:rPr lang="es-ES_tradnl" dirty="0"/>
              <a:t> implica primero, necesariamente, </a:t>
            </a:r>
            <a:r>
              <a:rPr lang="es-ES_tradnl" dirty="0">
                <a:solidFill>
                  <a:srgbClr val="C00000"/>
                </a:solidFill>
              </a:rPr>
              <a:t>recopilar información </a:t>
            </a:r>
            <a:r>
              <a:rPr lang="es-ES_tradnl" dirty="0"/>
              <a:t>y datos concretos sobre los elementos que se están analizando. </a:t>
            </a:r>
          </a:p>
          <a:p>
            <a:pPr marL="0" indent="0">
              <a:buNone/>
            </a:pPr>
            <a:r>
              <a:rPr lang="es-ES_tradnl" dirty="0"/>
              <a:t>El alcance de este análisis </a:t>
            </a:r>
            <a:r>
              <a:rPr lang="es-ES_tradnl" dirty="0">
                <a:solidFill>
                  <a:srgbClr val="C00000"/>
                </a:solidFill>
              </a:rPr>
              <a:t>dependerá del tamaño de la empresa, del personal disponible</a:t>
            </a:r>
            <a:r>
              <a:rPr lang="es-ES_tradnl" dirty="0"/>
              <a:t>, de las características del proceso productivo, de la planificación estratégica y de la información de referencia que debes de manejar en tu negocio.</a:t>
            </a:r>
          </a:p>
        </p:txBody>
      </p:sp>
      <p:pic>
        <p:nvPicPr>
          <p:cNvPr id="2253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67238" y="2566988"/>
            <a:ext cx="9525" cy="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9638" y="2719388"/>
            <a:ext cx="9525" cy="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2"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275606"/>
            <a:ext cx="3131840" cy="2234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5 Conector recto">
            <a:extLst>
              <a:ext uri="{FF2B5EF4-FFF2-40B4-BE49-F238E27FC236}">
                <a16:creationId xmlns:a16="http://schemas.microsoft.com/office/drawing/2014/main" id="{62CE2E2B-4061-4A9B-B4D7-ABD234DECE18}"/>
              </a:ext>
            </a:extLst>
          </p:cNvPr>
          <p:cNvCxnSpPr/>
          <p:nvPr/>
        </p:nvCxnSpPr>
        <p:spPr>
          <a:xfrm>
            <a:off x="251520" y="4803998"/>
            <a:ext cx="712879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8" name="3 Imagen" descr="C:\Users\e13104\Dropbox\UTP\Logo UTP en alta - 29-8-13.jpg">
            <a:extLst>
              <a:ext uri="{FF2B5EF4-FFF2-40B4-BE49-F238E27FC236}">
                <a16:creationId xmlns:a16="http://schemas.microsoft.com/office/drawing/2014/main" id="{A7501CE0-5221-4673-AA2B-17E2EE75B858}"/>
              </a:ext>
            </a:extLst>
          </p:cNvPr>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68344" y="4223122"/>
            <a:ext cx="1371600" cy="571500"/>
          </a:xfrm>
          <a:prstGeom prst="rect">
            <a:avLst/>
          </a:prstGeom>
          <a:noFill/>
          <a:ln>
            <a:noFill/>
          </a:ln>
        </p:spPr>
      </p:pic>
    </p:spTree>
    <p:extLst>
      <p:ext uri="{BB962C8B-B14F-4D97-AF65-F5344CB8AC3E}">
        <p14:creationId xmlns:p14="http://schemas.microsoft.com/office/powerpoint/2010/main" val="284426902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4 Diagrama"/>
          <p:cNvGraphicFramePr/>
          <p:nvPr>
            <p:extLst>
              <p:ext uri="{D42A27DB-BD31-4B8C-83A1-F6EECF244321}">
                <p14:modId xmlns:p14="http://schemas.microsoft.com/office/powerpoint/2010/main" val="1938755440"/>
              </p:ext>
            </p:extLst>
          </p:nvPr>
        </p:nvGraphicFramePr>
        <p:xfrm>
          <a:off x="457200" y="205979"/>
          <a:ext cx="8229600" cy="857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5 Marcador de contenido"/>
          <p:cNvGraphicFramePr>
            <a:graphicFrameLocks noGrp="1"/>
          </p:cNvGraphicFramePr>
          <p:nvPr>
            <p:ph idx="1"/>
            <p:extLst>
              <p:ext uri="{D42A27DB-BD31-4B8C-83A1-F6EECF244321}">
                <p14:modId xmlns:p14="http://schemas.microsoft.com/office/powerpoint/2010/main" val="2629902329"/>
              </p:ext>
            </p:extLst>
          </p:nvPr>
        </p:nvGraphicFramePr>
        <p:xfrm>
          <a:off x="457200" y="1200151"/>
          <a:ext cx="8229600" cy="216368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4" name="5 Conector recto">
            <a:extLst>
              <a:ext uri="{FF2B5EF4-FFF2-40B4-BE49-F238E27FC236}">
                <a16:creationId xmlns:a16="http://schemas.microsoft.com/office/drawing/2014/main" id="{8E8FF6DF-66EA-48F4-9CC7-92D9B4329173}"/>
              </a:ext>
            </a:extLst>
          </p:cNvPr>
          <p:cNvCxnSpPr/>
          <p:nvPr/>
        </p:nvCxnSpPr>
        <p:spPr>
          <a:xfrm>
            <a:off x="251520" y="4803998"/>
            <a:ext cx="712879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7" name="3 Imagen" descr="C:\Users\e13104\Dropbox\UTP\Logo UTP en alta - 29-8-13.jpg">
            <a:extLst>
              <a:ext uri="{FF2B5EF4-FFF2-40B4-BE49-F238E27FC236}">
                <a16:creationId xmlns:a16="http://schemas.microsoft.com/office/drawing/2014/main" id="{49DCD0A8-8315-4B54-9F3F-35ABD952F736}"/>
              </a:ext>
            </a:extLst>
          </p:cNvPr>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596336" y="4083918"/>
            <a:ext cx="1371600" cy="571500"/>
          </a:xfrm>
          <a:prstGeom prst="rect">
            <a:avLst/>
          </a:prstGeom>
          <a:noFill/>
          <a:ln>
            <a:noFill/>
          </a:ln>
        </p:spPr>
      </p:pic>
    </p:spTree>
    <p:extLst>
      <p:ext uri="{BB962C8B-B14F-4D97-AF65-F5344CB8AC3E}">
        <p14:creationId xmlns:p14="http://schemas.microsoft.com/office/powerpoint/2010/main" val="208656063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4 Diagrama"/>
          <p:cNvGraphicFramePr/>
          <p:nvPr>
            <p:extLst>
              <p:ext uri="{D42A27DB-BD31-4B8C-83A1-F6EECF244321}">
                <p14:modId xmlns:p14="http://schemas.microsoft.com/office/powerpoint/2010/main" val="1266069379"/>
              </p:ext>
            </p:extLst>
          </p:nvPr>
        </p:nvGraphicFramePr>
        <p:xfrm>
          <a:off x="457200" y="205979"/>
          <a:ext cx="8229600" cy="857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Marcador de contenido"/>
          <p:cNvSpPr>
            <a:spLocks noGrp="1"/>
          </p:cNvSpPr>
          <p:nvPr>
            <p:ph idx="1"/>
          </p:nvPr>
        </p:nvSpPr>
        <p:spPr/>
        <p:txBody>
          <a:bodyPr>
            <a:normAutofit/>
          </a:bodyPr>
          <a:lstStyle/>
          <a:p>
            <a:pPr marL="0" indent="0">
              <a:buNone/>
            </a:pPr>
            <a:r>
              <a:rPr lang="es-ES_tradnl" sz="1800" dirty="0"/>
              <a:t>La productividad  es la capacidad de la empresa de obtener mayores y mejores resultados con una cantidad suficiente de recursos sin afectar la calidad del producto final.</a:t>
            </a:r>
          </a:p>
          <a:p>
            <a:pPr marL="0" indent="0">
              <a:buNone/>
            </a:pPr>
            <a:r>
              <a:rPr lang="es-ES_tradnl" sz="1800" dirty="0"/>
              <a:t>ANALISIS DE PRODUCTIVIDAD: ES LA EVALUACION DE LAS CONSECUENCIAS EN LAS VENTAS O EN LA PARTICIPACION EN EL MERCADO DE UNA ESTRATEGIA DE MARKETING.</a:t>
            </a:r>
          </a:p>
          <a:p>
            <a:pPr marL="0" indent="0">
              <a:buNone/>
            </a:pPr>
            <a:r>
              <a:rPr lang="es-ES_tradnl" sz="1800" dirty="0"/>
              <a:t>REALCION: PRECIO Vs GASTOS DE MARKETING</a:t>
            </a:r>
          </a:p>
          <a:p>
            <a:pPr marL="0" indent="0">
              <a:buNone/>
            </a:pPr>
            <a:endParaRPr lang="es-ES_tradnl" sz="1800" dirty="0"/>
          </a:p>
        </p:txBody>
      </p:sp>
      <p:cxnSp>
        <p:nvCxnSpPr>
          <p:cNvPr id="4" name="5 Conector recto">
            <a:extLst>
              <a:ext uri="{FF2B5EF4-FFF2-40B4-BE49-F238E27FC236}">
                <a16:creationId xmlns:a16="http://schemas.microsoft.com/office/drawing/2014/main" id="{A5C62758-9EE7-47C0-BDB3-B68649D9EAEE}"/>
              </a:ext>
            </a:extLst>
          </p:cNvPr>
          <p:cNvCxnSpPr>
            <a:cxnSpLocks/>
          </p:cNvCxnSpPr>
          <p:nvPr/>
        </p:nvCxnSpPr>
        <p:spPr>
          <a:xfrm>
            <a:off x="251520" y="4803998"/>
            <a:ext cx="7632848"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6" name="3 Imagen" descr="C:\Users\e13104\Dropbox\UTP\Logo UTP en alta - 29-8-13.jpg">
            <a:extLst>
              <a:ext uri="{FF2B5EF4-FFF2-40B4-BE49-F238E27FC236}">
                <a16:creationId xmlns:a16="http://schemas.microsoft.com/office/drawing/2014/main" id="{83BDDC0B-CF26-4C74-BA9B-C0CDCA30B4E5}"/>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68344" y="4083918"/>
            <a:ext cx="1371600" cy="571500"/>
          </a:xfrm>
          <a:prstGeom prst="rect">
            <a:avLst/>
          </a:prstGeom>
          <a:noFill/>
          <a:ln>
            <a:noFill/>
          </a:ln>
        </p:spPr>
      </p:pic>
    </p:spTree>
    <p:extLst>
      <p:ext uri="{BB962C8B-B14F-4D97-AF65-F5344CB8AC3E}">
        <p14:creationId xmlns:p14="http://schemas.microsoft.com/office/powerpoint/2010/main" val="337728804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a:ln>
            <a:solidFill>
              <a:srgbClr val="FF0000"/>
            </a:solidFill>
          </a:ln>
        </p:spPr>
        <p:txBody>
          <a:bodyPr/>
          <a:lstStyle/>
          <a:p>
            <a:r>
              <a:rPr lang="es-ES_tradnl" sz="2000" b="1" dirty="0"/>
              <a:t>FACTORES A CONSIDERAR CUANDO SE ESTIMA PRODUCTIVIDAD CON BASE EN CRITERIO:</a:t>
            </a:r>
          </a:p>
        </p:txBody>
      </p:sp>
      <p:sp>
        <p:nvSpPr>
          <p:cNvPr id="3" name="2 Marcador de contenido"/>
          <p:cNvSpPr>
            <a:spLocks noGrp="1"/>
          </p:cNvSpPr>
          <p:nvPr>
            <p:ph idx="1"/>
          </p:nvPr>
        </p:nvSpPr>
        <p:spPr/>
        <p:txBody>
          <a:bodyPr>
            <a:normAutofit fontScale="47500" lnSpcReduction="20000"/>
          </a:bodyPr>
          <a:lstStyle/>
          <a:p>
            <a:pPr>
              <a:buFont typeface="Courier New" pitchFamily="49" charset="0"/>
              <a:buChar char="o"/>
            </a:pPr>
            <a:r>
              <a:rPr lang="es-ES_tradnl" dirty="0"/>
              <a:t> </a:t>
            </a:r>
            <a:r>
              <a:rPr lang="es-ES_tradnl" sz="3300" dirty="0">
                <a:solidFill>
                  <a:srgbClr val="0070C0"/>
                </a:solidFill>
              </a:rPr>
              <a:t>ETAPAS DEL CICLO DE VIDA DEL PRODUCTO</a:t>
            </a:r>
          </a:p>
          <a:p>
            <a:pPr>
              <a:buFont typeface="Courier New" pitchFamily="49" charset="0"/>
              <a:buChar char="o"/>
            </a:pPr>
            <a:r>
              <a:rPr lang="es-ES_tradnl" sz="3300" dirty="0">
                <a:solidFill>
                  <a:srgbClr val="0070C0"/>
                </a:solidFill>
              </a:rPr>
              <a:t> PRECIOS Y GASTOS ANTICIPADOS POR LOS COMPETIDORES</a:t>
            </a:r>
          </a:p>
          <a:p>
            <a:pPr>
              <a:buFont typeface="Courier New" pitchFamily="49" charset="0"/>
              <a:buChar char="o"/>
            </a:pPr>
            <a:r>
              <a:rPr lang="es-ES_tradnl" sz="3300" dirty="0">
                <a:solidFill>
                  <a:srgbClr val="0070C0"/>
                </a:solidFill>
              </a:rPr>
              <a:t>RETALIACION DE LA COMPETENCIA ANTE NUESTRAS ESTRATEGIAS</a:t>
            </a:r>
          </a:p>
          <a:p>
            <a:pPr>
              <a:buFont typeface="Courier New" pitchFamily="49" charset="0"/>
              <a:buChar char="o"/>
            </a:pPr>
            <a:r>
              <a:rPr lang="es-ES_tradnl" sz="3300" dirty="0">
                <a:solidFill>
                  <a:srgbClr val="0070C0"/>
                </a:solidFill>
              </a:rPr>
              <a:t> DISPONIBILIDAD DE DISTRIBUCION</a:t>
            </a:r>
          </a:p>
          <a:p>
            <a:pPr>
              <a:buFont typeface="Courier New" pitchFamily="49" charset="0"/>
              <a:buChar char="o"/>
            </a:pPr>
            <a:r>
              <a:rPr lang="es-ES_tradnl" sz="3300" dirty="0">
                <a:solidFill>
                  <a:srgbClr val="0070C0"/>
                </a:solidFill>
              </a:rPr>
              <a:t>MEJORAS EN LA EFICIENCIA DEL GASTO</a:t>
            </a:r>
          </a:p>
          <a:p>
            <a:pPr>
              <a:buFont typeface="Courier New" pitchFamily="49" charset="0"/>
              <a:buChar char="o"/>
            </a:pPr>
            <a:r>
              <a:rPr lang="es-ES_tradnl" sz="3300" dirty="0">
                <a:solidFill>
                  <a:srgbClr val="0070C0"/>
                </a:solidFill>
              </a:rPr>
              <a:t>MEJORAS EN LA EFECTIVIDAD DE LAS ESTRATEGIAS</a:t>
            </a:r>
          </a:p>
          <a:p>
            <a:pPr>
              <a:buFont typeface="Courier New" pitchFamily="49" charset="0"/>
              <a:buChar char="o"/>
            </a:pPr>
            <a:r>
              <a:rPr lang="es-ES_tradnl" sz="3300" dirty="0">
                <a:solidFill>
                  <a:srgbClr val="0070C0"/>
                </a:solidFill>
              </a:rPr>
              <a:t>ROTACION DE CLIENTES</a:t>
            </a:r>
          </a:p>
          <a:p>
            <a:pPr>
              <a:buFont typeface="Courier New" pitchFamily="49" charset="0"/>
              <a:buChar char="o"/>
            </a:pPr>
            <a:r>
              <a:rPr lang="es-ES_tradnl" sz="3300" dirty="0">
                <a:solidFill>
                  <a:srgbClr val="0070C0"/>
                </a:solidFill>
              </a:rPr>
              <a:t> POSICIONAMIENTO DE NUESTROS PRODUCTOS</a:t>
            </a:r>
          </a:p>
        </p:txBody>
      </p:sp>
      <p:cxnSp>
        <p:nvCxnSpPr>
          <p:cNvPr id="4" name="5 Conector recto">
            <a:extLst>
              <a:ext uri="{FF2B5EF4-FFF2-40B4-BE49-F238E27FC236}">
                <a16:creationId xmlns:a16="http://schemas.microsoft.com/office/drawing/2014/main" id="{4B368248-5410-48B8-AA75-DC40C1D9B7A5}"/>
              </a:ext>
            </a:extLst>
          </p:cNvPr>
          <p:cNvCxnSpPr>
            <a:cxnSpLocks/>
          </p:cNvCxnSpPr>
          <p:nvPr/>
        </p:nvCxnSpPr>
        <p:spPr>
          <a:xfrm>
            <a:off x="251520" y="4803998"/>
            <a:ext cx="7560840"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5" name="3 Imagen" descr="C:\Users\e13104\Dropbox\UTP\Logo UTP en alta - 29-8-13.jpg">
            <a:extLst>
              <a:ext uri="{FF2B5EF4-FFF2-40B4-BE49-F238E27FC236}">
                <a16:creationId xmlns:a16="http://schemas.microsoft.com/office/drawing/2014/main" id="{E653EE46-BA67-4402-A40A-98E2D8BCFC9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4083918"/>
            <a:ext cx="1371600" cy="571500"/>
          </a:xfrm>
          <a:prstGeom prst="rect">
            <a:avLst/>
          </a:prstGeom>
          <a:noFill/>
          <a:ln>
            <a:noFill/>
          </a:ln>
        </p:spPr>
      </p:pic>
    </p:spTree>
    <p:extLst>
      <p:ext uri="{BB962C8B-B14F-4D97-AF65-F5344CB8AC3E}">
        <p14:creationId xmlns:p14="http://schemas.microsoft.com/office/powerpoint/2010/main" val="396427250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2 Diagrama"/>
          <p:cNvGraphicFramePr/>
          <p:nvPr>
            <p:extLst>
              <p:ext uri="{D42A27DB-BD31-4B8C-83A1-F6EECF244321}">
                <p14:modId xmlns:p14="http://schemas.microsoft.com/office/powerpoint/2010/main" val="2574962936"/>
              </p:ext>
            </p:extLst>
          </p:nvPr>
        </p:nvGraphicFramePr>
        <p:xfrm>
          <a:off x="590872" y="195486"/>
          <a:ext cx="8229600" cy="6296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Marcador de contenido 6"/>
          <p:cNvGraphicFramePr>
            <a:graphicFrameLocks noGrp="1"/>
          </p:cNvGraphicFramePr>
          <p:nvPr>
            <p:ph idx="1"/>
            <p:extLst>
              <p:ext uri="{D42A27DB-BD31-4B8C-83A1-F6EECF244321}">
                <p14:modId xmlns:p14="http://schemas.microsoft.com/office/powerpoint/2010/main" val="3321980777"/>
              </p:ext>
            </p:extLst>
          </p:nvPr>
        </p:nvGraphicFramePr>
        <p:xfrm>
          <a:off x="1825352" y="1200151"/>
          <a:ext cx="6563072" cy="216368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5" name="Imagen 4"/>
          <p:cNvPicPr>
            <a:picLocks noChangeAspect="1"/>
          </p:cNvPicPr>
          <p:nvPr/>
        </p:nvPicPr>
        <p:blipFill>
          <a:blip r:embed="rId12"/>
          <a:stretch>
            <a:fillRect/>
          </a:stretch>
        </p:blipFill>
        <p:spPr>
          <a:xfrm>
            <a:off x="3203848" y="3701437"/>
            <a:ext cx="5256584" cy="471596"/>
          </a:xfrm>
          <a:prstGeom prst="rect">
            <a:avLst/>
          </a:prstGeom>
        </p:spPr>
      </p:pic>
      <p:sp>
        <p:nvSpPr>
          <p:cNvPr id="6" name="2 Marcador de contenido"/>
          <p:cNvSpPr txBox="1">
            <a:spLocks/>
          </p:cNvSpPr>
          <p:nvPr/>
        </p:nvSpPr>
        <p:spPr>
          <a:xfrm>
            <a:off x="590872" y="948207"/>
            <a:ext cx="8106272" cy="327399"/>
          </a:xfrm>
          <a:prstGeom prst="rect">
            <a:avLst/>
          </a:prstGeom>
        </p:spPr>
        <p:txBody>
          <a:bodyPr vert="horz" lIns="91440" tIns="45720" rIns="91440" bIns="45720" rtlCol="0">
            <a:normAutofit fontScale="92500" lnSpcReduction="10000"/>
          </a:bodyPr>
          <a:lstStyle>
            <a:lvl1pPr marL="342900" indent="-342900" algn="just" defTabSz="914400" rtl="0" eaLnBrk="1" latinLnBrk="0" hangingPunct="1">
              <a:spcBef>
                <a:spcPct val="20000"/>
              </a:spcBef>
              <a:buFont typeface="Arial" panose="020B0604020202020204" pitchFamily="34" charset="0"/>
              <a:buChar char="•"/>
              <a:defRPr sz="2800" b="0" i="0" u="none" kern="1200">
                <a:solidFill>
                  <a:schemeClr val="tx1">
                    <a:lumMod val="65000"/>
                    <a:lumOff val="35000"/>
                  </a:schemeClr>
                </a:solidFill>
                <a:latin typeface="+mn-lt"/>
                <a:ea typeface="+mn-ea"/>
                <a:cs typeface="+mn-cs"/>
              </a:defRPr>
            </a:lvl1pPr>
            <a:lvl2pPr marL="742950" indent="-285750" algn="just" defTabSz="914400" rtl="0" eaLnBrk="1" latinLnBrk="0" hangingPunct="1">
              <a:spcBef>
                <a:spcPct val="200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just" defTabSz="914400"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just" defTabSz="914400" rtl="0" eaLnBrk="1" latinLnBrk="0" hangingPunct="1">
              <a:spcBef>
                <a:spcPct val="200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just" defTabSz="914400" rtl="0" eaLnBrk="1" latinLnBrk="0" hangingPunct="1">
              <a:spcBef>
                <a:spcPct val="200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s-ES_tradnl" sz="1800" b="1" dirty="0">
                <a:solidFill>
                  <a:srgbClr val="0070C0"/>
                </a:solidFill>
              </a:rPr>
              <a:t>Participación de mercado relativo</a:t>
            </a:r>
          </a:p>
          <a:p>
            <a:pPr marL="0" indent="0">
              <a:buFont typeface="Arial" panose="020B0604020202020204" pitchFamily="34" charset="0"/>
              <a:buNone/>
            </a:pPr>
            <a:endParaRPr lang="es-ES_tradnl" sz="1800" dirty="0"/>
          </a:p>
        </p:txBody>
      </p:sp>
      <p:cxnSp>
        <p:nvCxnSpPr>
          <p:cNvPr id="8" name="5 Conector recto">
            <a:extLst>
              <a:ext uri="{FF2B5EF4-FFF2-40B4-BE49-F238E27FC236}">
                <a16:creationId xmlns:a16="http://schemas.microsoft.com/office/drawing/2014/main" id="{7D80AFFA-7BD7-4C70-B345-10D6196FBF6E}"/>
              </a:ext>
            </a:extLst>
          </p:cNvPr>
          <p:cNvCxnSpPr/>
          <p:nvPr/>
        </p:nvCxnSpPr>
        <p:spPr>
          <a:xfrm>
            <a:off x="251520" y="4803998"/>
            <a:ext cx="712879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9" name="3 Imagen" descr="C:\Users\e13104\Dropbox\UTP\Logo UTP en alta - 29-8-13.jpg">
            <a:extLst>
              <a:ext uri="{FF2B5EF4-FFF2-40B4-BE49-F238E27FC236}">
                <a16:creationId xmlns:a16="http://schemas.microsoft.com/office/drawing/2014/main" id="{1AA9B2B1-09C8-4499-84DE-DFCCD43DFFD2}"/>
              </a:ext>
            </a:extLst>
          </p:cNvPr>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596336" y="4221048"/>
            <a:ext cx="1371600" cy="571500"/>
          </a:xfrm>
          <a:prstGeom prst="rect">
            <a:avLst/>
          </a:prstGeom>
          <a:noFill/>
          <a:ln>
            <a:noFill/>
          </a:ln>
        </p:spPr>
      </p:pic>
    </p:spTree>
    <p:extLst>
      <p:ext uri="{BB962C8B-B14F-4D97-AF65-F5344CB8AC3E}">
        <p14:creationId xmlns:p14="http://schemas.microsoft.com/office/powerpoint/2010/main" val="271772292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6 Marcador de contenido"/>
          <p:cNvSpPr txBox="1">
            <a:spLocks/>
          </p:cNvSpPr>
          <p:nvPr/>
        </p:nvSpPr>
        <p:spPr>
          <a:xfrm>
            <a:off x="3743400" y="1105360"/>
            <a:ext cx="4717032" cy="3396378"/>
          </a:xfrm>
          <a:prstGeom prst="rect">
            <a:avLst/>
          </a:prstGeom>
          <a:ln>
            <a:noFill/>
          </a:ln>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74625" lvl="0" indent="-174625" algn="just">
              <a:buFont typeface="+mj-lt"/>
              <a:buAutoNum type="arabicPeriod"/>
            </a:pPr>
            <a:r>
              <a:rPr lang="es-PE" sz="1300" dirty="0"/>
              <a:t>El análisis estratégico en las diferentes organizaciones y en especial del sector empresarial es fundamental para poder formular un adecuado estudio de mercado que nos oriente la forma en que vamos a satisfacer las necesidades de los clientes en nuestro mercado objetivo.</a:t>
            </a:r>
          </a:p>
          <a:p>
            <a:pPr marL="174625" lvl="0" indent="-174625" algn="just">
              <a:buFont typeface="+mj-lt"/>
              <a:buAutoNum type="arabicPeriod"/>
            </a:pPr>
            <a:endParaRPr lang="es-PE" sz="1300" dirty="0"/>
          </a:p>
          <a:p>
            <a:pPr marL="174625" lvl="0" indent="-174625" algn="just">
              <a:buFont typeface="+mj-lt"/>
              <a:buAutoNum type="arabicPeriod"/>
            </a:pPr>
            <a:r>
              <a:rPr lang="es-PE" sz="1300" dirty="0"/>
              <a:t>En este sentido, el mensaje final se orienta fundamentalmente a las empresas con una visión global de lo que significa aprovechar las mejores oportunidades del mercado, mediante la construcción de las estrategias de éxito, que nos conduzcan a conseguir los mejores beneficios que ofrece el mercado.</a:t>
            </a:r>
          </a:p>
        </p:txBody>
      </p:sp>
      <p:sp>
        <p:nvSpPr>
          <p:cNvPr id="14" name="13 Rectángulo redondeado"/>
          <p:cNvSpPr/>
          <p:nvPr/>
        </p:nvSpPr>
        <p:spPr>
          <a:xfrm>
            <a:off x="3743400" y="339503"/>
            <a:ext cx="4717032" cy="648072"/>
          </a:xfrm>
          <a:prstGeom prst="roundRect">
            <a:avLst>
              <a:gd name="adj" fmla="val 10493"/>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tx2"/>
                </a:solidFill>
              </a:rPr>
              <a:t>Conclusiones</a:t>
            </a:r>
            <a:endParaRPr lang="es-PE" sz="1600" b="1" dirty="0">
              <a:solidFill>
                <a:schemeClr val="tx2"/>
              </a:solidFill>
            </a:endParaRPr>
          </a:p>
        </p:txBody>
      </p:sp>
      <p:sp>
        <p:nvSpPr>
          <p:cNvPr id="9" name="5 Marcador de texto"/>
          <p:cNvSpPr txBox="1">
            <a:spLocks/>
          </p:cNvSpPr>
          <p:nvPr/>
        </p:nvSpPr>
        <p:spPr>
          <a:xfrm>
            <a:off x="1937" y="1635476"/>
            <a:ext cx="3069405" cy="1736475"/>
          </a:xfrm>
          <a:prstGeom prst="rect">
            <a:avLst/>
          </a:prstGeom>
          <a:solidFill>
            <a:schemeClr val="bg1">
              <a:lumMod val="95000"/>
            </a:schemeClr>
          </a:solidFill>
        </p:spPr>
        <p:txBody>
          <a:bodyPr/>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s-PE" sz="1050" dirty="0"/>
              <a:t>El marketing y la nueva económica</a:t>
            </a:r>
          </a:p>
          <a:p>
            <a:pPr algn="just"/>
            <a:r>
              <a:rPr lang="es-PE" sz="1050" dirty="0"/>
              <a:t>Los escenarios económicos de américa Latina</a:t>
            </a:r>
          </a:p>
          <a:p>
            <a:pPr algn="just"/>
            <a:r>
              <a:rPr lang="es-PE" sz="1050" dirty="0"/>
              <a:t>La función del marketing en la economía</a:t>
            </a:r>
          </a:p>
          <a:p>
            <a:pPr algn="just"/>
            <a:r>
              <a:rPr lang="es-PE" sz="1050" dirty="0"/>
              <a:t>Marketing y comportamiento de consumo </a:t>
            </a:r>
          </a:p>
          <a:p>
            <a:pPr algn="just"/>
            <a:r>
              <a:rPr lang="es-PE" sz="1050" dirty="0"/>
              <a:t>Análisis estructural de las industrias</a:t>
            </a:r>
          </a:p>
          <a:p>
            <a:pPr algn="just"/>
            <a:r>
              <a:rPr lang="es-PE" sz="1050" dirty="0"/>
              <a:t>Análisis situacional macro y micro ambiental (F.PORTER)</a:t>
            </a:r>
          </a:p>
          <a:p>
            <a:pPr algn="just"/>
            <a:r>
              <a:rPr lang="es-PE" sz="1050" dirty="0"/>
              <a:t>Análisis interno: Diagnostico estructural (FODA MATRIZ GE, Ciclo de vida del producto)</a:t>
            </a:r>
          </a:p>
          <a:p>
            <a:pPr marL="263525" indent="-171450" algn="ctr"/>
            <a:endParaRPr lang="es-PE" sz="1100" b="1" dirty="0">
              <a:solidFill>
                <a:schemeClr val="tx1">
                  <a:lumMod val="65000"/>
                  <a:lumOff val="35000"/>
                </a:schemeClr>
              </a:solidFill>
            </a:endParaRPr>
          </a:p>
          <a:p>
            <a:pPr marL="263525" indent="-171450"/>
            <a:endParaRPr lang="es-PE" sz="1100" b="1" dirty="0">
              <a:solidFill>
                <a:schemeClr val="tx1">
                  <a:lumMod val="65000"/>
                  <a:lumOff val="35000"/>
                </a:schemeClr>
              </a:solidFill>
            </a:endParaRPr>
          </a:p>
          <a:p>
            <a:pPr marL="263525" indent="-171450"/>
            <a:endParaRPr lang="es-PE" sz="1100" b="1" dirty="0">
              <a:solidFill>
                <a:schemeClr val="tx1">
                  <a:lumMod val="65000"/>
                  <a:lumOff val="35000"/>
                </a:schemeClr>
              </a:solidFill>
            </a:endParaRPr>
          </a:p>
        </p:txBody>
      </p:sp>
      <p:sp>
        <p:nvSpPr>
          <p:cNvPr id="10" name="5 Marcador de texto"/>
          <p:cNvSpPr txBox="1">
            <a:spLocks/>
          </p:cNvSpPr>
          <p:nvPr/>
        </p:nvSpPr>
        <p:spPr>
          <a:xfrm>
            <a:off x="-1" y="-1"/>
            <a:ext cx="3069407" cy="417949"/>
          </a:xfrm>
          <a:prstGeom prst="rect">
            <a:avLst/>
          </a:prstGeom>
          <a:solidFill>
            <a:schemeClr val="bg1">
              <a:lumMod val="95000"/>
            </a:schemeClr>
          </a:solidFill>
        </p:spPr>
        <p:txBody>
          <a:bodyPr anchor="b"/>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92075" indent="0">
              <a:buNone/>
            </a:pPr>
            <a:r>
              <a:rPr lang="es-PE" sz="1700" b="1" dirty="0">
                <a:solidFill>
                  <a:srgbClr val="C00000"/>
                </a:solidFill>
              </a:rPr>
              <a:t>Unidad</a:t>
            </a:r>
          </a:p>
        </p:txBody>
      </p:sp>
      <p:sp>
        <p:nvSpPr>
          <p:cNvPr id="12" name="5 Marcador de texto"/>
          <p:cNvSpPr txBox="1">
            <a:spLocks/>
          </p:cNvSpPr>
          <p:nvPr/>
        </p:nvSpPr>
        <p:spPr>
          <a:xfrm>
            <a:off x="0" y="407290"/>
            <a:ext cx="3069407" cy="929665"/>
          </a:xfrm>
          <a:prstGeom prst="rect">
            <a:avLst/>
          </a:prstGeom>
          <a:solidFill>
            <a:schemeClr val="bg1">
              <a:lumMod val="95000"/>
            </a:schemeClr>
          </a:solidFill>
        </p:spPr>
        <p:txBody>
          <a:bodyPr anchor="t"/>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92075" indent="0" algn="just">
              <a:buNone/>
            </a:pPr>
            <a:r>
              <a:rPr lang="es-PE" sz="1100" dirty="0">
                <a:solidFill>
                  <a:schemeClr val="tx1">
                    <a:lumMod val="65000"/>
                    <a:lumOff val="35000"/>
                  </a:schemeClr>
                </a:solidFill>
              </a:rPr>
              <a:t>Análisis estratégico para la segmentación:  Los nuevos escenarios económicos de América Latina. Marketing en comportamiento de consumo. Análisis situacional macro y micro ambiental (F.PORTER). Matrices </a:t>
            </a:r>
          </a:p>
        </p:txBody>
      </p:sp>
      <p:sp>
        <p:nvSpPr>
          <p:cNvPr id="13" name="5 Marcador de texto"/>
          <p:cNvSpPr txBox="1">
            <a:spLocks/>
          </p:cNvSpPr>
          <p:nvPr/>
        </p:nvSpPr>
        <p:spPr>
          <a:xfrm>
            <a:off x="0" y="1307617"/>
            <a:ext cx="3069407" cy="339502"/>
          </a:xfrm>
          <a:prstGeom prst="rect">
            <a:avLst/>
          </a:prstGeom>
          <a:solidFill>
            <a:schemeClr val="bg1">
              <a:lumMod val="95000"/>
            </a:schemeClr>
          </a:solidFill>
        </p:spPr>
        <p:txBody>
          <a:bodyPr anchor="t"/>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92075" indent="0">
              <a:buNone/>
            </a:pPr>
            <a:r>
              <a:rPr lang="es-PE" sz="1700" b="1" dirty="0">
                <a:solidFill>
                  <a:srgbClr val="0070C0"/>
                </a:solidFill>
              </a:rPr>
              <a:t>Temas</a:t>
            </a:r>
          </a:p>
        </p:txBody>
      </p:sp>
      <p:cxnSp>
        <p:nvCxnSpPr>
          <p:cNvPr id="8" name="5 Conector recto">
            <a:extLst>
              <a:ext uri="{FF2B5EF4-FFF2-40B4-BE49-F238E27FC236}">
                <a16:creationId xmlns:a16="http://schemas.microsoft.com/office/drawing/2014/main" id="{2C8679FF-74E4-4E09-9528-2CCF11334F2E}"/>
              </a:ext>
            </a:extLst>
          </p:cNvPr>
          <p:cNvCxnSpPr/>
          <p:nvPr/>
        </p:nvCxnSpPr>
        <p:spPr>
          <a:xfrm>
            <a:off x="251520" y="4803998"/>
            <a:ext cx="712879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15" name="3 Imagen" descr="C:\Users\e13104\Dropbox\UTP\Logo UTP en alta - 29-8-13.jpg">
            <a:extLst>
              <a:ext uri="{FF2B5EF4-FFF2-40B4-BE49-F238E27FC236}">
                <a16:creationId xmlns:a16="http://schemas.microsoft.com/office/drawing/2014/main" id="{00B4469A-2F2E-4AB5-8ACE-4F9564BF852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4083918"/>
            <a:ext cx="1371600" cy="571500"/>
          </a:xfrm>
          <a:prstGeom prst="rect">
            <a:avLst/>
          </a:prstGeom>
          <a:noFill/>
          <a:ln>
            <a:noFill/>
          </a:ln>
        </p:spPr>
      </p:pic>
    </p:spTree>
    <p:extLst>
      <p:ext uri="{BB962C8B-B14F-4D97-AF65-F5344CB8AC3E}">
        <p14:creationId xmlns:p14="http://schemas.microsoft.com/office/powerpoint/2010/main" val="2505602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527181" y="2895786"/>
            <a:ext cx="4374486" cy="648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b="1" dirty="0">
              <a:solidFill>
                <a:srgbClr val="FF0000"/>
              </a:solidFill>
            </a:endParaRPr>
          </a:p>
        </p:txBody>
      </p:sp>
      <p:cxnSp>
        <p:nvCxnSpPr>
          <p:cNvPr id="6" name="5 Conector recto"/>
          <p:cNvCxnSpPr>
            <a:cxnSpLocks/>
          </p:cNvCxnSpPr>
          <p:nvPr/>
        </p:nvCxnSpPr>
        <p:spPr>
          <a:xfrm>
            <a:off x="323528" y="4948014"/>
            <a:ext cx="7272808"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8" name="7 Imagen" descr="C:\Users\e13104\Dropbox\UTP\Logo UTP en alta - 29-8-1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96336" y="4206677"/>
            <a:ext cx="1371600" cy="571500"/>
          </a:xfrm>
          <a:prstGeom prst="rect">
            <a:avLst/>
          </a:prstGeom>
          <a:noFill/>
          <a:ln>
            <a:noFill/>
          </a:ln>
        </p:spPr>
      </p:pic>
      <p:sp>
        <p:nvSpPr>
          <p:cNvPr id="2" name="Rectángulo 1">
            <a:extLst>
              <a:ext uri="{FF2B5EF4-FFF2-40B4-BE49-F238E27FC236}">
                <a16:creationId xmlns:a16="http://schemas.microsoft.com/office/drawing/2014/main" id="{DEDC1BAE-A9E4-45D7-B1BD-DC9C0682DF23}"/>
              </a:ext>
            </a:extLst>
          </p:cNvPr>
          <p:cNvSpPr/>
          <p:nvPr/>
        </p:nvSpPr>
        <p:spPr>
          <a:xfrm>
            <a:off x="1987121" y="278314"/>
            <a:ext cx="5454606" cy="594066"/>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400" dirty="0" err="1">
                <a:solidFill>
                  <a:srgbClr val="FF0000"/>
                </a:solidFill>
              </a:rPr>
              <a:t>Economias</a:t>
            </a:r>
            <a:r>
              <a:rPr lang="es-PE" sz="2400" dirty="0">
                <a:solidFill>
                  <a:srgbClr val="FF0000"/>
                </a:solidFill>
              </a:rPr>
              <a:t> emergentes</a:t>
            </a:r>
          </a:p>
        </p:txBody>
      </p:sp>
      <p:sp>
        <p:nvSpPr>
          <p:cNvPr id="7" name="Rectángulo 6">
            <a:extLst>
              <a:ext uri="{FF2B5EF4-FFF2-40B4-BE49-F238E27FC236}">
                <a16:creationId xmlns:a16="http://schemas.microsoft.com/office/drawing/2014/main" id="{84041757-6167-41AE-906E-CB168BD794A2}"/>
              </a:ext>
            </a:extLst>
          </p:cNvPr>
          <p:cNvSpPr/>
          <p:nvPr/>
        </p:nvSpPr>
        <p:spPr>
          <a:xfrm>
            <a:off x="179512" y="915021"/>
            <a:ext cx="8568952" cy="3693319"/>
          </a:xfrm>
          <a:prstGeom prst="rect">
            <a:avLst/>
          </a:prstGeom>
        </p:spPr>
        <p:txBody>
          <a:bodyPr wrap="square">
            <a:spAutoFit/>
          </a:bodyPr>
          <a:lstStyle/>
          <a:p>
            <a:r>
              <a:rPr lang="es-PE" i="1" dirty="0"/>
              <a:t>CARACTERISTICAS DE LOS PAISES EMERGENTES EN LA NUEVA ECONOMIA</a:t>
            </a:r>
          </a:p>
          <a:p>
            <a:r>
              <a:rPr lang="es-PE" i="1" dirty="0"/>
              <a:t>Sociales</a:t>
            </a:r>
            <a:r>
              <a:rPr lang="es-PE" dirty="0"/>
              <a:t>:     </a:t>
            </a:r>
          </a:p>
          <a:p>
            <a:r>
              <a:rPr lang="es-PE" dirty="0"/>
              <a:t> Explosión demográfica</a:t>
            </a:r>
          </a:p>
          <a:p>
            <a:r>
              <a:rPr lang="es-PE" dirty="0"/>
              <a:t>  Profundos cambios sociales y emigración</a:t>
            </a:r>
          </a:p>
          <a:p>
            <a:r>
              <a:rPr lang="es-PE" dirty="0"/>
              <a:t>  Alto crecimiento urbano</a:t>
            </a:r>
          </a:p>
          <a:p>
            <a:r>
              <a:rPr lang="es-PE" dirty="0"/>
              <a:t>   Creciente nivel educativo</a:t>
            </a:r>
            <a:endParaRPr lang="es-PE" i="1" dirty="0"/>
          </a:p>
          <a:p>
            <a:r>
              <a:rPr lang="es-PE" i="1" dirty="0"/>
              <a:t>Políticas</a:t>
            </a:r>
            <a:r>
              <a:rPr lang="es-PE" dirty="0"/>
              <a:t>:             </a:t>
            </a:r>
          </a:p>
          <a:p>
            <a:r>
              <a:rPr lang="es-PE" dirty="0"/>
              <a:t>Sistemas políticos inestables</a:t>
            </a:r>
          </a:p>
          <a:p>
            <a:r>
              <a:rPr lang="es-PE" dirty="0"/>
              <a:t> Altos niveles de corrupción (pública y privada)</a:t>
            </a:r>
          </a:p>
          <a:p>
            <a:r>
              <a:rPr lang="es-PE" dirty="0"/>
              <a:t>Vacíos institucionales </a:t>
            </a:r>
          </a:p>
          <a:p>
            <a:r>
              <a:rPr lang="es-PE" dirty="0"/>
              <a:t> Bajo nivel de seguridad jurídica</a:t>
            </a:r>
          </a:p>
          <a:p>
            <a:r>
              <a:rPr lang="es-PE" dirty="0"/>
              <a:t>  Riesgo político</a:t>
            </a:r>
          </a:p>
          <a:p>
            <a:r>
              <a:rPr lang="es-PE" dirty="0"/>
              <a:t>  (nacionalizaciones y   expropiaciones)                         </a:t>
            </a:r>
          </a:p>
        </p:txBody>
      </p:sp>
    </p:spTree>
    <p:extLst>
      <p:ext uri="{BB962C8B-B14F-4D97-AF65-F5344CB8AC3E}">
        <p14:creationId xmlns:p14="http://schemas.microsoft.com/office/powerpoint/2010/main" val="1758270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527181" y="2895786"/>
            <a:ext cx="4374486" cy="648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b="1" dirty="0">
              <a:solidFill>
                <a:srgbClr val="FF0000"/>
              </a:solidFill>
            </a:endParaRPr>
          </a:p>
        </p:txBody>
      </p:sp>
      <p:cxnSp>
        <p:nvCxnSpPr>
          <p:cNvPr id="6" name="5 Conector recto"/>
          <p:cNvCxnSpPr>
            <a:cxnSpLocks/>
          </p:cNvCxnSpPr>
          <p:nvPr/>
        </p:nvCxnSpPr>
        <p:spPr>
          <a:xfrm flipV="1">
            <a:off x="323528" y="4880921"/>
            <a:ext cx="7272808" cy="4225"/>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8" name="7 Imagen" descr="C:\Users\e13104\Dropbox\UTP\Logo UTP en alta - 29-8-1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96336" y="4227934"/>
            <a:ext cx="1371600" cy="571500"/>
          </a:xfrm>
          <a:prstGeom prst="rect">
            <a:avLst/>
          </a:prstGeom>
          <a:noFill/>
          <a:ln>
            <a:noFill/>
          </a:ln>
        </p:spPr>
      </p:pic>
      <p:sp>
        <p:nvSpPr>
          <p:cNvPr id="2" name="Rectángulo 1">
            <a:extLst>
              <a:ext uri="{FF2B5EF4-FFF2-40B4-BE49-F238E27FC236}">
                <a16:creationId xmlns:a16="http://schemas.microsoft.com/office/drawing/2014/main" id="{DEDC1BAE-A9E4-45D7-B1BD-DC9C0682DF23}"/>
              </a:ext>
            </a:extLst>
          </p:cNvPr>
          <p:cNvSpPr/>
          <p:nvPr/>
        </p:nvSpPr>
        <p:spPr>
          <a:xfrm>
            <a:off x="1925706" y="303498"/>
            <a:ext cx="5454606" cy="594066"/>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400" dirty="0">
                <a:solidFill>
                  <a:srgbClr val="FF0000"/>
                </a:solidFill>
              </a:rPr>
              <a:t>ECONOMIAS EMERGENTES</a:t>
            </a:r>
          </a:p>
        </p:txBody>
      </p:sp>
      <p:sp>
        <p:nvSpPr>
          <p:cNvPr id="3" name="Rectángulo 2">
            <a:extLst>
              <a:ext uri="{FF2B5EF4-FFF2-40B4-BE49-F238E27FC236}">
                <a16:creationId xmlns:a16="http://schemas.microsoft.com/office/drawing/2014/main" id="{3646520A-A4E7-4926-8406-6BF02C649D05}"/>
              </a:ext>
            </a:extLst>
          </p:cNvPr>
          <p:cNvSpPr/>
          <p:nvPr/>
        </p:nvSpPr>
        <p:spPr>
          <a:xfrm>
            <a:off x="323528" y="910603"/>
            <a:ext cx="8280919" cy="3970318"/>
          </a:xfrm>
          <a:prstGeom prst="rect">
            <a:avLst/>
          </a:prstGeom>
        </p:spPr>
        <p:txBody>
          <a:bodyPr wrap="square">
            <a:spAutoFit/>
          </a:bodyPr>
          <a:lstStyle/>
          <a:p>
            <a:pPr algn="just"/>
            <a:r>
              <a:rPr lang="es-PE" dirty="0"/>
              <a:t>Económicas</a:t>
            </a:r>
          </a:p>
          <a:p>
            <a:pPr marL="342900" indent="-342900" algn="just">
              <a:buFont typeface="+mj-lt"/>
              <a:buAutoNum type="arabicPeriod"/>
            </a:pPr>
            <a:r>
              <a:rPr lang="es-PE" dirty="0"/>
              <a:t>Crecimiento económico alto (el club del 7%)</a:t>
            </a:r>
          </a:p>
          <a:p>
            <a:pPr marL="342900" indent="-342900" algn="just">
              <a:buFont typeface="+mj-lt"/>
              <a:buAutoNum type="arabicPeriod"/>
            </a:pPr>
            <a:r>
              <a:rPr lang="es-PE" dirty="0"/>
              <a:t>Inflación alta.</a:t>
            </a:r>
          </a:p>
          <a:p>
            <a:pPr marL="342900" indent="-342900" algn="just">
              <a:buFont typeface="+mj-lt"/>
              <a:buAutoNum type="arabicPeriod"/>
            </a:pPr>
            <a:r>
              <a:rPr lang="es-PE" dirty="0"/>
              <a:t> Bajo nivel de ahorro y baja capacidad de Inversión </a:t>
            </a:r>
          </a:p>
          <a:p>
            <a:pPr marL="342900" indent="-342900" algn="just">
              <a:buFont typeface="+mj-lt"/>
              <a:buAutoNum type="arabicPeriod"/>
            </a:pPr>
            <a:r>
              <a:rPr lang="es-PE" dirty="0"/>
              <a:t> Inestabilidad financiera y riesgo de huida de capitales</a:t>
            </a:r>
          </a:p>
          <a:p>
            <a:pPr marL="342900" indent="-342900" algn="just">
              <a:buFont typeface="+mj-lt"/>
              <a:buAutoNum type="arabicPeriod"/>
            </a:pPr>
            <a:r>
              <a:rPr lang="es-PE" dirty="0"/>
              <a:t> Creciente clase media</a:t>
            </a:r>
          </a:p>
          <a:p>
            <a:pPr marL="342900" indent="-342900" algn="just">
              <a:buFont typeface="+mj-lt"/>
              <a:buAutoNum type="arabicPeriod"/>
            </a:pPr>
            <a:r>
              <a:rPr lang="es-PE" dirty="0"/>
              <a:t> Gran disponibilidad de mano de obra no cualificada</a:t>
            </a:r>
          </a:p>
          <a:p>
            <a:pPr marL="342900" indent="-342900" algn="just">
              <a:buFont typeface="+mj-lt"/>
              <a:buAutoNum type="arabicPeriod"/>
            </a:pPr>
            <a:r>
              <a:rPr lang="es-PE" dirty="0"/>
              <a:t> Protagonismo de la agricultura en la economía y el empleo</a:t>
            </a:r>
          </a:p>
          <a:p>
            <a:pPr marL="342900" indent="-342900" algn="just">
              <a:buFont typeface="+mj-lt"/>
              <a:buAutoNum type="arabicPeriod"/>
            </a:pPr>
            <a:r>
              <a:rPr lang="es-PE" dirty="0"/>
              <a:t> Dotación de recursos minerales / naturales</a:t>
            </a:r>
          </a:p>
          <a:p>
            <a:pPr marL="342900" indent="-342900" algn="just">
              <a:buFont typeface="+mj-lt"/>
              <a:buAutoNum type="arabicPeriod"/>
            </a:pPr>
            <a:r>
              <a:rPr lang="es-PE" dirty="0"/>
              <a:t>  Distribución desigual de la riqueza</a:t>
            </a:r>
          </a:p>
          <a:p>
            <a:pPr marL="342900" indent="-342900" algn="just">
              <a:buFont typeface="+mj-lt"/>
              <a:buAutoNum type="arabicPeriod"/>
            </a:pPr>
            <a:r>
              <a:rPr lang="es-PE" dirty="0"/>
              <a:t>  Economías cerradas hasta épocas recientes</a:t>
            </a:r>
          </a:p>
          <a:p>
            <a:pPr marL="342900" indent="-342900" algn="just">
              <a:buFont typeface="+mj-lt"/>
              <a:buAutoNum type="arabicPeriod"/>
            </a:pPr>
            <a:r>
              <a:rPr lang="es-PE" dirty="0"/>
              <a:t>  Economías orientadas a la exportación</a:t>
            </a:r>
          </a:p>
          <a:p>
            <a:pPr marL="342900" indent="-342900" algn="just">
              <a:buFont typeface="+mj-lt"/>
              <a:buAutoNum type="arabicPeriod"/>
            </a:pPr>
            <a:r>
              <a:rPr lang="es-PE" dirty="0"/>
              <a:t>  Dificultades de cambio internacional (monedas débiles)</a:t>
            </a:r>
          </a:p>
          <a:p>
            <a:pPr marL="342900" indent="-342900" algn="just">
              <a:buFont typeface="+mj-lt"/>
              <a:buAutoNum type="arabicPeriod"/>
            </a:pPr>
            <a:r>
              <a:rPr lang="es-PE" dirty="0"/>
              <a:t>  Dependencia de la Inversión Directa Extranjera </a:t>
            </a:r>
          </a:p>
        </p:txBody>
      </p:sp>
    </p:spTree>
    <p:extLst>
      <p:ext uri="{BB962C8B-B14F-4D97-AF65-F5344CB8AC3E}">
        <p14:creationId xmlns:p14="http://schemas.microsoft.com/office/powerpoint/2010/main" val="3673292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Marcador de contenido 4"/>
          <p:cNvGraphicFramePr>
            <a:graphicFrameLocks noGrp="1"/>
          </p:cNvGraphicFramePr>
          <p:nvPr>
            <p:ph idx="1"/>
            <p:extLst>
              <p:ext uri="{D42A27DB-BD31-4B8C-83A1-F6EECF244321}">
                <p14:modId xmlns:p14="http://schemas.microsoft.com/office/powerpoint/2010/main" val="2970416566"/>
              </p:ext>
            </p:extLst>
          </p:nvPr>
        </p:nvGraphicFramePr>
        <p:xfrm>
          <a:off x="3728592" y="1131590"/>
          <a:ext cx="5040560" cy="30619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http://www.grandespymes.com.ar/wp-content/uploads/2015/03/marketing1-679x483.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5536" y="1491630"/>
            <a:ext cx="2448272" cy="1605261"/>
          </a:xfrm>
          <a:prstGeom prst="rect">
            <a:avLst/>
          </a:prstGeom>
          <a:noFill/>
          <a:extLst>
            <a:ext uri="{909E8E84-426E-40DD-AFC4-6F175D3DCCD1}">
              <a14:hiddenFill xmlns:a14="http://schemas.microsoft.com/office/drawing/2010/main">
                <a:solidFill>
                  <a:srgbClr val="FFFFFF"/>
                </a:solidFill>
              </a14:hiddenFill>
            </a:ext>
          </a:extLst>
        </p:spPr>
      </p:pic>
      <p:sp>
        <p:nvSpPr>
          <p:cNvPr id="8" name="1 Título"/>
          <p:cNvSpPr txBox="1">
            <a:spLocks/>
          </p:cNvSpPr>
          <p:nvPr/>
        </p:nvSpPr>
        <p:spPr>
          <a:xfrm>
            <a:off x="539552" y="195486"/>
            <a:ext cx="8229600" cy="71323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600" b="0" i="0" u="none" kern="1200">
                <a:solidFill>
                  <a:srgbClr val="C00000"/>
                </a:solidFill>
                <a:latin typeface="+mj-lt"/>
                <a:ea typeface="+mj-ea"/>
                <a:cs typeface="+mj-cs"/>
              </a:defRPr>
            </a:lvl1pPr>
          </a:lstStyle>
          <a:p>
            <a:endParaRPr lang="es-ES" sz="3200" b="1" dirty="0"/>
          </a:p>
        </p:txBody>
      </p:sp>
      <p:cxnSp>
        <p:nvCxnSpPr>
          <p:cNvPr id="6" name="5 Conector recto">
            <a:extLst>
              <a:ext uri="{FF2B5EF4-FFF2-40B4-BE49-F238E27FC236}">
                <a16:creationId xmlns:a16="http://schemas.microsoft.com/office/drawing/2014/main" id="{F62A9458-E2CC-41FB-93DB-B6C46A362B78}"/>
              </a:ext>
            </a:extLst>
          </p:cNvPr>
          <p:cNvCxnSpPr/>
          <p:nvPr/>
        </p:nvCxnSpPr>
        <p:spPr>
          <a:xfrm>
            <a:off x="251520" y="4803998"/>
            <a:ext cx="712879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7" name="3 Imagen" descr="C:\Users\e13104\Dropbox\UTP\Logo UTP en alta - 29-8-13.jpg">
            <a:extLst>
              <a:ext uri="{FF2B5EF4-FFF2-40B4-BE49-F238E27FC236}">
                <a16:creationId xmlns:a16="http://schemas.microsoft.com/office/drawing/2014/main" id="{69990C91-2809-434E-90C9-70371CE06BA5}"/>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524328" y="4227934"/>
            <a:ext cx="1371600" cy="571500"/>
          </a:xfrm>
          <a:prstGeom prst="rect">
            <a:avLst/>
          </a:prstGeom>
          <a:noFill/>
          <a:ln>
            <a:noFill/>
          </a:ln>
        </p:spPr>
      </p:pic>
      <p:sp>
        <p:nvSpPr>
          <p:cNvPr id="10" name="Rectángulo 9">
            <a:extLst>
              <a:ext uri="{FF2B5EF4-FFF2-40B4-BE49-F238E27FC236}">
                <a16:creationId xmlns:a16="http://schemas.microsoft.com/office/drawing/2014/main" id="{260BB4D7-D905-4684-9B33-CF9BEDE0BA83}"/>
              </a:ext>
            </a:extLst>
          </p:cNvPr>
          <p:cNvSpPr/>
          <p:nvPr/>
        </p:nvSpPr>
        <p:spPr>
          <a:xfrm>
            <a:off x="899592" y="286308"/>
            <a:ext cx="7272808" cy="7920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t>La </a:t>
            </a:r>
            <a:r>
              <a:rPr lang="es-ES" sz="2400" b="1" dirty="0">
                <a:solidFill>
                  <a:schemeClr val="tx1"/>
                </a:solidFill>
              </a:rPr>
              <a:t>economía del nuevo milenio</a:t>
            </a:r>
          </a:p>
        </p:txBody>
      </p:sp>
    </p:spTree>
    <p:extLst>
      <p:ext uri="{BB962C8B-B14F-4D97-AF65-F5344CB8AC3E}">
        <p14:creationId xmlns:p14="http://schemas.microsoft.com/office/powerpoint/2010/main" val="2598212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Marcador de contenido 1"/>
          <p:cNvGraphicFramePr>
            <a:graphicFrameLocks noGrp="1"/>
          </p:cNvGraphicFramePr>
          <p:nvPr>
            <p:ph sz="half" idx="1"/>
            <p:extLst>
              <p:ext uri="{D42A27DB-BD31-4B8C-83A1-F6EECF244321}">
                <p14:modId xmlns:p14="http://schemas.microsoft.com/office/powerpoint/2010/main" val="1369265053"/>
              </p:ext>
            </p:extLst>
          </p:nvPr>
        </p:nvGraphicFramePr>
        <p:xfrm>
          <a:off x="3886200" y="1245082"/>
          <a:ext cx="4267200" cy="288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Imagen 3"/>
          <p:cNvPicPr>
            <a:picLocks noChangeAspect="1"/>
          </p:cNvPicPr>
          <p:nvPr/>
        </p:nvPicPr>
        <p:blipFill>
          <a:blip r:embed="rId7"/>
          <a:stretch>
            <a:fillRect/>
          </a:stretch>
        </p:blipFill>
        <p:spPr>
          <a:xfrm>
            <a:off x="539552" y="1419622"/>
            <a:ext cx="2126928" cy="1708422"/>
          </a:xfrm>
          <a:prstGeom prst="rect">
            <a:avLst/>
          </a:prstGeom>
        </p:spPr>
      </p:pic>
      <p:cxnSp>
        <p:nvCxnSpPr>
          <p:cNvPr id="5" name="5 Conector recto">
            <a:extLst>
              <a:ext uri="{FF2B5EF4-FFF2-40B4-BE49-F238E27FC236}">
                <a16:creationId xmlns:a16="http://schemas.microsoft.com/office/drawing/2014/main" id="{FA295D12-C5FD-46B9-BE2E-E802450493FB}"/>
              </a:ext>
            </a:extLst>
          </p:cNvPr>
          <p:cNvCxnSpPr/>
          <p:nvPr/>
        </p:nvCxnSpPr>
        <p:spPr>
          <a:xfrm>
            <a:off x="251520" y="4803998"/>
            <a:ext cx="712879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7" name="3 Imagen" descr="C:\Users\e13104\Dropbox\UTP\Logo UTP en alta - 29-8-13.jpg">
            <a:extLst>
              <a:ext uri="{FF2B5EF4-FFF2-40B4-BE49-F238E27FC236}">
                <a16:creationId xmlns:a16="http://schemas.microsoft.com/office/drawing/2014/main" id="{92796997-C3AC-4B43-B506-156BEA9948A0}"/>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596336" y="4125402"/>
            <a:ext cx="1371600" cy="571500"/>
          </a:xfrm>
          <a:prstGeom prst="rect">
            <a:avLst/>
          </a:prstGeom>
          <a:noFill/>
          <a:ln>
            <a:noFill/>
          </a:ln>
        </p:spPr>
      </p:pic>
      <p:sp>
        <p:nvSpPr>
          <p:cNvPr id="8" name="Rectángulo 7">
            <a:extLst>
              <a:ext uri="{FF2B5EF4-FFF2-40B4-BE49-F238E27FC236}">
                <a16:creationId xmlns:a16="http://schemas.microsoft.com/office/drawing/2014/main" id="{FA65329E-DB8D-4DBE-B020-AC23152FCE23}"/>
              </a:ext>
            </a:extLst>
          </p:cNvPr>
          <p:cNvSpPr/>
          <p:nvPr/>
        </p:nvSpPr>
        <p:spPr>
          <a:xfrm>
            <a:off x="869152" y="288236"/>
            <a:ext cx="7272808" cy="7920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t>La </a:t>
            </a:r>
            <a:r>
              <a:rPr lang="es-ES" b="1" dirty="0">
                <a:solidFill>
                  <a:schemeClr val="tx1"/>
                </a:solidFill>
              </a:rPr>
              <a:t> ECONOMIA  DEL NUEVO MILENIO</a:t>
            </a:r>
            <a:endParaRPr lang="es-PE" dirty="0">
              <a:solidFill>
                <a:schemeClr val="tx1"/>
              </a:solidFill>
            </a:endParaRPr>
          </a:p>
        </p:txBody>
      </p:sp>
    </p:spTree>
    <p:extLst>
      <p:ext uri="{BB962C8B-B14F-4D97-AF65-F5344CB8AC3E}">
        <p14:creationId xmlns:p14="http://schemas.microsoft.com/office/powerpoint/2010/main" val="2600494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a:xfrm>
            <a:off x="903040" y="243401"/>
            <a:ext cx="8064896" cy="652605"/>
          </a:xfrm>
          <a:ln>
            <a:solidFill>
              <a:srgbClr val="FF0000"/>
            </a:solidFill>
          </a:ln>
        </p:spPr>
        <p:txBody>
          <a:bodyPr>
            <a:normAutofit/>
          </a:bodyPr>
          <a:lstStyle/>
          <a:p>
            <a:r>
              <a:rPr lang="es-ES" sz="3200" b="1" dirty="0"/>
              <a:t>La función del marketing en la economía</a:t>
            </a:r>
          </a:p>
        </p:txBody>
      </p:sp>
      <p:graphicFrame>
        <p:nvGraphicFramePr>
          <p:cNvPr id="4" name="Marcador de contenido 3"/>
          <p:cNvGraphicFramePr>
            <a:graphicFrameLocks noGrp="1"/>
          </p:cNvGraphicFramePr>
          <p:nvPr>
            <p:ph sz="half" idx="1"/>
            <p:extLst>
              <p:ext uri="{D42A27DB-BD31-4B8C-83A1-F6EECF244321}">
                <p14:modId xmlns:p14="http://schemas.microsoft.com/office/powerpoint/2010/main" val="436917106"/>
              </p:ext>
            </p:extLst>
          </p:nvPr>
        </p:nvGraphicFramePr>
        <p:xfrm>
          <a:off x="3563888" y="1184038"/>
          <a:ext cx="5040560" cy="30438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magen 4"/>
          <p:cNvPicPr>
            <a:picLocks noChangeAspect="1"/>
          </p:cNvPicPr>
          <p:nvPr/>
        </p:nvPicPr>
        <p:blipFill>
          <a:blip r:embed="rId7"/>
          <a:stretch>
            <a:fillRect/>
          </a:stretch>
        </p:blipFill>
        <p:spPr>
          <a:xfrm>
            <a:off x="467544" y="1203598"/>
            <a:ext cx="2016224" cy="1834990"/>
          </a:xfrm>
          <a:prstGeom prst="rect">
            <a:avLst/>
          </a:prstGeom>
        </p:spPr>
      </p:pic>
      <p:cxnSp>
        <p:nvCxnSpPr>
          <p:cNvPr id="6" name="5 Conector recto">
            <a:extLst>
              <a:ext uri="{FF2B5EF4-FFF2-40B4-BE49-F238E27FC236}">
                <a16:creationId xmlns:a16="http://schemas.microsoft.com/office/drawing/2014/main" id="{FA7088CA-EE85-4976-83CA-7DBD77420708}"/>
              </a:ext>
            </a:extLst>
          </p:cNvPr>
          <p:cNvCxnSpPr/>
          <p:nvPr/>
        </p:nvCxnSpPr>
        <p:spPr>
          <a:xfrm>
            <a:off x="251520" y="4803998"/>
            <a:ext cx="712879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7" name="3 Imagen" descr="C:\Users\e13104\Dropbox\UTP\Logo UTP en alta - 29-8-13.jpg">
            <a:extLst>
              <a:ext uri="{FF2B5EF4-FFF2-40B4-BE49-F238E27FC236}">
                <a16:creationId xmlns:a16="http://schemas.microsoft.com/office/drawing/2014/main" id="{F30804FB-D80F-4720-A58B-99A7EDDC4A54}"/>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596336" y="4155926"/>
            <a:ext cx="1371600" cy="571500"/>
          </a:xfrm>
          <a:prstGeom prst="rect">
            <a:avLst/>
          </a:prstGeom>
          <a:noFill/>
          <a:ln>
            <a:noFill/>
          </a:ln>
        </p:spPr>
      </p:pic>
    </p:spTree>
    <p:extLst>
      <p:ext uri="{BB962C8B-B14F-4D97-AF65-F5344CB8AC3E}">
        <p14:creationId xmlns:p14="http://schemas.microsoft.com/office/powerpoint/2010/main" val="3327155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5 Marcador de texto"/>
          <p:cNvSpPr txBox="1">
            <a:spLocks/>
          </p:cNvSpPr>
          <p:nvPr/>
        </p:nvSpPr>
        <p:spPr>
          <a:xfrm>
            <a:off x="1276918" y="403066"/>
            <a:ext cx="2302055" cy="304373"/>
          </a:xfrm>
          <a:prstGeom prst="rect">
            <a:avLst/>
          </a:prstGeom>
          <a:noFill/>
        </p:spPr>
        <p:txBody>
          <a:bodyPr anchor="b"/>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s-PE" sz="1350" b="1" dirty="0">
                <a:solidFill>
                  <a:srgbClr val="FF0000"/>
                </a:solidFill>
              </a:rPr>
              <a:t>Unidad:  considere el nombre de la unidad</a:t>
            </a:r>
          </a:p>
        </p:txBody>
      </p:sp>
      <p:sp>
        <p:nvSpPr>
          <p:cNvPr id="3" name="5 Marcador de texto"/>
          <p:cNvSpPr txBox="1">
            <a:spLocks/>
          </p:cNvSpPr>
          <p:nvPr/>
        </p:nvSpPr>
        <p:spPr>
          <a:xfrm>
            <a:off x="1200491" y="906748"/>
            <a:ext cx="2356538" cy="534899"/>
          </a:xfrm>
          <a:prstGeom prst="rect">
            <a:avLst/>
          </a:prstGeom>
          <a:noFill/>
        </p:spPr>
        <p:txBody>
          <a:bodyPr anchor="b"/>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s-PE" sz="1200" b="1" dirty="0">
                <a:solidFill>
                  <a:srgbClr val="0070C0"/>
                </a:solidFill>
              </a:rPr>
              <a:t>Tema: considere el tema general de la sesión</a:t>
            </a:r>
          </a:p>
        </p:txBody>
      </p:sp>
      <p:sp>
        <p:nvSpPr>
          <p:cNvPr id="4" name="5 Marcador de texto"/>
          <p:cNvSpPr txBox="1">
            <a:spLocks/>
          </p:cNvSpPr>
          <p:nvPr/>
        </p:nvSpPr>
        <p:spPr>
          <a:xfrm>
            <a:off x="1224040" y="359756"/>
            <a:ext cx="2302055" cy="572569"/>
          </a:xfrm>
          <a:prstGeom prst="rect">
            <a:avLst/>
          </a:prstGeom>
          <a:noFill/>
        </p:spPr>
        <p:txBody>
          <a:bodyPr anchor="t"/>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endParaRPr lang="es-ES" sz="1050" dirty="0"/>
          </a:p>
        </p:txBody>
      </p:sp>
      <p:sp>
        <p:nvSpPr>
          <p:cNvPr id="6" name="5 Rectángulo redondeado"/>
          <p:cNvSpPr/>
          <p:nvPr/>
        </p:nvSpPr>
        <p:spPr>
          <a:xfrm>
            <a:off x="4247964" y="254627"/>
            <a:ext cx="2970330" cy="486054"/>
          </a:xfrm>
          <a:prstGeom prst="roundRect">
            <a:avLst>
              <a:gd name="adj" fmla="val 10493"/>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350" b="1" dirty="0">
                <a:solidFill>
                  <a:srgbClr val="0070C0"/>
                </a:solidFill>
              </a:rPr>
              <a:t>Conclusiones</a:t>
            </a:r>
            <a:endParaRPr lang="es-PE" sz="1200" b="1" dirty="0">
              <a:solidFill>
                <a:srgbClr val="0070C0"/>
              </a:solidFill>
            </a:endParaRPr>
          </a:p>
        </p:txBody>
      </p:sp>
      <p:sp>
        <p:nvSpPr>
          <p:cNvPr id="7" name="6 Rectángulo"/>
          <p:cNvSpPr/>
          <p:nvPr/>
        </p:nvSpPr>
        <p:spPr>
          <a:xfrm>
            <a:off x="4018629" y="1244200"/>
            <a:ext cx="3429000" cy="253916"/>
          </a:xfrm>
          <a:prstGeom prst="rect">
            <a:avLst/>
          </a:prstGeom>
        </p:spPr>
        <p:txBody>
          <a:bodyPr>
            <a:spAutoFit/>
          </a:bodyPr>
          <a:lstStyle/>
          <a:p>
            <a:pPr algn="just"/>
            <a:r>
              <a:rPr lang="es-ES" sz="1050" dirty="0"/>
              <a:t>Concluya sobre  el tema tratado en clase.</a:t>
            </a:r>
          </a:p>
        </p:txBody>
      </p:sp>
      <p:sp>
        <p:nvSpPr>
          <p:cNvPr id="8" name="7 Rectángulo"/>
          <p:cNvSpPr/>
          <p:nvPr/>
        </p:nvSpPr>
        <p:spPr>
          <a:xfrm>
            <a:off x="1224041" y="1599642"/>
            <a:ext cx="2614743"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ES" sz="1350" b="1" dirty="0">
              <a:solidFill>
                <a:srgbClr val="C00000"/>
              </a:solidFill>
            </a:endParaRPr>
          </a:p>
          <a:p>
            <a:pPr algn="just"/>
            <a:endParaRPr lang="es-ES" sz="1350" b="1" dirty="0">
              <a:solidFill>
                <a:srgbClr val="C00000"/>
              </a:solidFill>
            </a:endParaRPr>
          </a:p>
          <a:p>
            <a:pPr algn="just"/>
            <a:endParaRPr lang="es-ES" sz="1350" b="1" dirty="0">
              <a:solidFill>
                <a:srgbClr val="C00000"/>
              </a:solidFill>
            </a:endParaRPr>
          </a:p>
          <a:p>
            <a:pPr algn="just"/>
            <a:endParaRPr lang="es-ES" sz="1350" b="1" dirty="0">
              <a:solidFill>
                <a:srgbClr val="C00000"/>
              </a:solidFill>
            </a:endParaRPr>
          </a:p>
          <a:p>
            <a:pPr algn="just"/>
            <a:endParaRPr lang="es-ES" sz="1350" b="1" dirty="0">
              <a:solidFill>
                <a:srgbClr val="C00000"/>
              </a:solidFill>
            </a:endParaRPr>
          </a:p>
          <a:p>
            <a:r>
              <a:rPr lang="es-ES" sz="900" b="1" dirty="0">
                <a:solidFill>
                  <a:srgbClr val="002060"/>
                </a:solidFill>
              </a:rPr>
              <a:t>Resumen de los contenidos desarrollados en la sesión de clase</a:t>
            </a:r>
          </a:p>
          <a:p>
            <a:pPr marL="257175" indent="-257175">
              <a:buAutoNum type="arabicPeriod"/>
            </a:pPr>
            <a:endParaRPr lang="es-ES" sz="900" b="1" dirty="0">
              <a:solidFill>
                <a:srgbClr val="002060"/>
              </a:solidFill>
            </a:endParaRPr>
          </a:p>
          <a:p>
            <a:pPr marL="257175" indent="-257175">
              <a:buAutoNum type="arabicPeriod"/>
            </a:pPr>
            <a:endParaRPr lang="es-ES" sz="1050" b="1" dirty="0">
              <a:solidFill>
                <a:srgbClr val="002060"/>
              </a:solidFill>
            </a:endParaRPr>
          </a:p>
          <a:p>
            <a:pPr marL="257175" indent="-257175">
              <a:buAutoNum type="arabicPeriod"/>
            </a:pPr>
            <a:endParaRPr lang="es-ES" sz="1050" b="1" dirty="0">
              <a:solidFill>
                <a:srgbClr val="002060"/>
              </a:solidFill>
            </a:endParaRPr>
          </a:p>
          <a:p>
            <a:pPr marL="257175" indent="-257175">
              <a:buAutoNum type="arabicPeriod"/>
            </a:pPr>
            <a:endParaRPr lang="es-ES" sz="1050" b="1" dirty="0">
              <a:solidFill>
                <a:srgbClr val="002060"/>
              </a:solidFill>
            </a:endParaRPr>
          </a:p>
          <a:p>
            <a:pPr marL="257175" indent="-257175">
              <a:buAutoNum type="arabicPeriod"/>
            </a:pPr>
            <a:endParaRPr lang="es-ES" sz="1050" b="1" dirty="0">
              <a:solidFill>
                <a:srgbClr val="002060"/>
              </a:solidFill>
            </a:endParaRPr>
          </a:p>
          <a:p>
            <a:pPr marL="257175" indent="-257175">
              <a:buAutoNum type="arabicPeriod"/>
            </a:pPr>
            <a:endParaRPr lang="es-ES" sz="1050" b="1" dirty="0">
              <a:solidFill>
                <a:srgbClr val="002060"/>
              </a:solidFill>
            </a:endParaRPr>
          </a:p>
          <a:p>
            <a:pPr marL="257175" indent="-257175">
              <a:buAutoNum type="arabicPeriod"/>
            </a:pPr>
            <a:endParaRPr lang="es-ES" sz="1050" b="1" dirty="0">
              <a:solidFill>
                <a:srgbClr val="002060"/>
              </a:solidFill>
            </a:endParaRPr>
          </a:p>
        </p:txBody>
      </p:sp>
      <p:pic>
        <p:nvPicPr>
          <p:cNvPr id="11" name="10 Imagen" descr="C:\Users\e13104\Dropbox\UTP\Logo UTP en alta - 29-8-1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2599" y="4421846"/>
            <a:ext cx="1371600" cy="571500"/>
          </a:xfrm>
          <a:prstGeom prst="rect">
            <a:avLst/>
          </a:prstGeom>
          <a:noFill/>
          <a:ln>
            <a:noFill/>
          </a:ln>
        </p:spPr>
      </p:pic>
      <p:cxnSp>
        <p:nvCxnSpPr>
          <p:cNvPr id="12" name="11 Conector recto"/>
          <p:cNvCxnSpPr/>
          <p:nvPr/>
        </p:nvCxnSpPr>
        <p:spPr>
          <a:xfrm>
            <a:off x="1200491" y="4993346"/>
            <a:ext cx="5472284"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508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texto"/>
          <p:cNvSpPr txBox="1">
            <a:spLocks/>
          </p:cNvSpPr>
          <p:nvPr/>
        </p:nvSpPr>
        <p:spPr>
          <a:xfrm>
            <a:off x="1260732" y="1167595"/>
            <a:ext cx="2555184" cy="1669529"/>
          </a:xfrm>
          <a:prstGeom prst="rect">
            <a:avLst/>
          </a:prstGeom>
          <a:solidFill>
            <a:schemeClr val="bg1"/>
          </a:solidFill>
        </p:spPr>
        <p:txBody>
          <a:bodyPr/>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fontAlgn="base">
              <a:spcBef>
                <a:spcPct val="0"/>
              </a:spcBef>
              <a:spcAft>
                <a:spcPct val="0"/>
              </a:spcAft>
              <a:buNone/>
            </a:pPr>
            <a:r>
              <a:rPr lang="es-PE" sz="1050" dirty="0">
                <a:latin typeface="Calibri" panose="020F0502020204030204" pitchFamily="34" charset="0"/>
                <a:ea typeface="Calibri" panose="020F0502020204030204" pitchFamily="34" charset="0"/>
                <a:cs typeface="Times New Roman" panose="02020603050405020304" pitchFamily="18" charset="0"/>
              </a:rPr>
              <a:t>Al finalizar la unidad, el participante define, analiza e interpreta comportamiento de consumo, análisis situacional y </a:t>
            </a:r>
            <a:r>
              <a:rPr lang="es-PE" sz="1050" dirty="0" err="1">
                <a:latin typeface="Calibri" panose="020F0502020204030204" pitchFamily="34" charset="0"/>
                <a:ea typeface="Calibri" panose="020F0502020204030204" pitchFamily="34" charset="0"/>
                <a:cs typeface="Times New Roman" panose="02020603050405020304" pitchFamily="18" charset="0"/>
              </a:rPr>
              <a:t>macroambiental</a:t>
            </a:r>
            <a:r>
              <a:rPr lang="es-PE" sz="1050" dirty="0">
                <a:latin typeface="Calibri" panose="020F0502020204030204" pitchFamily="34" charset="0"/>
                <a:ea typeface="Calibri" panose="020F0502020204030204" pitchFamily="34" charset="0"/>
                <a:cs typeface="Times New Roman" panose="02020603050405020304" pitchFamily="18" charset="0"/>
              </a:rPr>
              <a:t>, con el uso de matrices y evaluación de los segmento de mercado </a:t>
            </a:r>
            <a:endParaRPr lang="es-PE" altLang="es-ES" sz="1050" dirty="0">
              <a:solidFill>
                <a:prstClr val="black"/>
              </a:solidFill>
              <a:cs typeface="Arial" pitchFamily="34" charset="0"/>
            </a:endParaRPr>
          </a:p>
        </p:txBody>
      </p:sp>
      <p:sp>
        <p:nvSpPr>
          <p:cNvPr id="5" name="5 Marcador de texto"/>
          <p:cNvSpPr txBox="1">
            <a:spLocks/>
          </p:cNvSpPr>
          <p:nvPr/>
        </p:nvSpPr>
        <p:spPr>
          <a:xfrm>
            <a:off x="1143000" y="152230"/>
            <a:ext cx="2302055" cy="745334"/>
          </a:xfrm>
          <a:prstGeom prst="rect">
            <a:avLst/>
          </a:prstGeom>
          <a:solidFill>
            <a:schemeClr val="bg1"/>
          </a:solidFill>
        </p:spPr>
        <p:txBody>
          <a:bodyPr anchor="b"/>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69056" indent="0">
              <a:buNone/>
            </a:pPr>
            <a:r>
              <a:rPr lang="es-PE" sz="1350" b="1" dirty="0">
                <a:solidFill>
                  <a:srgbClr val="0070C0"/>
                </a:solidFill>
              </a:rPr>
              <a:t>Logro de la Unidad: </a:t>
            </a:r>
          </a:p>
        </p:txBody>
      </p:sp>
      <p:sp>
        <p:nvSpPr>
          <p:cNvPr id="6" name="5 Rectángulo redondeado"/>
          <p:cNvSpPr/>
          <p:nvPr/>
        </p:nvSpPr>
        <p:spPr>
          <a:xfrm>
            <a:off x="3815916" y="654537"/>
            <a:ext cx="3537774" cy="486054"/>
          </a:xfrm>
          <a:prstGeom prst="roundRect">
            <a:avLst>
              <a:gd name="adj" fmla="val 10493"/>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350" b="1" dirty="0">
                <a:solidFill>
                  <a:srgbClr val="0070C0"/>
                </a:solidFill>
              </a:rPr>
              <a:t>Importancia</a:t>
            </a:r>
            <a:endParaRPr lang="es-PE" sz="1200" b="1" dirty="0">
              <a:solidFill>
                <a:srgbClr val="0070C0"/>
              </a:solidFill>
            </a:endParaRPr>
          </a:p>
        </p:txBody>
      </p:sp>
      <p:sp>
        <p:nvSpPr>
          <p:cNvPr id="8" name="7 Rectángulo"/>
          <p:cNvSpPr/>
          <p:nvPr/>
        </p:nvSpPr>
        <p:spPr>
          <a:xfrm>
            <a:off x="3977934" y="1254891"/>
            <a:ext cx="3618402" cy="23429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PE" sz="1050">
                <a:solidFill>
                  <a:schemeClr val="tx1"/>
                </a:solidFill>
              </a:rPr>
              <a:t>Al término del curso el alumno será capaz de: aplicar los conceptos fundamentales del marketing y análisis del mercado, Formular estrategias de marketing que se puedan constituir en la orientación principal del desarrollo exitoso de organizaciones y negocios. Desarrollar e implementar estrategias de marketing aplicando diversos marcos conceptuales y métodos analíticos, Aplicar el razonamiento cuantitativo y cualitativo en la toma de decisiones frente a problemas de marketing, particularmente en situaciones complejas, críticas y de incertidumbre, experimentando con los diversos efectos y consecuencias que puedan tener dichas decisiones y así poder encontrar soluciones, tal y como sucede en la realidad, maneja los conceptos de gestión y organización relacionados con la investigación de mercados, elaborar el plan del marketing. </a:t>
            </a:r>
            <a:endParaRPr lang="es-ES" sz="1050" dirty="0">
              <a:solidFill>
                <a:schemeClr val="tx1"/>
              </a:solidFill>
            </a:endParaRPr>
          </a:p>
        </p:txBody>
      </p:sp>
      <p:cxnSp>
        <p:nvCxnSpPr>
          <p:cNvPr id="10" name="9 Conector recto"/>
          <p:cNvCxnSpPr>
            <a:cxnSpLocks/>
          </p:cNvCxnSpPr>
          <p:nvPr/>
        </p:nvCxnSpPr>
        <p:spPr>
          <a:xfrm>
            <a:off x="539552" y="4948014"/>
            <a:ext cx="7074496"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12" name="11 Imagen" descr="C:\Users\e13104\Dropbox\UTP\Logo UTP en alta - 29-8-1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14048" y="4206316"/>
            <a:ext cx="1371600" cy="571500"/>
          </a:xfrm>
          <a:prstGeom prst="rect">
            <a:avLst/>
          </a:prstGeom>
          <a:noFill/>
          <a:ln>
            <a:noFill/>
          </a:ln>
        </p:spPr>
      </p:pic>
    </p:spTree>
    <p:extLst>
      <p:ext uri="{BB962C8B-B14F-4D97-AF65-F5344CB8AC3E}">
        <p14:creationId xmlns:p14="http://schemas.microsoft.com/office/powerpoint/2010/main" val="2523314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C:\Users\e13104\Dropbox\UTP\Logo UTP en alta - 29-8-1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4328" y="4227934"/>
            <a:ext cx="1371600" cy="571500"/>
          </a:xfrm>
          <a:prstGeom prst="rect">
            <a:avLst/>
          </a:prstGeom>
          <a:noFill/>
          <a:ln>
            <a:noFill/>
          </a:ln>
        </p:spPr>
      </p:pic>
      <p:cxnSp>
        <p:nvCxnSpPr>
          <p:cNvPr id="6" name="5 Conector recto"/>
          <p:cNvCxnSpPr>
            <a:cxnSpLocks/>
          </p:cNvCxnSpPr>
          <p:nvPr/>
        </p:nvCxnSpPr>
        <p:spPr>
          <a:xfrm>
            <a:off x="494928" y="4799434"/>
            <a:ext cx="7101408"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12" name="11 Rectángulo"/>
          <p:cNvSpPr/>
          <p:nvPr/>
        </p:nvSpPr>
        <p:spPr>
          <a:xfrm>
            <a:off x="2519772" y="2139702"/>
            <a:ext cx="4428492" cy="784830"/>
          </a:xfrm>
          <a:prstGeom prst="rect">
            <a:avLst/>
          </a:prstGeom>
        </p:spPr>
        <p:txBody>
          <a:bodyPr wrap="square">
            <a:spAutoFit/>
          </a:bodyPr>
          <a:lstStyle/>
          <a:p>
            <a:pPr algn="ctr"/>
            <a:r>
              <a:rPr lang="es-PE" sz="2100" b="1" dirty="0">
                <a:solidFill>
                  <a:srgbClr val="FF0000"/>
                </a:solidFill>
              </a:rPr>
              <a:t>Unidad 1</a:t>
            </a:r>
          </a:p>
          <a:p>
            <a:pPr algn="ctr"/>
            <a:r>
              <a:rPr lang="es-PE" sz="2400" b="1" dirty="0">
                <a:solidFill>
                  <a:srgbClr val="FF0000"/>
                </a:solidFill>
              </a:rPr>
              <a:t>Análisis Estratégico para la segmentación </a:t>
            </a:r>
          </a:p>
        </p:txBody>
      </p:sp>
    </p:spTree>
    <p:extLst>
      <p:ext uri="{BB962C8B-B14F-4D97-AF65-F5344CB8AC3E}">
        <p14:creationId xmlns:p14="http://schemas.microsoft.com/office/powerpoint/2010/main" val="1383636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texto"/>
          <p:cNvSpPr txBox="1">
            <a:spLocks/>
          </p:cNvSpPr>
          <p:nvPr/>
        </p:nvSpPr>
        <p:spPr>
          <a:xfrm>
            <a:off x="1260732" y="1167595"/>
            <a:ext cx="2555184" cy="1669529"/>
          </a:xfrm>
          <a:prstGeom prst="rect">
            <a:avLst/>
          </a:prstGeom>
          <a:solidFill>
            <a:schemeClr val="bg1"/>
          </a:solidFill>
        </p:spPr>
        <p:txBody>
          <a:bodyPr/>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fontAlgn="base">
              <a:spcBef>
                <a:spcPct val="0"/>
              </a:spcBef>
              <a:spcAft>
                <a:spcPct val="0"/>
              </a:spcAft>
              <a:buNone/>
            </a:pPr>
            <a:r>
              <a:rPr lang="es-PE" sz="1050" dirty="0">
                <a:latin typeface="Calibri" panose="020F0502020204030204" pitchFamily="34" charset="0"/>
                <a:ea typeface="Calibri" panose="020F0502020204030204" pitchFamily="34" charset="0"/>
                <a:cs typeface="Times New Roman" panose="02020603050405020304" pitchFamily="18" charset="0"/>
              </a:rPr>
              <a:t>Al finalizar la unidad, el participante define, analiza e interpreta comportamiento de consumo, análisis situacional y </a:t>
            </a:r>
            <a:r>
              <a:rPr lang="es-PE" sz="1050" dirty="0" err="1">
                <a:latin typeface="Calibri" panose="020F0502020204030204" pitchFamily="34" charset="0"/>
                <a:ea typeface="Calibri" panose="020F0502020204030204" pitchFamily="34" charset="0"/>
                <a:cs typeface="Times New Roman" panose="02020603050405020304" pitchFamily="18" charset="0"/>
              </a:rPr>
              <a:t>macroambiental</a:t>
            </a:r>
            <a:r>
              <a:rPr lang="es-PE" sz="1050" dirty="0">
                <a:latin typeface="Calibri" panose="020F0502020204030204" pitchFamily="34" charset="0"/>
                <a:ea typeface="Calibri" panose="020F0502020204030204" pitchFamily="34" charset="0"/>
                <a:cs typeface="Times New Roman" panose="02020603050405020304" pitchFamily="18" charset="0"/>
              </a:rPr>
              <a:t>, con el uso de matrices y evaluación de los segmento de mercado </a:t>
            </a:r>
            <a:endParaRPr lang="es-PE" altLang="es-ES" sz="1050" dirty="0">
              <a:solidFill>
                <a:prstClr val="black"/>
              </a:solidFill>
              <a:cs typeface="Arial" pitchFamily="34" charset="0"/>
            </a:endParaRPr>
          </a:p>
        </p:txBody>
      </p:sp>
      <p:sp>
        <p:nvSpPr>
          <p:cNvPr id="5" name="5 Marcador de texto"/>
          <p:cNvSpPr txBox="1">
            <a:spLocks/>
          </p:cNvSpPr>
          <p:nvPr/>
        </p:nvSpPr>
        <p:spPr>
          <a:xfrm>
            <a:off x="1143000" y="152230"/>
            <a:ext cx="2302055" cy="745334"/>
          </a:xfrm>
          <a:prstGeom prst="rect">
            <a:avLst/>
          </a:prstGeom>
          <a:solidFill>
            <a:schemeClr val="bg1"/>
          </a:solidFill>
        </p:spPr>
        <p:txBody>
          <a:bodyPr anchor="b"/>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69056" indent="0">
              <a:buNone/>
            </a:pPr>
            <a:r>
              <a:rPr lang="es-PE" sz="1350" b="1" dirty="0">
                <a:solidFill>
                  <a:srgbClr val="0070C0"/>
                </a:solidFill>
              </a:rPr>
              <a:t>Logro de la Unidad: </a:t>
            </a:r>
          </a:p>
        </p:txBody>
      </p:sp>
      <p:sp>
        <p:nvSpPr>
          <p:cNvPr id="6" name="5 Rectángulo redondeado"/>
          <p:cNvSpPr/>
          <p:nvPr/>
        </p:nvSpPr>
        <p:spPr>
          <a:xfrm>
            <a:off x="3815916" y="654537"/>
            <a:ext cx="3537774" cy="486054"/>
          </a:xfrm>
          <a:prstGeom prst="roundRect">
            <a:avLst>
              <a:gd name="adj" fmla="val 10493"/>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350" b="1" dirty="0">
                <a:solidFill>
                  <a:srgbClr val="0070C0"/>
                </a:solidFill>
              </a:rPr>
              <a:t>Importancia</a:t>
            </a:r>
            <a:endParaRPr lang="es-PE" sz="1200" b="1" dirty="0">
              <a:solidFill>
                <a:srgbClr val="0070C0"/>
              </a:solidFill>
            </a:endParaRPr>
          </a:p>
        </p:txBody>
      </p:sp>
      <p:sp>
        <p:nvSpPr>
          <p:cNvPr id="8" name="7 Rectángulo"/>
          <p:cNvSpPr/>
          <p:nvPr/>
        </p:nvSpPr>
        <p:spPr>
          <a:xfrm>
            <a:off x="3977934" y="1254891"/>
            <a:ext cx="3618402" cy="23429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PE" sz="1050">
                <a:solidFill>
                  <a:schemeClr val="tx1"/>
                </a:solidFill>
              </a:rPr>
              <a:t>Al término del curso el alumno será capaz de: aplicar los conceptos fundamentales del marketing y análisis del mercado, Formular estrategias de marketing que se puedan constituir en la orientación principal del desarrollo exitoso de organizaciones y negocios. Desarrollar e implementar estrategias de marketing aplicando diversos marcos conceptuales y métodos analíticos, Aplicar el razonamiento cuantitativo y cualitativo en la toma de decisiones frente a problemas de marketing, particularmente en situaciones complejas, críticas y de incertidumbre, experimentando con los diversos efectos y consecuencias que puedan tener dichas decisiones y así poder encontrar soluciones, tal y como sucede en la realidad, maneja los conceptos de gestión y organización relacionados con la investigación de mercados, elaborar el plan del marketing. </a:t>
            </a:r>
            <a:endParaRPr lang="es-ES" sz="1050" dirty="0">
              <a:solidFill>
                <a:schemeClr val="tx1"/>
              </a:solidFill>
            </a:endParaRPr>
          </a:p>
        </p:txBody>
      </p:sp>
      <p:cxnSp>
        <p:nvCxnSpPr>
          <p:cNvPr id="10" name="9 Conector recto"/>
          <p:cNvCxnSpPr>
            <a:cxnSpLocks/>
          </p:cNvCxnSpPr>
          <p:nvPr/>
        </p:nvCxnSpPr>
        <p:spPr>
          <a:xfrm>
            <a:off x="539552" y="4948014"/>
            <a:ext cx="7074496"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12" name="11 Imagen" descr="C:\Users\e13104\Dropbox\UTP\Logo UTP en alta - 29-8-1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14048" y="4206316"/>
            <a:ext cx="1371600" cy="571500"/>
          </a:xfrm>
          <a:prstGeom prst="rect">
            <a:avLst/>
          </a:prstGeom>
          <a:noFill/>
          <a:ln>
            <a:noFill/>
          </a:ln>
        </p:spPr>
      </p:pic>
    </p:spTree>
    <p:extLst>
      <p:ext uri="{BB962C8B-B14F-4D97-AF65-F5344CB8AC3E}">
        <p14:creationId xmlns:p14="http://schemas.microsoft.com/office/powerpoint/2010/main" val="1487253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4301970" y="373583"/>
            <a:ext cx="2592288" cy="486054"/>
          </a:xfrm>
          <a:prstGeom prst="roundRect">
            <a:avLst>
              <a:gd name="adj" fmla="val 10493"/>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350" b="1" dirty="0">
                <a:solidFill>
                  <a:srgbClr val="0070C0"/>
                </a:solidFill>
              </a:rPr>
              <a:t>Contenido General</a:t>
            </a:r>
            <a:endParaRPr lang="es-PE" sz="1200" b="1" dirty="0">
              <a:solidFill>
                <a:srgbClr val="0070C0"/>
              </a:solidFill>
            </a:endParaRPr>
          </a:p>
        </p:txBody>
      </p:sp>
      <p:sp>
        <p:nvSpPr>
          <p:cNvPr id="7" name="5 Marcador de texto"/>
          <p:cNvSpPr txBox="1">
            <a:spLocks/>
          </p:cNvSpPr>
          <p:nvPr/>
        </p:nvSpPr>
        <p:spPr>
          <a:xfrm>
            <a:off x="1240544" y="1087679"/>
            <a:ext cx="2825214" cy="1816147"/>
          </a:xfrm>
          <a:prstGeom prst="rect">
            <a:avLst/>
          </a:prstGeom>
          <a:solidFill>
            <a:schemeClr val="bg1"/>
          </a:solidFill>
        </p:spPr>
        <p:txBody>
          <a:bodyPr/>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fontAlgn="base">
              <a:spcBef>
                <a:spcPct val="0"/>
              </a:spcBef>
              <a:spcAft>
                <a:spcPct val="0"/>
              </a:spcAft>
              <a:buNone/>
            </a:pPr>
            <a:r>
              <a:rPr lang="es-PE" altLang="es-ES" sz="1200">
                <a:solidFill>
                  <a:prstClr val="black"/>
                </a:solidFill>
                <a:cs typeface="Arial" pitchFamily="34" charset="0"/>
              </a:rPr>
              <a:t>Al final de la unidad, el participante define, analiza e interpreta comportamiento de consumo, análisis situacional y macroambiental, con el uso de matrices y evaluación de los segmento de mercado</a:t>
            </a:r>
            <a:endParaRPr lang="es-PE" altLang="es-ES" sz="1200" dirty="0">
              <a:solidFill>
                <a:prstClr val="black"/>
              </a:solidFill>
              <a:cs typeface="Arial" pitchFamily="34" charset="0"/>
            </a:endParaRPr>
          </a:p>
        </p:txBody>
      </p:sp>
      <p:sp>
        <p:nvSpPr>
          <p:cNvPr id="8" name="5 Marcador de texto"/>
          <p:cNvSpPr txBox="1">
            <a:spLocks/>
          </p:cNvSpPr>
          <p:nvPr/>
        </p:nvSpPr>
        <p:spPr>
          <a:xfrm>
            <a:off x="1240545" y="114304"/>
            <a:ext cx="2302055" cy="745334"/>
          </a:xfrm>
          <a:prstGeom prst="rect">
            <a:avLst/>
          </a:prstGeom>
          <a:noFill/>
          <a:ln>
            <a:noFill/>
          </a:ln>
        </p:spPr>
        <p:txBody>
          <a:bodyPr anchor="b"/>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69056" indent="0">
              <a:buNone/>
            </a:pPr>
            <a:r>
              <a:rPr lang="es-PE" sz="1275" b="1" dirty="0">
                <a:solidFill>
                  <a:srgbClr val="0070C0"/>
                </a:solidFill>
              </a:rPr>
              <a:t>Logro de la Unidad </a:t>
            </a:r>
          </a:p>
        </p:txBody>
      </p:sp>
      <p:sp>
        <p:nvSpPr>
          <p:cNvPr id="9" name="8 Rectángulo"/>
          <p:cNvSpPr/>
          <p:nvPr/>
        </p:nvSpPr>
        <p:spPr>
          <a:xfrm>
            <a:off x="4301970" y="876484"/>
            <a:ext cx="3654406" cy="29914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1">
              <a:lnSpc>
                <a:spcPct val="115000"/>
              </a:lnSpc>
            </a:pPr>
            <a:r>
              <a:rPr lang="es-PE" dirty="0">
                <a:solidFill>
                  <a:schemeClr val="tx1"/>
                </a:solidFill>
              </a:rPr>
              <a:t>Marketing y comportamiento de consumo .</a:t>
            </a:r>
          </a:p>
          <a:p>
            <a:pPr marL="342900" lvl="1">
              <a:lnSpc>
                <a:spcPct val="115000"/>
              </a:lnSpc>
            </a:pPr>
            <a:r>
              <a:rPr lang="es-PE" dirty="0">
                <a:solidFill>
                  <a:schemeClr val="tx1"/>
                </a:solidFill>
              </a:rPr>
              <a:t>Comportamiento de elección.</a:t>
            </a:r>
          </a:p>
          <a:p>
            <a:pPr marL="342900" lvl="1">
              <a:lnSpc>
                <a:spcPct val="115000"/>
              </a:lnSpc>
            </a:pPr>
            <a:r>
              <a:rPr lang="es-PE" dirty="0">
                <a:solidFill>
                  <a:schemeClr val="tx1"/>
                </a:solidFill>
              </a:rPr>
              <a:t>Comportamiento de respuesta.</a:t>
            </a:r>
          </a:p>
          <a:p>
            <a:pPr marL="342900" lvl="1">
              <a:lnSpc>
                <a:spcPct val="115000"/>
              </a:lnSpc>
            </a:pPr>
            <a:r>
              <a:rPr lang="es-PE" dirty="0">
                <a:solidFill>
                  <a:schemeClr val="tx1"/>
                </a:solidFill>
              </a:rPr>
              <a:t> Análisis estructural de las industrias </a:t>
            </a:r>
            <a:endParaRPr lang="es-ES" dirty="0">
              <a:solidFill>
                <a:schemeClr val="tx1"/>
              </a:solidFill>
            </a:endParaRPr>
          </a:p>
        </p:txBody>
      </p:sp>
      <p:cxnSp>
        <p:nvCxnSpPr>
          <p:cNvPr id="10" name="9 Conector recto"/>
          <p:cNvCxnSpPr>
            <a:cxnSpLocks/>
          </p:cNvCxnSpPr>
          <p:nvPr/>
        </p:nvCxnSpPr>
        <p:spPr>
          <a:xfrm>
            <a:off x="395536" y="4948014"/>
            <a:ext cx="7272808"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12" name="11 Imagen" descr="C:\Users\e13104\Dropbox\UTP\Logo UTP en alta - 29-8-1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170" y="4227934"/>
            <a:ext cx="1371600" cy="571500"/>
          </a:xfrm>
          <a:prstGeom prst="rect">
            <a:avLst/>
          </a:prstGeom>
          <a:noFill/>
          <a:ln>
            <a:noFill/>
          </a:ln>
        </p:spPr>
      </p:pic>
    </p:spTree>
    <p:extLst>
      <p:ext uri="{BB962C8B-B14F-4D97-AF65-F5344CB8AC3E}">
        <p14:creationId xmlns:p14="http://schemas.microsoft.com/office/powerpoint/2010/main" val="24691074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1 Título"/>
          <p:cNvSpPr txBox="1">
            <a:spLocks/>
          </p:cNvSpPr>
          <p:nvPr/>
        </p:nvSpPr>
        <p:spPr>
          <a:xfrm>
            <a:off x="457200" y="1628800"/>
            <a:ext cx="8229600" cy="870942"/>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s-PE" sz="3900" b="1" dirty="0">
                <a:solidFill>
                  <a:srgbClr val="C00000"/>
                </a:solidFill>
              </a:rPr>
              <a:t>Desarrollo Estratégico </a:t>
            </a:r>
          </a:p>
        </p:txBody>
      </p:sp>
      <p:sp>
        <p:nvSpPr>
          <p:cNvPr id="8" name="7 Forma libre"/>
          <p:cNvSpPr/>
          <p:nvPr/>
        </p:nvSpPr>
        <p:spPr>
          <a:xfrm>
            <a:off x="2476500" y="5029200"/>
            <a:ext cx="1" cy="12701"/>
          </a:xfrm>
          <a:custGeom>
            <a:avLst/>
            <a:gdLst/>
            <a:ahLst/>
            <a:cxnLst/>
            <a:rect l="0" t="0" r="0" b="0"/>
            <a:pathLst>
              <a:path w="1" h="12701">
                <a:moveTo>
                  <a:pt x="0" y="0"/>
                </a:moveTo>
                <a:lnTo>
                  <a:pt x="0" y="12700"/>
                </a:lnTo>
                <a:lnTo>
                  <a:pt x="0" y="12700"/>
                </a:lnTo>
              </a:path>
            </a:pathLst>
          </a:custGeom>
          <a:ln w="22860" cap="flat" cmpd="sng" algn="ctr">
            <a:solidFill>
              <a:srgbClr val="005E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2" name="Rectángulo 1"/>
          <p:cNvSpPr/>
          <p:nvPr/>
        </p:nvSpPr>
        <p:spPr>
          <a:xfrm>
            <a:off x="0" y="2427734"/>
            <a:ext cx="9144000" cy="800219"/>
          </a:xfrm>
          <a:prstGeom prst="rect">
            <a:avLst/>
          </a:prstGeom>
        </p:spPr>
        <p:txBody>
          <a:bodyPr wrap="square">
            <a:spAutoFit/>
          </a:bodyPr>
          <a:lstStyle/>
          <a:p>
            <a:pPr marL="1798638" indent="-1798638" algn="ctr"/>
            <a:r>
              <a:rPr lang="es-PE" sz="2300" b="1" dirty="0">
                <a:solidFill>
                  <a:srgbClr val="C00000"/>
                </a:solidFill>
                <a:latin typeface="+mj-lt"/>
                <a:ea typeface="+mj-ea"/>
                <a:cs typeface="+mj-cs"/>
              </a:rPr>
              <a:t>Unidad 1:Sesion 2.Comportamiento de Consumo</a:t>
            </a:r>
          </a:p>
          <a:p>
            <a:pPr marL="1798638" indent="-1798638" algn="ctr"/>
            <a:r>
              <a:rPr lang="es-PE" sz="2300" b="1" dirty="0">
                <a:solidFill>
                  <a:srgbClr val="C00000"/>
                </a:solidFill>
                <a:latin typeface="+mj-lt"/>
                <a:ea typeface="+mj-ea"/>
                <a:cs typeface="+mj-cs"/>
              </a:rPr>
              <a:t>Análisis situacional</a:t>
            </a:r>
          </a:p>
        </p:txBody>
      </p:sp>
      <p:sp>
        <p:nvSpPr>
          <p:cNvPr id="5" name="4 Marcador de pie de página"/>
          <p:cNvSpPr>
            <a:spLocks noGrp="1"/>
          </p:cNvSpPr>
          <p:nvPr>
            <p:ph type="ftr" sz="quarter" idx="11"/>
          </p:nvPr>
        </p:nvSpPr>
        <p:spPr>
          <a:xfrm>
            <a:off x="3059832" y="4587974"/>
            <a:ext cx="2895600" cy="273844"/>
          </a:xfrm>
        </p:spPr>
        <p:txBody>
          <a:bodyPr/>
          <a:lstStyle/>
          <a:p>
            <a:r>
              <a:rPr lang="es-PE" sz="900" b="1">
                <a:solidFill>
                  <a:schemeClr val="bg1"/>
                </a:solidFill>
              </a:rPr>
              <a:t>DR. HUGO ILLESCAS SILVA</a:t>
            </a:r>
            <a:endParaRPr lang="es-PE" sz="900" b="1" dirty="0">
              <a:solidFill>
                <a:schemeClr val="bg1"/>
              </a:solidFill>
            </a:endParaRPr>
          </a:p>
        </p:txBody>
      </p:sp>
      <p:cxnSp>
        <p:nvCxnSpPr>
          <p:cNvPr id="6" name="5 Conector recto">
            <a:extLst>
              <a:ext uri="{FF2B5EF4-FFF2-40B4-BE49-F238E27FC236}">
                <a16:creationId xmlns:a16="http://schemas.microsoft.com/office/drawing/2014/main" id="{20E3DBAB-2B43-499D-9845-BBCD867869DD}"/>
              </a:ext>
            </a:extLst>
          </p:cNvPr>
          <p:cNvCxnSpPr/>
          <p:nvPr/>
        </p:nvCxnSpPr>
        <p:spPr>
          <a:xfrm>
            <a:off x="251520" y="4803998"/>
            <a:ext cx="712879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7" name="7 Imagen" descr="C:\Users\e13104\Dropbox\UTP\Logo UTP en alta - 29-8-13.jpg">
            <a:extLst>
              <a:ext uri="{FF2B5EF4-FFF2-40B4-BE49-F238E27FC236}">
                <a16:creationId xmlns:a16="http://schemas.microsoft.com/office/drawing/2014/main" id="{CCED7364-C5EB-4D2C-8030-DD4F9B75519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34276" y="4041998"/>
            <a:ext cx="1828800" cy="762000"/>
          </a:xfrm>
          <a:prstGeom prst="rect">
            <a:avLst/>
          </a:prstGeom>
          <a:noFill/>
          <a:ln>
            <a:noFill/>
          </a:ln>
        </p:spPr>
      </p:pic>
    </p:spTree>
    <p:extLst>
      <p:ext uri="{BB962C8B-B14F-4D97-AF65-F5344CB8AC3E}">
        <p14:creationId xmlns:p14="http://schemas.microsoft.com/office/powerpoint/2010/main" val="730021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Marcador de contenido"/>
          <p:cNvSpPr>
            <a:spLocks noGrp="1"/>
          </p:cNvSpPr>
          <p:nvPr>
            <p:ph idx="1"/>
          </p:nvPr>
        </p:nvSpPr>
        <p:spPr>
          <a:xfrm>
            <a:off x="3725001" y="1563638"/>
            <a:ext cx="4717032" cy="1656184"/>
          </a:xfrm>
          <a:ln>
            <a:noFill/>
          </a:ln>
        </p:spPr>
        <p:txBody>
          <a:bodyPr>
            <a:noAutofit/>
          </a:bodyPr>
          <a:lstStyle/>
          <a:p>
            <a:pPr marL="92075" indent="0">
              <a:buNone/>
            </a:pPr>
            <a:r>
              <a:rPr lang="es-ES" sz="1400" dirty="0">
                <a:solidFill>
                  <a:schemeClr val="tx1">
                    <a:lumMod val="50000"/>
                    <a:lumOff val="50000"/>
                  </a:schemeClr>
                </a:solidFill>
              </a:rPr>
              <a:t>Las empresas deben tomar decisiones de éxito. Para lograrlo, necesitan </a:t>
            </a:r>
            <a:r>
              <a:rPr lang="es-ES" sz="1400" b="1" dirty="0">
                <a:solidFill>
                  <a:schemeClr val="tx1">
                    <a:lumMod val="50000"/>
                    <a:lumOff val="50000"/>
                  </a:schemeClr>
                </a:solidFill>
              </a:rPr>
              <a:t>analizar el  comportamiento de consumo para comprender el proceso de decisión de compra </a:t>
            </a:r>
            <a:r>
              <a:rPr lang="es-ES" sz="1400" dirty="0">
                <a:solidFill>
                  <a:schemeClr val="tx1">
                    <a:lumMod val="50000"/>
                    <a:lumOff val="50000"/>
                  </a:schemeClr>
                </a:solidFill>
              </a:rPr>
              <a:t>conocer lasa través del conocimiento de las características de sus consumidores, lo que les posibilitará aplicar las mejores estrategias.</a:t>
            </a:r>
          </a:p>
          <a:p>
            <a:pPr marL="92075" indent="0">
              <a:buNone/>
            </a:pPr>
            <a:endParaRPr lang="es-ES" sz="1400" dirty="0">
              <a:solidFill>
                <a:schemeClr val="tx1">
                  <a:lumMod val="50000"/>
                  <a:lumOff val="50000"/>
                </a:schemeClr>
              </a:solidFill>
            </a:endParaRPr>
          </a:p>
        </p:txBody>
      </p:sp>
      <p:sp>
        <p:nvSpPr>
          <p:cNvPr id="17" name="16 Rectángulo redondeado"/>
          <p:cNvSpPr/>
          <p:nvPr/>
        </p:nvSpPr>
        <p:spPr>
          <a:xfrm>
            <a:off x="3741253" y="627534"/>
            <a:ext cx="4717032" cy="648072"/>
          </a:xfrm>
          <a:prstGeom prst="roundRect">
            <a:avLst>
              <a:gd name="adj" fmla="val 10493"/>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rgbClr val="0070C0"/>
                </a:solidFill>
              </a:rPr>
              <a:t>Importancia</a:t>
            </a:r>
            <a:endParaRPr lang="es-PE" sz="1600" b="1" dirty="0">
              <a:solidFill>
                <a:srgbClr val="0070C0"/>
              </a:solidFill>
            </a:endParaRPr>
          </a:p>
        </p:txBody>
      </p:sp>
      <p:sp>
        <p:nvSpPr>
          <p:cNvPr id="11" name="5 Marcador de texto"/>
          <p:cNvSpPr txBox="1">
            <a:spLocks/>
          </p:cNvSpPr>
          <p:nvPr/>
        </p:nvSpPr>
        <p:spPr>
          <a:xfrm>
            <a:off x="1" y="1635646"/>
            <a:ext cx="3069405" cy="1800200"/>
          </a:xfrm>
          <a:prstGeom prst="rect">
            <a:avLst/>
          </a:prstGeom>
          <a:solidFill>
            <a:schemeClr val="bg1">
              <a:lumMod val="95000"/>
            </a:schemeClr>
          </a:solidFill>
        </p:spPr>
        <p:txBody>
          <a:bodyPr/>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77825" indent="-285750" algn="just"/>
            <a:r>
              <a:rPr lang="es-ES_tradnl" sz="1400" dirty="0">
                <a:solidFill>
                  <a:schemeClr val="tx1">
                    <a:lumMod val="50000"/>
                    <a:lumOff val="50000"/>
                  </a:schemeClr>
                </a:solidFill>
              </a:rPr>
              <a:t>Al final de la unidad, el estudiante comprende la importancia del marketing, el análisis situacional y macro ambiental de las industrias, el uso de matrices y la evaluación de los segmentos de mercado.</a:t>
            </a:r>
            <a:endParaRPr lang="es-PE" sz="1400" dirty="0">
              <a:solidFill>
                <a:schemeClr val="tx1">
                  <a:lumMod val="50000"/>
                  <a:lumOff val="50000"/>
                </a:schemeClr>
              </a:solidFill>
            </a:endParaRPr>
          </a:p>
          <a:p>
            <a:pPr marL="92075" indent="0">
              <a:buNone/>
            </a:pPr>
            <a:endParaRPr lang="es-PE" sz="1400" b="1" dirty="0">
              <a:solidFill>
                <a:schemeClr val="tx1">
                  <a:lumMod val="65000"/>
                  <a:lumOff val="35000"/>
                </a:schemeClr>
              </a:solidFill>
            </a:endParaRPr>
          </a:p>
        </p:txBody>
      </p:sp>
      <p:sp>
        <p:nvSpPr>
          <p:cNvPr id="12" name="5 Marcador de texto"/>
          <p:cNvSpPr txBox="1">
            <a:spLocks/>
          </p:cNvSpPr>
          <p:nvPr/>
        </p:nvSpPr>
        <p:spPr>
          <a:xfrm>
            <a:off x="-1" y="-1"/>
            <a:ext cx="3069407" cy="417949"/>
          </a:xfrm>
          <a:prstGeom prst="rect">
            <a:avLst/>
          </a:prstGeom>
          <a:solidFill>
            <a:schemeClr val="bg1">
              <a:lumMod val="95000"/>
            </a:schemeClr>
          </a:solidFill>
        </p:spPr>
        <p:txBody>
          <a:bodyPr anchor="b"/>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92075" indent="0">
              <a:buNone/>
            </a:pPr>
            <a:r>
              <a:rPr lang="es-PE" sz="1700" b="1" dirty="0">
                <a:solidFill>
                  <a:srgbClr val="C00000"/>
                </a:solidFill>
              </a:rPr>
              <a:t>Unidad</a:t>
            </a:r>
          </a:p>
        </p:txBody>
      </p:sp>
      <p:sp>
        <p:nvSpPr>
          <p:cNvPr id="13" name="5 Marcador de texto"/>
          <p:cNvSpPr txBox="1">
            <a:spLocks/>
          </p:cNvSpPr>
          <p:nvPr/>
        </p:nvSpPr>
        <p:spPr>
          <a:xfrm>
            <a:off x="-1" y="417949"/>
            <a:ext cx="3069407" cy="1289705"/>
          </a:xfrm>
          <a:prstGeom prst="rect">
            <a:avLst/>
          </a:prstGeom>
          <a:solidFill>
            <a:schemeClr val="bg1">
              <a:lumMod val="95000"/>
            </a:schemeClr>
          </a:solidFill>
        </p:spPr>
        <p:txBody>
          <a:bodyPr anchor="t"/>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92075" indent="0">
              <a:buNone/>
            </a:pPr>
            <a:r>
              <a:rPr lang="es-PE" sz="1400" dirty="0">
                <a:solidFill>
                  <a:schemeClr val="tx1">
                    <a:lumMod val="50000"/>
                    <a:lumOff val="50000"/>
                  </a:schemeClr>
                </a:solidFill>
              </a:rPr>
              <a:t>Análisis estratégico para la segmentación.</a:t>
            </a:r>
          </a:p>
        </p:txBody>
      </p:sp>
      <p:sp>
        <p:nvSpPr>
          <p:cNvPr id="14" name="5 Marcador de texto"/>
          <p:cNvSpPr txBox="1">
            <a:spLocks/>
          </p:cNvSpPr>
          <p:nvPr/>
        </p:nvSpPr>
        <p:spPr>
          <a:xfrm>
            <a:off x="0" y="1203598"/>
            <a:ext cx="3069407" cy="288032"/>
          </a:xfrm>
          <a:prstGeom prst="rect">
            <a:avLst/>
          </a:prstGeom>
          <a:solidFill>
            <a:schemeClr val="bg1">
              <a:lumMod val="95000"/>
            </a:schemeClr>
          </a:solidFill>
        </p:spPr>
        <p:txBody>
          <a:bodyPr anchor="t"/>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92075" indent="0">
              <a:buNone/>
            </a:pPr>
            <a:r>
              <a:rPr lang="es-PE" sz="1700" b="1" dirty="0">
                <a:solidFill>
                  <a:srgbClr val="0070C0"/>
                </a:solidFill>
              </a:rPr>
              <a:t>Logro</a:t>
            </a:r>
          </a:p>
        </p:txBody>
      </p:sp>
      <p:cxnSp>
        <p:nvCxnSpPr>
          <p:cNvPr id="8" name="5 Conector recto">
            <a:extLst>
              <a:ext uri="{FF2B5EF4-FFF2-40B4-BE49-F238E27FC236}">
                <a16:creationId xmlns:a16="http://schemas.microsoft.com/office/drawing/2014/main" id="{3C722354-FD49-47B7-880D-A986CE9359AF}"/>
              </a:ext>
            </a:extLst>
          </p:cNvPr>
          <p:cNvCxnSpPr>
            <a:cxnSpLocks/>
          </p:cNvCxnSpPr>
          <p:nvPr/>
        </p:nvCxnSpPr>
        <p:spPr>
          <a:xfrm>
            <a:off x="251520" y="4803998"/>
            <a:ext cx="7704856"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10" name="3 Imagen" descr="C:\Users\e13104\Dropbox\UTP\Logo UTP en alta - 29-8-13.jpg">
            <a:extLst>
              <a:ext uri="{FF2B5EF4-FFF2-40B4-BE49-F238E27FC236}">
                <a16:creationId xmlns:a16="http://schemas.microsoft.com/office/drawing/2014/main" id="{DB0430C9-3DE2-46FA-88E5-C1C23EDABED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06966" y="4086200"/>
            <a:ext cx="1371600" cy="571500"/>
          </a:xfrm>
          <a:prstGeom prst="rect">
            <a:avLst/>
          </a:prstGeom>
          <a:noFill/>
          <a:ln>
            <a:noFill/>
          </a:ln>
        </p:spPr>
      </p:pic>
    </p:spTree>
    <p:extLst>
      <p:ext uri="{BB962C8B-B14F-4D97-AF65-F5344CB8AC3E}">
        <p14:creationId xmlns:p14="http://schemas.microsoft.com/office/powerpoint/2010/main" val="37133930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5 Marcador de texto"/>
          <p:cNvSpPr txBox="1">
            <a:spLocks/>
          </p:cNvSpPr>
          <p:nvPr/>
        </p:nvSpPr>
        <p:spPr>
          <a:xfrm>
            <a:off x="1" y="1635646"/>
            <a:ext cx="3069405" cy="1800200"/>
          </a:xfrm>
          <a:prstGeom prst="rect">
            <a:avLst/>
          </a:prstGeom>
          <a:solidFill>
            <a:schemeClr val="bg1">
              <a:lumMod val="95000"/>
            </a:schemeClr>
          </a:solidFill>
        </p:spPr>
        <p:txBody>
          <a:bodyPr/>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92075" indent="0">
              <a:buNone/>
            </a:pPr>
            <a:r>
              <a:rPr lang="es-PE" sz="1300" b="1">
                <a:solidFill>
                  <a:schemeClr val="tx1">
                    <a:lumMod val="65000"/>
                    <a:lumOff val="35000"/>
                  </a:schemeClr>
                </a:solidFill>
              </a:rPr>
              <a:t>Al final de la unidad, el participante define, analiza e interpreta comportamiento de consumo, análisis situacional y macroambiental, con el uso de matrices y evaluación de los segmento de mercado. </a:t>
            </a:r>
            <a:endParaRPr lang="es-PE" sz="1300" b="1" dirty="0">
              <a:solidFill>
                <a:schemeClr val="tx1">
                  <a:lumMod val="65000"/>
                  <a:lumOff val="35000"/>
                </a:schemeClr>
              </a:solidFill>
            </a:endParaRPr>
          </a:p>
        </p:txBody>
      </p:sp>
      <p:sp>
        <p:nvSpPr>
          <p:cNvPr id="12" name="5 Marcador de texto"/>
          <p:cNvSpPr txBox="1">
            <a:spLocks/>
          </p:cNvSpPr>
          <p:nvPr/>
        </p:nvSpPr>
        <p:spPr>
          <a:xfrm>
            <a:off x="-1" y="-1"/>
            <a:ext cx="3069407" cy="417949"/>
          </a:xfrm>
          <a:prstGeom prst="rect">
            <a:avLst/>
          </a:prstGeom>
          <a:solidFill>
            <a:schemeClr val="bg1">
              <a:lumMod val="95000"/>
            </a:schemeClr>
          </a:solidFill>
        </p:spPr>
        <p:txBody>
          <a:bodyPr anchor="b"/>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92075" indent="0">
              <a:buNone/>
            </a:pPr>
            <a:r>
              <a:rPr lang="es-PE" sz="1700" b="1" dirty="0">
                <a:solidFill>
                  <a:srgbClr val="C00000"/>
                </a:solidFill>
              </a:rPr>
              <a:t>Unidad</a:t>
            </a:r>
          </a:p>
        </p:txBody>
      </p:sp>
      <p:sp>
        <p:nvSpPr>
          <p:cNvPr id="13" name="5 Marcador de texto"/>
          <p:cNvSpPr txBox="1">
            <a:spLocks/>
          </p:cNvSpPr>
          <p:nvPr/>
        </p:nvSpPr>
        <p:spPr>
          <a:xfrm>
            <a:off x="-1" y="417949"/>
            <a:ext cx="3069407" cy="1289705"/>
          </a:xfrm>
          <a:prstGeom prst="rect">
            <a:avLst/>
          </a:prstGeom>
          <a:solidFill>
            <a:schemeClr val="bg1">
              <a:lumMod val="95000"/>
            </a:schemeClr>
          </a:solidFill>
        </p:spPr>
        <p:txBody>
          <a:bodyPr anchor="t"/>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92075" indent="0">
              <a:buNone/>
            </a:pPr>
            <a:r>
              <a:rPr lang="es-PE" sz="1400" dirty="0">
                <a:solidFill>
                  <a:schemeClr val="tx1">
                    <a:lumMod val="50000"/>
                    <a:lumOff val="50000"/>
                  </a:schemeClr>
                </a:solidFill>
              </a:rPr>
              <a:t>Análisis estratégico para la segmentación.</a:t>
            </a:r>
          </a:p>
        </p:txBody>
      </p:sp>
      <p:sp>
        <p:nvSpPr>
          <p:cNvPr id="14" name="5 Marcador de texto"/>
          <p:cNvSpPr txBox="1">
            <a:spLocks/>
          </p:cNvSpPr>
          <p:nvPr/>
        </p:nvSpPr>
        <p:spPr>
          <a:xfrm>
            <a:off x="0" y="1203598"/>
            <a:ext cx="3069407" cy="288032"/>
          </a:xfrm>
          <a:prstGeom prst="rect">
            <a:avLst/>
          </a:prstGeom>
          <a:solidFill>
            <a:schemeClr val="bg1">
              <a:lumMod val="95000"/>
            </a:schemeClr>
          </a:solidFill>
        </p:spPr>
        <p:txBody>
          <a:bodyPr anchor="t"/>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92075" indent="0">
              <a:buNone/>
            </a:pPr>
            <a:r>
              <a:rPr lang="es-PE" sz="1700" b="1" dirty="0">
                <a:solidFill>
                  <a:srgbClr val="0070C0"/>
                </a:solidFill>
              </a:rPr>
              <a:t>Logro</a:t>
            </a:r>
          </a:p>
        </p:txBody>
      </p:sp>
      <p:sp>
        <p:nvSpPr>
          <p:cNvPr id="9" name="10 Rectángulo redondeado"/>
          <p:cNvSpPr/>
          <p:nvPr/>
        </p:nvSpPr>
        <p:spPr>
          <a:xfrm>
            <a:off x="3743400" y="259474"/>
            <a:ext cx="4717032" cy="648072"/>
          </a:xfrm>
          <a:prstGeom prst="roundRect">
            <a:avLst>
              <a:gd name="adj" fmla="val 10493"/>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rgbClr val="0070C0"/>
                </a:solidFill>
              </a:rPr>
              <a:t>Contenido General</a:t>
            </a:r>
            <a:endParaRPr lang="es-PE" sz="1600" b="1" dirty="0">
              <a:solidFill>
                <a:srgbClr val="0070C0"/>
              </a:solidFill>
            </a:endParaRPr>
          </a:p>
        </p:txBody>
      </p:sp>
      <p:sp>
        <p:nvSpPr>
          <p:cNvPr id="15" name="6 Marcador de contenido"/>
          <p:cNvSpPr txBox="1">
            <a:spLocks/>
          </p:cNvSpPr>
          <p:nvPr/>
        </p:nvSpPr>
        <p:spPr>
          <a:xfrm>
            <a:off x="3743400" y="1466001"/>
            <a:ext cx="5221088" cy="1681814"/>
          </a:xfrm>
          <a:prstGeom prst="rect">
            <a:avLst/>
          </a:prstGeom>
          <a:ln>
            <a:noFill/>
          </a:ln>
        </p:spPr>
        <p:txBody>
          <a:bodyPr vert="horz" lIns="91440" tIns="45720" rIns="91440" bIns="45720" rtlCol="0">
            <a:noAutofit/>
          </a:bodyPr>
          <a:lstStyle>
            <a:lvl1pPr marL="342900" indent="-342900" algn="just" defTabSz="914400" rtl="0" eaLnBrk="1" latinLnBrk="0" hangingPunct="1">
              <a:spcBef>
                <a:spcPct val="20000"/>
              </a:spcBef>
              <a:buFont typeface="Arial" panose="020B0604020202020204" pitchFamily="34" charset="0"/>
              <a:buChar char="•"/>
              <a:defRPr sz="2800" b="0" i="0" u="none" kern="1200">
                <a:solidFill>
                  <a:schemeClr val="tx1">
                    <a:lumMod val="65000"/>
                    <a:lumOff val="35000"/>
                  </a:schemeClr>
                </a:solidFill>
                <a:latin typeface="+mn-lt"/>
                <a:ea typeface="+mn-ea"/>
                <a:cs typeface="+mn-cs"/>
              </a:defRPr>
            </a:lvl1pPr>
            <a:lvl2pPr marL="742950" indent="-285750" algn="just" defTabSz="914400" rtl="0" eaLnBrk="1" latinLnBrk="0" hangingPunct="1">
              <a:spcBef>
                <a:spcPct val="200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just" defTabSz="914400"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just" defTabSz="914400" rtl="0" eaLnBrk="1" latinLnBrk="0" hangingPunct="1">
              <a:spcBef>
                <a:spcPct val="200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just" defTabSz="914400" rtl="0" eaLnBrk="1" latinLnBrk="0" hangingPunct="1">
              <a:spcBef>
                <a:spcPct val="200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s-PE" sz="1400" b="1" dirty="0">
              <a:solidFill>
                <a:schemeClr val="tx1"/>
              </a:solidFill>
            </a:endParaRPr>
          </a:p>
          <a:p>
            <a:pPr marL="174625" indent="-174625"/>
            <a:endParaRPr lang="es-PE" sz="1400" dirty="0"/>
          </a:p>
          <a:p>
            <a:pPr marL="174625" indent="-174625"/>
            <a:endParaRPr lang="es-PE" sz="1400" dirty="0"/>
          </a:p>
          <a:p>
            <a:pPr marL="180975" indent="-180975" algn="l">
              <a:buFont typeface="+mj-lt"/>
              <a:buAutoNum type="arabicPeriod"/>
            </a:pPr>
            <a:endParaRPr lang="es-PE" sz="1400" dirty="0"/>
          </a:p>
        </p:txBody>
      </p:sp>
      <p:cxnSp>
        <p:nvCxnSpPr>
          <p:cNvPr id="8" name="5 Conector recto">
            <a:extLst>
              <a:ext uri="{FF2B5EF4-FFF2-40B4-BE49-F238E27FC236}">
                <a16:creationId xmlns:a16="http://schemas.microsoft.com/office/drawing/2014/main" id="{F009112A-F081-48B5-BDD6-B0BBA839FDC7}"/>
              </a:ext>
            </a:extLst>
          </p:cNvPr>
          <p:cNvCxnSpPr/>
          <p:nvPr/>
        </p:nvCxnSpPr>
        <p:spPr>
          <a:xfrm>
            <a:off x="251520" y="4803998"/>
            <a:ext cx="712879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10" name="3 Imagen" descr="C:\Users\e13104\Dropbox\UTP\Logo UTP en alta - 29-8-13.jpg">
            <a:extLst>
              <a:ext uri="{FF2B5EF4-FFF2-40B4-BE49-F238E27FC236}">
                <a16:creationId xmlns:a16="http://schemas.microsoft.com/office/drawing/2014/main" id="{6145E06D-176C-4C81-9D4C-910A61AEBA1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92888" y="4155926"/>
            <a:ext cx="1371600" cy="571500"/>
          </a:xfrm>
          <a:prstGeom prst="rect">
            <a:avLst/>
          </a:prstGeom>
          <a:noFill/>
          <a:ln>
            <a:noFill/>
          </a:ln>
        </p:spPr>
      </p:pic>
      <p:sp>
        <p:nvSpPr>
          <p:cNvPr id="2" name="Rectángulo 1">
            <a:extLst>
              <a:ext uri="{FF2B5EF4-FFF2-40B4-BE49-F238E27FC236}">
                <a16:creationId xmlns:a16="http://schemas.microsoft.com/office/drawing/2014/main" id="{211F26FE-EF27-43A7-97DA-3E94067D0DF0}"/>
              </a:ext>
            </a:extLst>
          </p:cNvPr>
          <p:cNvSpPr/>
          <p:nvPr/>
        </p:nvSpPr>
        <p:spPr>
          <a:xfrm>
            <a:off x="3995936" y="1299413"/>
            <a:ext cx="4572000" cy="1200329"/>
          </a:xfrm>
          <a:prstGeom prst="rect">
            <a:avLst/>
          </a:prstGeom>
        </p:spPr>
        <p:txBody>
          <a:bodyPr>
            <a:spAutoFit/>
          </a:bodyPr>
          <a:lstStyle/>
          <a:p>
            <a:r>
              <a:rPr lang="es-PE" dirty="0"/>
              <a:t>Marketing y comportamiento de consumo Comportamiento de elección </a:t>
            </a:r>
          </a:p>
          <a:p>
            <a:r>
              <a:rPr lang="es-PE" dirty="0"/>
              <a:t>Comportamiento de respuesta.</a:t>
            </a:r>
          </a:p>
          <a:p>
            <a:r>
              <a:rPr lang="es-PE" dirty="0"/>
              <a:t>Análisis estructural de las industrias </a:t>
            </a:r>
          </a:p>
        </p:txBody>
      </p:sp>
    </p:spTree>
    <p:extLst>
      <p:ext uri="{BB962C8B-B14F-4D97-AF65-F5344CB8AC3E}">
        <p14:creationId xmlns:p14="http://schemas.microsoft.com/office/powerpoint/2010/main" val="3210280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txBox="1">
            <a:spLocks/>
          </p:cNvSpPr>
          <p:nvPr/>
        </p:nvSpPr>
        <p:spPr>
          <a:xfrm>
            <a:off x="457200" y="755221"/>
            <a:ext cx="8229600" cy="870942"/>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s-PE" sz="3200" b="1" dirty="0">
                <a:solidFill>
                  <a:srgbClr val="C00000"/>
                </a:solidFill>
              </a:rPr>
              <a:t>Tema: marketing y comportamiento de consumo</a:t>
            </a:r>
          </a:p>
          <a:p>
            <a:endParaRPr lang="es-PE" sz="3200" b="1" dirty="0">
              <a:solidFill>
                <a:schemeClr val="tx1">
                  <a:lumMod val="50000"/>
                  <a:lumOff val="50000"/>
                </a:schemeClr>
              </a:solidFill>
              <a:latin typeface="+mn-lt"/>
              <a:ea typeface="+mn-ea"/>
              <a:cs typeface="+mn-cs"/>
            </a:endParaRPr>
          </a:p>
        </p:txBody>
      </p:sp>
      <p:cxnSp>
        <p:nvCxnSpPr>
          <p:cNvPr id="4" name="5 Conector recto">
            <a:extLst>
              <a:ext uri="{FF2B5EF4-FFF2-40B4-BE49-F238E27FC236}">
                <a16:creationId xmlns:a16="http://schemas.microsoft.com/office/drawing/2014/main" id="{C779F59D-4989-42A3-9545-E5A7C4DB0300}"/>
              </a:ext>
            </a:extLst>
          </p:cNvPr>
          <p:cNvCxnSpPr/>
          <p:nvPr/>
        </p:nvCxnSpPr>
        <p:spPr>
          <a:xfrm>
            <a:off x="251520" y="4803998"/>
            <a:ext cx="712879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5" name="3 Imagen" descr="C:\Users\e13104\Dropbox\UTP\Logo UTP en alta - 29-8-13.jpg">
            <a:extLst>
              <a:ext uri="{FF2B5EF4-FFF2-40B4-BE49-F238E27FC236}">
                <a16:creationId xmlns:a16="http://schemas.microsoft.com/office/drawing/2014/main" id="{8B66253D-283E-42DE-882E-82B1FFE90AE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4328" y="4227934"/>
            <a:ext cx="1371600" cy="571500"/>
          </a:xfrm>
          <a:prstGeom prst="rect">
            <a:avLst/>
          </a:prstGeom>
          <a:noFill/>
          <a:ln>
            <a:noFill/>
          </a:ln>
        </p:spPr>
      </p:pic>
    </p:spTree>
    <p:extLst>
      <p:ext uri="{BB962C8B-B14F-4D97-AF65-F5344CB8AC3E}">
        <p14:creationId xmlns:p14="http://schemas.microsoft.com/office/powerpoint/2010/main" val="18768923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705780" y="267494"/>
            <a:ext cx="7772400" cy="1102519"/>
          </a:xfrm>
          <a:ln>
            <a:solidFill>
              <a:srgbClr val="FF0000"/>
            </a:solidFill>
          </a:ln>
        </p:spPr>
        <p:txBody>
          <a:bodyPr/>
          <a:lstStyle/>
          <a:p>
            <a:r>
              <a:rPr lang="es-PE" dirty="0"/>
              <a:t>COMPORTAMIENTO DE CONSUMO</a:t>
            </a:r>
          </a:p>
        </p:txBody>
      </p:sp>
      <p:sp>
        <p:nvSpPr>
          <p:cNvPr id="3" name="Subtítulo 2"/>
          <p:cNvSpPr>
            <a:spLocks noGrp="1"/>
          </p:cNvSpPr>
          <p:nvPr>
            <p:ph type="subTitle" idx="1"/>
          </p:nvPr>
        </p:nvSpPr>
        <p:spPr>
          <a:xfrm>
            <a:off x="539552" y="1616266"/>
            <a:ext cx="6440760" cy="1131441"/>
          </a:xfrm>
        </p:spPr>
        <p:txBody>
          <a:bodyPr>
            <a:noAutofit/>
          </a:bodyPr>
          <a:lstStyle/>
          <a:p>
            <a:r>
              <a:rPr lang="es-PE" sz="1600" dirty="0">
                <a:solidFill>
                  <a:schemeClr val="tx1"/>
                </a:solidFill>
              </a:rPr>
              <a:t>Es la actitud externa o interna del individuo dirigida a la satisfacción de necesidades de bienes y servicios. Proceso de decisión en el cual el individuo busca, evalúa, adquieren o usan bienes para satisfacer sus necesidades.</a:t>
            </a:r>
          </a:p>
        </p:txBody>
      </p:sp>
      <p:cxnSp>
        <p:nvCxnSpPr>
          <p:cNvPr id="4" name="5 Conector recto">
            <a:extLst>
              <a:ext uri="{FF2B5EF4-FFF2-40B4-BE49-F238E27FC236}">
                <a16:creationId xmlns:a16="http://schemas.microsoft.com/office/drawing/2014/main" id="{AF4EFE15-5185-4499-B73C-B68A2493EC45}"/>
              </a:ext>
            </a:extLst>
          </p:cNvPr>
          <p:cNvCxnSpPr/>
          <p:nvPr/>
        </p:nvCxnSpPr>
        <p:spPr>
          <a:xfrm>
            <a:off x="251520" y="4803998"/>
            <a:ext cx="712879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5" name="3 Imagen" descr="C:\Users\e13104\Dropbox\UTP\Logo UTP en alta - 29-8-13.jpg">
            <a:extLst>
              <a:ext uri="{FF2B5EF4-FFF2-40B4-BE49-F238E27FC236}">
                <a16:creationId xmlns:a16="http://schemas.microsoft.com/office/drawing/2014/main" id="{F9F4202F-299F-4B20-9BC3-497702961F0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96336" y="4125402"/>
            <a:ext cx="1371600" cy="571500"/>
          </a:xfrm>
          <a:prstGeom prst="rect">
            <a:avLst/>
          </a:prstGeom>
          <a:noFill/>
          <a:ln>
            <a:noFill/>
          </a:ln>
        </p:spPr>
      </p:pic>
    </p:spTree>
    <p:extLst>
      <p:ext uri="{BB962C8B-B14F-4D97-AF65-F5344CB8AC3E}">
        <p14:creationId xmlns:p14="http://schemas.microsoft.com/office/powerpoint/2010/main" val="14603274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ROLES DE COMPRA</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480053636"/>
              </p:ext>
            </p:extLst>
          </p:nvPr>
        </p:nvGraphicFramePr>
        <p:xfrm>
          <a:off x="653693" y="992505"/>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ángulo: esquinas redondeadas 4"/>
          <p:cNvSpPr/>
          <p:nvPr/>
        </p:nvSpPr>
        <p:spPr>
          <a:xfrm>
            <a:off x="697229" y="1068527"/>
            <a:ext cx="1643063" cy="6624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350" dirty="0"/>
              <a:t>DECIDE QUE UNA NECESIDAD NO ESTA SATISFECHA</a:t>
            </a:r>
          </a:p>
        </p:txBody>
      </p:sp>
      <p:sp>
        <p:nvSpPr>
          <p:cNvPr id="6" name="Rectángulo: esquinas redondeadas 5"/>
          <p:cNvSpPr/>
          <p:nvPr/>
        </p:nvSpPr>
        <p:spPr>
          <a:xfrm>
            <a:off x="669034" y="1738815"/>
            <a:ext cx="1780223" cy="5314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350" dirty="0"/>
              <a:t>ORIENTA O MODIFICA LA COMPRA DEL PRODUCTO</a:t>
            </a:r>
          </a:p>
        </p:txBody>
      </p:sp>
      <p:sp>
        <p:nvSpPr>
          <p:cNvPr id="7" name="Rectángulo: esquinas redondeadas 6"/>
          <p:cNvSpPr/>
          <p:nvPr/>
        </p:nvSpPr>
        <p:spPr>
          <a:xfrm>
            <a:off x="650856" y="2387932"/>
            <a:ext cx="1643063" cy="5057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350" dirty="0"/>
              <a:t>AUTORIZA LA COMPRA</a:t>
            </a:r>
          </a:p>
        </p:txBody>
      </p:sp>
      <p:sp>
        <p:nvSpPr>
          <p:cNvPr id="8" name="Rectángulo 7"/>
          <p:cNvSpPr/>
          <p:nvPr/>
        </p:nvSpPr>
        <p:spPr>
          <a:xfrm>
            <a:off x="639387" y="3028058"/>
            <a:ext cx="1643063" cy="625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350" dirty="0"/>
              <a:t>ENCARGADO DE </a:t>
            </a:r>
          </a:p>
          <a:p>
            <a:pPr algn="ctr"/>
            <a:r>
              <a:rPr lang="es-PE" sz="1350" dirty="0"/>
              <a:t>REALIZAR LA COMPRA</a:t>
            </a:r>
          </a:p>
        </p:txBody>
      </p:sp>
      <p:sp>
        <p:nvSpPr>
          <p:cNvPr id="9" name="Rectángulo: esquinas redondeadas 8"/>
          <p:cNvSpPr/>
          <p:nvPr/>
        </p:nvSpPr>
        <p:spPr>
          <a:xfrm>
            <a:off x="684091" y="3707044"/>
            <a:ext cx="1643063"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350" dirty="0"/>
              <a:t>PERSONA A LA QUE SE DESTINA EL PRODUCTO</a:t>
            </a:r>
          </a:p>
        </p:txBody>
      </p:sp>
      <p:cxnSp>
        <p:nvCxnSpPr>
          <p:cNvPr id="10" name="5 Conector recto">
            <a:extLst>
              <a:ext uri="{FF2B5EF4-FFF2-40B4-BE49-F238E27FC236}">
                <a16:creationId xmlns:a16="http://schemas.microsoft.com/office/drawing/2014/main" id="{FF35E16B-CF34-41FE-92DF-3353D43BF114}"/>
              </a:ext>
            </a:extLst>
          </p:cNvPr>
          <p:cNvCxnSpPr/>
          <p:nvPr/>
        </p:nvCxnSpPr>
        <p:spPr>
          <a:xfrm>
            <a:off x="251520" y="4803998"/>
            <a:ext cx="712879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11" name="3 Imagen" descr="C:\Users\e13104\Dropbox\UTP\Logo UTP en alta - 29-8-13.jpg">
            <a:extLst>
              <a:ext uri="{FF2B5EF4-FFF2-40B4-BE49-F238E27FC236}">
                <a16:creationId xmlns:a16="http://schemas.microsoft.com/office/drawing/2014/main" id="{A7E42ADC-C752-4739-BF1B-88AA79614FBF}"/>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76805" y="4255684"/>
            <a:ext cx="1371600" cy="571500"/>
          </a:xfrm>
          <a:prstGeom prst="rect">
            <a:avLst/>
          </a:prstGeom>
          <a:noFill/>
          <a:ln>
            <a:noFill/>
          </a:ln>
        </p:spPr>
      </p:pic>
    </p:spTree>
    <p:extLst>
      <p:ext uri="{BB962C8B-B14F-4D97-AF65-F5344CB8AC3E}">
        <p14:creationId xmlns:p14="http://schemas.microsoft.com/office/powerpoint/2010/main" val="789874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MODELO DE COMPORTAMIENTO DE COMPRA DEL CONSUMIDOR </a:t>
            </a:r>
          </a:p>
        </p:txBody>
      </p:sp>
      <p:sp>
        <p:nvSpPr>
          <p:cNvPr id="4" name="Rectángulo 3"/>
          <p:cNvSpPr/>
          <p:nvPr/>
        </p:nvSpPr>
        <p:spPr>
          <a:xfrm>
            <a:off x="780098" y="2023110"/>
            <a:ext cx="2366010" cy="1671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350" dirty="0"/>
              <a:t>ESTIMULOS  EXTERNOS</a:t>
            </a:r>
          </a:p>
          <a:p>
            <a:pPr algn="ctr"/>
            <a:r>
              <a:rPr lang="es-PE" sz="1350" dirty="0"/>
              <a:t>Factores culturales</a:t>
            </a:r>
          </a:p>
          <a:p>
            <a:pPr algn="ctr"/>
            <a:r>
              <a:rPr lang="es-PE" sz="1350" dirty="0"/>
              <a:t>Estímulos de Marketing</a:t>
            </a:r>
          </a:p>
        </p:txBody>
      </p:sp>
      <p:sp>
        <p:nvSpPr>
          <p:cNvPr id="5" name="Marcador de contenido 4"/>
          <p:cNvSpPr>
            <a:spLocks noGrp="1"/>
          </p:cNvSpPr>
          <p:nvPr>
            <p:ph idx="1"/>
          </p:nvPr>
        </p:nvSpPr>
        <p:spPr>
          <a:xfrm>
            <a:off x="3569017" y="2023111"/>
            <a:ext cx="2877503" cy="1529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20000"/>
          </a:bodyPr>
          <a:lstStyle/>
          <a:p>
            <a:r>
              <a:rPr lang="es-PE" dirty="0"/>
              <a:t>CAJA NEGRA</a:t>
            </a:r>
          </a:p>
          <a:p>
            <a:r>
              <a:rPr lang="es-PE" dirty="0"/>
              <a:t>Proceso de decisión de compra</a:t>
            </a:r>
          </a:p>
        </p:txBody>
      </p:sp>
      <p:sp>
        <p:nvSpPr>
          <p:cNvPr id="6" name="Rectángulo 5"/>
          <p:cNvSpPr/>
          <p:nvPr/>
        </p:nvSpPr>
        <p:spPr>
          <a:xfrm>
            <a:off x="6706553" y="2023110"/>
            <a:ext cx="2366010" cy="1671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350" dirty="0"/>
              <a:t>RESPUESTA DEL CONSUMIDOR</a:t>
            </a:r>
          </a:p>
          <a:p>
            <a:pPr algn="ctr"/>
            <a:r>
              <a:rPr lang="es-PE" sz="1350" dirty="0"/>
              <a:t>Respuesta del consumidor</a:t>
            </a:r>
          </a:p>
        </p:txBody>
      </p:sp>
      <p:sp>
        <p:nvSpPr>
          <p:cNvPr id="7" name="Flecha: a la derecha 6"/>
          <p:cNvSpPr/>
          <p:nvPr/>
        </p:nvSpPr>
        <p:spPr>
          <a:xfrm>
            <a:off x="3146108" y="2571750"/>
            <a:ext cx="422910" cy="36861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sp>
        <p:nvSpPr>
          <p:cNvPr id="8" name="Flecha: a la derecha 7"/>
          <p:cNvSpPr/>
          <p:nvPr/>
        </p:nvSpPr>
        <p:spPr>
          <a:xfrm>
            <a:off x="6446520" y="2419231"/>
            <a:ext cx="422910" cy="36861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cxnSp>
        <p:nvCxnSpPr>
          <p:cNvPr id="10" name="5 Conector recto">
            <a:extLst>
              <a:ext uri="{FF2B5EF4-FFF2-40B4-BE49-F238E27FC236}">
                <a16:creationId xmlns:a16="http://schemas.microsoft.com/office/drawing/2014/main" id="{AD41A2CD-E9DB-4B13-B211-AC4275404CEF}"/>
              </a:ext>
            </a:extLst>
          </p:cNvPr>
          <p:cNvCxnSpPr/>
          <p:nvPr/>
        </p:nvCxnSpPr>
        <p:spPr>
          <a:xfrm>
            <a:off x="251520" y="4696902"/>
            <a:ext cx="712879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11" name="3 Imagen" descr="C:\Users\e13104\Dropbox\UTP\Logo UTP en alta - 29-8-13.jpg">
            <a:extLst>
              <a:ext uri="{FF2B5EF4-FFF2-40B4-BE49-F238E27FC236}">
                <a16:creationId xmlns:a16="http://schemas.microsoft.com/office/drawing/2014/main" id="{EDEC7D61-41B4-46C6-95E4-512B0CDF24F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96336" y="4227934"/>
            <a:ext cx="1371600" cy="571500"/>
          </a:xfrm>
          <a:prstGeom prst="rect">
            <a:avLst/>
          </a:prstGeom>
          <a:noFill/>
          <a:ln>
            <a:noFill/>
          </a:ln>
        </p:spPr>
      </p:pic>
    </p:spTree>
    <p:extLst>
      <p:ext uri="{BB962C8B-B14F-4D97-AF65-F5344CB8AC3E}">
        <p14:creationId xmlns:p14="http://schemas.microsoft.com/office/powerpoint/2010/main" val="1983060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4301970" y="373583"/>
            <a:ext cx="2592288" cy="486054"/>
          </a:xfrm>
          <a:prstGeom prst="roundRect">
            <a:avLst>
              <a:gd name="adj" fmla="val 10493"/>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350" b="1" dirty="0">
                <a:solidFill>
                  <a:srgbClr val="0070C0"/>
                </a:solidFill>
              </a:rPr>
              <a:t>Contenido General</a:t>
            </a:r>
            <a:endParaRPr lang="es-PE" sz="1200" b="1" dirty="0">
              <a:solidFill>
                <a:srgbClr val="0070C0"/>
              </a:solidFill>
            </a:endParaRPr>
          </a:p>
        </p:txBody>
      </p:sp>
      <p:sp>
        <p:nvSpPr>
          <p:cNvPr id="7" name="5 Marcador de texto"/>
          <p:cNvSpPr txBox="1">
            <a:spLocks/>
          </p:cNvSpPr>
          <p:nvPr/>
        </p:nvSpPr>
        <p:spPr>
          <a:xfrm>
            <a:off x="1240544" y="1087679"/>
            <a:ext cx="2825214" cy="1816147"/>
          </a:xfrm>
          <a:prstGeom prst="rect">
            <a:avLst/>
          </a:prstGeom>
          <a:solidFill>
            <a:schemeClr val="bg1"/>
          </a:solidFill>
        </p:spPr>
        <p:txBody>
          <a:bodyPr/>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fontAlgn="base">
              <a:spcBef>
                <a:spcPct val="0"/>
              </a:spcBef>
              <a:spcAft>
                <a:spcPct val="0"/>
              </a:spcAft>
              <a:buNone/>
            </a:pPr>
            <a:r>
              <a:rPr lang="es-PE" altLang="es-ES" sz="1200">
                <a:solidFill>
                  <a:prstClr val="black"/>
                </a:solidFill>
                <a:cs typeface="Arial" pitchFamily="34" charset="0"/>
              </a:rPr>
              <a:t>Al final de la unidad, el participante define, analiza e interpreta comportamiento de consumo, análisis situacional y macroambiental, con el uso de matrices y evaluación de los segmento de mercado</a:t>
            </a:r>
            <a:endParaRPr lang="es-PE" altLang="es-ES" sz="1200" dirty="0">
              <a:solidFill>
                <a:prstClr val="black"/>
              </a:solidFill>
              <a:cs typeface="Arial" pitchFamily="34" charset="0"/>
            </a:endParaRPr>
          </a:p>
        </p:txBody>
      </p:sp>
      <p:sp>
        <p:nvSpPr>
          <p:cNvPr id="8" name="5 Marcador de texto"/>
          <p:cNvSpPr txBox="1">
            <a:spLocks/>
          </p:cNvSpPr>
          <p:nvPr/>
        </p:nvSpPr>
        <p:spPr>
          <a:xfrm>
            <a:off x="1240545" y="114304"/>
            <a:ext cx="2302055" cy="745334"/>
          </a:xfrm>
          <a:prstGeom prst="rect">
            <a:avLst/>
          </a:prstGeom>
          <a:noFill/>
          <a:ln>
            <a:noFill/>
          </a:ln>
        </p:spPr>
        <p:txBody>
          <a:bodyPr anchor="b"/>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69056" indent="0">
              <a:buNone/>
            </a:pPr>
            <a:r>
              <a:rPr lang="es-PE" sz="1275" b="1" dirty="0">
                <a:solidFill>
                  <a:srgbClr val="0070C0"/>
                </a:solidFill>
              </a:rPr>
              <a:t>Logro de la Unidad </a:t>
            </a:r>
          </a:p>
        </p:txBody>
      </p:sp>
      <p:sp>
        <p:nvSpPr>
          <p:cNvPr id="9" name="8 Rectángulo"/>
          <p:cNvSpPr/>
          <p:nvPr/>
        </p:nvSpPr>
        <p:spPr>
          <a:xfrm>
            <a:off x="4301970" y="876484"/>
            <a:ext cx="3186354" cy="25506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1">
              <a:lnSpc>
                <a:spcPct val="115000"/>
              </a:lnSpc>
            </a:pPr>
            <a:endParaRPr lang="es-ES" dirty="0">
              <a:solidFill>
                <a:schemeClr val="tx1"/>
              </a:solidFill>
            </a:endParaRPr>
          </a:p>
        </p:txBody>
      </p:sp>
      <p:cxnSp>
        <p:nvCxnSpPr>
          <p:cNvPr id="10" name="9 Conector recto"/>
          <p:cNvCxnSpPr>
            <a:cxnSpLocks/>
          </p:cNvCxnSpPr>
          <p:nvPr/>
        </p:nvCxnSpPr>
        <p:spPr>
          <a:xfrm>
            <a:off x="395536" y="4948014"/>
            <a:ext cx="7272808"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12" name="11 Imagen" descr="C:\Users\e13104\Dropbox\UTP\Logo UTP en alta - 29-8-1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170" y="4227934"/>
            <a:ext cx="1371600" cy="571500"/>
          </a:xfrm>
          <a:prstGeom prst="rect">
            <a:avLst/>
          </a:prstGeom>
          <a:noFill/>
          <a:ln>
            <a:noFill/>
          </a:ln>
        </p:spPr>
      </p:pic>
    </p:spTree>
    <p:extLst>
      <p:ext uri="{BB962C8B-B14F-4D97-AF65-F5344CB8AC3E}">
        <p14:creationId xmlns:p14="http://schemas.microsoft.com/office/powerpoint/2010/main" val="28179590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magen que contiene texto&#10;&#10;Descripción generada con confianza muy alt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584644"/>
            <a:ext cx="7671792" cy="3816189"/>
          </a:xfrm>
          <a:prstGeom prst="rect">
            <a:avLst/>
          </a:prstGeom>
        </p:spPr>
      </p:pic>
      <p:cxnSp>
        <p:nvCxnSpPr>
          <p:cNvPr id="3" name="5 Conector recto">
            <a:extLst>
              <a:ext uri="{FF2B5EF4-FFF2-40B4-BE49-F238E27FC236}">
                <a16:creationId xmlns:a16="http://schemas.microsoft.com/office/drawing/2014/main" id="{EBF7C279-8107-42BE-BCA9-7A9794A110A8}"/>
              </a:ext>
            </a:extLst>
          </p:cNvPr>
          <p:cNvCxnSpPr/>
          <p:nvPr/>
        </p:nvCxnSpPr>
        <p:spPr>
          <a:xfrm>
            <a:off x="251520" y="4803998"/>
            <a:ext cx="712879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4" name="3 Imagen" descr="C:\Users\e13104\Dropbox\UTP\Logo UTP en alta - 29-8-13.jpg">
            <a:extLst>
              <a:ext uri="{FF2B5EF4-FFF2-40B4-BE49-F238E27FC236}">
                <a16:creationId xmlns:a16="http://schemas.microsoft.com/office/drawing/2014/main" id="{F5EE1D78-A9B2-4CD5-80B9-749496B1386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4328" y="4398060"/>
            <a:ext cx="1371600" cy="571500"/>
          </a:xfrm>
          <a:prstGeom prst="rect">
            <a:avLst/>
          </a:prstGeom>
          <a:noFill/>
          <a:ln>
            <a:noFill/>
          </a:ln>
        </p:spPr>
      </p:pic>
    </p:spTree>
    <p:extLst>
      <p:ext uri="{BB962C8B-B14F-4D97-AF65-F5344CB8AC3E}">
        <p14:creationId xmlns:p14="http://schemas.microsoft.com/office/powerpoint/2010/main" val="368751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527181" y="2895786"/>
            <a:ext cx="4374486" cy="648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b="1" dirty="0">
              <a:solidFill>
                <a:srgbClr val="FF0000"/>
              </a:solidFill>
            </a:endParaRPr>
          </a:p>
        </p:txBody>
      </p:sp>
      <p:cxnSp>
        <p:nvCxnSpPr>
          <p:cNvPr id="6" name="5 Conector recto"/>
          <p:cNvCxnSpPr/>
          <p:nvPr/>
        </p:nvCxnSpPr>
        <p:spPr>
          <a:xfrm>
            <a:off x="1223628" y="4948014"/>
            <a:ext cx="5346594"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8" name="7 Imagen" descr="C:\Users\e13104\Dropbox\UTP\Logo UTP en alta - 29-8-1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62210" y="4137924"/>
            <a:ext cx="1371600" cy="571500"/>
          </a:xfrm>
          <a:prstGeom prst="rect">
            <a:avLst/>
          </a:prstGeom>
          <a:noFill/>
          <a:ln>
            <a:noFill/>
          </a:ln>
        </p:spPr>
      </p:pic>
      <p:sp>
        <p:nvSpPr>
          <p:cNvPr id="7" name="Rectángulo 6">
            <a:extLst>
              <a:ext uri="{FF2B5EF4-FFF2-40B4-BE49-F238E27FC236}">
                <a16:creationId xmlns:a16="http://schemas.microsoft.com/office/drawing/2014/main" id="{773489EC-A2B5-43EB-9B4A-74EFB5063D02}"/>
              </a:ext>
            </a:extLst>
          </p:cNvPr>
          <p:cNvSpPr/>
          <p:nvPr/>
        </p:nvSpPr>
        <p:spPr>
          <a:xfrm>
            <a:off x="1925706" y="303498"/>
            <a:ext cx="5454606" cy="594066"/>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400" dirty="0" err="1">
                <a:solidFill>
                  <a:srgbClr val="FF0000"/>
                </a:solidFill>
              </a:rPr>
              <a:t>Teoria</a:t>
            </a:r>
            <a:r>
              <a:rPr lang="es-PE" sz="2400" dirty="0">
                <a:solidFill>
                  <a:srgbClr val="FF0000"/>
                </a:solidFill>
              </a:rPr>
              <a:t> de elección del Consumidor</a:t>
            </a:r>
          </a:p>
        </p:txBody>
      </p:sp>
      <p:sp>
        <p:nvSpPr>
          <p:cNvPr id="2" name="Rectángulo 1">
            <a:extLst>
              <a:ext uri="{FF2B5EF4-FFF2-40B4-BE49-F238E27FC236}">
                <a16:creationId xmlns:a16="http://schemas.microsoft.com/office/drawing/2014/main" id="{1CE7AB81-6D0A-49C5-8838-DF3354CB364A}"/>
              </a:ext>
            </a:extLst>
          </p:cNvPr>
          <p:cNvSpPr/>
          <p:nvPr/>
        </p:nvSpPr>
        <p:spPr>
          <a:xfrm>
            <a:off x="1115616" y="1042350"/>
            <a:ext cx="4572000" cy="2308324"/>
          </a:xfrm>
          <a:prstGeom prst="rect">
            <a:avLst/>
          </a:prstGeom>
        </p:spPr>
        <p:txBody>
          <a:bodyPr>
            <a:spAutoFit/>
          </a:bodyPr>
          <a:lstStyle/>
          <a:p>
            <a:pPr algn="just"/>
            <a:r>
              <a:rPr lang="es-PE" dirty="0"/>
              <a:t>¿ De que manera un consumidor, el cual tiene un presupuesto limitado podría decidir sobre los bienes y servicios que va a comprar?. Comprender las decisiones de compra de los consumidores (</a:t>
            </a:r>
            <a:r>
              <a:rPr lang="es-PE" dirty="0" err="1"/>
              <a:t>Pindyck,R</a:t>
            </a:r>
            <a:r>
              <a:rPr lang="es-PE" dirty="0"/>
              <a:t>. 2001) también nos ayuda a comprender cómo afectan las variaciones del presupuesto y de los precios a las demandas de bienes y servicios </a:t>
            </a:r>
          </a:p>
        </p:txBody>
      </p:sp>
      <p:pic>
        <p:nvPicPr>
          <p:cNvPr id="9" name="Imagen 8">
            <a:extLst>
              <a:ext uri="{FF2B5EF4-FFF2-40B4-BE49-F238E27FC236}">
                <a16:creationId xmlns:a16="http://schemas.microsoft.com/office/drawing/2014/main" id="{096A7052-BE48-4EAC-B5E5-55EC43CDC8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7723" y="1130517"/>
            <a:ext cx="1714500" cy="1438275"/>
          </a:xfrm>
          <a:prstGeom prst="rect">
            <a:avLst/>
          </a:prstGeom>
        </p:spPr>
      </p:pic>
    </p:spTree>
    <p:extLst>
      <p:ext uri="{BB962C8B-B14F-4D97-AF65-F5344CB8AC3E}">
        <p14:creationId xmlns:p14="http://schemas.microsoft.com/office/powerpoint/2010/main" val="40513933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527181" y="2895786"/>
            <a:ext cx="4374486" cy="648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b="1" dirty="0">
              <a:solidFill>
                <a:srgbClr val="FF0000"/>
              </a:solidFill>
            </a:endParaRPr>
          </a:p>
        </p:txBody>
      </p:sp>
      <p:sp>
        <p:nvSpPr>
          <p:cNvPr id="5" name="4 Rectángulo"/>
          <p:cNvSpPr/>
          <p:nvPr/>
        </p:nvSpPr>
        <p:spPr>
          <a:xfrm>
            <a:off x="2422586" y="978573"/>
            <a:ext cx="4590510" cy="10261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b="1" dirty="0">
              <a:solidFill>
                <a:srgbClr val="FF0000"/>
              </a:solidFill>
            </a:endParaRPr>
          </a:p>
        </p:txBody>
      </p:sp>
      <p:cxnSp>
        <p:nvCxnSpPr>
          <p:cNvPr id="6" name="5 Conector recto"/>
          <p:cNvCxnSpPr/>
          <p:nvPr/>
        </p:nvCxnSpPr>
        <p:spPr>
          <a:xfrm>
            <a:off x="1223628" y="4948014"/>
            <a:ext cx="5346594"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8" name="7 Imagen" descr="C:\Users\e13104\Dropbox\UTP\Logo UTP en alta - 29-8-1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62210" y="4137924"/>
            <a:ext cx="1371600" cy="571500"/>
          </a:xfrm>
          <a:prstGeom prst="rect">
            <a:avLst/>
          </a:prstGeom>
          <a:noFill/>
          <a:ln>
            <a:noFill/>
          </a:ln>
        </p:spPr>
      </p:pic>
      <p:sp>
        <p:nvSpPr>
          <p:cNvPr id="9" name="Rectángulo 8">
            <a:extLst>
              <a:ext uri="{FF2B5EF4-FFF2-40B4-BE49-F238E27FC236}">
                <a16:creationId xmlns:a16="http://schemas.microsoft.com/office/drawing/2014/main" id="{171390BF-33C3-4ECB-AD5B-A5F08BF7FBF4}"/>
              </a:ext>
            </a:extLst>
          </p:cNvPr>
          <p:cNvSpPr/>
          <p:nvPr/>
        </p:nvSpPr>
        <p:spPr>
          <a:xfrm>
            <a:off x="1925706" y="303498"/>
            <a:ext cx="5454606" cy="594066"/>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400" dirty="0" err="1">
                <a:solidFill>
                  <a:srgbClr val="FF0000"/>
                </a:solidFill>
              </a:rPr>
              <a:t>Teoria</a:t>
            </a:r>
            <a:r>
              <a:rPr lang="es-PE" sz="2400" dirty="0">
                <a:solidFill>
                  <a:srgbClr val="FF0000"/>
                </a:solidFill>
              </a:rPr>
              <a:t> de elección del Consumidor</a:t>
            </a:r>
          </a:p>
        </p:txBody>
      </p:sp>
      <p:sp>
        <p:nvSpPr>
          <p:cNvPr id="2" name="Rectángulo 1">
            <a:extLst>
              <a:ext uri="{FF2B5EF4-FFF2-40B4-BE49-F238E27FC236}">
                <a16:creationId xmlns:a16="http://schemas.microsoft.com/office/drawing/2014/main" id="{F4E1A0AA-8245-4457-A01F-ABF871D0E5F5}"/>
              </a:ext>
            </a:extLst>
          </p:cNvPr>
          <p:cNvSpPr/>
          <p:nvPr/>
        </p:nvSpPr>
        <p:spPr>
          <a:xfrm>
            <a:off x="476545" y="1116224"/>
            <a:ext cx="8352928" cy="1754326"/>
          </a:xfrm>
          <a:prstGeom prst="rect">
            <a:avLst/>
          </a:prstGeom>
        </p:spPr>
        <p:txBody>
          <a:bodyPr wrap="square">
            <a:spAutoFit/>
          </a:bodyPr>
          <a:lstStyle/>
          <a:p>
            <a:pPr algn="just"/>
            <a:r>
              <a:rPr lang="es-PE" dirty="0"/>
              <a:t>Los elementos fundamentales que intervienen en la teoría del comportamiento del consumidor son:  </a:t>
            </a:r>
          </a:p>
          <a:p>
            <a:pPr algn="just"/>
            <a:r>
              <a:rPr lang="es-PE" dirty="0"/>
              <a:t>a. La preferencia del consumidor:  </a:t>
            </a:r>
          </a:p>
          <a:p>
            <a:pPr algn="just"/>
            <a:r>
              <a:rPr lang="es-PE" dirty="0"/>
              <a:t>b. La restricción presupuestaria: </a:t>
            </a:r>
          </a:p>
          <a:p>
            <a:pPr algn="just"/>
            <a:r>
              <a:rPr lang="es-PE" dirty="0"/>
              <a:t>c. La elección del consumidor: el consumidor, dadas sus preferencias y su presupuesto limitado, decide comprar las combinaciones de bienes que maximice su satisfacción. </a:t>
            </a:r>
            <a:endParaRPr lang="es-PE" dirty="0">
              <a:effectLst/>
            </a:endParaRPr>
          </a:p>
        </p:txBody>
      </p:sp>
      <p:pic>
        <p:nvPicPr>
          <p:cNvPr id="10" name="Imagen 9">
            <a:extLst>
              <a:ext uri="{FF2B5EF4-FFF2-40B4-BE49-F238E27FC236}">
                <a16:creationId xmlns:a16="http://schemas.microsoft.com/office/drawing/2014/main" id="{3F696AA8-29CE-45FA-9DE0-3E2EFE193D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3063310"/>
            <a:ext cx="1714500" cy="1438275"/>
          </a:xfrm>
          <a:prstGeom prst="rect">
            <a:avLst/>
          </a:prstGeom>
        </p:spPr>
      </p:pic>
    </p:spTree>
    <p:extLst>
      <p:ext uri="{BB962C8B-B14F-4D97-AF65-F5344CB8AC3E}">
        <p14:creationId xmlns:p14="http://schemas.microsoft.com/office/powerpoint/2010/main" val="3059221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527181" y="2895786"/>
            <a:ext cx="4374486" cy="648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b="1" dirty="0">
              <a:solidFill>
                <a:srgbClr val="FF0000"/>
              </a:solidFill>
            </a:endParaRPr>
          </a:p>
        </p:txBody>
      </p:sp>
      <p:sp>
        <p:nvSpPr>
          <p:cNvPr id="5" name="4 Rectángulo"/>
          <p:cNvSpPr/>
          <p:nvPr/>
        </p:nvSpPr>
        <p:spPr>
          <a:xfrm>
            <a:off x="2422586" y="978573"/>
            <a:ext cx="4590510" cy="10261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b="1" dirty="0">
              <a:solidFill>
                <a:srgbClr val="FF0000"/>
              </a:solidFill>
            </a:endParaRPr>
          </a:p>
        </p:txBody>
      </p:sp>
      <p:cxnSp>
        <p:nvCxnSpPr>
          <p:cNvPr id="6" name="5 Conector recto"/>
          <p:cNvCxnSpPr>
            <a:cxnSpLocks/>
          </p:cNvCxnSpPr>
          <p:nvPr/>
        </p:nvCxnSpPr>
        <p:spPr>
          <a:xfrm>
            <a:off x="1223628" y="4948014"/>
            <a:ext cx="6444716"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8" name="7 Imagen" descr="C:\Users\e13104\Dropbox\UTP\Logo UTP en alta - 29-8-1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4376514"/>
            <a:ext cx="1371600" cy="571500"/>
          </a:xfrm>
          <a:prstGeom prst="rect">
            <a:avLst/>
          </a:prstGeom>
          <a:noFill/>
          <a:ln>
            <a:noFill/>
          </a:ln>
        </p:spPr>
      </p:pic>
      <p:sp>
        <p:nvSpPr>
          <p:cNvPr id="7" name="Rectángulo 6">
            <a:extLst>
              <a:ext uri="{FF2B5EF4-FFF2-40B4-BE49-F238E27FC236}">
                <a16:creationId xmlns:a16="http://schemas.microsoft.com/office/drawing/2014/main" id="{773489EC-A2B5-43EB-9B4A-74EFB5063D02}"/>
              </a:ext>
            </a:extLst>
          </p:cNvPr>
          <p:cNvSpPr/>
          <p:nvPr/>
        </p:nvSpPr>
        <p:spPr>
          <a:xfrm>
            <a:off x="1907704" y="384507"/>
            <a:ext cx="5454606" cy="594066"/>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400" dirty="0">
                <a:solidFill>
                  <a:srgbClr val="FF0000"/>
                </a:solidFill>
              </a:rPr>
              <a:t>COMPORTAMIENTO DE RESPUESTA DEL CONSUMIDOR</a:t>
            </a:r>
          </a:p>
        </p:txBody>
      </p:sp>
      <p:pic>
        <p:nvPicPr>
          <p:cNvPr id="11" name="Imagen 10">
            <a:extLst>
              <a:ext uri="{FF2B5EF4-FFF2-40B4-BE49-F238E27FC236}">
                <a16:creationId xmlns:a16="http://schemas.microsoft.com/office/drawing/2014/main" id="{A03AAE82-19C2-482F-8EA8-387F41DF4B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552" y="1194011"/>
            <a:ext cx="4382731" cy="2097819"/>
          </a:xfrm>
          <a:prstGeom prst="rect">
            <a:avLst/>
          </a:prstGeom>
        </p:spPr>
      </p:pic>
      <p:sp>
        <p:nvSpPr>
          <p:cNvPr id="12" name="Rectángulo 11">
            <a:extLst>
              <a:ext uri="{FF2B5EF4-FFF2-40B4-BE49-F238E27FC236}">
                <a16:creationId xmlns:a16="http://schemas.microsoft.com/office/drawing/2014/main" id="{9362574C-16C4-41B6-B0D2-FD94368CDE2E}"/>
              </a:ext>
            </a:extLst>
          </p:cNvPr>
          <p:cNvSpPr/>
          <p:nvPr/>
        </p:nvSpPr>
        <p:spPr>
          <a:xfrm>
            <a:off x="5076056" y="1275606"/>
            <a:ext cx="3813240" cy="30243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El consumidor busca información cuando reconoce su necesidad, la búsqueda es interna (experiencias); y externa a través de medios y referencias, </a:t>
            </a:r>
            <a:r>
              <a:rPr lang="es-PE" dirty="0" err="1">
                <a:solidFill>
                  <a:schemeClr val="tx1"/>
                </a:solidFill>
              </a:rPr>
              <a:t>evalua</a:t>
            </a:r>
            <a:r>
              <a:rPr lang="es-PE" dirty="0">
                <a:solidFill>
                  <a:schemeClr val="tx1"/>
                </a:solidFill>
              </a:rPr>
              <a:t> alternativas para ello establece criterios de compra funcionales y emocionales, cuando compra </a:t>
            </a:r>
            <a:r>
              <a:rPr lang="es-PE" dirty="0" err="1">
                <a:solidFill>
                  <a:schemeClr val="tx1"/>
                </a:solidFill>
              </a:rPr>
              <a:t>evalua</a:t>
            </a:r>
            <a:r>
              <a:rPr lang="es-PE" dirty="0">
                <a:solidFill>
                  <a:schemeClr val="tx1"/>
                </a:solidFill>
              </a:rPr>
              <a:t> posteriormente y se fideliza si el producto supero sus expectativas, si no lo deshecha de su elección.</a:t>
            </a:r>
            <a:endParaRPr lang="es-PE" dirty="0"/>
          </a:p>
        </p:txBody>
      </p:sp>
    </p:spTree>
    <p:extLst>
      <p:ext uri="{BB962C8B-B14F-4D97-AF65-F5344CB8AC3E}">
        <p14:creationId xmlns:p14="http://schemas.microsoft.com/office/powerpoint/2010/main" val="20198729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5 Conector recto"/>
          <p:cNvCxnSpPr>
            <a:cxnSpLocks/>
          </p:cNvCxnSpPr>
          <p:nvPr/>
        </p:nvCxnSpPr>
        <p:spPr>
          <a:xfrm>
            <a:off x="548553" y="4803998"/>
            <a:ext cx="7056400"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8" name="7 Imagen" descr="C:\Users\e13104\Dropbox\UTP\Logo UTP en alta - 29-8-1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04953" y="4255181"/>
            <a:ext cx="1371600" cy="571500"/>
          </a:xfrm>
          <a:prstGeom prst="rect">
            <a:avLst/>
          </a:prstGeom>
          <a:noFill/>
          <a:ln>
            <a:noFill/>
          </a:ln>
        </p:spPr>
      </p:pic>
      <p:sp>
        <p:nvSpPr>
          <p:cNvPr id="7" name="Rectángulo 6">
            <a:extLst>
              <a:ext uri="{FF2B5EF4-FFF2-40B4-BE49-F238E27FC236}">
                <a16:creationId xmlns:a16="http://schemas.microsoft.com/office/drawing/2014/main" id="{773489EC-A2B5-43EB-9B4A-74EFB5063D02}"/>
              </a:ext>
            </a:extLst>
          </p:cNvPr>
          <p:cNvSpPr/>
          <p:nvPr/>
        </p:nvSpPr>
        <p:spPr>
          <a:xfrm>
            <a:off x="2123728" y="374989"/>
            <a:ext cx="5454606" cy="594066"/>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400" dirty="0">
                <a:solidFill>
                  <a:srgbClr val="C00000"/>
                </a:solidFill>
              </a:rPr>
              <a:t>Análisis Estructural de las industrias</a:t>
            </a:r>
          </a:p>
        </p:txBody>
      </p:sp>
      <p:sp>
        <p:nvSpPr>
          <p:cNvPr id="9" name="Rectangle 2">
            <a:extLst>
              <a:ext uri="{FF2B5EF4-FFF2-40B4-BE49-F238E27FC236}">
                <a16:creationId xmlns:a16="http://schemas.microsoft.com/office/drawing/2014/main" id="{63613F91-8449-4857-98D8-688693820DBE}"/>
              </a:ext>
            </a:extLst>
          </p:cNvPr>
          <p:cNvSpPr txBox="1">
            <a:spLocks noChangeArrowheads="1"/>
          </p:cNvSpPr>
          <p:nvPr/>
        </p:nvSpPr>
        <p:spPr>
          <a:xfrm>
            <a:off x="683568" y="1176531"/>
            <a:ext cx="2880320" cy="675139"/>
          </a:xfrm>
          <a:prstGeom prst="rect">
            <a:avLst/>
          </a:prstGeom>
        </p:spPr>
        <p:txBody>
          <a:bodyPr/>
          <a:lstStyle>
            <a:lvl1pPr algn="ctr" defTabSz="914400" rtl="0" eaLnBrk="1" latinLnBrk="0" hangingPunct="1">
              <a:spcBef>
                <a:spcPct val="0"/>
              </a:spcBef>
              <a:buNone/>
              <a:defRPr sz="3600" b="0" i="0" u="none" kern="1200">
                <a:solidFill>
                  <a:srgbClr val="C00000"/>
                </a:solidFill>
                <a:latin typeface="+mj-lt"/>
                <a:ea typeface="+mj-ea"/>
                <a:cs typeface="+mj-cs"/>
              </a:defRPr>
            </a:lvl1pPr>
          </a:lstStyle>
          <a:p>
            <a:r>
              <a:rPr lang="es-ES" b="1" dirty="0">
                <a:solidFill>
                  <a:srgbClr val="FF0000"/>
                </a:solidFill>
              </a:rPr>
              <a:t> </a:t>
            </a:r>
            <a:r>
              <a:rPr lang="es-ES" sz="1600" b="1" dirty="0">
                <a:solidFill>
                  <a:srgbClr val="FF0000"/>
                </a:solidFill>
              </a:rPr>
              <a:t>Análisis de la situación</a:t>
            </a:r>
          </a:p>
        </p:txBody>
      </p:sp>
      <p:sp>
        <p:nvSpPr>
          <p:cNvPr id="10" name="Text Box 13">
            <a:extLst>
              <a:ext uri="{FF2B5EF4-FFF2-40B4-BE49-F238E27FC236}">
                <a16:creationId xmlns:a16="http://schemas.microsoft.com/office/drawing/2014/main" id="{ED8C28AC-49FF-4EAF-8E0C-CBC20850D4FD}"/>
              </a:ext>
            </a:extLst>
          </p:cNvPr>
          <p:cNvSpPr txBox="1">
            <a:spLocks noChangeArrowheads="1"/>
          </p:cNvSpPr>
          <p:nvPr/>
        </p:nvSpPr>
        <p:spPr bwMode="auto">
          <a:xfrm>
            <a:off x="3347863" y="1053092"/>
            <a:ext cx="3924847"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1"/>
              </a:buClr>
              <a:buSzPct val="70000"/>
              <a:buFont typeface="Wingdings" panose="05000000000000000000" pitchFamily="2" charset="2"/>
              <a:defRPr sz="28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6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defRPr sz="2200">
                <a:solidFill>
                  <a:schemeClr val="tx2"/>
                </a:solidFill>
                <a:latin typeface="Arial" panose="020B0604020202020204" pitchFamily="34" charset="0"/>
                <a:cs typeface="Arial" panose="020B0604020202020204" pitchFamily="34" charset="0"/>
              </a:defRPr>
            </a:lvl4pPr>
            <a:lvl5pPr marL="2057400" indent="-228600">
              <a:spcBef>
                <a:spcPct val="20000"/>
              </a:spcBef>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9pPr>
          </a:lstStyle>
          <a:p>
            <a:pPr algn="just" eaLnBrk="1" hangingPunct="1">
              <a:buClr>
                <a:schemeClr val="tx2"/>
              </a:buClr>
            </a:pPr>
            <a:r>
              <a:rPr lang="es-ES" sz="1500" b="1" dirty="0">
                <a:solidFill>
                  <a:schemeClr val="tx1"/>
                </a:solidFill>
              </a:rPr>
              <a:t>“evalúa la empresa en relación con su entorno, obteniendo toda la información necesaria para la toma de decisiones”</a:t>
            </a:r>
          </a:p>
        </p:txBody>
      </p:sp>
      <p:sp>
        <p:nvSpPr>
          <p:cNvPr id="11" name="Text Box 3">
            <a:extLst>
              <a:ext uri="{FF2B5EF4-FFF2-40B4-BE49-F238E27FC236}">
                <a16:creationId xmlns:a16="http://schemas.microsoft.com/office/drawing/2014/main" id="{4C57F148-0C7B-4AC4-96AA-7C0823BD8A1D}"/>
              </a:ext>
            </a:extLst>
          </p:cNvPr>
          <p:cNvSpPr txBox="1">
            <a:spLocks noChangeArrowheads="1"/>
          </p:cNvSpPr>
          <p:nvPr/>
        </p:nvSpPr>
        <p:spPr bwMode="auto">
          <a:xfrm>
            <a:off x="1817268" y="1687694"/>
            <a:ext cx="2430065" cy="369332"/>
          </a:xfrm>
          <a:prstGeom prst="rect">
            <a:avLst/>
          </a:prstGeom>
          <a:solidFill>
            <a:schemeClr val="folHlink"/>
          </a:solidFill>
          <a:ln w="9525">
            <a:miter lim="800000"/>
            <a:headEnd/>
            <a:tailEnd/>
          </a:ln>
          <a:scene3d>
            <a:camera prst="legacyPerspectiveBottom"/>
            <a:lightRig rig="legacyFlat3" dir="t"/>
          </a:scene3d>
          <a:sp3d extrusionH="887400" prstMaterial="legacyMatte">
            <a:bevelT w="13500" h="13500" prst="angle"/>
            <a:bevelB w="13500" h="13500" prst="angle"/>
            <a:extrusionClr>
              <a:schemeClr val="folHlink"/>
            </a:extrusionClr>
            <a:contourClr>
              <a:schemeClr val="folHlink"/>
            </a:contourClr>
          </a:sp3d>
        </p:spPr>
        <p:txBody>
          <a:bodyPr>
            <a:spAutoFit/>
            <a:flatTx/>
          </a:bodyPr>
          <a:lstStyle>
            <a:lvl1pPr>
              <a:spcBef>
                <a:spcPct val="20000"/>
              </a:spcBef>
              <a:buClr>
                <a:schemeClr val="tx1"/>
              </a:buClr>
              <a:buSzPct val="70000"/>
              <a:buFont typeface="Wingdings" panose="05000000000000000000" pitchFamily="2" charset="2"/>
              <a:defRPr sz="28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6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defRPr sz="2200">
                <a:solidFill>
                  <a:schemeClr val="tx2"/>
                </a:solidFill>
                <a:latin typeface="Arial" panose="020B0604020202020204" pitchFamily="34" charset="0"/>
                <a:cs typeface="Arial" panose="020B0604020202020204" pitchFamily="34" charset="0"/>
              </a:defRPr>
            </a:lvl4pPr>
            <a:lvl5pPr marL="2057400" indent="-228600">
              <a:spcBef>
                <a:spcPct val="20000"/>
              </a:spcBef>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9pPr>
          </a:lstStyle>
          <a:p>
            <a:pPr algn="ctr" eaLnBrk="1" hangingPunct="1">
              <a:spcBef>
                <a:spcPct val="50000"/>
              </a:spcBef>
              <a:buClrTx/>
              <a:buSzTx/>
              <a:buFontTx/>
              <a:buNone/>
            </a:pPr>
            <a:r>
              <a:rPr lang="es-ES" sz="1800" b="1" dirty="0">
                <a:solidFill>
                  <a:schemeClr val="bg1"/>
                </a:solidFill>
              </a:rPr>
              <a:t>ANÁLISIS EXTERNO</a:t>
            </a:r>
          </a:p>
        </p:txBody>
      </p:sp>
      <p:sp>
        <p:nvSpPr>
          <p:cNvPr id="12" name="Text Box 4">
            <a:extLst>
              <a:ext uri="{FF2B5EF4-FFF2-40B4-BE49-F238E27FC236}">
                <a16:creationId xmlns:a16="http://schemas.microsoft.com/office/drawing/2014/main" id="{FEDC8F55-ED6D-41B0-8EFF-9CEE751FA174}"/>
              </a:ext>
            </a:extLst>
          </p:cNvPr>
          <p:cNvSpPr txBox="1">
            <a:spLocks noChangeArrowheads="1"/>
          </p:cNvSpPr>
          <p:nvPr/>
        </p:nvSpPr>
        <p:spPr bwMode="auto">
          <a:xfrm>
            <a:off x="4895033" y="1687694"/>
            <a:ext cx="2322910" cy="646331"/>
          </a:xfrm>
          <a:prstGeom prst="rect">
            <a:avLst/>
          </a:prstGeom>
          <a:solidFill>
            <a:schemeClr val="folHlink"/>
          </a:solidFill>
          <a:ln w="9525">
            <a:miter lim="800000"/>
            <a:headEnd/>
            <a:tailEnd/>
          </a:ln>
          <a:scene3d>
            <a:camera prst="legacyPerspectiveBottom"/>
            <a:lightRig rig="legacyFlat3" dir="t"/>
          </a:scene3d>
          <a:sp3d extrusionH="887400" prstMaterial="legacyMatte">
            <a:bevelT w="13500" h="13500" prst="angle"/>
            <a:bevelB w="13500" h="13500" prst="angle"/>
            <a:extrusionClr>
              <a:schemeClr val="folHlink"/>
            </a:extrusionClr>
            <a:contourClr>
              <a:schemeClr val="folHlink"/>
            </a:contourClr>
          </a:sp3d>
        </p:spPr>
        <p:txBody>
          <a:bodyPr>
            <a:spAutoFit/>
            <a:flatTx/>
          </a:bodyPr>
          <a:lstStyle>
            <a:lvl1pPr>
              <a:spcBef>
                <a:spcPct val="20000"/>
              </a:spcBef>
              <a:buClr>
                <a:schemeClr val="tx1"/>
              </a:buClr>
              <a:buSzPct val="70000"/>
              <a:buFont typeface="Wingdings" panose="05000000000000000000" pitchFamily="2" charset="2"/>
              <a:defRPr sz="28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6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defRPr sz="2200">
                <a:solidFill>
                  <a:schemeClr val="tx2"/>
                </a:solidFill>
                <a:latin typeface="Arial" panose="020B0604020202020204" pitchFamily="34" charset="0"/>
                <a:cs typeface="Arial" panose="020B0604020202020204" pitchFamily="34" charset="0"/>
              </a:defRPr>
            </a:lvl4pPr>
            <a:lvl5pPr marL="2057400" indent="-228600">
              <a:spcBef>
                <a:spcPct val="20000"/>
              </a:spcBef>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9pPr>
          </a:lstStyle>
          <a:p>
            <a:pPr algn="ctr" eaLnBrk="1" hangingPunct="1">
              <a:spcBef>
                <a:spcPct val="50000"/>
              </a:spcBef>
              <a:buClrTx/>
              <a:buSzTx/>
              <a:buFontTx/>
              <a:buNone/>
            </a:pPr>
            <a:r>
              <a:rPr lang="es-ES" sz="1800" b="1" dirty="0">
                <a:solidFill>
                  <a:schemeClr val="bg1"/>
                </a:solidFill>
              </a:rPr>
              <a:t>ANÁLISIS INTERNO</a:t>
            </a:r>
          </a:p>
        </p:txBody>
      </p:sp>
      <p:sp>
        <p:nvSpPr>
          <p:cNvPr id="13" name="Text Box 5">
            <a:extLst>
              <a:ext uri="{FF2B5EF4-FFF2-40B4-BE49-F238E27FC236}">
                <a16:creationId xmlns:a16="http://schemas.microsoft.com/office/drawing/2014/main" id="{146A3E36-7EA2-4C90-A83C-B1FA4A548E2C}"/>
              </a:ext>
            </a:extLst>
          </p:cNvPr>
          <p:cNvSpPr txBox="1">
            <a:spLocks noChangeArrowheads="1"/>
          </p:cNvSpPr>
          <p:nvPr/>
        </p:nvSpPr>
        <p:spPr bwMode="auto">
          <a:xfrm>
            <a:off x="1872037" y="3397432"/>
            <a:ext cx="2268140" cy="78483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0000"/>
              <a:buFont typeface="Wingdings" panose="05000000000000000000" pitchFamily="2" charset="2"/>
              <a:defRPr sz="28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6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defRPr sz="2200">
                <a:solidFill>
                  <a:schemeClr val="tx2"/>
                </a:solidFill>
                <a:latin typeface="Arial" panose="020B0604020202020204" pitchFamily="34" charset="0"/>
                <a:cs typeface="Arial" panose="020B0604020202020204" pitchFamily="34" charset="0"/>
              </a:defRPr>
            </a:lvl4pPr>
            <a:lvl5pPr marL="2057400" indent="-228600">
              <a:spcBef>
                <a:spcPct val="20000"/>
              </a:spcBef>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9pPr>
          </a:lstStyle>
          <a:p>
            <a:pPr algn="ctr" eaLnBrk="1" hangingPunct="1">
              <a:spcBef>
                <a:spcPct val="50000"/>
              </a:spcBef>
              <a:buClrTx/>
              <a:buSzTx/>
              <a:buFontTx/>
              <a:buNone/>
            </a:pPr>
            <a:r>
              <a:rPr lang="es-ES" sz="1800" b="1" dirty="0">
                <a:solidFill>
                  <a:schemeClr val="bg1"/>
                </a:solidFill>
              </a:rPr>
              <a:t>A</a:t>
            </a:r>
            <a:r>
              <a:rPr lang="es-ES" sz="1350" b="1" dirty="0">
                <a:solidFill>
                  <a:schemeClr val="bg1"/>
                </a:solidFill>
              </a:rPr>
              <a:t>MENAZAS</a:t>
            </a:r>
          </a:p>
          <a:p>
            <a:pPr algn="ctr" eaLnBrk="1" hangingPunct="1">
              <a:spcBef>
                <a:spcPct val="50000"/>
              </a:spcBef>
              <a:buClrTx/>
              <a:buSzTx/>
              <a:buFontTx/>
              <a:buNone/>
            </a:pPr>
            <a:r>
              <a:rPr lang="es-ES" sz="1800" b="1" dirty="0">
                <a:solidFill>
                  <a:schemeClr val="bg1"/>
                </a:solidFill>
              </a:rPr>
              <a:t>O</a:t>
            </a:r>
            <a:r>
              <a:rPr lang="es-ES" sz="1350" b="1" dirty="0">
                <a:solidFill>
                  <a:schemeClr val="bg1"/>
                </a:solidFill>
              </a:rPr>
              <a:t>PORTUNIDADES</a:t>
            </a:r>
          </a:p>
        </p:txBody>
      </p:sp>
      <p:sp>
        <p:nvSpPr>
          <p:cNvPr id="14" name="Text Box 6">
            <a:extLst>
              <a:ext uri="{FF2B5EF4-FFF2-40B4-BE49-F238E27FC236}">
                <a16:creationId xmlns:a16="http://schemas.microsoft.com/office/drawing/2014/main" id="{07CC6DDA-A733-4A85-9C2A-64FAC42A6248}"/>
              </a:ext>
            </a:extLst>
          </p:cNvPr>
          <p:cNvSpPr txBox="1">
            <a:spLocks noChangeArrowheads="1"/>
          </p:cNvSpPr>
          <p:nvPr/>
        </p:nvSpPr>
        <p:spPr bwMode="auto">
          <a:xfrm>
            <a:off x="4949801" y="3397432"/>
            <a:ext cx="2268141" cy="78483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0000"/>
              <a:buFont typeface="Wingdings" panose="05000000000000000000" pitchFamily="2" charset="2"/>
              <a:defRPr sz="28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6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defRPr sz="2200">
                <a:solidFill>
                  <a:schemeClr val="tx2"/>
                </a:solidFill>
                <a:latin typeface="Arial" panose="020B0604020202020204" pitchFamily="34" charset="0"/>
                <a:cs typeface="Arial" panose="020B0604020202020204" pitchFamily="34" charset="0"/>
              </a:defRPr>
            </a:lvl4pPr>
            <a:lvl5pPr marL="2057400" indent="-228600">
              <a:spcBef>
                <a:spcPct val="20000"/>
              </a:spcBef>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9pPr>
          </a:lstStyle>
          <a:p>
            <a:pPr algn="ctr" eaLnBrk="1" hangingPunct="1">
              <a:spcBef>
                <a:spcPct val="50000"/>
              </a:spcBef>
              <a:buClrTx/>
              <a:buSzTx/>
              <a:buFontTx/>
              <a:buNone/>
            </a:pPr>
            <a:r>
              <a:rPr lang="es-ES" sz="1800" b="1" dirty="0">
                <a:solidFill>
                  <a:schemeClr val="bg1"/>
                </a:solidFill>
              </a:rPr>
              <a:t>F</a:t>
            </a:r>
            <a:r>
              <a:rPr lang="es-ES" sz="1350" b="1" dirty="0">
                <a:solidFill>
                  <a:schemeClr val="bg1"/>
                </a:solidFill>
              </a:rPr>
              <a:t>ORTALEZAS</a:t>
            </a:r>
          </a:p>
          <a:p>
            <a:pPr algn="ctr" eaLnBrk="1" hangingPunct="1">
              <a:spcBef>
                <a:spcPct val="50000"/>
              </a:spcBef>
              <a:buClrTx/>
              <a:buSzTx/>
              <a:buFontTx/>
              <a:buNone/>
            </a:pPr>
            <a:r>
              <a:rPr lang="es-ES" sz="1800" b="1" dirty="0">
                <a:solidFill>
                  <a:schemeClr val="bg1"/>
                </a:solidFill>
              </a:rPr>
              <a:t>D</a:t>
            </a:r>
            <a:r>
              <a:rPr lang="es-ES" sz="1350" b="1" dirty="0">
                <a:solidFill>
                  <a:schemeClr val="bg1"/>
                </a:solidFill>
              </a:rPr>
              <a:t>EBILIDADES</a:t>
            </a:r>
          </a:p>
        </p:txBody>
      </p:sp>
      <p:sp>
        <p:nvSpPr>
          <p:cNvPr id="15" name="Text Box 7">
            <a:extLst>
              <a:ext uri="{FF2B5EF4-FFF2-40B4-BE49-F238E27FC236}">
                <a16:creationId xmlns:a16="http://schemas.microsoft.com/office/drawing/2014/main" id="{D0865864-F764-416B-9781-E16BB45C48D0}"/>
              </a:ext>
            </a:extLst>
          </p:cNvPr>
          <p:cNvSpPr txBox="1">
            <a:spLocks noChangeArrowheads="1"/>
          </p:cNvSpPr>
          <p:nvPr/>
        </p:nvSpPr>
        <p:spPr bwMode="auto">
          <a:xfrm>
            <a:off x="1872037" y="4207057"/>
            <a:ext cx="5345906" cy="36933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0000"/>
              <a:buFont typeface="Wingdings" panose="05000000000000000000" pitchFamily="2" charset="2"/>
              <a:defRPr sz="28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6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defRPr sz="2200">
                <a:solidFill>
                  <a:schemeClr val="tx2"/>
                </a:solidFill>
                <a:latin typeface="Arial" panose="020B0604020202020204" pitchFamily="34" charset="0"/>
                <a:cs typeface="Arial" panose="020B0604020202020204" pitchFamily="34" charset="0"/>
              </a:defRPr>
            </a:lvl4pPr>
            <a:lvl5pPr marL="2057400" indent="-228600">
              <a:spcBef>
                <a:spcPct val="20000"/>
              </a:spcBef>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9pPr>
          </a:lstStyle>
          <a:p>
            <a:pPr algn="ctr" eaLnBrk="1" hangingPunct="1">
              <a:spcBef>
                <a:spcPct val="50000"/>
              </a:spcBef>
              <a:buClrTx/>
              <a:buSzTx/>
              <a:buFontTx/>
              <a:buNone/>
            </a:pPr>
            <a:r>
              <a:rPr lang="es-ES" sz="1800" b="1"/>
              <a:t>ANÁLISIS D.A.F.O.</a:t>
            </a:r>
          </a:p>
        </p:txBody>
      </p:sp>
      <p:sp>
        <p:nvSpPr>
          <p:cNvPr id="16" name="AutoShape 8">
            <a:extLst>
              <a:ext uri="{FF2B5EF4-FFF2-40B4-BE49-F238E27FC236}">
                <a16:creationId xmlns:a16="http://schemas.microsoft.com/office/drawing/2014/main" id="{C122F1DE-65B8-4670-90EE-0D4BDF34D349}"/>
              </a:ext>
            </a:extLst>
          </p:cNvPr>
          <p:cNvSpPr>
            <a:spLocks noChangeArrowheads="1"/>
          </p:cNvSpPr>
          <p:nvPr/>
        </p:nvSpPr>
        <p:spPr bwMode="auto">
          <a:xfrm>
            <a:off x="1817268" y="2227049"/>
            <a:ext cx="2430065" cy="1134665"/>
          </a:xfrm>
          <a:prstGeom prst="downArrowCallout">
            <a:avLst>
              <a:gd name="adj1" fmla="val 53541"/>
              <a:gd name="adj2" fmla="val 53541"/>
              <a:gd name="adj3" fmla="val 16667"/>
              <a:gd name="adj4" fmla="val 66667"/>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0000"/>
              <a:buFont typeface="Wingdings" panose="05000000000000000000" pitchFamily="2" charset="2"/>
              <a:defRPr sz="28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6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defRPr sz="2200">
                <a:solidFill>
                  <a:schemeClr val="tx2"/>
                </a:solidFill>
                <a:latin typeface="Arial" panose="020B0604020202020204" pitchFamily="34" charset="0"/>
                <a:cs typeface="Arial" panose="020B0604020202020204" pitchFamily="34" charset="0"/>
              </a:defRPr>
            </a:lvl4pPr>
            <a:lvl5pPr marL="2057400" indent="-228600">
              <a:spcBef>
                <a:spcPct val="20000"/>
              </a:spcBef>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s-PE" sz="1350"/>
          </a:p>
        </p:txBody>
      </p:sp>
      <p:sp>
        <p:nvSpPr>
          <p:cNvPr id="17" name="Text Box 10">
            <a:extLst>
              <a:ext uri="{FF2B5EF4-FFF2-40B4-BE49-F238E27FC236}">
                <a16:creationId xmlns:a16="http://schemas.microsoft.com/office/drawing/2014/main" id="{2C8C88FA-DE79-4BB9-A12E-9437028B03BC}"/>
              </a:ext>
            </a:extLst>
          </p:cNvPr>
          <p:cNvSpPr txBox="1">
            <a:spLocks noChangeArrowheads="1"/>
          </p:cNvSpPr>
          <p:nvPr/>
        </p:nvSpPr>
        <p:spPr bwMode="auto">
          <a:xfrm>
            <a:off x="1817268" y="2227049"/>
            <a:ext cx="2430065" cy="79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0000"/>
              <a:buFont typeface="Wingdings" panose="05000000000000000000" pitchFamily="2" charset="2"/>
              <a:defRPr sz="28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6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defRPr sz="2200">
                <a:solidFill>
                  <a:schemeClr val="tx2"/>
                </a:solidFill>
                <a:latin typeface="Arial" panose="020B0604020202020204" pitchFamily="34" charset="0"/>
                <a:cs typeface="Arial" panose="020B0604020202020204" pitchFamily="34" charset="0"/>
              </a:defRPr>
            </a:lvl4pPr>
            <a:lvl5pPr marL="2057400" indent="-228600">
              <a:spcBef>
                <a:spcPct val="20000"/>
              </a:spcBef>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9pPr>
          </a:lstStyle>
          <a:p>
            <a:pPr algn="ctr" eaLnBrk="1" hangingPunct="1">
              <a:lnSpc>
                <a:spcPct val="80000"/>
              </a:lnSpc>
              <a:spcBef>
                <a:spcPct val="50000"/>
              </a:spcBef>
              <a:buClrTx/>
              <a:buSzTx/>
              <a:buFontTx/>
              <a:buNone/>
            </a:pPr>
            <a:r>
              <a:rPr lang="es-ES" sz="1350" b="1" dirty="0">
                <a:solidFill>
                  <a:schemeClr val="bg1"/>
                </a:solidFill>
              </a:rPr>
              <a:t>MERCADO</a:t>
            </a:r>
          </a:p>
          <a:p>
            <a:pPr algn="ctr" eaLnBrk="1" hangingPunct="1">
              <a:lnSpc>
                <a:spcPct val="80000"/>
              </a:lnSpc>
              <a:spcBef>
                <a:spcPct val="50000"/>
              </a:spcBef>
              <a:buClrTx/>
              <a:buSzTx/>
              <a:buFontTx/>
              <a:buNone/>
            </a:pPr>
            <a:r>
              <a:rPr lang="es-ES" sz="1350" b="1" dirty="0">
                <a:solidFill>
                  <a:schemeClr val="bg1"/>
                </a:solidFill>
              </a:rPr>
              <a:t>MACROENTORNO</a:t>
            </a:r>
          </a:p>
          <a:p>
            <a:pPr algn="ctr" eaLnBrk="1" hangingPunct="1">
              <a:lnSpc>
                <a:spcPct val="80000"/>
              </a:lnSpc>
              <a:spcBef>
                <a:spcPct val="50000"/>
              </a:spcBef>
              <a:buClrTx/>
              <a:buSzTx/>
              <a:buFontTx/>
              <a:buNone/>
            </a:pPr>
            <a:r>
              <a:rPr lang="es-ES" sz="1350" b="1" dirty="0">
                <a:solidFill>
                  <a:schemeClr val="bg1"/>
                </a:solidFill>
              </a:rPr>
              <a:t>MICROENTORNO</a:t>
            </a:r>
          </a:p>
        </p:txBody>
      </p:sp>
      <p:sp>
        <p:nvSpPr>
          <p:cNvPr id="18" name="Text Box 11">
            <a:extLst>
              <a:ext uri="{FF2B5EF4-FFF2-40B4-BE49-F238E27FC236}">
                <a16:creationId xmlns:a16="http://schemas.microsoft.com/office/drawing/2014/main" id="{C42A2B43-D3B3-4695-AC8E-A3EBE1974C85}"/>
              </a:ext>
            </a:extLst>
          </p:cNvPr>
          <p:cNvSpPr txBox="1">
            <a:spLocks noChangeArrowheads="1"/>
          </p:cNvSpPr>
          <p:nvPr/>
        </p:nvSpPr>
        <p:spPr bwMode="auto">
          <a:xfrm>
            <a:off x="4923011" y="2503854"/>
            <a:ext cx="2321719" cy="79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0000"/>
              <a:buFont typeface="Wingdings" panose="05000000000000000000" pitchFamily="2" charset="2"/>
              <a:defRPr sz="28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6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defRPr sz="2200">
                <a:solidFill>
                  <a:schemeClr val="tx2"/>
                </a:solidFill>
                <a:latin typeface="Arial" panose="020B0604020202020204" pitchFamily="34" charset="0"/>
                <a:cs typeface="Arial" panose="020B0604020202020204" pitchFamily="34" charset="0"/>
              </a:defRPr>
            </a:lvl4pPr>
            <a:lvl5pPr marL="2057400" indent="-228600">
              <a:spcBef>
                <a:spcPct val="20000"/>
              </a:spcBef>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9pPr>
          </a:lstStyle>
          <a:p>
            <a:pPr algn="ctr" eaLnBrk="1" hangingPunct="1">
              <a:lnSpc>
                <a:spcPct val="80000"/>
              </a:lnSpc>
              <a:spcBef>
                <a:spcPct val="50000"/>
              </a:spcBef>
              <a:buClrTx/>
              <a:buSzTx/>
              <a:buFontTx/>
              <a:buNone/>
            </a:pPr>
            <a:r>
              <a:rPr lang="es-ES" sz="1350" b="1" dirty="0">
                <a:solidFill>
                  <a:schemeClr val="bg1"/>
                </a:solidFill>
              </a:rPr>
              <a:t>FINANZAS</a:t>
            </a:r>
          </a:p>
          <a:p>
            <a:pPr algn="ctr" eaLnBrk="1" hangingPunct="1">
              <a:lnSpc>
                <a:spcPct val="80000"/>
              </a:lnSpc>
              <a:spcBef>
                <a:spcPct val="50000"/>
              </a:spcBef>
              <a:buClrTx/>
              <a:buSzTx/>
              <a:buFontTx/>
              <a:buNone/>
            </a:pPr>
            <a:r>
              <a:rPr lang="es-ES" sz="1350" b="1" dirty="0">
                <a:solidFill>
                  <a:schemeClr val="bg1"/>
                </a:solidFill>
              </a:rPr>
              <a:t>CONTABILIDAD</a:t>
            </a:r>
          </a:p>
          <a:p>
            <a:pPr algn="ctr" eaLnBrk="1" hangingPunct="1">
              <a:lnSpc>
                <a:spcPct val="80000"/>
              </a:lnSpc>
              <a:spcBef>
                <a:spcPct val="50000"/>
              </a:spcBef>
              <a:buClrTx/>
              <a:buSzTx/>
              <a:buFontTx/>
              <a:buNone/>
            </a:pPr>
            <a:r>
              <a:rPr lang="es-ES" sz="1350" b="1" dirty="0">
                <a:solidFill>
                  <a:schemeClr val="bg1"/>
                </a:solidFill>
              </a:rPr>
              <a:t>I+D, RRHH</a:t>
            </a:r>
          </a:p>
        </p:txBody>
      </p:sp>
      <p:sp>
        <p:nvSpPr>
          <p:cNvPr id="19" name="AutoShape 9">
            <a:extLst>
              <a:ext uri="{FF2B5EF4-FFF2-40B4-BE49-F238E27FC236}">
                <a16:creationId xmlns:a16="http://schemas.microsoft.com/office/drawing/2014/main" id="{D5725603-60B8-40A5-B7B1-A5A291EEA173}"/>
              </a:ext>
            </a:extLst>
          </p:cNvPr>
          <p:cNvSpPr>
            <a:spLocks noChangeArrowheads="1"/>
          </p:cNvSpPr>
          <p:nvPr/>
        </p:nvSpPr>
        <p:spPr bwMode="auto">
          <a:xfrm>
            <a:off x="4862687" y="2366195"/>
            <a:ext cx="2430066" cy="1031237"/>
          </a:xfrm>
          <a:prstGeom prst="downArrowCallout">
            <a:avLst>
              <a:gd name="adj1" fmla="val 53541"/>
              <a:gd name="adj2" fmla="val 53541"/>
              <a:gd name="adj3" fmla="val 16667"/>
              <a:gd name="adj4" fmla="val 66667"/>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0000"/>
              <a:buFont typeface="Wingdings" panose="05000000000000000000" pitchFamily="2" charset="2"/>
              <a:defRPr sz="28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6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defRPr sz="2200">
                <a:solidFill>
                  <a:schemeClr val="tx2"/>
                </a:solidFill>
                <a:latin typeface="Arial" panose="020B0604020202020204" pitchFamily="34" charset="0"/>
                <a:cs typeface="Arial" panose="020B0604020202020204" pitchFamily="34" charset="0"/>
              </a:defRPr>
            </a:lvl4pPr>
            <a:lvl5pPr marL="2057400" indent="-228600">
              <a:spcBef>
                <a:spcPct val="20000"/>
              </a:spcBef>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PE" sz="1350">
              <a:solidFill>
                <a:schemeClr val="tx1"/>
              </a:solidFill>
            </a:endParaRPr>
          </a:p>
        </p:txBody>
      </p:sp>
    </p:spTree>
    <p:extLst>
      <p:ext uri="{BB962C8B-B14F-4D97-AF65-F5344CB8AC3E}">
        <p14:creationId xmlns:p14="http://schemas.microsoft.com/office/powerpoint/2010/main" val="29992511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5"/>
          <p:cNvSpPr>
            <a:spLocks noGrp="1" noChangeArrowheads="1"/>
          </p:cNvSpPr>
          <p:nvPr>
            <p:ph type="title"/>
          </p:nvPr>
        </p:nvSpPr>
        <p:spPr/>
        <p:txBody>
          <a:bodyPr/>
          <a:lstStyle/>
          <a:p>
            <a:pPr eaLnBrk="1" hangingPunct="1"/>
            <a:r>
              <a:rPr lang="es-ES" b="1" dirty="0">
                <a:solidFill>
                  <a:srgbClr val="FF0000"/>
                </a:solidFill>
              </a:rPr>
              <a:t>Análisis de la situación</a:t>
            </a:r>
            <a:br>
              <a:rPr lang="es-ES" b="1" dirty="0">
                <a:solidFill>
                  <a:srgbClr val="FF0000"/>
                </a:solidFill>
              </a:rPr>
            </a:br>
            <a:r>
              <a:rPr lang="es-ES" sz="1800" b="1" dirty="0">
                <a:solidFill>
                  <a:srgbClr val="FF0000"/>
                </a:solidFill>
              </a:rPr>
              <a:t>. Análisis externo</a:t>
            </a:r>
          </a:p>
        </p:txBody>
      </p:sp>
      <p:graphicFrame>
        <p:nvGraphicFramePr>
          <p:cNvPr id="46083" name="Object 3"/>
          <p:cNvGraphicFramePr>
            <a:graphicFrameLocks noGrp="1" noChangeAspect="1"/>
          </p:cNvGraphicFramePr>
          <p:nvPr>
            <p:ph idx="1"/>
            <p:extLst>
              <p:ext uri="{D42A27DB-BD31-4B8C-83A1-F6EECF244321}">
                <p14:modId xmlns:p14="http://schemas.microsoft.com/office/powerpoint/2010/main" val="1433333827"/>
              </p:ext>
            </p:extLst>
          </p:nvPr>
        </p:nvGraphicFramePr>
        <p:xfrm>
          <a:off x="1980010" y="1106093"/>
          <a:ext cx="5183981" cy="3337866"/>
        </p:xfrm>
        <a:graphic>
          <a:graphicData uri="http://schemas.openxmlformats.org/presentationml/2006/ole">
            <mc:AlternateContent xmlns:mc="http://schemas.openxmlformats.org/markup-compatibility/2006">
              <mc:Choice xmlns:v="urn:schemas-microsoft-com:vml" Requires="v">
                <p:oleObj spid="_x0000_s3085" name="Diapositiva" r:id="rId4" imgW="4571967" imgH="3429093" progId="PowerPoint.Slide.8">
                  <p:embed/>
                </p:oleObj>
              </mc:Choice>
              <mc:Fallback>
                <p:oleObj name="Diapositiva" r:id="rId4" imgW="4571967" imgH="3429093" progId="PowerPoint.Slide.8">
                  <p:embed/>
                  <p:pic>
                    <p:nvPicPr>
                      <p:cNvPr id="4608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0010" y="1106093"/>
                        <a:ext cx="5183981" cy="3337866"/>
                      </a:xfrm>
                      <a:prstGeom prst="rect">
                        <a:avLst/>
                      </a:prstGeom>
                      <a:noFill/>
                      <a:ln>
                        <a:noFill/>
                      </a:ln>
                      <a:effectLst/>
                      <a:extLst/>
                    </p:spPr>
                  </p:pic>
                </p:oleObj>
              </mc:Fallback>
            </mc:AlternateContent>
          </a:graphicData>
        </a:graphic>
      </p:graphicFrame>
      <p:cxnSp>
        <p:nvCxnSpPr>
          <p:cNvPr id="4" name="5 Conector recto">
            <a:extLst>
              <a:ext uri="{FF2B5EF4-FFF2-40B4-BE49-F238E27FC236}">
                <a16:creationId xmlns:a16="http://schemas.microsoft.com/office/drawing/2014/main" id="{12CB9D16-4C38-407F-8A88-B0C3518BC687}"/>
              </a:ext>
            </a:extLst>
          </p:cNvPr>
          <p:cNvCxnSpPr/>
          <p:nvPr/>
        </p:nvCxnSpPr>
        <p:spPr>
          <a:xfrm>
            <a:off x="251520" y="4803998"/>
            <a:ext cx="712879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5" name="3 Imagen" descr="C:\Users\e13104\Dropbox\UTP\Logo UTP en alta - 29-8-13.jpg">
            <a:extLst>
              <a:ext uri="{FF2B5EF4-FFF2-40B4-BE49-F238E27FC236}">
                <a16:creationId xmlns:a16="http://schemas.microsoft.com/office/drawing/2014/main" id="{2A1A4EDB-17B1-45E7-A6F7-C0C37250F060}"/>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76805" y="4255684"/>
            <a:ext cx="1371600" cy="571500"/>
          </a:xfrm>
          <a:prstGeom prst="rect">
            <a:avLst/>
          </a:prstGeom>
          <a:noFill/>
          <a:ln>
            <a:noFill/>
          </a:ln>
        </p:spPr>
      </p:pic>
    </p:spTree>
    <p:extLst>
      <p:ext uri="{BB962C8B-B14F-4D97-AF65-F5344CB8AC3E}">
        <p14:creationId xmlns:p14="http://schemas.microsoft.com/office/powerpoint/2010/main" val="30472058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Rectangle 7"/>
          <p:cNvSpPr>
            <a:spLocks noGrp="1" noChangeArrowheads="1"/>
          </p:cNvSpPr>
          <p:nvPr>
            <p:ph type="title"/>
          </p:nvPr>
        </p:nvSpPr>
        <p:spPr>
          <a:noFill/>
        </p:spPr>
        <p:txBody>
          <a:bodyPr>
            <a:normAutofit/>
          </a:bodyPr>
          <a:lstStyle/>
          <a:p>
            <a:pPr eaLnBrk="1" hangingPunct="1"/>
            <a:r>
              <a:rPr lang="es-ES" sz="2325" b="1" dirty="0">
                <a:solidFill>
                  <a:srgbClr val="FF0000"/>
                </a:solidFill>
              </a:rPr>
              <a:t>Análisis de la situación</a:t>
            </a:r>
            <a:br>
              <a:rPr lang="es-ES" sz="2325" b="1" dirty="0">
                <a:solidFill>
                  <a:srgbClr val="FF0000"/>
                </a:solidFill>
              </a:rPr>
            </a:br>
            <a:r>
              <a:rPr lang="es-ES" sz="1800" b="1" dirty="0">
                <a:solidFill>
                  <a:srgbClr val="FF0000"/>
                </a:solidFill>
              </a:rPr>
              <a:t>Análisis externo-</a:t>
            </a:r>
            <a:r>
              <a:rPr lang="es-ES" sz="1800" dirty="0">
                <a:solidFill>
                  <a:schemeClr val="tx2"/>
                </a:solidFill>
              </a:rPr>
              <a:t> </a:t>
            </a:r>
            <a:r>
              <a:rPr lang="es-ES" sz="1800" dirty="0">
                <a:solidFill>
                  <a:srgbClr val="FF0000"/>
                </a:solidFill>
              </a:rPr>
              <a:t>Macroentorno</a:t>
            </a:r>
          </a:p>
        </p:txBody>
      </p:sp>
      <p:sp>
        <p:nvSpPr>
          <p:cNvPr id="56323" name="Rectangle 2"/>
          <p:cNvSpPr>
            <a:spLocks noGrp="1" noChangeArrowheads="1"/>
          </p:cNvSpPr>
          <p:nvPr>
            <p:ph idx="1"/>
          </p:nvPr>
        </p:nvSpPr>
        <p:spPr>
          <a:xfrm>
            <a:off x="1466850" y="1214238"/>
            <a:ext cx="6210300" cy="917972"/>
          </a:xfrm>
        </p:spPr>
        <p:txBody>
          <a:bodyPr/>
          <a:lstStyle/>
          <a:p>
            <a:pPr marL="0" indent="0" algn="ctr">
              <a:lnSpc>
                <a:spcPct val="110000"/>
              </a:lnSpc>
              <a:spcBef>
                <a:spcPct val="100000"/>
              </a:spcBef>
              <a:buNone/>
            </a:pPr>
            <a:r>
              <a:rPr lang="es-ES" sz="1500" dirty="0"/>
              <a:t>“Conjunto de factores genéricos que existen con independencia de que se produzcan o no intercambios comerciales. No guardan relación </a:t>
            </a:r>
            <a:r>
              <a:rPr lang="es-ES" sz="1500" dirty="0" err="1"/>
              <a:t>casua</a:t>
            </a:r>
            <a:r>
              <a:rPr lang="es-ES" sz="1500" dirty="0"/>
              <a:t>-efecto con la actividad comercial”</a:t>
            </a:r>
            <a:endParaRPr lang="es-ES" sz="1500" u="sng" dirty="0"/>
          </a:p>
        </p:txBody>
      </p:sp>
      <p:sp>
        <p:nvSpPr>
          <p:cNvPr id="56324" name="Text Box 3"/>
          <p:cNvSpPr txBox="1">
            <a:spLocks noChangeArrowheads="1"/>
          </p:cNvSpPr>
          <p:nvPr/>
        </p:nvSpPr>
        <p:spPr bwMode="auto">
          <a:xfrm>
            <a:off x="1691680" y="2067694"/>
            <a:ext cx="5131594" cy="2054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0000"/>
              <a:buFont typeface="Wingdings" panose="05000000000000000000" pitchFamily="2" charset="2"/>
              <a:defRPr sz="28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6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defRPr sz="2200">
                <a:solidFill>
                  <a:schemeClr val="tx2"/>
                </a:solidFill>
                <a:latin typeface="Arial" panose="020B0604020202020204" pitchFamily="34" charset="0"/>
                <a:cs typeface="Arial" panose="020B0604020202020204" pitchFamily="34" charset="0"/>
              </a:defRPr>
            </a:lvl4pPr>
            <a:lvl5pPr marL="2057400" indent="-228600">
              <a:spcBef>
                <a:spcPct val="20000"/>
              </a:spcBef>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9pPr>
          </a:lstStyle>
          <a:p>
            <a:pPr eaLnBrk="1" hangingPunct="1">
              <a:spcBef>
                <a:spcPct val="50000"/>
              </a:spcBef>
              <a:buClr>
                <a:schemeClr val="tx2"/>
              </a:buClr>
              <a:buSzTx/>
              <a:buFont typeface="Wingdings" panose="05000000000000000000" pitchFamily="2" charset="2"/>
              <a:buChar char="ü"/>
            </a:pPr>
            <a:r>
              <a:rPr lang="es-ES" sz="1500" b="1" dirty="0"/>
              <a:t> ENTORNO ECONÓMICO</a:t>
            </a:r>
          </a:p>
          <a:p>
            <a:pPr eaLnBrk="1" hangingPunct="1">
              <a:spcBef>
                <a:spcPct val="50000"/>
              </a:spcBef>
              <a:buClr>
                <a:schemeClr val="tx2"/>
              </a:buClr>
              <a:buSzTx/>
              <a:buFont typeface="Wingdings" panose="05000000000000000000" pitchFamily="2" charset="2"/>
              <a:buChar char="ü"/>
            </a:pPr>
            <a:r>
              <a:rPr lang="es-ES" sz="1500" b="1" dirty="0"/>
              <a:t> ENTORNO DEMOGRÁFICO</a:t>
            </a:r>
          </a:p>
          <a:p>
            <a:pPr eaLnBrk="1" hangingPunct="1">
              <a:spcBef>
                <a:spcPct val="50000"/>
              </a:spcBef>
              <a:buClr>
                <a:schemeClr val="tx2"/>
              </a:buClr>
              <a:buSzTx/>
              <a:buFont typeface="Wingdings" panose="05000000000000000000" pitchFamily="2" charset="2"/>
              <a:buChar char="ü"/>
            </a:pPr>
            <a:r>
              <a:rPr lang="es-ES" sz="1500" b="1" dirty="0"/>
              <a:t> ENTORNO SOCIO-CULTURAL</a:t>
            </a:r>
          </a:p>
          <a:p>
            <a:pPr eaLnBrk="1" hangingPunct="1">
              <a:spcBef>
                <a:spcPct val="50000"/>
              </a:spcBef>
              <a:buClr>
                <a:schemeClr val="tx2"/>
              </a:buClr>
              <a:buSzTx/>
              <a:buFont typeface="Wingdings" panose="05000000000000000000" pitchFamily="2" charset="2"/>
              <a:buChar char="ü"/>
            </a:pPr>
            <a:r>
              <a:rPr lang="es-ES" sz="1500" b="1" dirty="0"/>
              <a:t> ENTORNO POLÍTICO-LEGAL</a:t>
            </a:r>
          </a:p>
          <a:p>
            <a:pPr eaLnBrk="1" hangingPunct="1">
              <a:spcBef>
                <a:spcPct val="50000"/>
              </a:spcBef>
              <a:buClr>
                <a:schemeClr val="tx2"/>
              </a:buClr>
              <a:buSzTx/>
              <a:buFont typeface="Wingdings" panose="05000000000000000000" pitchFamily="2" charset="2"/>
              <a:buChar char="ü"/>
            </a:pPr>
            <a:r>
              <a:rPr lang="es-ES" sz="1500" b="1" dirty="0"/>
              <a:t> ENTORNO TECNOLÓGICO</a:t>
            </a:r>
          </a:p>
          <a:p>
            <a:pPr eaLnBrk="1" hangingPunct="1">
              <a:spcBef>
                <a:spcPct val="50000"/>
              </a:spcBef>
              <a:buClr>
                <a:schemeClr val="tx2"/>
              </a:buClr>
              <a:buSzTx/>
              <a:buFont typeface="Wingdings" panose="05000000000000000000" pitchFamily="2" charset="2"/>
              <a:buChar char="ü"/>
            </a:pPr>
            <a:r>
              <a:rPr lang="es-ES" sz="1500" b="1" dirty="0"/>
              <a:t> ENTORNO MEDIOAMBIENTAL</a:t>
            </a:r>
          </a:p>
        </p:txBody>
      </p:sp>
      <p:cxnSp>
        <p:nvCxnSpPr>
          <p:cNvPr id="5" name="5 Conector recto">
            <a:extLst>
              <a:ext uri="{FF2B5EF4-FFF2-40B4-BE49-F238E27FC236}">
                <a16:creationId xmlns:a16="http://schemas.microsoft.com/office/drawing/2014/main" id="{723D9AA5-ED0A-48BF-B95C-D6712BBFCB25}"/>
              </a:ext>
            </a:extLst>
          </p:cNvPr>
          <p:cNvCxnSpPr/>
          <p:nvPr/>
        </p:nvCxnSpPr>
        <p:spPr>
          <a:xfrm>
            <a:off x="251520" y="4803998"/>
            <a:ext cx="712879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6" name="3 Imagen" descr="C:\Users\e13104\Dropbox\UTP\Logo UTP en alta - 29-8-13.jpg">
            <a:extLst>
              <a:ext uri="{FF2B5EF4-FFF2-40B4-BE49-F238E27FC236}">
                <a16:creationId xmlns:a16="http://schemas.microsoft.com/office/drawing/2014/main" id="{F7669EF2-431B-4F85-AD2C-EF182F89A02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76805" y="4255684"/>
            <a:ext cx="1371600" cy="571500"/>
          </a:xfrm>
          <a:prstGeom prst="rect">
            <a:avLst/>
          </a:prstGeom>
          <a:noFill/>
          <a:ln>
            <a:noFill/>
          </a:ln>
        </p:spPr>
      </p:pic>
    </p:spTree>
    <p:extLst>
      <p:ext uri="{BB962C8B-B14F-4D97-AF65-F5344CB8AC3E}">
        <p14:creationId xmlns:p14="http://schemas.microsoft.com/office/powerpoint/2010/main" val="11342798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1" name="Text Box 3"/>
          <p:cNvSpPr txBox="1">
            <a:spLocks noChangeArrowheads="1"/>
          </p:cNvSpPr>
          <p:nvPr/>
        </p:nvSpPr>
        <p:spPr bwMode="auto">
          <a:xfrm>
            <a:off x="1485900" y="1063230"/>
            <a:ext cx="7200900" cy="3329758"/>
          </a:xfrm>
          <a:prstGeom prst="rect">
            <a:avLst/>
          </a:prstGeom>
          <a:noFill/>
          <a:ln w="9525">
            <a:noFill/>
            <a:miter lim="800000"/>
            <a:headEnd/>
            <a:tailEnd/>
          </a:ln>
          <a:effectLst/>
        </p:spPr>
        <p:txBody>
          <a:bodyPr wrap="square">
            <a:spAutoFit/>
          </a:bodyPr>
          <a:lstStyle/>
          <a:p>
            <a:pPr algn="just" eaLnBrk="1" hangingPunct="1">
              <a:spcBef>
                <a:spcPct val="50000"/>
              </a:spcBef>
              <a:defRPr/>
            </a:pPr>
            <a:r>
              <a:rPr lang="es-ES" sz="1275" b="1" dirty="0">
                <a:solidFill>
                  <a:schemeClr val="tx2"/>
                </a:solidFill>
                <a:effectLst>
                  <a:outerShdw blurRad="38100" dist="38100" dir="2700000" algn="tl">
                    <a:srgbClr val="C0C0C0"/>
                  </a:outerShdw>
                </a:effectLst>
                <a:latin typeface="Arial" charset="0"/>
                <a:cs typeface="Arial" charset="0"/>
              </a:rPr>
              <a:t>ECONÓMICO:</a:t>
            </a:r>
            <a:r>
              <a:rPr lang="es-ES" sz="1275" dirty="0">
                <a:solidFill>
                  <a:schemeClr val="tx2"/>
                </a:solidFill>
                <a:latin typeface="Arial" charset="0"/>
                <a:cs typeface="Arial" charset="0"/>
              </a:rPr>
              <a:t> Conjunto de factores que influyen en el poder adquisitivo y los patrones de gasto de los individuos (nivel de gasto, deseo de gastar)</a:t>
            </a:r>
          </a:p>
          <a:p>
            <a:pPr algn="just" eaLnBrk="1" hangingPunct="1">
              <a:spcBef>
                <a:spcPct val="50000"/>
              </a:spcBef>
              <a:defRPr/>
            </a:pPr>
            <a:r>
              <a:rPr lang="es-ES" sz="1275" b="1" dirty="0">
                <a:solidFill>
                  <a:schemeClr val="tx2"/>
                </a:solidFill>
                <a:effectLst>
                  <a:outerShdw blurRad="38100" dist="38100" dir="2700000" algn="tl">
                    <a:srgbClr val="C0C0C0"/>
                  </a:outerShdw>
                </a:effectLst>
                <a:latin typeface="Arial" charset="0"/>
                <a:cs typeface="Arial" charset="0"/>
              </a:rPr>
              <a:t>DEMOGRÁFICO:</a:t>
            </a:r>
            <a:r>
              <a:rPr lang="es-ES" sz="1275" dirty="0">
                <a:solidFill>
                  <a:schemeClr val="tx2"/>
                </a:solidFill>
                <a:latin typeface="Arial" charset="0"/>
                <a:cs typeface="Arial" charset="0"/>
              </a:rPr>
              <a:t> La demografía estudia las poblaciones humanas en función de características ‘demográficas’ (nº individuos, concentración y ubicación geográfica, edad, raza, etc.</a:t>
            </a:r>
          </a:p>
          <a:p>
            <a:pPr algn="just" eaLnBrk="1" hangingPunct="1">
              <a:spcBef>
                <a:spcPct val="50000"/>
              </a:spcBef>
              <a:defRPr/>
            </a:pPr>
            <a:r>
              <a:rPr lang="es-ES" sz="1275" b="1" dirty="0">
                <a:solidFill>
                  <a:schemeClr val="tx2"/>
                </a:solidFill>
                <a:effectLst>
                  <a:outerShdw blurRad="38100" dist="38100" dir="2700000" algn="tl">
                    <a:srgbClr val="C0C0C0"/>
                  </a:outerShdw>
                </a:effectLst>
                <a:latin typeface="Arial" charset="0"/>
                <a:cs typeface="Arial" charset="0"/>
              </a:rPr>
              <a:t>SOCIO-CULTURAL:</a:t>
            </a:r>
            <a:r>
              <a:rPr lang="es-ES" sz="1275" dirty="0">
                <a:solidFill>
                  <a:schemeClr val="tx2"/>
                </a:solidFill>
                <a:latin typeface="Arial" charset="0"/>
                <a:cs typeface="Arial" charset="0"/>
              </a:rPr>
              <a:t> Incluye los valores, costumbres, creencias, actitudes, preferencias y comportamientos básicos de la sociedad, incluidos sus hábitos de compra y consumo.</a:t>
            </a:r>
          </a:p>
          <a:p>
            <a:pPr algn="just" eaLnBrk="1" hangingPunct="1">
              <a:spcBef>
                <a:spcPct val="50000"/>
              </a:spcBef>
              <a:defRPr/>
            </a:pPr>
            <a:r>
              <a:rPr lang="es-ES" sz="1275" b="1" dirty="0">
                <a:solidFill>
                  <a:schemeClr val="tx2"/>
                </a:solidFill>
                <a:effectLst>
                  <a:outerShdw blurRad="38100" dist="38100" dir="2700000" algn="tl">
                    <a:srgbClr val="C0C0C0"/>
                  </a:outerShdw>
                </a:effectLst>
                <a:latin typeface="Arial" charset="0"/>
                <a:cs typeface="Arial" charset="0"/>
              </a:rPr>
              <a:t>POLÍTICO-LEGAL:</a:t>
            </a:r>
            <a:r>
              <a:rPr lang="es-ES" sz="1275" dirty="0">
                <a:solidFill>
                  <a:schemeClr val="tx2"/>
                </a:solidFill>
                <a:latin typeface="Arial" charset="0"/>
                <a:cs typeface="Arial" charset="0"/>
              </a:rPr>
              <a:t> Conjunto de leyes, agencias gubernamentales y grupos de presión que limitan e influyen en las diversas organizaciones e individuos que componen una determinada sociedad.</a:t>
            </a:r>
          </a:p>
          <a:p>
            <a:pPr algn="just" eaLnBrk="1" hangingPunct="1">
              <a:spcBef>
                <a:spcPct val="50000"/>
              </a:spcBef>
              <a:defRPr/>
            </a:pPr>
            <a:r>
              <a:rPr lang="es-ES" sz="1275" b="1" dirty="0">
                <a:solidFill>
                  <a:schemeClr val="tx2"/>
                </a:solidFill>
                <a:effectLst>
                  <a:outerShdw blurRad="38100" dist="38100" dir="2700000" algn="tl">
                    <a:srgbClr val="C0C0C0"/>
                  </a:outerShdw>
                </a:effectLst>
                <a:latin typeface="Arial" charset="0"/>
                <a:cs typeface="Arial" charset="0"/>
              </a:rPr>
              <a:t>TECNOLÓGICO:</a:t>
            </a:r>
            <a:r>
              <a:rPr lang="es-ES" sz="1275" dirty="0">
                <a:solidFill>
                  <a:schemeClr val="tx2"/>
                </a:solidFill>
                <a:latin typeface="Arial" charset="0"/>
                <a:cs typeface="Arial" charset="0"/>
              </a:rPr>
              <a:t> Fuerzas que crean nuevas tecnologías (empresas, universidades y organizaciones sin ánimo de lucro) y que permiten el desarrollo de nuevos procesos productivos y productos.</a:t>
            </a:r>
          </a:p>
          <a:p>
            <a:pPr algn="just" eaLnBrk="1" hangingPunct="1">
              <a:spcBef>
                <a:spcPct val="50000"/>
              </a:spcBef>
              <a:defRPr/>
            </a:pPr>
            <a:r>
              <a:rPr lang="es-ES" sz="1275" b="1" dirty="0">
                <a:solidFill>
                  <a:schemeClr val="tx2"/>
                </a:solidFill>
                <a:effectLst>
                  <a:outerShdw blurRad="38100" dist="38100" dir="2700000" algn="tl">
                    <a:srgbClr val="C0C0C0"/>
                  </a:outerShdw>
                </a:effectLst>
                <a:latin typeface="Arial" charset="0"/>
                <a:cs typeface="Arial" charset="0"/>
              </a:rPr>
              <a:t>MEDIOAMBIENTAL:</a:t>
            </a:r>
            <a:r>
              <a:rPr lang="es-ES" sz="1275" dirty="0">
                <a:solidFill>
                  <a:schemeClr val="tx2"/>
                </a:solidFill>
                <a:latin typeface="Arial" charset="0"/>
                <a:cs typeface="Arial" charset="0"/>
              </a:rPr>
              <a:t> Elementos del medio-ambiente como los recursos naturales, los niveles de contaminación, las fuentes alternativas de energía, etc.</a:t>
            </a:r>
          </a:p>
        </p:txBody>
      </p:sp>
      <p:sp>
        <p:nvSpPr>
          <p:cNvPr id="58372" name="Rectangle 5"/>
          <p:cNvSpPr>
            <a:spLocks noGrp="1" noChangeArrowheads="1"/>
          </p:cNvSpPr>
          <p:nvPr>
            <p:ph type="title"/>
          </p:nvPr>
        </p:nvSpPr>
        <p:spPr>
          <a:noFill/>
        </p:spPr>
        <p:txBody>
          <a:bodyPr>
            <a:normAutofit/>
          </a:bodyPr>
          <a:lstStyle/>
          <a:p>
            <a:pPr eaLnBrk="1" hangingPunct="1"/>
            <a:r>
              <a:rPr lang="es-ES" sz="2325" b="1" dirty="0">
                <a:solidFill>
                  <a:srgbClr val="FF0000"/>
                </a:solidFill>
              </a:rPr>
              <a:t> Análisis de la situación</a:t>
            </a:r>
            <a:br>
              <a:rPr lang="es-ES" sz="2325" b="1" dirty="0">
                <a:solidFill>
                  <a:srgbClr val="FF0000"/>
                </a:solidFill>
              </a:rPr>
            </a:br>
            <a:r>
              <a:rPr lang="es-ES" sz="1950" dirty="0"/>
              <a:t>	</a:t>
            </a:r>
            <a:r>
              <a:rPr lang="es-ES" sz="1800" b="1" dirty="0">
                <a:solidFill>
                  <a:srgbClr val="FF0000"/>
                </a:solidFill>
              </a:rPr>
              <a:t> Análisis externo-</a:t>
            </a:r>
            <a:r>
              <a:rPr lang="es-ES" sz="1800" dirty="0">
                <a:solidFill>
                  <a:schemeClr val="tx2"/>
                </a:solidFill>
              </a:rPr>
              <a:t> Macroentorno</a:t>
            </a:r>
          </a:p>
        </p:txBody>
      </p:sp>
      <p:cxnSp>
        <p:nvCxnSpPr>
          <p:cNvPr id="4" name="5 Conector recto">
            <a:extLst>
              <a:ext uri="{FF2B5EF4-FFF2-40B4-BE49-F238E27FC236}">
                <a16:creationId xmlns:a16="http://schemas.microsoft.com/office/drawing/2014/main" id="{93153D44-083E-4A60-9A1A-5A2B6149A6DD}"/>
              </a:ext>
            </a:extLst>
          </p:cNvPr>
          <p:cNvCxnSpPr/>
          <p:nvPr/>
        </p:nvCxnSpPr>
        <p:spPr>
          <a:xfrm>
            <a:off x="251520" y="4803998"/>
            <a:ext cx="712879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5" name="3 Imagen" descr="C:\Users\e13104\Dropbox\UTP\Logo UTP en alta - 29-8-13.jpg">
            <a:extLst>
              <a:ext uri="{FF2B5EF4-FFF2-40B4-BE49-F238E27FC236}">
                <a16:creationId xmlns:a16="http://schemas.microsoft.com/office/drawing/2014/main" id="{6AD5F693-C9A0-499B-9B86-5E3794FABE5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76805" y="4255684"/>
            <a:ext cx="1371600" cy="571500"/>
          </a:xfrm>
          <a:prstGeom prst="rect">
            <a:avLst/>
          </a:prstGeom>
          <a:noFill/>
          <a:ln>
            <a:noFill/>
          </a:ln>
        </p:spPr>
      </p:pic>
    </p:spTree>
    <p:extLst>
      <p:ext uri="{BB962C8B-B14F-4D97-AF65-F5344CB8AC3E}">
        <p14:creationId xmlns:p14="http://schemas.microsoft.com/office/powerpoint/2010/main" val="42853282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5"/>
          <p:cNvSpPr>
            <a:spLocks noGrp="1" noChangeArrowheads="1"/>
          </p:cNvSpPr>
          <p:nvPr>
            <p:ph type="title"/>
          </p:nvPr>
        </p:nvSpPr>
        <p:spPr>
          <a:xfrm>
            <a:off x="457200" y="205979"/>
            <a:ext cx="8229600" cy="637579"/>
          </a:xfrm>
          <a:noFill/>
        </p:spPr>
        <p:txBody>
          <a:bodyPr>
            <a:normAutofit fontScale="90000"/>
          </a:bodyPr>
          <a:lstStyle/>
          <a:p>
            <a:pPr eaLnBrk="1" hangingPunct="1"/>
            <a:r>
              <a:rPr lang="es-ES" b="1" dirty="0">
                <a:solidFill>
                  <a:srgbClr val="FF0000"/>
                </a:solidFill>
              </a:rPr>
              <a:t>Análisis de la situación</a:t>
            </a:r>
            <a:br>
              <a:rPr lang="es-ES" b="1" dirty="0">
                <a:solidFill>
                  <a:srgbClr val="FF0000"/>
                </a:solidFill>
              </a:rPr>
            </a:br>
            <a:r>
              <a:rPr lang="es-ES" sz="1800" b="1" dirty="0">
                <a:solidFill>
                  <a:srgbClr val="FF0000"/>
                </a:solidFill>
              </a:rPr>
              <a:t>Análisis externo</a:t>
            </a:r>
          </a:p>
        </p:txBody>
      </p:sp>
      <p:sp>
        <p:nvSpPr>
          <p:cNvPr id="48131" name="Rectangle 2"/>
          <p:cNvSpPr>
            <a:spLocks noGrp="1" noChangeArrowheads="1"/>
          </p:cNvSpPr>
          <p:nvPr>
            <p:ph idx="1"/>
          </p:nvPr>
        </p:nvSpPr>
        <p:spPr>
          <a:xfrm>
            <a:off x="1547812" y="1059582"/>
            <a:ext cx="6048375" cy="3384376"/>
          </a:xfrm>
        </p:spPr>
        <p:txBody>
          <a:bodyPr>
            <a:normAutofit/>
          </a:bodyPr>
          <a:lstStyle/>
          <a:p>
            <a:pPr marL="428625" indent="-428625"/>
            <a:r>
              <a:rPr lang="es-ES" sz="1800" b="1" dirty="0"/>
              <a:t> Análisis del mercado</a:t>
            </a:r>
          </a:p>
          <a:p>
            <a:pPr marL="428625" indent="-428625"/>
            <a:r>
              <a:rPr lang="es-ES" sz="1650" dirty="0"/>
              <a:t>	Mercado. Demanda. Consumidor. Segmentos. </a:t>
            </a:r>
          </a:p>
          <a:p>
            <a:pPr marL="428625" indent="-428625">
              <a:spcBef>
                <a:spcPct val="70000"/>
              </a:spcBef>
            </a:pPr>
            <a:r>
              <a:rPr lang="es-ES" sz="1800" b="1" dirty="0"/>
              <a:t> Microentorno</a:t>
            </a:r>
          </a:p>
          <a:p>
            <a:pPr marL="428625" indent="-428625"/>
            <a:r>
              <a:rPr lang="es-ES" sz="1650" dirty="0"/>
              <a:t>		a) Proveedores</a:t>
            </a:r>
          </a:p>
          <a:p>
            <a:pPr marL="428625" indent="-428625"/>
            <a:r>
              <a:rPr lang="es-ES" sz="1650" dirty="0"/>
              <a:t>		b) Intermediarios de marketing</a:t>
            </a:r>
          </a:p>
          <a:p>
            <a:pPr marL="428625" indent="-428625"/>
            <a:r>
              <a:rPr lang="es-ES" sz="1650" dirty="0"/>
              <a:t>		c) Competencia</a:t>
            </a:r>
          </a:p>
          <a:p>
            <a:pPr marL="428625" indent="-428625"/>
            <a:r>
              <a:rPr lang="es-ES" sz="1650" dirty="0"/>
              <a:t>		d) Otros grupos de interés</a:t>
            </a:r>
          </a:p>
          <a:p>
            <a:pPr marL="428625" indent="-428625">
              <a:spcBef>
                <a:spcPct val="70000"/>
              </a:spcBef>
            </a:pPr>
            <a:r>
              <a:rPr lang="es-ES" sz="1800" b="1" dirty="0"/>
              <a:t>Macroentorno</a:t>
            </a:r>
          </a:p>
          <a:p>
            <a:pPr marL="428625" indent="-428625"/>
            <a:r>
              <a:rPr lang="es-ES" sz="1650" dirty="0"/>
              <a:t>		Económico, Demográfico, Socio-cultural, Político-Legal, 	Tecnológico, Medio-ambiental</a:t>
            </a:r>
          </a:p>
        </p:txBody>
      </p:sp>
      <p:cxnSp>
        <p:nvCxnSpPr>
          <p:cNvPr id="4" name="5 Conector recto">
            <a:extLst>
              <a:ext uri="{FF2B5EF4-FFF2-40B4-BE49-F238E27FC236}">
                <a16:creationId xmlns:a16="http://schemas.microsoft.com/office/drawing/2014/main" id="{600026AF-18A7-4DCB-9C13-5F53BA689A29}"/>
              </a:ext>
            </a:extLst>
          </p:cNvPr>
          <p:cNvCxnSpPr/>
          <p:nvPr/>
        </p:nvCxnSpPr>
        <p:spPr>
          <a:xfrm>
            <a:off x="251520" y="4803998"/>
            <a:ext cx="712879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5" name="3 Imagen" descr="C:\Users\e13104\Dropbox\UTP\Logo UTP en alta - 29-8-13.jpg">
            <a:extLst>
              <a:ext uri="{FF2B5EF4-FFF2-40B4-BE49-F238E27FC236}">
                <a16:creationId xmlns:a16="http://schemas.microsoft.com/office/drawing/2014/main" id="{4A145E4F-A835-4C88-8667-2C089AD937B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76805" y="4255684"/>
            <a:ext cx="1371600" cy="571500"/>
          </a:xfrm>
          <a:prstGeom prst="rect">
            <a:avLst/>
          </a:prstGeom>
          <a:noFill/>
          <a:ln>
            <a:noFill/>
          </a:ln>
        </p:spPr>
      </p:pic>
    </p:spTree>
    <p:extLst>
      <p:ext uri="{BB962C8B-B14F-4D97-AF65-F5344CB8AC3E}">
        <p14:creationId xmlns:p14="http://schemas.microsoft.com/office/powerpoint/2010/main" val="31245915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AutoShape 7"/>
          <p:cNvSpPr>
            <a:spLocks noChangeArrowheads="1"/>
          </p:cNvSpPr>
          <p:nvPr/>
        </p:nvSpPr>
        <p:spPr bwMode="auto">
          <a:xfrm>
            <a:off x="1656161" y="1383506"/>
            <a:ext cx="5778103" cy="809625"/>
          </a:xfrm>
          <a:prstGeom prst="roundRect">
            <a:avLst>
              <a:gd name="adj" fmla="val 16667"/>
            </a:avLst>
          </a:prstGeom>
          <a:solidFill>
            <a:schemeClr val="accent1"/>
          </a:solidFill>
          <a:ln w="9525">
            <a:solidFill>
              <a:schemeClr val="tx1"/>
            </a:solidFill>
            <a:round/>
            <a:headEnd/>
            <a:tailEnd/>
          </a:ln>
        </p:spPr>
        <p:txBody>
          <a:bodyPr wrap="none" anchor="ctr"/>
          <a:lstStyle>
            <a:lvl1pPr>
              <a:spcBef>
                <a:spcPct val="20000"/>
              </a:spcBef>
              <a:buClr>
                <a:schemeClr val="tx1"/>
              </a:buClr>
              <a:buSzPct val="70000"/>
              <a:buFont typeface="Wingdings" panose="05000000000000000000" pitchFamily="2" charset="2"/>
              <a:defRPr sz="28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6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defRPr sz="2200">
                <a:solidFill>
                  <a:schemeClr val="tx2"/>
                </a:solidFill>
                <a:latin typeface="Arial" panose="020B0604020202020204" pitchFamily="34" charset="0"/>
                <a:cs typeface="Arial" panose="020B0604020202020204" pitchFamily="34" charset="0"/>
              </a:defRPr>
            </a:lvl4pPr>
            <a:lvl5pPr marL="2057400" indent="-228600">
              <a:spcBef>
                <a:spcPct val="20000"/>
              </a:spcBef>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PE" sz="1350">
              <a:solidFill>
                <a:schemeClr val="tx1"/>
              </a:solidFill>
            </a:endParaRPr>
          </a:p>
        </p:txBody>
      </p:sp>
      <p:sp>
        <p:nvSpPr>
          <p:cNvPr id="62468" name="Text Box 2"/>
          <p:cNvSpPr txBox="1">
            <a:spLocks noChangeArrowheads="1"/>
          </p:cNvSpPr>
          <p:nvPr/>
        </p:nvSpPr>
        <p:spPr bwMode="auto">
          <a:xfrm>
            <a:off x="1709739" y="1437086"/>
            <a:ext cx="5670947" cy="702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anose="05000000000000000000" pitchFamily="2" charset="2"/>
              <a:defRPr sz="28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6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defRPr sz="2200">
                <a:solidFill>
                  <a:schemeClr val="tx2"/>
                </a:solidFill>
                <a:latin typeface="Arial" panose="020B0604020202020204" pitchFamily="34" charset="0"/>
                <a:cs typeface="Arial" panose="020B0604020202020204" pitchFamily="34" charset="0"/>
              </a:defRPr>
            </a:lvl4pPr>
            <a:lvl5pPr marL="2057400" indent="-228600">
              <a:spcBef>
                <a:spcPct val="20000"/>
              </a:spcBef>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9pPr>
          </a:lstStyle>
          <a:p>
            <a:pPr algn="ctr" eaLnBrk="1" hangingPunct="1">
              <a:spcBef>
                <a:spcPct val="50000"/>
              </a:spcBef>
            </a:pPr>
            <a:r>
              <a:rPr lang="es-ES" sz="1650" b="1" dirty="0">
                <a:solidFill>
                  <a:schemeClr val="bg1"/>
                </a:solidFill>
              </a:rPr>
              <a:t>Análisis de los recursos y capacidades de la empresa y que debe considerar una gran diversidad de factores.</a:t>
            </a:r>
          </a:p>
        </p:txBody>
      </p:sp>
      <p:sp>
        <p:nvSpPr>
          <p:cNvPr id="423941" name="Text Box 5"/>
          <p:cNvSpPr txBox="1">
            <a:spLocks noChangeArrowheads="1"/>
          </p:cNvSpPr>
          <p:nvPr/>
        </p:nvSpPr>
        <p:spPr bwMode="auto">
          <a:xfrm>
            <a:off x="1439466" y="2418160"/>
            <a:ext cx="7247334" cy="1996700"/>
          </a:xfrm>
          <a:prstGeom prst="rect">
            <a:avLst/>
          </a:prstGeom>
          <a:noFill/>
          <a:ln w="9525">
            <a:noFill/>
            <a:miter lim="800000"/>
            <a:headEnd/>
            <a:tailEnd/>
          </a:ln>
          <a:effectLst/>
        </p:spPr>
        <p:txBody>
          <a:bodyPr wrap="square">
            <a:spAutoFit/>
          </a:bodyPr>
          <a:lstStyle/>
          <a:p>
            <a:pPr algn="just" eaLnBrk="1" hangingPunct="1">
              <a:spcBef>
                <a:spcPct val="50000"/>
              </a:spcBef>
              <a:defRPr/>
            </a:pPr>
            <a:r>
              <a:rPr lang="es-ES" sz="1650" dirty="0">
                <a:solidFill>
                  <a:schemeClr val="tx2"/>
                </a:solidFill>
                <a:latin typeface="Arial" charset="0"/>
                <a:cs typeface="Arial" charset="0"/>
              </a:rPr>
              <a:t>Así, podemos decir que el análisis interno consiste en la evaluación de los aspectos de marketing, producción, finanzas, organización, personal e investigación y desarrollo de la empresa con el fin de detectar los </a:t>
            </a:r>
            <a:r>
              <a:rPr lang="es-ES" sz="1650" i="1" dirty="0">
                <a:solidFill>
                  <a:schemeClr val="tx2"/>
                </a:solidFill>
                <a:effectLst>
                  <a:outerShdw blurRad="38100" dist="38100" dir="2700000" algn="tl">
                    <a:srgbClr val="C0C0C0"/>
                  </a:outerShdw>
                </a:effectLst>
                <a:latin typeface="Arial" charset="0"/>
                <a:cs typeface="Arial" charset="0"/>
              </a:rPr>
              <a:t>puntos fuertes y débiles</a:t>
            </a:r>
            <a:r>
              <a:rPr lang="es-ES" sz="1650" dirty="0">
                <a:solidFill>
                  <a:schemeClr val="tx2"/>
                </a:solidFill>
                <a:latin typeface="Arial" charset="0"/>
                <a:cs typeface="Arial" charset="0"/>
              </a:rPr>
              <a:t> que puedan dar lugar a ventajas o desventajas competitivas. </a:t>
            </a:r>
          </a:p>
          <a:p>
            <a:pPr algn="just" eaLnBrk="1" hangingPunct="1">
              <a:spcBef>
                <a:spcPct val="50000"/>
              </a:spcBef>
              <a:defRPr/>
            </a:pPr>
            <a:r>
              <a:rPr lang="es-ES" sz="1650" dirty="0">
                <a:solidFill>
                  <a:schemeClr val="tx2"/>
                </a:solidFill>
                <a:latin typeface="Arial" charset="0"/>
                <a:cs typeface="Arial" charset="0"/>
              </a:rPr>
              <a:t>La elaboración de este análisis se puede extraer del realizado para el </a:t>
            </a:r>
            <a:r>
              <a:rPr lang="es-ES" sz="1650" dirty="0" err="1">
                <a:solidFill>
                  <a:schemeClr val="tx2"/>
                </a:solidFill>
                <a:latin typeface="Arial" charset="0"/>
                <a:cs typeface="Arial" charset="0"/>
              </a:rPr>
              <a:t>microentorno</a:t>
            </a:r>
            <a:r>
              <a:rPr lang="es-ES" sz="1650" dirty="0">
                <a:solidFill>
                  <a:schemeClr val="tx2"/>
                </a:solidFill>
                <a:latin typeface="Arial" charset="0"/>
                <a:cs typeface="Arial" charset="0"/>
              </a:rPr>
              <a:t> en su apartado de la empresa.</a:t>
            </a:r>
          </a:p>
        </p:txBody>
      </p:sp>
      <p:sp>
        <p:nvSpPr>
          <p:cNvPr id="62470" name="Rectangle 6"/>
          <p:cNvSpPr>
            <a:spLocks noGrp="1" noChangeArrowheads="1"/>
          </p:cNvSpPr>
          <p:nvPr>
            <p:ph type="title"/>
          </p:nvPr>
        </p:nvSpPr>
        <p:spPr>
          <a:noFill/>
        </p:spPr>
        <p:txBody>
          <a:bodyPr>
            <a:normAutofit fontScale="90000"/>
          </a:bodyPr>
          <a:lstStyle/>
          <a:p>
            <a:pPr eaLnBrk="1" hangingPunct="1"/>
            <a:r>
              <a:rPr lang="es-ES" b="1" dirty="0">
                <a:solidFill>
                  <a:srgbClr val="FF0000"/>
                </a:solidFill>
              </a:rPr>
              <a:t>Análisis de la situación</a:t>
            </a:r>
            <a:br>
              <a:rPr lang="es-ES" b="1" dirty="0">
                <a:solidFill>
                  <a:srgbClr val="FF0000"/>
                </a:solidFill>
              </a:rPr>
            </a:br>
            <a:r>
              <a:rPr lang="es-ES" dirty="0"/>
              <a:t>	</a:t>
            </a:r>
            <a:r>
              <a:rPr lang="es-ES" sz="1800" b="1" dirty="0">
                <a:solidFill>
                  <a:srgbClr val="FF0000"/>
                </a:solidFill>
              </a:rPr>
              <a:t>Análisis interno</a:t>
            </a:r>
          </a:p>
        </p:txBody>
      </p:sp>
      <p:cxnSp>
        <p:nvCxnSpPr>
          <p:cNvPr id="6" name="5 Conector recto">
            <a:extLst>
              <a:ext uri="{FF2B5EF4-FFF2-40B4-BE49-F238E27FC236}">
                <a16:creationId xmlns:a16="http://schemas.microsoft.com/office/drawing/2014/main" id="{FB8CEA39-A0E0-4B4D-8755-86560D954167}"/>
              </a:ext>
            </a:extLst>
          </p:cNvPr>
          <p:cNvCxnSpPr/>
          <p:nvPr/>
        </p:nvCxnSpPr>
        <p:spPr>
          <a:xfrm>
            <a:off x="251520" y="4803998"/>
            <a:ext cx="712879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7" name="3 Imagen" descr="C:\Users\e13104\Dropbox\UTP\Logo UTP en alta - 29-8-13.jpg">
            <a:extLst>
              <a:ext uri="{FF2B5EF4-FFF2-40B4-BE49-F238E27FC236}">
                <a16:creationId xmlns:a16="http://schemas.microsoft.com/office/drawing/2014/main" id="{AB654148-CB2F-4D47-A699-F3ECBE8FB10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76805" y="4376514"/>
            <a:ext cx="1371600" cy="571500"/>
          </a:xfrm>
          <a:prstGeom prst="rect">
            <a:avLst/>
          </a:prstGeom>
          <a:noFill/>
          <a:ln>
            <a:noFill/>
          </a:ln>
        </p:spPr>
      </p:pic>
    </p:spTree>
    <p:extLst>
      <p:ext uri="{BB962C8B-B14F-4D97-AF65-F5344CB8AC3E}">
        <p14:creationId xmlns:p14="http://schemas.microsoft.com/office/powerpoint/2010/main" val="1537147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1 Título"/>
          <p:cNvSpPr txBox="1">
            <a:spLocks/>
          </p:cNvSpPr>
          <p:nvPr/>
        </p:nvSpPr>
        <p:spPr>
          <a:xfrm>
            <a:off x="457200" y="1628800"/>
            <a:ext cx="8229600" cy="870942"/>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s-PE" sz="3900" b="1" dirty="0">
                <a:solidFill>
                  <a:srgbClr val="C00000"/>
                </a:solidFill>
              </a:rPr>
              <a:t>Desarrollo Estratégico </a:t>
            </a:r>
          </a:p>
        </p:txBody>
      </p:sp>
      <p:sp>
        <p:nvSpPr>
          <p:cNvPr id="8" name="7 Forma libre"/>
          <p:cNvSpPr/>
          <p:nvPr/>
        </p:nvSpPr>
        <p:spPr>
          <a:xfrm>
            <a:off x="2476500" y="5029200"/>
            <a:ext cx="1" cy="12701"/>
          </a:xfrm>
          <a:custGeom>
            <a:avLst/>
            <a:gdLst/>
            <a:ahLst/>
            <a:cxnLst/>
            <a:rect l="0" t="0" r="0" b="0"/>
            <a:pathLst>
              <a:path w="1" h="12701">
                <a:moveTo>
                  <a:pt x="0" y="0"/>
                </a:moveTo>
                <a:lnTo>
                  <a:pt x="0" y="12700"/>
                </a:lnTo>
                <a:lnTo>
                  <a:pt x="0" y="12700"/>
                </a:lnTo>
              </a:path>
            </a:pathLst>
          </a:custGeom>
          <a:ln w="22860" cap="flat" cmpd="sng" algn="ctr">
            <a:solidFill>
              <a:srgbClr val="005E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2" name="Rectángulo 1"/>
          <p:cNvSpPr/>
          <p:nvPr/>
        </p:nvSpPr>
        <p:spPr>
          <a:xfrm>
            <a:off x="0" y="2427734"/>
            <a:ext cx="9144000" cy="446276"/>
          </a:xfrm>
          <a:prstGeom prst="rect">
            <a:avLst/>
          </a:prstGeom>
        </p:spPr>
        <p:txBody>
          <a:bodyPr wrap="square">
            <a:spAutoFit/>
          </a:bodyPr>
          <a:lstStyle/>
          <a:p>
            <a:pPr marL="1798638" indent="-1798638" algn="ctr"/>
            <a:r>
              <a:rPr lang="es-PE" sz="2300" b="1" dirty="0">
                <a:solidFill>
                  <a:srgbClr val="C00000"/>
                </a:solidFill>
                <a:latin typeface="+mj-lt"/>
                <a:ea typeface="+mj-ea"/>
                <a:cs typeface="+mj-cs"/>
              </a:rPr>
              <a:t>Unidad 1:Sesion 1.El MARKETING Y LA NUEVA ECONOMIA</a:t>
            </a:r>
          </a:p>
        </p:txBody>
      </p:sp>
      <p:sp>
        <p:nvSpPr>
          <p:cNvPr id="5" name="4 Marcador de pie de página"/>
          <p:cNvSpPr>
            <a:spLocks noGrp="1"/>
          </p:cNvSpPr>
          <p:nvPr>
            <p:ph type="ftr" sz="quarter" idx="11"/>
          </p:nvPr>
        </p:nvSpPr>
        <p:spPr>
          <a:xfrm>
            <a:off x="3059832" y="4587974"/>
            <a:ext cx="2895600" cy="273844"/>
          </a:xfrm>
        </p:spPr>
        <p:txBody>
          <a:bodyPr/>
          <a:lstStyle/>
          <a:p>
            <a:r>
              <a:rPr lang="es-PE" sz="900" b="1">
                <a:solidFill>
                  <a:schemeClr val="bg1"/>
                </a:solidFill>
              </a:rPr>
              <a:t>DR. HUGO ILLESCAS SILVA</a:t>
            </a:r>
            <a:endParaRPr lang="es-PE" sz="900" b="1" dirty="0">
              <a:solidFill>
                <a:schemeClr val="bg1"/>
              </a:solidFill>
            </a:endParaRPr>
          </a:p>
        </p:txBody>
      </p:sp>
      <p:cxnSp>
        <p:nvCxnSpPr>
          <p:cNvPr id="6" name="5 Conector recto">
            <a:extLst>
              <a:ext uri="{FF2B5EF4-FFF2-40B4-BE49-F238E27FC236}">
                <a16:creationId xmlns:a16="http://schemas.microsoft.com/office/drawing/2014/main" id="{20E3DBAB-2B43-499D-9845-BBCD867869DD}"/>
              </a:ext>
            </a:extLst>
          </p:cNvPr>
          <p:cNvCxnSpPr/>
          <p:nvPr/>
        </p:nvCxnSpPr>
        <p:spPr>
          <a:xfrm>
            <a:off x="251520" y="4803998"/>
            <a:ext cx="712879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7" name="7 Imagen" descr="C:\Users\e13104\Dropbox\UTP\Logo UTP en alta - 29-8-13.jpg">
            <a:extLst>
              <a:ext uri="{FF2B5EF4-FFF2-40B4-BE49-F238E27FC236}">
                <a16:creationId xmlns:a16="http://schemas.microsoft.com/office/drawing/2014/main" id="{CCED7364-C5EB-4D2C-8030-DD4F9B75519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34276" y="4041998"/>
            <a:ext cx="1828800" cy="762000"/>
          </a:xfrm>
          <a:prstGeom prst="rect">
            <a:avLst/>
          </a:prstGeom>
          <a:noFill/>
          <a:ln>
            <a:noFill/>
          </a:ln>
        </p:spPr>
      </p:pic>
    </p:spTree>
    <p:extLst>
      <p:ext uri="{BB962C8B-B14F-4D97-AF65-F5344CB8AC3E}">
        <p14:creationId xmlns:p14="http://schemas.microsoft.com/office/powerpoint/2010/main" val="39087208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Text Box 2"/>
          <p:cNvSpPr txBox="1">
            <a:spLocks noChangeArrowheads="1"/>
          </p:cNvSpPr>
          <p:nvPr/>
        </p:nvSpPr>
        <p:spPr bwMode="auto">
          <a:xfrm>
            <a:off x="1475656" y="1008130"/>
            <a:ext cx="7442480" cy="900246"/>
          </a:xfrm>
          <a:prstGeom prst="rect">
            <a:avLst/>
          </a:prstGeom>
          <a:noFill/>
          <a:ln w="9525">
            <a:noFill/>
            <a:miter lim="800000"/>
            <a:headEnd/>
            <a:tailEnd/>
          </a:ln>
          <a:effectLst/>
        </p:spPr>
        <p:txBody>
          <a:bodyPr wrap="square">
            <a:spAutoFit/>
          </a:bodyPr>
          <a:lstStyle/>
          <a:p>
            <a:pPr marL="205979" indent="-205979">
              <a:spcBef>
                <a:spcPct val="50000"/>
              </a:spcBef>
              <a:buClr>
                <a:schemeClr val="tx2"/>
              </a:buClr>
              <a:buSzPct val="70000"/>
              <a:defRPr/>
            </a:pPr>
            <a:r>
              <a:rPr lang="es-ES" sz="1500" b="1" dirty="0">
                <a:solidFill>
                  <a:srgbClr val="FF0000"/>
                </a:solidFill>
                <a:effectLst>
                  <a:outerShdw blurRad="38100" dist="38100" dir="2700000" algn="tl">
                    <a:srgbClr val="C0C0C0"/>
                  </a:outerShdw>
                </a:effectLst>
                <a:latin typeface="Arial" charset="0"/>
                <a:cs typeface="Arial" charset="0"/>
              </a:rPr>
              <a:t>MICROENTORNO: </a:t>
            </a:r>
            <a:r>
              <a:rPr lang="es-ES" sz="1500" b="1" u="sng" dirty="0">
                <a:solidFill>
                  <a:srgbClr val="FF0000"/>
                </a:solidFill>
                <a:effectLst>
                  <a:outerShdw blurRad="38100" dist="38100" dir="2700000" algn="tl">
                    <a:srgbClr val="C0C0C0"/>
                  </a:outerShdw>
                </a:effectLst>
                <a:latin typeface="Arial" charset="0"/>
                <a:cs typeface="Arial" charset="0"/>
              </a:rPr>
              <a:t>INTERMEDIARIOS</a:t>
            </a:r>
            <a:endParaRPr lang="es-ES" sz="1500" u="sng" dirty="0">
              <a:solidFill>
                <a:srgbClr val="FF0000"/>
              </a:solidFill>
              <a:latin typeface="Arial" charset="0"/>
              <a:cs typeface="Arial" charset="0"/>
            </a:endParaRPr>
          </a:p>
          <a:p>
            <a:pPr marL="205979" indent="-205979" algn="just">
              <a:spcBef>
                <a:spcPct val="50000"/>
              </a:spcBef>
              <a:defRPr/>
            </a:pPr>
            <a:r>
              <a:rPr lang="es-ES" sz="1500" dirty="0">
                <a:solidFill>
                  <a:schemeClr val="tx2"/>
                </a:solidFill>
                <a:latin typeface="Arial" charset="0"/>
                <a:cs typeface="Arial" charset="0"/>
              </a:rPr>
              <a:t>	“Organizaciones que facilitan a la empresa su labor de comercialización de los productos”</a:t>
            </a:r>
          </a:p>
        </p:txBody>
      </p:sp>
      <p:sp>
        <p:nvSpPr>
          <p:cNvPr id="50180" name="Text Box 3"/>
          <p:cNvSpPr txBox="1">
            <a:spLocks noChangeArrowheads="1"/>
          </p:cNvSpPr>
          <p:nvPr/>
        </p:nvSpPr>
        <p:spPr bwMode="auto">
          <a:xfrm>
            <a:off x="962766" y="1912394"/>
            <a:ext cx="8145965" cy="2423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74638" indent="-274638">
              <a:spcBef>
                <a:spcPct val="20000"/>
              </a:spcBef>
              <a:buClr>
                <a:schemeClr val="tx1"/>
              </a:buClr>
              <a:buSzPct val="70000"/>
              <a:buFont typeface="Wingdings" panose="05000000000000000000" pitchFamily="2" charset="2"/>
              <a:defRPr sz="28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6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defRPr sz="2200">
                <a:solidFill>
                  <a:schemeClr val="tx2"/>
                </a:solidFill>
                <a:latin typeface="Arial" panose="020B0604020202020204" pitchFamily="34" charset="0"/>
                <a:cs typeface="Arial" panose="020B0604020202020204" pitchFamily="34" charset="0"/>
              </a:defRPr>
            </a:lvl4pPr>
            <a:lvl5pPr marL="2057400" indent="-228600">
              <a:spcBef>
                <a:spcPct val="20000"/>
              </a:spcBef>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9pPr>
          </a:lstStyle>
          <a:p>
            <a:pPr algn="just" eaLnBrk="1" hangingPunct="1">
              <a:spcBef>
                <a:spcPct val="70000"/>
              </a:spcBef>
              <a:buClrTx/>
              <a:buSzTx/>
              <a:buFont typeface="Wingdings" panose="05000000000000000000" pitchFamily="2" charset="2"/>
              <a:buChar char="§"/>
            </a:pPr>
            <a:r>
              <a:rPr lang="es-ES" sz="1500" b="1" dirty="0"/>
              <a:t>EMPRESAS DE DISTRIBUCIÓN FÍSICA</a:t>
            </a:r>
            <a:r>
              <a:rPr lang="es-ES" sz="1500" dirty="0"/>
              <a:t>: facilitan el almacenamiento y traslado físico de los productos desde el origen</a:t>
            </a:r>
          </a:p>
          <a:p>
            <a:pPr algn="just" eaLnBrk="1" hangingPunct="1">
              <a:spcBef>
                <a:spcPct val="70000"/>
              </a:spcBef>
              <a:buClrTx/>
              <a:buSzTx/>
              <a:buFont typeface="Wingdings" panose="05000000000000000000" pitchFamily="2" charset="2"/>
              <a:buChar char="§"/>
            </a:pPr>
            <a:r>
              <a:rPr lang="es-ES" sz="1500" b="1" dirty="0"/>
              <a:t>DISTRIBUIDORES</a:t>
            </a:r>
            <a:r>
              <a:rPr lang="es-ES" sz="1500" dirty="0"/>
              <a:t>: personas físicas y jurídicas que se sitúan entre fabricante/mayorista y los minoristas/consumidores finales, facilitando el flujo de productos desde el origen. </a:t>
            </a:r>
          </a:p>
          <a:p>
            <a:pPr algn="just" eaLnBrk="1" hangingPunct="1">
              <a:spcBef>
                <a:spcPct val="70000"/>
              </a:spcBef>
              <a:buClrTx/>
              <a:buSzTx/>
              <a:buFont typeface="Wingdings" panose="05000000000000000000" pitchFamily="2" charset="2"/>
              <a:buChar char="§"/>
            </a:pPr>
            <a:r>
              <a:rPr lang="es-ES" sz="1500" b="1" dirty="0"/>
              <a:t>AGENCIAS DE SERVICIOS</a:t>
            </a:r>
            <a:r>
              <a:rPr lang="es-ES" sz="1500" dirty="0"/>
              <a:t>: ayudan a la empresa en su labor de selección y promoción de los productos/mercados adecuados</a:t>
            </a:r>
          </a:p>
          <a:p>
            <a:pPr algn="just" eaLnBrk="1" hangingPunct="1">
              <a:spcBef>
                <a:spcPct val="70000"/>
              </a:spcBef>
              <a:buClrTx/>
              <a:buSzTx/>
              <a:buFont typeface="Wingdings" panose="05000000000000000000" pitchFamily="2" charset="2"/>
              <a:buChar char="§"/>
            </a:pPr>
            <a:r>
              <a:rPr lang="es-ES" sz="1500" b="1" dirty="0"/>
              <a:t>INTERMEDIARIOS FINANCIEROS</a:t>
            </a:r>
            <a:r>
              <a:rPr lang="es-ES" sz="1500" dirty="0"/>
              <a:t>: contribuyen a financiar y/o asegurar los riesgos inherentes de las actividades comerciales.</a:t>
            </a:r>
            <a:endParaRPr lang="es-ES" sz="1500" b="1" dirty="0"/>
          </a:p>
        </p:txBody>
      </p:sp>
      <p:sp>
        <p:nvSpPr>
          <p:cNvPr id="50181" name="Rectangle 4"/>
          <p:cNvSpPr>
            <a:spLocks noChangeArrowheads="1"/>
          </p:cNvSpPr>
          <p:nvPr/>
        </p:nvSpPr>
        <p:spPr bwMode="auto">
          <a:xfrm>
            <a:off x="2250282" y="250033"/>
            <a:ext cx="5570935" cy="789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1"/>
              </a:buClr>
              <a:buSzPct val="70000"/>
              <a:buFont typeface="Wingdings" panose="05000000000000000000" pitchFamily="2" charset="2"/>
              <a:defRPr sz="28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6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defRPr sz="2200">
                <a:solidFill>
                  <a:schemeClr val="tx2"/>
                </a:solidFill>
                <a:latin typeface="Arial" panose="020B0604020202020204" pitchFamily="34" charset="0"/>
                <a:cs typeface="Arial" panose="020B0604020202020204" pitchFamily="34" charset="0"/>
              </a:defRPr>
            </a:lvl4pPr>
            <a:lvl5pPr marL="2057400" indent="-228600">
              <a:spcBef>
                <a:spcPct val="20000"/>
              </a:spcBef>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s-ES" sz="2250" b="1" dirty="0">
                <a:solidFill>
                  <a:srgbClr val="FF0000"/>
                </a:solidFill>
              </a:rPr>
              <a:t>Análisis de la situación</a:t>
            </a:r>
            <a:br>
              <a:rPr lang="es-ES" sz="1350" b="1" dirty="0">
                <a:solidFill>
                  <a:srgbClr val="FF0000"/>
                </a:solidFill>
              </a:rPr>
            </a:br>
            <a:r>
              <a:rPr lang="es-ES" sz="1350" dirty="0">
                <a:solidFill>
                  <a:schemeClr val="tx1"/>
                </a:solidFill>
              </a:rPr>
              <a:t>	</a:t>
            </a:r>
            <a:r>
              <a:rPr lang="es-ES" sz="1800" b="1" dirty="0">
                <a:solidFill>
                  <a:srgbClr val="FF0000"/>
                </a:solidFill>
              </a:rPr>
              <a:t>Análisis Interno</a:t>
            </a:r>
            <a:br>
              <a:rPr lang="es-ES" sz="1350" b="1" dirty="0">
                <a:solidFill>
                  <a:srgbClr val="FF0000"/>
                </a:solidFill>
              </a:rPr>
            </a:br>
            <a:endParaRPr lang="es-ES" sz="1800" dirty="0"/>
          </a:p>
        </p:txBody>
      </p:sp>
      <p:cxnSp>
        <p:nvCxnSpPr>
          <p:cNvPr id="5" name="5 Conector recto">
            <a:extLst>
              <a:ext uri="{FF2B5EF4-FFF2-40B4-BE49-F238E27FC236}">
                <a16:creationId xmlns:a16="http://schemas.microsoft.com/office/drawing/2014/main" id="{1697431A-3B97-4DD0-A6F5-1001123DA75B}"/>
              </a:ext>
            </a:extLst>
          </p:cNvPr>
          <p:cNvCxnSpPr/>
          <p:nvPr/>
        </p:nvCxnSpPr>
        <p:spPr>
          <a:xfrm>
            <a:off x="251520" y="4803998"/>
            <a:ext cx="712879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6" name="3 Imagen" descr="C:\Users\e13104\Dropbox\UTP\Logo UTP en alta - 29-8-13.jpg">
            <a:extLst>
              <a:ext uri="{FF2B5EF4-FFF2-40B4-BE49-F238E27FC236}">
                <a16:creationId xmlns:a16="http://schemas.microsoft.com/office/drawing/2014/main" id="{B3604E66-9DCC-4D6F-BAD0-9F2731D131C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76805" y="4255684"/>
            <a:ext cx="1371600" cy="571500"/>
          </a:xfrm>
          <a:prstGeom prst="rect">
            <a:avLst/>
          </a:prstGeom>
          <a:noFill/>
          <a:ln>
            <a:noFill/>
          </a:ln>
        </p:spPr>
      </p:pic>
    </p:spTree>
    <p:extLst>
      <p:ext uri="{BB962C8B-B14F-4D97-AF65-F5344CB8AC3E}">
        <p14:creationId xmlns:p14="http://schemas.microsoft.com/office/powerpoint/2010/main" val="13912613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4 Marcador de número de diapositiva"/>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anose="05000000000000000000" pitchFamily="2" charset="2"/>
              <a:defRPr sz="2100">
                <a:solidFill>
                  <a:schemeClr val="tx2"/>
                </a:solidFill>
                <a:latin typeface="Arial" panose="020B0604020202020204" pitchFamily="34" charset="0"/>
                <a:cs typeface="Arial" panose="020B0604020202020204" pitchFamily="34" charset="0"/>
              </a:defRPr>
            </a:lvl1pPr>
            <a:lvl2pPr marL="557213" indent="-214313">
              <a:spcBef>
                <a:spcPct val="20000"/>
              </a:spcBef>
              <a:buClr>
                <a:schemeClr val="accent1"/>
              </a:buClr>
              <a:buSzPct val="75000"/>
              <a:buFont typeface="Wingdings" panose="05000000000000000000" pitchFamily="2" charset="2"/>
              <a:defRPr sz="1950">
                <a:solidFill>
                  <a:schemeClr val="tx2"/>
                </a:solidFill>
                <a:latin typeface="Arial" panose="020B0604020202020204" pitchFamily="34" charset="0"/>
                <a:cs typeface="Arial" panose="020B0604020202020204" pitchFamily="34" charset="0"/>
              </a:defRPr>
            </a:lvl2pPr>
            <a:lvl3pPr marL="857250" indent="-171450">
              <a:spcBef>
                <a:spcPct val="20000"/>
              </a:spcBef>
              <a:buClr>
                <a:schemeClr val="accent2"/>
              </a:buClr>
              <a:defRPr sz="1800">
                <a:solidFill>
                  <a:schemeClr val="tx2"/>
                </a:solidFill>
                <a:latin typeface="Arial" panose="020B0604020202020204" pitchFamily="34" charset="0"/>
                <a:cs typeface="Arial" panose="020B0604020202020204" pitchFamily="34" charset="0"/>
              </a:defRPr>
            </a:lvl3pPr>
            <a:lvl4pPr marL="1200150" indent="-171450">
              <a:spcBef>
                <a:spcPct val="20000"/>
              </a:spcBef>
              <a:buClr>
                <a:schemeClr val="tx1"/>
              </a:buClr>
              <a:defRPr sz="1650">
                <a:solidFill>
                  <a:schemeClr val="tx2"/>
                </a:solidFill>
                <a:latin typeface="Arial" panose="020B0604020202020204" pitchFamily="34" charset="0"/>
                <a:cs typeface="Arial" panose="020B0604020202020204" pitchFamily="34" charset="0"/>
              </a:defRPr>
            </a:lvl4pPr>
            <a:lvl5pPr marL="1543050" indent="-171450">
              <a:spcBef>
                <a:spcPct val="20000"/>
              </a:spcBef>
              <a:defRPr sz="1500">
                <a:solidFill>
                  <a:schemeClr val="tx2"/>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defRPr sz="1500">
                <a:solidFill>
                  <a:schemeClr val="tx2"/>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defRPr sz="1500">
                <a:solidFill>
                  <a:schemeClr val="tx2"/>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defRPr sz="1500">
                <a:solidFill>
                  <a:schemeClr val="tx2"/>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defRPr sz="1500">
                <a:solidFill>
                  <a:schemeClr val="tx2"/>
                </a:solidFill>
                <a:latin typeface="Arial" panose="020B0604020202020204" pitchFamily="34" charset="0"/>
                <a:cs typeface="Arial" panose="020B0604020202020204" pitchFamily="34" charset="0"/>
              </a:defRPr>
            </a:lvl9pPr>
          </a:lstStyle>
          <a:p>
            <a:pPr>
              <a:spcBef>
                <a:spcPct val="0"/>
              </a:spcBef>
              <a:buClrTx/>
              <a:buSzTx/>
              <a:buFontTx/>
              <a:buNone/>
            </a:pPr>
            <a:fld id="{BD027E08-8F4F-4932-AC31-B3E93794C35A}" type="slidenum">
              <a:rPr lang="es-ES" sz="900">
                <a:solidFill>
                  <a:schemeClr val="tx1"/>
                </a:solidFill>
              </a:rPr>
              <a:pPr>
                <a:spcBef>
                  <a:spcPct val="0"/>
                </a:spcBef>
                <a:buClrTx/>
                <a:buSzTx/>
                <a:buFontTx/>
                <a:buNone/>
              </a:pPr>
              <a:t>41</a:t>
            </a:fld>
            <a:endParaRPr lang="es-ES" sz="900">
              <a:solidFill>
                <a:schemeClr val="tx1"/>
              </a:solidFill>
            </a:endParaRPr>
          </a:p>
        </p:txBody>
      </p:sp>
      <p:sp>
        <p:nvSpPr>
          <p:cNvPr id="417794" name="Text Box 2"/>
          <p:cNvSpPr txBox="1">
            <a:spLocks noChangeArrowheads="1"/>
          </p:cNvSpPr>
          <p:nvPr/>
        </p:nvSpPr>
        <p:spPr bwMode="auto">
          <a:xfrm>
            <a:off x="1546225" y="1168005"/>
            <a:ext cx="7151726" cy="1361911"/>
          </a:xfrm>
          <a:prstGeom prst="rect">
            <a:avLst/>
          </a:prstGeom>
          <a:noFill/>
          <a:ln w="9525">
            <a:noFill/>
            <a:miter lim="800000"/>
            <a:headEnd/>
            <a:tailEnd/>
          </a:ln>
          <a:effectLst/>
        </p:spPr>
        <p:txBody>
          <a:bodyPr wrap="square">
            <a:spAutoFit/>
          </a:bodyPr>
          <a:lstStyle/>
          <a:p>
            <a:pPr marL="205979" indent="-205979">
              <a:spcBef>
                <a:spcPct val="50000"/>
              </a:spcBef>
              <a:buClr>
                <a:schemeClr val="tx2"/>
              </a:buClr>
              <a:buSzPct val="70000"/>
              <a:defRPr/>
            </a:pPr>
            <a:r>
              <a:rPr lang="es-ES" sz="1500" b="1" dirty="0">
                <a:solidFill>
                  <a:srgbClr val="FF0000"/>
                </a:solidFill>
                <a:effectLst>
                  <a:outerShdw blurRad="38100" dist="38100" dir="2700000" algn="tl">
                    <a:srgbClr val="C0C0C0"/>
                  </a:outerShdw>
                </a:effectLst>
                <a:latin typeface="Arial" charset="0"/>
                <a:cs typeface="Arial" charset="0"/>
              </a:rPr>
              <a:t>MICROENTORNO: </a:t>
            </a:r>
            <a:r>
              <a:rPr lang="es-ES" sz="1500" b="1" u="sng" dirty="0">
                <a:solidFill>
                  <a:srgbClr val="FF0000"/>
                </a:solidFill>
                <a:effectLst>
                  <a:outerShdw blurRad="38100" dist="38100" dir="2700000" algn="tl">
                    <a:srgbClr val="C0C0C0"/>
                  </a:outerShdw>
                </a:effectLst>
                <a:latin typeface="Arial" charset="0"/>
                <a:cs typeface="Arial" charset="0"/>
              </a:rPr>
              <a:t>COMPETENCIA</a:t>
            </a:r>
            <a:endParaRPr lang="es-ES" sz="1500" u="sng" dirty="0">
              <a:solidFill>
                <a:srgbClr val="FF0000"/>
              </a:solidFill>
              <a:latin typeface="Arial" charset="0"/>
              <a:cs typeface="Arial" charset="0"/>
            </a:endParaRPr>
          </a:p>
          <a:p>
            <a:pPr marL="205979" indent="-205979" algn="just">
              <a:spcBef>
                <a:spcPct val="50000"/>
              </a:spcBef>
              <a:defRPr/>
            </a:pPr>
            <a:r>
              <a:rPr lang="es-ES" sz="1500" dirty="0">
                <a:solidFill>
                  <a:schemeClr val="tx2"/>
                </a:solidFill>
                <a:latin typeface="Arial" charset="0"/>
                <a:cs typeface="Arial" charset="0"/>
              </a:rPr>
              <a:t>	“Organizaciones que se dirigen al </a:t>
            </a:r>
            <a:r>
              <a:rPr lang="es-ES" sz="1500" u="sng" dirty="0">
                <a:solidFill>
                  <a:schemeClr val="tx2"/>
                </a:solidFill>
                <a:latin typeface="Arial" charset="0"/>
                <a:cs typeface="Arial" charset="0"/>
              </a:rPr>
              <a:t>mismo mercado objetivo</a:t>
            </a:r>
            <a:r>
              <a:rPr lang="es-ES" sz="1500" dirty="0">
                <a:solidFill>
                  <a:schemeClr val="tx2"/>
                </a:solidFill>
                <a:latin typeface="Arial" charset="0"/>
                <a:cs typeface="Arial" charset="0"/>
              </a:rPr>
              <a:t> que la empresa, obligándola a adoptar estrategias de marketing que garanticen un mejor </a:t>
            </a:r>
            <a:r>
              <a:rPr lang="es-ES" sz="1500" u="sng" dirty="0">
                <a:solidFill>
                  <a:schemeClr val="tx2"/>
                </a:solidFill>
                <a:latin typeface="Arial" charset="0"/>
                <a:cs typeface="Arial" charset="0"/>
              </a:rPr>
              <a:t>posicionamiento</a:t>
            </a:r>
            <a:r>
              <a:rPr lang="es-ES" sz="1500" dirty="0">
                <a:solidFill>
                  <a:schemeClr val="tx2"/>
                </a:solidFill>
                <a:latin typeface="Arial" charset="0"/>
                <a:cs typeface="Arial" charset="0"/>
              </a:rPr>
              <a:t> de su oferta y por tanto, una mayor posibilidad de éxito en términos de la </a:t>
            </a:r>
            <a:r>
              <a:rPr lang="es-ES" sz="1500" u="sng" dirty="0">
                <a:solidFill>
                  <a:schemeClr val="tx2"/>
                </a:solidFill>
                <a:latin typeface="Arial" charset="0"/>
                <a:cs typeface="Arial" charset="0"/>
              </a:rPr>
              <a:t>satisfacción</a:t>
            </a:r>
            <a:r>
              <a:rPr lang="es-ES" sz="1500" dirty="0">
                <a:solidFill>
                  <a:schemeClr val="tx2"/>
                </a:solidFill>
                <a:latin typeface="Arial" charset="0"/>
                <a:cs typeface="Arial" charset="0"/>
              </a:rPr>
              <a:t> de las necesidades de dicho mercado”</a:t>
            </a:r>
          </a:p>
        </p:txBody>
      </p:sp>
      <p:sp>
        <p:nvSpPr>
          <p:cNvPr id="52228" name="Text Box 4"/>
          <p:cNvSpPr txBox="1">
            <a:spLocks noChangeArrowheads="1"/>
          </p:cNvSpPr>
          <p:nvPr/>
        </p:nvSpPr>
        <p:spPr bwMode="auto">
          <a:xfrm>
            <a:off x="1546225" y="2563800"/>
            <a:ext cx="6318647" cy="1768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0000"/>
              <a:buFont typeface="Wingdings" panose="05000000000000000000" pitchFamily="2" charset="2"/>
              <a:defRPr sz="28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6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defRPr sz="2400">
                <a:solidFill>
                  <a:schemeClr val="tx2"/>
                </a:solidFill>
                <a:latin typeface="Arial" panose="020B0604020202020204" pitchFamily="34" charset="0"/>
                <a:cs typeface="Arial" panose="020B0604020202020204" pitchFamily="34" charset="0"/>
              </a:defRPr>
            </a:lvl3pPr>
            <a:lvl4pPr marL="538163">
              <a:spcBef>
                <a:spcPct val="20000"/>
              </a:spcBef>
              <a:buClr>
                <a:schemeClr val="tx1"/>
              </a:buClr>
              <a:defRPr sz="2200">
                <a:solidFill>
                  <a:schemeClr val="tx2"/>
                </a:solidFill>
                <a:latin typeface="Arial" panose="020B0604020202020204" pitchFamily="34" charset="0"/>
                <a:cs typeface="Arial" panose="020B0604020202020204" pitchFamily="34" charset="0"/>
              </a:defRPr>
            </a:lvl4pPr>
            <a:lvl5pPr marL="2057400" indent="-228600">
              <a:spcBef>
                <a:spcPct val="20000"/>
              </a:spcBef>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9pPr>
          </a:lstStyle>
          <a:p>
            <a:pPr algn="just" eaLnBrk="1" hangingPunct="1">
              <a:spcBef>
                <a:spcPct val="40000"/>
              </a:spcBef>
              <a:buClrTx/>
              <a:buSzTx/>
              <a:buFont typeface="Wingdings" panose="05000000000000000000" pitchFamily="2" charset="2"/>
              <a:buChar char="§"/>
            </a:pPr>
            <a:r>
              <a:rPr lang="es-ES" sz="1650" b="1" dirty="0"/>
              <a:t>  ESTRATEGIAS COMPETITIVAS:</a:t>
            </a:r>
            <a:r>
              <a:rPr lang="es-ES" sz="1650" dirty="0"/>
              <a:t> </a:t>
            </a:r>
            <a:endParaRPr lang="es-ES" sz="1350" dirty="0"/>
          </a:p>
          <a:p>
            <a:pPr lvl="3" eaLnBrk="1" hangingPunct="1">
              <a:spcBef>
                <a:spcPct val="40000"/>
              </a:spcBef>
              <a:buClrTx/>
              <a:buFont typeface="Wingdings" panose="05000000000000000000" pitchFamily="2" charset="2"/>
              <a:buChar char="ü"/>
            </a:pPr>
            <a:r>
              <a:rPr lang="es-ES" sz="1650" dirty="0"/>
              <a:t>Líder</a:t>
            </a:r>
          </a:p>
          <a:p>
            <a:pPr lvl="3" eaLnBrk="1" hangingPunct="1">
              <a:spcBef>
                <a:spcPct val="40000"/>
              </a:spcBef>
              <a:buClrTx/>
              <a:buFont typeface="Wingdings" panose="05000000000000000000" pitchFamily="2" charset="2"/>
              <a:buChar char="ü"/>
            </a:pPr>
            <a:r>
              <a:rPr lang="es-ES" sz="1650" dirty="0"/>
              <a:t>Retador</a:t>
            </a:r>
          </a:p>
          <a:p>
            <a:pPr lvl="3" eaLnBrk="1" hangingPunct="1">
              <a:spcBef>
                <a:spcPct val="40000"/>
              </a:spcBef>
              <a:buClrTx/>
              <a:buFont typeface="Wingdings" panose="05000000000000000000" pitchFamily="2" charset="2"/>
              <a:buChar char="ü"/>
            </a:pPr>
            <a:r>
              <a:rPr lang="es-ES" sz="1650" dirty="0"/>
              <a:t>Seguidor</a:t>
            </a:r>
          </a:p>
          <a:p>
            <a:pPr lvl="3" eaLnBrk="1" hangingPunct="1">
              <a:spcBef>
                <a:spcPct val="40000"/>
              </a:spcBef>
              <a:buClrTx/>
              <a:buFont typeface="Wingdings" panose="05000000000000000000" pitchFamily="2" charset="2"/>
              <a:buChar char="ü"/>
            </a:pPr>
            <a:r>
              <a:rPr lang="es-ES" sz="1650" dirty="0"/>
              <a:t>Especialización en nichos</a:t>
            </a:r>
          </a:p>
        </p:txBody>
      </p:sp>
      <p:sp>
        <p:nvSpPr>
          <p:cNvPr id="52229" name="Rectangle 5"/>
          <p:cNvSpPr>
            <a:spLocks noChangeArrowheads="1"/>
          </p:cNvSpPr>
          <p:nvPr/>
        </p:nvSpPr>
        <p:spPr bwMode="auto">
          <a:xfrm>
            <a:off x="2250282" y="250033"/>
            <a:ext cx="5570935" cy="917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1"/>
              </a:buClr>
              <a:buSzPct val="70000"/>
              <a:buFont typeface="Wingdings" panose="05000000000000000000" pitchFamily="2" charset="2"/>
              <a:defRPr sz="28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6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defRPr sz="2200">
                <a:solidFill>
                  <a:schemeClr val="tx2"/>
                </a:solidFill>
                <a:latin typeface="Arial" panose="020B0604020202020204" pitchFamily="34" charset="0"/>
                <a:cs typeface="Arial" panose="020B0604020202020204" pitchFamily="34" charset="0"/>
              </a:defRPr>
            </a:lvl4pPr>
            <a:lvl5pPr marL="2057400" indent="-228600">
              <a:spcBef>
                <a:spcPct val="20000"/>
              </a:spcBef>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s-ES" sz="2250" b="1" dirty="0">
                <a:solidFill>
                  <a:srgbClr val="FF0000"/>
                </a:solidFill>
              </a:rPr>
              <a:t>Análisis de la situación</a:t>
            </a:r>
            <a:br>
              <a:rPr lang="es-ES" sz="1350" b="1" dirty="0">
                <a:solidFill>
                  <a:srgbClr val="FF0000"/>
                </a:solidFill>
              </a:rPr>
            </a:br>
            <a:r>
              <a:rPr lang="es-ES" sz="1350" b="1" dirty="0">
                <a:solidFill>
                  <a:schemeClr val="tx1"/>
                </a:solidFill>
              </a:rPr>
              <a:t>A</a:t>
            </a:r>
            <a:r>
              <a:rPr lang="es-ES" sz="1800" b="1" dirty="0">
                <a:solidFill>
                  <a:srgbClr val="FF0000"/>
                </a:solidFill>
              </a:rPr>
              <a:t>nálisis Interno</a:t>
            </a:r>
            <a:br>
              <a:rPr lang="es-ES" sz="1350" dirty="0">
                <a:solidFill>
                  <a:srgbClr val="FF0000"/>
                </a:solidFill>
              </a:rPr>
            </a:br>
            <a:r>
              <a:rPr lang="es-ES" sz="1350" dirty="0">
                <a:solidFill>
                  <a:schemeClr val="tx1"/>
                </a:solidFill>
              </a:rPr>
              <a:t>		</a:t>
            </a:r>
            <a:endParaRPr lang="es-ES" sz="1800" dirty="0"/>
          </a:p>
        </p:txBody>
      </p:sp>
      <p:cxnSp>
        <p:nvCxnSpPr>
          <p:cNvPr id="6" name="5 Conector recto">
            <a:extLst>
              <a:ext uri="{FF2B5EF4-FFF2-40B4-BE49-F238E27FC236}">
                <a16:creationId xmlns:a16="http://schemas.microsoft.com/office/drawing/2014/main" id="{2302B9E4-AE26-4799-9FBE-3BA8CFCFB495}"/>
              </a:ext>
            </a:extLst>
          </p:cNvPr>
          <p:cNvCxnSpPr/>
          <p:nvPr/>
        </p:nvCxnSpPr>
        <p:spPr>
          <a:xfrm>
            <a:off x="251520" y="4803998"/>
            <a:ext cx="712879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7" name="3 Imagen" descr="C:\Users\e13104\Dropbox\UTP\Logo UTP en alta - 29-8-13.jpg">
            <a:extLst>
              <a:ext uri="{FF2B5EF4-FFF2-40B4-BE49-F238E27FC236}">
                <a16:creationId xmlns:a16="http://schemas.microsoft.com/office/drawing/2014/main" id="{D0A244D7-6C95-4E5A-9307-B2BBEB7483E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76805" y="4255684"/>
            <a:ext cx="1371600" cy="571500"/>
          </a:xfrm>
          <a:prstGeom prst="rect">
            <a:avLst/>
          </a:prstGeom>
          <a:noFill/>
          <a:ln>
            <a:noFill/>
          </a:ln>
        </p:spPr>
      </p:pic>
    </p:spTree>
    <p:extLst>
      <p:ext uri="{BB962C8B-B14F-4D97-AF65-F5344CB8AC3E}">
        <p14:creationId xmlns:p14="http://schemas.microsoft.com/office/powerpoint/2010/main" val="30584392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Text Box 2"/>
          <p:cNvSpPr txBox="1">
            <a:spLocks noChangeArrowheads="1"/>
          </p:cNvSpPr>
          <p:nvPr/>
        </p:nvSpPr>
        <p:spPr bwMode="auto">
          <a:xfrm>
            <a:off x="1556148" y="1059582"/>
            <a:ext cx="6265069" cy="842538"/>
          </a:xfrm>
          <a:prstGeom prst="rect">
            <a:avLst/>
          </a:prstGeom>
          <a:noFill/>
          <a:ln w="9525">
            <a:noFill/>
            <a:miter lim="800000"/>
            <a:headEnd/>
            <a:tailEnd/>
          </a:ln>
          <a:effectLst/>
        </p:spPr>
        <p:txBody>
          <a:bodyPr>
            <a:spAutoFit/>
          </a:bodyPr>
          <a:lstStyle/>
          <a:p>
            <a:pPr marL="205979" indent="-205979" algn="just">
              <a:spcBef>
                <a:spcPct val="50000"/>
              </a:spcBef>
              <a:buClr>
                <a:schemeClr val="tx2"/>
              </a:buClr>
              <a:buSzPct val="70000"/>
              <a:defRPr/>
            </a:pPr>
            <a:r>
              <a:rPr lang="es-ES" sz="1500" b="1" dirty="0">
                <a:solidFill>
                  <a:srgbClr val="FF0000"/>
                </a:solidFill>
                <a:effectLst>
                  <a:outerShdw blurRad="38100" dist="38100" dir="2700000" algn="tl">
                    <a:srgbClr val="C0C0C0"/>
                  </a:outerShdw>
                </a:effectLst>
                <a:latin typeface="Arial" charset="0"/>
                <a:cs typeface="Arial" charset="0"/>
              </a:rPr>
              <a:t>MICROENTORNO: </a:t>
            </a:r>
            <a:r>
              <a:rPr lang="es-ES" sz="1500" b="1" u="sng" dirty="0">
                <a:solidFill>
                  <a:srgbClr val="FF0000"/>
                </a:solidFill>
                <a:effectLst>
                  <a:outerShdw blurRad="38100" dist="38100" dir="2700000" algn="tl">
                    <a:srgbClr val="C0C0C0"/>
                  </a:outerShdw>
                </a:effectLst>
                <a:latin typeface="Arial" charset="0"/>
                <a:cs typeface="Arial" charset="0"/>
              </a:rPr>
              <a:t>GRUPOS DE INTERÉS</a:t>
            </a:r>
            <a:endParaRPr lang="es-ES" sz="1500" u="sng" dirty="0">
              <a:solidFill>
                <a:srgbClr val="FF0000"/>
              </a:solidFill>
              <a:latin typeface="Arial" charset="0"/>
              <a:cs typeface="Arial" charset="0"/>
            </a:endParaRPr>
          </a:p>
          <a:p>
            <a:pPr marL="205979" indent="-205979" algn="just">
              <a:spcBef>
                <a:spcPct val="50000"/>
              </a:spcBef>
              <a:defRPr/>
            </a:pPr>
            <a:r>
              <a:rPr lang="es-ES" sz="1350" dirty="0">
                <a:latin typeface="Arial" charset="0"/>
                <a:cs typeface="Arial" charset="0"/>
              </a:rPr>
              <a:t>	</a:t>
            </a:r>
            <a:r>
              <a:rPr lang="es-ES" sz="1350" dirty="0">
                <a:solidFill>
                  <a:schemeClr val="tx2"/>
                </a:solidFill>
                <a:latin typeface="Arial" charset="0"/>
                <a:cs typeface="Arial" charset="0"/>
              </a:rPr>
              <a:t>“Cualquier grupo que influye de manera efectiva o podría llegar a influir en la capacidad de una organización para alcanzar sus objetivos”</a:t>
            </a:r>
          </a:p>
        </p:txBody>
      </p:sp>
      <p:sp>
        <p:nvSpPr>
          <p:cNvPr id="419843" name="Text Box 3"/>
          <p:cNvSpPr txBox="1">
            <a:spLocks noChangeArrowheads="1"/>
          </p:cNvSpPr>
          <p:nvPr/>
        </p:nvSpPr>
        <p:spPr bwMode="auto">
          <a:xfrm>
            <a:off x="1664494" y="1943473"/>
            <a:ext cx="6263878"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74638" indent="-274638">
              <a:spcBef>
                <a:spcPct val="20000"/>
              </a:spcBef>
              <a:buClr>
                <a:schemeClr val="tx1"/>
              </a:buClr>
              <a:buSzPct val="70000"/>
              <a:buFont typeface="Wingdings" panose="05000000000000000000" pitchFamily="2" charset="2"/>
              <a:defRPr sz="28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6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defRPr sz="2200">
                <a:solidFill>
                  <a:schemeClr val="tx2"/>
                </a:solidFill>
                <a:latin typeface="Arial" panose="020B0604020202020204" pitchFamily="34" charset="0"/>
                <a:cs typeface="Arial" panose="020B0604020202020204" pitchFamily="34" charset="0"/>
              </a:defRPr>
            </a:lvl4pPr>
            <a:lvl5pPr marL="2057400" indent="-228600">
              <a:spcBef>
                <a:spcPct val="20000"/>
              </a:spcBef>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9pPr>
          </a:lstStyle>
          <a:p>
            <a:pPr algn="just" eaLnBrk="1" hangingPunct="1">
              <a:spcBef>
                <a:spcPct val="50000"/>
              </a:spcBef>
              <a:buClrTx/>
              <a:buSzTx/>
              <a:buFont typeface="Wingdings" panose="05000000000000000000" pitchFamily="2" charset="2"/>
              <a:buChar char="§"/>
            </a:pPr>
            <a:r>
              <a:rPr lang="es-ES" sz="1200" b="1" dirty="0"/>
              <a:t>MEDIOS DE COMUNICACIÓN MASIVA</a:t>
            </a:r>
            <a:r>
              <a:rPr lang="es-ES" sz="1200" dirty="0"/>
              <a:t>: TV, periódicos, revistas, radios…</a:t>
            </a:r>
          </a:p>
          <a:p>
            <a:pPr algn="just" eaLnBrk="1" hangingPunct="1">
              <a:spcBef>
                <a:spcPct val="50000"/>
              </a:spcBef>
              <a:buClrTx/>
              <a:buSzTx/>
              <a:buFont typeface="Wingdings" panose="05000000000000000000" pitchFamily="2" charset="2"/>
              <a:buChar char="§"/>
            </a:pPr>
            <a:r>
              <a:rPr lang="es-ES" sz="1200" b="1" dirty="0"/>
              <a:t>GRUPOS GUBERNAMENTALES</a:t>
            </a:r>
            <a:r>
              <a:rPr lang="es-ES" sz="1200" dirty="0"/>
              <a:t>: local, regional, nacional, internacional. </a:t>
            </a:r>
          </a:p>
          <a:p>
            <a:pPr algn="just" eaLnBrk="1" hangingPunct="1">
              <a:spcBef>
                <a:spcPct val="50000"/>
              </a:spcBef>
              <a:buClrTx/>
              <a:buSzTx/>
              <a:buFont typeface="Wingdings" panose="05000000000000000000" pitchFamily="2" charset="2"/>
              <a:buChar char="§"/>
            </a:pPr>
            <a:r>
              <a:rPr lang="es-ES" sz="1200" b="1" dirty="0"/>
              <a:t>GRUPOS DE ACCIÓN CIUDADANA</a:t>
            </a:r>
            <a:r>
              <a:rPr lang="es-ES" sz="1200" dirty="0"/>
              <a:t>: organizaciones de consumidores, etc.</a:t>
            </a:r>
          </a:p>
          <a:p>
            <a:pPr algn="just" eaLnBrk="1" hangingPunct="1">
              <a:spcBef>
                <a:spcPct val="50000"/>
              </a:spcBef>
              <a:buClrTx/>
              <a:buSzTx/>
              <a:buFont typeface="Wingdings" panose="05000000000000000000" pitchFamily="2" charset="2"/>
              <a:buChar char="§"/>
            </a:pPr>
            <a:r>
              <a:rPr lang="es-ES" sz="1200" b="1" dirty="0"/>
              <a:t>RESIDENTES DE LA ZONA, GRUPOS DE INTERÉS GENERAL, PERSONAL DE LA EMPRESA</a:t>
            </a:r>
            <a:r>
              <a:rPr lang="es-ES" sz="1200" dirty="0"/>
              <a:t>.</a:t>
            </a:r>
            <a:endParaRPr lang="es-ES" sz="1200" b="1" dirty="0"/>
          </a:p>
        </p:txBody>
      </p:sp>
      <p:sp>
        <p:nvSpPr>
          <p:cNvPr id="419844" name="Text Box 4"/>
          <p:cNvSpPr txBox="1">
            <a:spLocks noChangeArrowheads="1"/>
          </p:cNvSpPr>
          <p:nvPr/>
        </p:nvSpPr>
        <p:spPr bwMode="auto">
          <a:xfrm>
            <a:off x="1556148" y="3218923"/>
            <a:ext cx="6372225" cy="1384995"/>
          </a:xfrm>
          <a:prstGeom prst="rect">
            <a:avLst/>
          </a:prstGeom>
          <a:noFill/>
          <a:ln w="9525">
            <a:noFill/>
            <a:miter lim="800000"/>
            <a:headEnd/>
            <a:tailEnd/>
          </a:ln>
          <a:effectLst/>
        </p:spPr>
        <p:txBody>
          <a:bodyPr>
            <a:spAutoFit/>
          </a:bodyPr>
          <a:lstStyle/>
          <a:p>
            <a:pPr marL="205979" indent="-205979">
              <a:spcBef>
                <a:spcPct val="50000"/>
              </a:spcBef>
              <a:buFont typeface="Wingdings" pitchFamily="2" charset="2"/>
              <a:buChar char="ü"/>
              <a:defRPr/>
            </a:pPr>
            <a:r>
              <a:rPr lang="es-ES" sz="1200" u="sng" dirty="0">
                <a:solidFill>
                  <a:schemeClr val="tx2"/>
                </a:solidFill>
                <a:effectLst>
                  <a:outerShdw blurRad="38100" dist="38100" dir="2700000" algn="tl">
                    <a:srgbClr val="C0C0C0"/>
                  </a:outerShdw>
                </a:effectLst>
                <a:latin typeface="Arial" charset="0"/>
                <a:cs typeface="Arial" charset="0"/>
              </a:rPr>
              <a:t>FACILITAR O PROMOVER LA ACCIÓN COMERCIAL</a:t>
            </a:r>
            <a:r>
              <a:rPr lang="es-ES" sz="1200" dirty="0">
                <a:latin typeface="Arial" charset="0"/>
                <a:cs typeface="Arial" charset="0"/>
              </a:rPr>
              <a:t>: Cámaras de Comercio, Instituto Español de Comercio Exterior…</a:t>
            </a:r>
          </a:p>
          <a:p>
            <a:pPr marL="205979" indent="-205979">
              <a:spcBef>
                <a:spcPct val="50000"/>
              </a:spcBef>
              <a:buFont typeface="Wingdings" pitchFamily="2" charset="2"/>
              <a:buChar char="ü"/>
              <a:defRPr/>
            </a:pPr>
            <a:r>
              <a:rPr lang="es-ES" sz="1200" u="sng" dirty="0">
                <a:solidFill>
                  <a:schemeClr val="tx2"/>
                </a:solidFill>
                <a:effectLst>
                  <a:outerShdw blurRad="38100" dist="38100" dir="2700000" algn="tl">
                    <a:srgbClr val="C0C0C0"/>
                  </a:outerShdw>
                </a:effectLst>
                <a:latin typeface="Arial" charset="0"/>
                <a:cs typeface="Arial" charset="0"/>
              </a:rPr>
              <a:t>INFORMAR Y PROTEGER AL CONSUMIDOR</a:t>
            </a:r>
            <a:r>
              <a:rPr lang="es-ES" sz="1200" dirty="0">
                <a:latin typeface="Arial" charset="0"/>
                <a:cs typeface="Arial" charset="0"/>
              </a:rPr>
              <a:t>: Instituto Nacional de Consumo, </a:t>
            </a:r>
            <a:r>
              <a:rPr lang="es-ES" sz="1200" dirty="0" err="1">
                <a:latin typeface="Arial" charset="0"/>
                <a:cs typeface="Arial" charset="0"/>
              </a:rPr>
              <a:t>OMIC’s</a:t>
            </a:r>
            <a:r>
              <a:rPr lang="es-ES" sz="1200" dirty="0">
                <a:latin typeface="Arial" charset="0"/>
                <a:cs typeface="Arial" charset="0"/>
              </a:rPr>
              <a:t>, Asociaciones de Consumidores…</a:t>
            </a:r>
          </a:p>
          <a:p>
            <a:pPr marL="205979" indent="-205979">
              <a:spcBef>
                <a:spcPct val="50000"/>
              </a:spcBef>
              <a:buFont typeface="Wingdings" pitchFamily="2" charset="2"/>
              <a:buChar char="ü"/>
              <a:defRPr/>
            </a:pPr>
            <a:r>
              <a:rPr lang="es-ES" sz="1200" u="sng" dirty="0">
                <a:solidFill>
                  <a:schemeClr val="tx2"/>
                </a:solidFill>
                <a:effectLst>
                  <a:outerShdw blurRad="38100" dist="38100" dir="2700000" algn="tl">
                    <a:srgbClr val="C0C0C0"/>
                  </a:outerShdw>
                </a:effectLst>
                <a:latin typeface="Arial" charset="0"/>
                <a:cs typeface="Arial" charset="0"/>
              </a:rPr>
              <a:t>VELAR POR EL CUMPLIIMIENTO DE LAS NORMAS</a:t>
            </a:r>
            <a:r>
              <a:rPr lang="es-ES" sz="1200" dirty="0">
                <a:latin typeface="Arial" charset="0"/>
                <a:cs typeface="Arial" charset="0"/>
              </a:rPr>
              <a:t>: Comisión Nacional de la Competencia (CNC), CNMV, CCAA, Ministerios…</a:t>
            </a:r>
          </a:p>
        </p:txBody>
      </p:sp>
      <p:sp>
        <p:nvSpPr>
          <p:cNvPr id="54278" name="Rectangle 6"/>
          <p:cNvSpPr>
            <a:spLocks noChangeArrowheads="1"/>
          </p:cNvSpPr>
          <p:nvPr/>
        </p:nvSpPr>
        <p:spPr bwMode="auto">
          <a:xfrm>
            <a:off x="2250282" y="250033"/>
            <a:ext cx="5570935" cy="917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1"/>
              </a:buClr>
              <a:buSzPct val="70000"/>
              <a:buFont typeface="Wingdings" panose="05000000000000000000" pitchFamily="2" charset="2"/>
              <a:defRPr sz="2800">
                <a:solidFill>
                  <a:schemeClr val="tx2"/>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sz="26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defRPr sz="2200">
                <a:solidFill>
                  <a:schemeClr val="tx2"/>
                </a:solidFill>
                <a:latin typeface="Arial" panose="020B0604020202020204" pitchFamily="34" charset="0"/>
                <a:cs typeface="Arial" panose="020B0604020202020204" pitchFamily="34" charset="0"/>
              </a:defRPr>
            </a:lvl4pPr>
            <a:lvl5pPr marL="2057400" indent="-228600">
              <a:spcBef>
                <a:spcPct val="20000"/>
              </a:spcBef>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s-ES" sz="2250" b="1" dirty="0">
                <a:solidFill>
                  <a:srgbClr val="FF0000"/>
                </a:solidFill>
              </a:rPr>
              <a:t> Análisis de la situación</a:t>
            </a:r>
            <a:br>
              <a:rPr lang="es-ES" sz="1350" b="1" dirty="0">
                <a:solidFill>
                  <a:srgbClr val="FF0000"/>
                </a:solidFill>
              </a:rPr>
            </a:br>
            <a:r>
              <a:rPr lang="es-ES" sz="1350" dirty="0">
                <a:solidFill>
                  <a:schemeClr val="tx1"/>
                </a:solidFill>
              </a:rPr>
              <a:t>	</a:t>
            </a:r>
            <a:endParaRPr lang="es-ES" sz="1800" dirty="0"/>
          </a:p>
        </p:txBody>
      </p:sp>
      <p:cxnSp>
        <p:nvCxnSpPr>
          <p:cNvPr id="6" name="5 Conector recto">
            <a:extLst>
              <a:ext uri="{FF2B5EF4-FFF2-40B4-BE49-F238E27FC236}">
                <a16:creationId xmlns:a16="http://schemas.microsoft.com/office/drawing/2014/main" id="{34CCB7F2-2D54-4A2E-AB03-06DAD501E619}"/>
              </a:ext>
            </a:extLst>
          </p:cNvPr>
          <p:cNvCxnSpPr>
            <a:cxnSpLocks/>
          </p:cNvCxnSpPr>
          <p:nvPr/>
        </p:nvCxnSpPr>
        <p:spPr>
          <a:xfrm>
            <a:off x="251520" y="4803998"/>
            <a:ext cx="7569697" cy="23186"/>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7" name="3 Imagen" descr="C:\Users\e13104\Dropbox\UTP\Logo UTP en alta - 29-8-13.jpg">
            <a:extLst>
              <a:ext uri="{FF2B5EF4-FFF2-40B4-BE49-F238E27FC236}">
                <a16:creationId xmlns:a16="http://schemas.microsoft.com/office/drawing/2014/main" id="{8A0F0A80-04F5-4D06-A224-B7D6DDF23A2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68344" y="4203270"/>
            <a:ext cx="1371600" cy="571500"/>
          </a:xfrm>
          <a:prstGeom prst="rect">
            <a:avLst/>
          </a:prstGeom>
          <a:noFill/>
          <a:ln>
            <a:noFill/>
          </a:ln>
        </p:spPr>
      </p:pic>
    </p:spTree>
    <p:extLst>
      <p:ext uri="{BB962C8B-B14F-4D97-AF65-F5344CB8AC3E}">
        <p14:creationId xmlns:p14="http://schemas.microsoft.com/office/powerpoint/2010/main" val="30050566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43" grpId="0"/>
      <p:bldP spid="41984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527181" y="2895786"/>
            <a:ext cx="4374486" cy="648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b="1" dirty="0">
              <a:solidFill>
                <a:srgbClr val="FF0000"/>
              </a:solidFill>
            </a:endParaRPr>
          </a:p>
        </p:txBody>
      </p:sp>
      <p:sp>
        <p:nvSpPr>
          <p:cNvPr id="5" name="4 Rectángulo"/>
          <p:cNvSpPr/>
          <p:nvPr/>
        </p:nvSpPr>
        <p:spPr>
          <a:xfrm>
            <a:off x="2493790" y="1028803"/>
            <a:ext cx="4590510" cy="10261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b="1" dirty="0">
              <a:solidFill>
                <a:srgbClr val="FF0000"/>
              </a:solidFill>
            </a:endParaRPr>
          </a:p>
        </p:txBody>
      </p:sp>
      <p:cxnSp>
        <p:nvCxnSpPr>
          <p:cNvPr id="6" name="5 Conector recto"/>
          <p:cNvCxnSpPr/>
          <p:nvPr/>
        </p:nvCxnSpPr>
        <p:spPr>
          <a:xfrm>
            <a:off x="1223628" y="4948014"/>
            <a:ext cx="5346594"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8" name="7 Imagen" descr="C:\Users\e13104\Dropbox\UTP\Logo UTP en alta - 29-8-1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62210" y="4137924"/>
            <a:ext cx="1371600" cy="571500"/>
          </a:xfrm>
          <a:prstGeom prst="rect">
            <a:avLst/>
          </a:prstGeom>
          <a:noFill/>
          <a:ln>
            <a:noFill/>
          </a:ln>
        </p:spPr>
      </p:pic>
      <p:sp>
        <p:nvSpPr>
          <p:cNvPr id="7" name="Rectángulo 6">
            <a:extLst>
              <a:ext uri="{FF2B5EF4-FFF2-40B4-BE49-F238E27FC236}">
                <a16:creationId xmlns:a16="http://schemas.microsoft.com/office/drawing/2014/main" id="{773489EC-A2B5-43EB-9B4A-74EFB5063D02}"/>
              </a:ext>
            </a:extLst>
          </p:cNvPr>
          <p:cNvSpPr/>
          <p:nvPr/>
        </p:nvSpPr>
        <p:spPr>
          <a:xfrm>
            <a:off x="1930952" y="192436"/>
            <a:ext cx="5454606" cy="594066"/>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350"/>
          </a:p>
        </p:txBody>
      </p:sp>
      <p:sp>
        <p:nvSpPr>
          <p:cNvPr id="9" name="Rectangle 2">
            <a:extLst>
              <a:ext uri="{FF2B5EF4-FFF2-40B4-BE49-F238E27FC236}">
                <a16:creationId xmlns:a16="http://schemas.microsoft.com/office/drawing/2014/main" id="{F60CE488-4C12-4D6C-8A88-DEEE4307E072}"/>
              </a:ext>
            </a:extLst>
          </p:cNvPr>
          <p:cNvSpPr>
            <a:spLocks noChangeArrowheads="1"/>
          </p:cNvSpPr>
          <p:nvPr/>
        </p:nvSpPr>
        <p:spPr bwMode="auto">
          <a:xfrm>
            <a:off x="3857626" y="1541860"/>
            <a:ext cx="1556147" cy="341709"/>
          </a:xfrm>
          <a:prstGeom prst="rect">
            <a:avLst/>
          </a:prstGeom>
          <a:solidFill>
            <a:schemeClr val="bg1"/>
          </a:solidFill>
          <a:ln w="38100">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MX" altLang="es-ES" sz="1350">
              <a:latin typeface="Arial" panose="020B0604020202020204" pitchFamily="34" charset="0"/>
            </a:endParaRPr>
          </a:p>
        </p:txBody>
      </p:sp>
      <p:sp>
        <p:nvSpPr>
          <p:cNvPr id="10" name="Rectangle 3">
            <a:extLst>
              <a:ext uri="{FF2B5EF4-FFF2-40B4-BE49-F238E27FC236}">
                <a16:creationId xmlns:a16="http://schemas.microsoft.com/office/drawing/2014/main" id="{1426D6B6-46BB-4298-96B6-565046848073}"/>
              </a:ext>
            </a:extLst>
          </p:cNvPr>
          <p:cNvSpPr>
            <a:spLocks noChangeArrowheads="1"/>
          </p:cNvSpPr>
          <p:nvPr/>
        </p:nvSpPr>
        <p:spPr bwMode="auto">
          <a:xfrm>
            <a:off x="4167857" y="1549004"/>
            <a:ext cx="928539" cy="294802"/>
          </a:xfrm>
          <a:prstGeom prst="rect">
            <a:avLst/>
          </a:prstGeom>
          <a:noFill/>
          <a:ln w="38100">
            <a:noFill/>
            <a:miter lim="800000"/>
            <a:headEnd/>
            <a:tailEnd/>
          </a:ln>
          <a:effectLst/>
        </p:spPr>
        <p:txBody>
          <a:bodyPr wrap="none" lIns="51792" tIns="25897" rIns="51792" bIns="25897">
            <a:spAutoFit/>
          </a:bodyPr>
          <a:lstStyle/>
          <a:p>
            <a:pPr algn="ctr">
              <a:defRPr/>
            </a:pPr>
            <a:r>
              <a:rPr lang="es-ES_tradnl" sz="788" b="1" dirty="0">
                <a:effectLst>
                  <a:outerShdw blurRad="38100" dist="38100" dir="2700000" algn="tl">
                    <a:srgbClr val="C0C0C0"/>
                  </a:outerShdw>
                </a:effectLst>
                <a:latin typeface="Arial" charset="0"/>
                <a:ea typeface="新細明體" pitchFamily="18" charset="-120"/>
              </a:rPr>
              <a:t>COMPETIDORES</a:t>
            </a:r>
          </a:p>
          <a:p>
            <a:pPr algn="ctr">
              <a:defRPr/>
            </a:pPr>
            <a:r>
              <a:rPr lang="es-ES_tradnl" sz="788" b="1" dirty="0">
                <a:effectLst>
                  <a:outerShdw blurRad="38100" dist="38100" dir="2700000" algn="tl">
                    <a:srgbClr val="C0C0C0"/>
                  </a:outerShdw>
                </a:effectLst>
                <a:latin typeface="Arial" charset="0"/>
                <a:ea typeface="新細明體" pitchFamily="18" charset="-120"/>
              </a:rPr>
              <a:t>POTENCIALES</a:t>
            </a:r>
          </a:p>
        </p:txBody>
      </p:sp>
      <p:sp>
        <p:nvSpPr>
          <p:cNvPr id="11" name="Rectangle 6">
            <a:extLst>
              <a:ext uri="{FF2B5EF4-FFF2-40B4-BE49-F238E27FC236}">
                <a16:creationId xmlns:a16="http://schemas.microsoft.com/office/drawing/2014/main" id="{30863594-ABA7-4E9A-8105-B5BC6E651618}"/>
              </a:ext>
            </a:extLst>
          </p:cNvPr>
          <p:cNvSpPr>
            <a:spLocks noChangeArrowheads="1"/>
          </p:cNvSpPr>
          <p:nvPr/>
        </p:nvSpPr>
        <p:spPr bwMode="auto">
          <a:xfrm>
            <a:off x="5601891" y="2813448"/>
            <a:ext cx="1365647" cy="225028"/>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MX" altLang="es-ES" sz="1350">
              <a:latin typeface="Arial" panose="020B0604020202020204" pitchFamily="34" charset="0"/>
            </a:endParaRPr>
          </a:p>
        </p:txBody>
      </p:sp>
      <p:sp>
        <p:nvSpPr>
          <p:cNvPr id="12" name="Rectangle 7">
            <a:extLst>
              <a:ext uri="{FF2B5EF4-FFF2-40B4-BE49-F238E27FC236}">
                <a16:creationId xmlns:a16="http://schemas.microsoft.com/office/drawing/2014/main" id="{F5F38804-EA5C-48D3-8178-D5E725788D78}"/>
              </a:ext>
            </a:extLst>
          </p:cNvPr>
          <p:cNvSpPr>
            <a:spLocks noChangeArrowheads="1"/>
          </p:cNvSpPr>
          <p:nvPr/>
        </p:nvSpPr>
        <p:spPr bwMode="auto">
          <a:xfrm>
            <a:off x="5825459" y="2827736"/>
            <a:ext cx="917319" cy="173551"/>
          </a:xfrm>
          <a:prstGeom prst="rect">
            <a:avLst/>
          </a:prstGeom>
          <a:noFill/>
          <a:ln w="9525">
            <a:noFill/>
            <a:miter lim="800000"/>
            <a:headEnd/>
            <a:tailEnd/>
          </a:ln>
          <a:effectLst/>
        </p:spPr>
        <p:txBody>
          <a:bodyPr wrap="none" lIns="51792" tIns="25897" rIns="51792" bIns="25897">
            <a:spAutoFit/>
          </a:bodyPr>
          <a:lstStyle/>
          <a:p>
            <a:pPr algn="ctr">
              <a:defRPr/>
            </a:pPr>
            <a:r>
              <a:rPr lang="es-ES_tradnl" sz="788" b="1">
                <a:effectLst>
                  <a:outerShdw blurRad="38100" dist="38100" dir="2700000" algn="tl">
                    <a:srgbClr val="C0C0C0"/>
                  </a:outerShdw>
                </a:effectLst>
                <a:latin typeface="Arial" charset="0"/>
                <a:ea typeface="新細明體" pitchFamily="18" charset="-120"/>
              </a:rPr>
              <a:t>COMPRADORES</a:t>
            </a:r>
          </a:p>
        </p:txBody>
      </p:sp>
      <p:sp>
        <p:nvSpPr>
          <p:cNvPr id="13" name="Rectangle 8">
            <a:extLst>
              <a:ext uri="{FF2B5EF4-FFF2-40B4-BE49-F238E27FC236}">
                <a16:creationId xmlns:a16="http://schemas.microsoft.com/office/drawing/2014/main" id="{BA7C024F-D7AF-429D-9FE9-30C3185199F8}"/>
              </a:ext>
            </a:extLst>
          </p:cNvPr>
          <p:cNvSpPr>
            <a:spLocks noChangeArrowheads="1"/>
          </p:cNvSpPr>
          <p:nvPr/>
        </p:nvSpPr>
        <p:spPr bwMode="auto">
          <a:xfrm>
            <a:off x="3857625" y="3852862"/>
            <a:ext cx="1366838" cy="225029"/>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MX" altLang="es-ES" sz="1350">
              <a:latin typeface="Arial" panose="020B0604020202020204" pitchFamily="34" charset="0"/>
            </a:endParaRPr>
          </a:p>
        </p:txBody>
      </p:sp>
      <p:sp>
        <p:nvSpPr>
          <p:cNvPr id="14" name="Rectangle 9">
            <a:extLst>
              <a:ext uri="{FF2B5EF4-FFF2-40B4-BE49-F238E27FC236}">
                <a16:creationId xmlns:a16="http://schemas.microsoft.com/office/drawing/2014/main" id="{0D9CE235-9B50-41C9-9C1B-402D3AB86A01}"/>
              </a:ext>
            </a:extLst>
          </p:cNvPr>
          <p:cNvSpPr>
            <a:spLocks noChangeArrowheads="1"/>
          </p:cNvSpPr>
          <p:nvPr/>
        </p:nvSpPr>
        <p:spPr bwMode="auto">
          <a:xfrm>
            <a:off x="4125516" y="3894536"/>
            <a:ext cx="749003" cy="173551"/>
          </a:xfrm>
          <a:prstGeom prst="rect">
            <a:avLst/>
          </a:prstGeom>
          <a:noFill/>
          <a:ln w="9525">
            <a:noFill/>
            <a:miter lim="800000"/>
            <a:headEnd/>
            <a:tailEnd/>
          </a:ln>
          <a:effectLst/>
        </p:spPr>
        <p:txBody>
          <a:bodyPr wrap="none" lIns="51792" tIns="25897" rIns="51792" bIns="25897">
            <a:spAutoFit/>
          </a:bodyPr>
          <a:lstStyle/>
          <a:p>
            <a:pPr>
              <a:defRPr/>
            </a:pPr>
            <a:r>
              <a:rPr lang="es-ES_tradnl" sz="788" b="1">
                <a:effectLst>
                  <a:outerShdw blurRad="38100" dist="38100" dir="2700000" algn="tl">
                    <a:srgbClr val="C0C0C0"/>
                  </a:outerShdw>
                </a:effectLst>
                <a:latin typeface="Arial" charset="0"/>
                <a:ea typeface="新細明體" pitchFamily="18" charset="-120"/>
              </a:rPr>
              <a:t>SUSTITUTOS</a:t>
            </a:r>
          </a:p>
        </p:txBody>
      </p:sp>
      <p:sp>
        <p:nvSpPr>
          <p:cNvPr id="15" name="Rectangle 10">
            <a:extLst>
              <a:ext uri="{FF2B5EF4-FFF2-40B4-BE49-F238E27FC236}">
                <a16:creationId xmlns:a16="http://schemas.microsoft.com/office/drawing/2014/main" id="{7C62BF55-4838-45EC-B2A8-C4E8FEAF8B94}"/>
              </a:ext>
            </a:extLst>
          </p:cNvPr>
          <p:cNvSpPr>
            <a:spLocks noChangeArrowheads="1"/>
          </p:cNvSpPr>
          <p:nvPr/>
        </p:nvSpPr>
        <p:spPr bwMode="auto">
          <a:xfrm>
            <a:off x="3920729" y="2306242"/>
            <a:ext cx="1303734" cy="1034653"/>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MX" altLang="es-ES" sz="1350">
              <a:latin typeface="Arial" panose="020B0604020202020204" pitchFamily="34" charset="0"/>
            </a:endParaRPr>
          </a:p>
        </p:txBody>
      </p:sp>
      <p:sp>
        <p:nvSpPr>
          <p:cNvPr id="16" name="Line 11">
            <a:extLst>
              <a:ext uri="{FF2B5EF4-FFF2-40B4-BE49-F238E27FC236}">
                <a16:creationId xmlns:a16="http://schemas.microsoft.com/office/drawing/2014/main" id="{F67C809C-3485-42E6-9D5F-B408D64AB2D4}"/>
              </a:ext>
            </a:extLst>
          </p:cNvPr>
          <p:cNvSpPr>
            <a:spLocks noChangeShapeType="1"/>
          </p:cNvSpPr>
          <p:nvPr/>
        </p:nvSpPr>
        <p:spPr bwMode="auto">
          <a:xfrm>
            <a:off x="4542235" y="1885950"/>
            <a:ext cx="0" cy="423863"/>
          </a:xfrm>
          <a:prstGeom prst="line">
            <a:avLst/>
          </a:prstGeom>
          <a:noFill/>
          <a:ln w="38100">
            <a:solidFill>
              <a:srgbClr val="FFCC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s-PE" sz="1350"/>
          </a:p>
        </p:txBody>
      </p:sp>
      <p:sp>
        <p:nvSpPr>
          <p:cNvPr id="17" name="Rectangle 12">
            <a:extLst>
              <a:ext uri="{FF2B5EF4-FFF2-40B4-BE49-F238E27FC236}">
                <a16:creationId xmlns:a16="http://schemas.microsoft.com/office/drawing/2014/main" id="{DD8AA379-D665-4002-A427-B40954FEB10C}"/>
              </a:ext>
            </a:extLst>
          </p:cNvPr>
          <p:cNvSpPr>
            <a:spLocks noChangeArrowheads="1"/>
          </p:cNvSpPr>
          <p:nvPr/>
        </p:nvSpPr>
        <p:spPr bwMode="auto">
          <a:xfrm>
            <a:off x="4126186" y="2368154"/>
            <a:ext cx="928539" cy="294802"/>
          </a:xfrm>
          <a:prstGeom prst="rect">
            <a:avLst/>
          </a:prstGeom>
          <a:noFill/>
          <a:ln w="9525">
            <a:noFill/>
            <a:miter lim="800000"/>
            <a:headEnd/>
            <a:tailEnd/>
          </a:ln>
          <a:effectLst/>
        </p:spPr>
        <p:txBody>
          <a:bodyPr wrap="none" lIns="51792" tIns="25897" rIns="51792" bIns="25897">
            <a:spAutoFit/>
          </a:bodyPr>
          <a:lstStyle/>
          <a:p>
            <a:pPr algn="ctr">
              <a:defRPr/>
            </a:pPr>
            <a:r>
              <a:rPr lang="es-ES_tradnl" sz="788" b="1">
                <a:effectLst>
                  <a:outerShdw blurRad="38100" dist="38100" dir="2700000" algn="tl">
                    <a:srgbClr val="C0C0C0"/>
                  </a:outerShdw>
                </a:effectLst>
                <a:latin typeface="Arial" charset="0"/>
                <a:ea typeface="新細明體" pitchFamily="18" charset="-120"/>
              </a:rPr>
              <a:t>COMPETIDORES</a:t>
            </a:r>
          </a:p>
          <a:p>
            <a:pPr algn="ctr">
              <a:defRPr/>
            </a:pPr>
            <a:r>
              <a:rPr lang="es-ES_tradnl" sz="788" b="1">
                <a:effectLst>
                  <a:outerShdw blurRad="38100" dist="38100" dir="2700000" algn="tl">
                    <a:srgbClr val="C0C0C0"/>
                  </a:outerShdw>
                </a:effectLst>
                <a:latin typeface="Arial" charset="0"/>
                <a:ea typeface="新細明體" pitchFamily="18" charset="-120"/>
              </a:rPr>
              <a:t>EN EL SECTOR</a:t>
            </a:r>
          </a:p>
        </p:txBody>
      </p:sp>
      <p:sp>
        <p:nvSpPr>
          <p:cNvPr id="18" name="Line 13">
            <a:extLst>
              <a:ext uri="{FF2B5EF4-FFF2-40B4-BE49-F238E27FC236}">
                <a16:creationId xmlns:a16="http://schemas.microsoft.com/office/drawing/2014/main" id="{467C9446-3308-4210-A214-4DA84079EB1D}"/>
              </a:ext>
            </a:extLst>
          </p:cNvPr>
          <p:cNvSpPr>
            <a:spLocks noChangeShapeType="1"/>
          </p:cNvSpPr>
          <p:nvPr/>
        </p:nvSpPr>
        <p:spPr bwMode="auto">
          <a:xfrm>
            <a:off x="3477816" y="2925366"/>
            <a:ext cx="375047" cy="0"/>
          </a:xfrm>
          <a:prstGeom prst="line">
            <a:avLst/>
          </a:prstGeom>
          <a:noFill/>
          <a:ln w="38100">
            <a:solidFill>
              <a:srgbClr val="FFCC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s-PE" sz="1350"/>
          </a:p>
        </p:txBody>
      </p:sp>
      <p:sp>
        <p:nvSpPr>
          <p:cNvPr id="19" name="Line 14">
            <a:extLst>
              <a:ext uri="{FF2B5EF4-FFF2-40B4-BE49-F238E27FC236}">
                <a16:creationId xmlns:a16="http://schemas.microsoft.com/office/drawing/2014/main" id="{0523A5D9-01A8-4783-AA5D-93D9DDA985D0}"/>
              </a:ext>
            </a:extLst>
          </p:cNvPr>
          <p:cNvSpPr>
            <a:spLocks noChangeShapeType="1"/>
          </p:cNvSpPr>
          <p:nvPr/>
        </p:nvSpPr>
        <p:spPr bwMode="auto">
          <a:xfrm flipH="1">
            <a:off x="5230416" y="2925366"/>
            <a:ext cx="375047" cy="0"/>
          </a:xfrm>
          <a:prstGeom prst="line">
            <a:avLst/>
          </a:prstGeom>
          <a:noFill/>
          <a:ln w="38100">
            <a:solidFill>
              <a:srgbClr val="FFCC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s-PE" sz="1350"/>
          </a:p>
        </p:txBody>
      </p:sp>
      <p:sp>
        <p:nvSpPr>
          <p:cNvPr id="20" name="Line 15">
            <a:extLst>
              <a:ext uri="{FF2B5EF4-FFF2-40B4-BE49-F238E27FC236}">
                <a16:creationId xmlns:a16="http://schemas.microsoft.com/office/drawing/2014/main" id="{B3BD2C9B-E3A1-4510-AC8E-016D0BCAD97E}"/>
              </a:ext>
            </a:extLst>
          </p:cNvPr>
          <p:cNvSpPr>
            <a:spLocks noChangeShapeType="1"/>
          </p:cNvSpPr>
          <p:nvPr/>
        </p:nvSpPr>
        <p:spPr bwMode="auto">
          <a:xfrm flipV="1">
            <a:off x="4542235" y="3349230"/>
            <a:ext cx="0" cy="501253"/>
          </a:xfrm>
          <a:prstGeom prst="line">
            <a:avLst/>
          </a:prstGeom>
          <a:noFill/>
          <a:ln w="38100">
            <a:solidFill>
              <a:srgbClr val="FFCC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s-PE" sz="1350"/>
          </a:p>
        </p:txBody>
      </p:sp>
      <p:grpSp>
        <p:nvGrpSpPr>
          <p:cNvPr id="21" name="Group 16">
            <a:extLst>
              <a:ext uri="{FF2B5EF4-FFF2-40B4-BE49-F238E27FC236}">
                <a16:creationId xmlns:a16="http://schemas.microsoft.com/office/drawing/2014/main" id="{324AF5F5-0370-4E71-93B9-7583A722D9D7}"/>
              </a:ext>
            </a:extLst>
          </p:cNvPr>
          <p:cNvGrpSpPr>
            <a:grpSpLocks/>
          </p:cNvGrpSpPr>
          <p:nvPr/>
        </p:nvGrpSpPr>
        <p:grpSpPr bwMode="auto">
          <a:xfrm>
            <a:off x="4363641" y="2686051"/>
            <a:ext cx="428625" cy="284560"/>
            <a:chOff x="2826" y="2544"/>
            <a:chExt cx="438" cy="288"/>
          </a:xfrm>
        </p:grpSpPr>
        <p:sp>
          <p:nvSpPr>
            <p:cNvPr id="22" name="Oval 17">
              <a:extLst>
                <a:ext uri="{FF2B5EF4-FFF2-40B4-BE49-F238E27FC236}">
                  <a16:creationId xmlns:a16="http://schemas.microsoft.com/office/drawing/2014/main" id="{48C7D0ED-C386-4885-87D7-CE090EEF1934}"/>
                </a:ext>
              </a:extLst>
            </p:cNvPr>
            <p:cNvSpPr>
              <a:spLocks noChangeArrowheads="1"/>
            </p:cNvSpPr>
            <p:nvPr/>
          </p:nvSpPr>
          <p:spPr bwMode="auto">
            <a:xfrm>
              <a:off x="2826" y="2565"/>
              <a:ext cx="438" cy="267"/>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MX" altLang="es-ES" sz="1350">
                <a:latin typeface="Arial" panose="020B0604020202020204" pitchFamily="34" charset="0"/>
              </a:endParaRPr>
            </a:p>
          </p:txBody>
        </p:sp>
        <p:sp>
          <p:nvSpPr>
            <p:cNvPr id="23" name="Rectangle 18">
              <a:extLst>
                <a:ext uri="{FF2B5EF4-FFF2-40B4-BE49-F238E27FC236}">
                  <a16:creationId xmlns:a16="http://schemas.microsoft.com/office/drawing/2014/main" id="{6C979BDD-3E0B-4B64-BC0D-AE99888FD73F}"/>
                </a:ext>
              </a:extLst>
            </p:cNvPr>
            <p:cNvSpPr>
              <a:spLocks noChangeArrowheads="1"/>
            </p:cNvSpPr>
            <p:nvPr/>
          </p:nvSpPr>
          <p:spPr bwMode="auto">
            <a:xfrm rot="79263">
              <a:off x="2831" y="2544"/>
              <a:ext cx="336" cy="96"/>
            </a:xfrm>
            <a:prstGeom prst="rect">
              <a:avLst/>
            </a:prstGeom>
            <a:solidFill>
              <a:schemeClr val="bg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s-MX" altLang="es-ES" sz="1350">
                <a:latin typeface="Arial" panose="020B0604020202020204" pitchFamily="34" charset="0"/>
              </a:endParaRPr>
            </a:p>
          </p:txBody>
        </p:sp>
        <p:sp>
          <p:nvSpPr>
            <p:cNvPr id="24" name="Line 19">
              <a:extLst>
                <a:ext uri="{FF2B5EF4-FFF2-40B4-BE49-F238E27FC236}">
                  <a16:creationId xmlns:a16="http://schemas.microsoft.com/office/drawing/2014/main" id="{BA062F3D-F7D8-4D92-971D-2C56C2D6C970}"/>
                </a:ext>
              </a:extLst>
            </p:cNvPr>
            <p:cNvSpPr>
              <a:spLocks noChangeShapeType="1"/>
            </p:cNvSpPr>
            <p:nvPr/>
          </p:nvSpPr>
          <p:spPr bwMode="auto">
            <a:xfrm rot="7391933">
              <a:off x="3167" y="2544"/>
              <a:ext cx="1" cy="96"/>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s-PE" sz="1350"/>
            </a:p>
          </p:txBody>
        </p:sp>
      </p:grpSp>
      <p:sp>
        <p:nvSpPr>
          <p:cNvPr id="25" name="Text Box 20">
            <a:extLst>
              <a:ext uri="{FF2B5EF4-FFF2-40B4-BE49-F238E27FC236}">
                <a16:creationId xmlns:a16="http://schemas.microsoft.com/office/drawing/2014/main" id="{64FC59DD-0322-494B-AF2E-46D13A533C07}"/>
              </a:ext>
            </a:extLst>
          </p:cNvPr>
          <p:cNvSpPr txBox="1">
            <a:spLocks noChangeArrowheads="1"/>
          </p:cNvSpPr>
          <p:nvPr/>
        </p:nvSpPr>
        <p:spPr bwMode="auto">
          <a:xfrm>
            <a:off x="2728982" y="352334"/>
            <a:ext cx="3687228" cy="300082"/>
          </a:xfrm>
          <a:prstGeom prst="rect">
            <a:avLst/>
          </a:prstGeom>
          <a:solidFill>
            <a:srgbClr val="CC9900"/>
          </a:solidFill>
          <a:ln w="50800">
            <a:noFill/>
            <a:miter lim="800000"/>
            <a:headEnd type="none" w="med" len="lg"/>
            <a:tailEnd type="none" w="sm" len="sm"/>
          </a:ln>
          <a:effectLst/>
        </p:spPr>
        <p:txBody>
          <a:bodyPr wrap="none" anchor="ctr">
            <a:spAutoFit/>
          </a:bodyPr>
          <a:lstStyle/>
          <a:p>
            <a:pPr algn="ctr" defTabSz="428625">
              <a:defRPr/>
            </a:pPr>
            <a:r>
              <a:rPr lang="es-ES_tradnl" sz="1350" b="1" dirty="0">
                <a:solidFill>
                  <a:schemeClr val="bg1"/>
                </a:solidFill>
                <a:effectLst>
                  <a:outerShdw blurRad="38100" dist="38100" dir="2700000" algn="tl">
                    <a:srgbClr val="000000"/>
                  </a:outerShdw>
                </a:effectLst>
                <a:latin typeface="Tahoma" pitchFamily="34" charset="0"/>
                <a:ea typeface="新細明體" pitchFamily="18" charset="-120"/>
              </a:rPr>
              <a:t>MATRIZ DE COMPETITIVIDAD - PORTER</a:t>
            </a:r>
          </a:p>
        </p:txBody>
      </p:sp>
      <p:sp>
        <p:nvSpPr>
          <p:cNvPr id="26" name="Rectangle 4">
            <a:extLst>
              <a:ext uri="{FF2B5EF4-FFF2-40B4-BE49-F238E27FC236}">
                <a16:creationId xmlns:a16="http://schemas.microsoft.com/office/drawing/2014/main" id="{9F5EC82D-E81B-4468-B780-5B94199C1AC7}"/>
              </a:ext>
            </a:extLst>
          </p:cNvPr>
          <p:cNvSpPr>
            <a:spLocks noChangeArrowheads="1"/>
          </p:cNvSpPr>
          <p:nvPr/>
        </p:nvSpPr>
        <p:spPr bwMode="auto">
          <a:xfrm>
            <a:off x="2105025" y="2762296"/>
            <a:ext cx="1304925" cy="225028"/>
          </a:xfrm>
          <a:prstGeom prst="rect">
            <a:avLst/>
          </a:prstGeom>
          <a:solidFill>
            <a:schemeClr val="bg1"/>
          </a:solidFill>
          <a:ln w="38100">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s-MX" altLang="es-ES" sz="1350" dirty="0">
                <a:latin typeface="Arial" panose="020B0604020202020204" pitchFamily="34" charset="0"/>
              </a:rPr>
              <a:t>Proveedores</a:t>
            </a:r>
          </a:p>
        </p:txBody>
      </p:sp>
    </p:spTree>
    <p:extLst>
      <p:ext uri="{BB962C8B-B14F-4D97-AF65-F5344CB8AC3E}">
        <p14:creationId xmlns:p14="http://schemas.microsoft.com/office/powerpoint/2010/main" val="23274940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5 Marcador de texto"/>
          <p:cNvSpPr txBox="1">
            <a:spLocks/>
          </p:cNvSpPr>
          <p:nvPr/>
        </p:nvSpPr>
        <p:spPr>
          <a:xfrm>
            <a:off x="1276918" y="403066"/>
            <a:ext cx="2302055" cy="304373"/>
          </a:xfrm>
          <a:prstGeom prst="rect">
            <a:avLst/>
          </a:prstGeom>
          <a:noFill/>
        </p:spPr>
        <p:txBody>
          <a:bodyPr anchor="b"/>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s-PE" sz="1350" b="1" dirty="0">
                <a:solidFill>
                  <a:srgbClr val="FF0000"/>
                </a:solidFill>
              </a:rPr>
              <a:t>Unidad: El Marketing y la nueva </a:t>
            </a:r>
            <a:r>
              <a:rPr lang="es-PE" sz="1350" b="1" dirty="0" err="1">
                <a:solidFill>
                  <a:srgbClr val="FF0000"/>
                </a:solidFill>
              </a:rPr>
              <a:t>economia</a:t>
            </a:r>
            <a:endParaRPr lang="es-PE" sz="1350" b="1" dirty="0">
              <a:solidFill>
                <a:srgbClr val="FF0000"/>
              </a:solidFill>
            </a:endParaRPr>
          </a:p>
        </p:txBody>
      </p:sp>
      <p:sp>
        <p:nvSpPr>
          <p:cNvPr id="3" name="5 Marcador de texto"/>
          <p:cNvSpPr txBox="1">
            <a:spLocks/>
          </p:cNvSpPr>
          <p:nvPr/>
        </p:nvSpPr>
        <p:spPr>
          <a:xfrm>
            <a:off x="1200491" y="906748"/>
            <a:ext cx="2356538" cy="534899"/>
          </a:xfrm>
          <a:prstGeom prst="rect">
            <a:avLst/>
          </a:prstGeom>
          <a:noFill/>
        </p:spPr>
        <p:txBody>
          <a:bodyPr anchor="b"/>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s-PE" sz="1200" b="1" dirty="0">
                <a:solidFill>
                  <a:srgbClr val="0070C0"/>
                </a:solidFill>
              </a:rPr>
              <a:t>Tema: Marketing y comportamiento de consumo</a:t>
            </a:r>
          </a:p>
        </p:txBody>
      </p:sp>
      <p:sp>
        <p:nvSpPr>
          <p:cNvPr id="4" name="5 Marcador de texto"/>
          <p:cNvSpPr txBox="1">
            <a:spLocks/>
          </p:cNvSpPr>
          <p:nvPr/>
        </p:nvSpPr>
        <p:spPr>
          <a:xfrm>
            <a:off x="1224040" y="359756"/>
            <a:ext cx="2302055" cy="572569"/>
          </a:xfrm>
          <a:prstGeom prst="rect">
            <a:avLst/>
          </a:prstGeom>
          <a:noFill/>
        </p:spPr>
        <p:txBody>
          <a:bodyPr anchor="t"/>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endParaRPr lang="es-ES" sz="1050" dirty="0"/>
          </a:p>
        </p:txBody>
      </p:sp>
      <p:sp>
        <p:nvSpPr>
          <p:cNvPr id="6" name="5 Rectángulo redondeado"/>
          <p:cNvSpPr/>
          <p:nvPr/>
        </p:nvSpPr>
        <p:spPr>
          <a:xfrm>
            <a:off x="4247964" y="254627"/>
            <a:ext cx="2970330" cy="486054"/>
          </a:xfrm>
          <a:prstGeom prst="roundRect">
            <a:avLst>
              <a:gd name="adj" fmla="val 10493"/>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350" b="1" dirty="0">
                <a:solidFill>
                  <a:srgbClr val="0070C0"/>
                </a:solidFill>
              </a:rPr>
              <a:t>Conclusiones</a:t>
            </a:r>
            <a:endParaRPr lang="es-PE" sz="1200" b="1" dirty="0">
              <a:solidFill>
                <a:srgbClr val="0070C0"/>
              </a:solidFill>
            </a:endParaRPr>
          </a:p>
        </p:txBody>
      </p:sp>
      <p:sp>
        <p:nvSpPr>
          <p:cNvPr id="7" name="6 Rectángulo"/>
          <p:cNvSpPr/>
          <p:nvPr/>
        </p:nvSpPr>
        <p:spPr>
          <a:xfrm>
            <a:off x="4018629" y="1244200"/>
            <a:ext cx="3429000" cy="1061829"/>
          </a:xfrm>
          <a:prstGeom prst="rect">
            <a:avLst/>
          </a:prstGeom>
        </p:spPr>
        <p:txBody>
          <a:bodyPr>
            <a:spAutoFit/>
          </a:bodyPr>
          <a:lstStyle/>
          <a:p>
            <a:pPr algn="just"/>
            <a:r>
              <a:rPr lang="es-ES" sz="1050" dirty="0"/>
              <a:t>El comportamiento del consumidor varia según los cambios en el estilo de vida y variación de sus necesidades, existen modelos que explican el comportamiento del consumidor, como el modelo estímulo-respuesta.</a:t>
            </a:r>
          </a:p>
          <a:p>
            <a:pPr algn="just"/>
            <a:r>
              <a:rPr lang="es-ES" sz="1050" dirty="0"/>
              <a:t>Para plantear adecuadamente el Plan de Marketing es necesario realizar el análisis estructural de las industrias.</a:t>
            </a:r>
          </a:p>
        </p:txBody>
      </p:sp>
      <p:sp>
        <p:nvSpPr>
          <p:cNvPr id="8" name="7 Rectángulo"/>
          <p:cNvSpPr/>
          <p:nvPr/>
        </p:nvSpPr>
        <p:spPr>
          <a:xfrm>
            <a:off x="1224041" y="1599642"/>
            <a:ext cx="2614743"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ES" sz="1350" b="1" dirty="0">
              <a:solidFill>
                <a:srgbClr val="C00000"/>
              </a:solidFill>
            </a:endParaRPr>
          </a:p>
          <a:p>
            <a:pPr algn="just"/>
            <a:endParaRPr lang="es-ES" sz="1350" b="1" dirty="0">
              <a:solidFill>
                <a:srgbClr val="C00000"/>
              </a:solidFill>
            </a:endParaRPr>
          </a:p>
          <a:p>
            <a:pPr algn="just"/>
            <a:endParaRPr lang="es-ES" sz="1350" b="1" dirty="0">
              <a:solidFill>
                <a:srgbClr val="C00000"/>
              </a:solidFill>
            </a:endParaRPr>
          </a:p>
          <a:p>
            <a:pPr algn="just"/>
            <a:endParaRPr lang="es-ES" sz="1350" b="1" dirty="0">
              <a:solidFill>
                <a:srgbClr val="C00000"/>
              </a:solidFill>
            </a:endParaRPr>
          </a:p>
          <a:p>
            <a:pPr algn="just"/>
            <a:endParaRPr lang="es-ES" sz="1350" b="1" dirty="0">
              <a:solidFill>
                <a:srgbClr val="C00000"/>
              </a:solidFill>
            </a:endParaRPr>
          </a:p>
          <a:p>
            <a:pPr marL="257175" indent="-257175">
              <a:buAutoNum type="arabicPeriod"/>
            </a:pPr>
            <a:endParaRPr lang="es-ES" sz="1050" b="1" dirty="0">
              <a:solidFill>
                <a:srgbClr val="002060"/>
              </a:solidFill>
            </a:endParaRPr>
          </a:p>
          <a:p>
            <a:pPr marL="257175" indent="-257175">
              <a:buAutoNum type="arabicPeriod"/>
            </a:pPr>
            <a:endParaRPr lang="es-ES" sz="1050" b="1" dirty="0">
              <a:solidFill>
                <a:srgbClr val="002060"/>
              </a:solidFill>
            </a:endParaRPr>
          </a:p>
          <a:p>
            <a:pPr marL="257175" indent="-257175">
              <a:buAutoNum type="arabicPeriod"/>
            </a:pPr>
            <a:endParaRPr lang="es-ES" sz="1050" b="1" dirty="0">
              <a:solidFill>
                <a:srgbClr val="002060"/>
              </a:solidFill>
            </a:endParaRPr>
          </a:p>
          <a:p>
            <a:pPr marL="257175" indent="-257175">
              <a:buAutoNum type="arabicPeriod"/>
            </a:pPr>
            <a:endParaRPr lang="es-ES" sz="1050" b="1" dirty="0">
              <a:solidFill>
                <a:srgbClr val="002060"/>
              </a:solidFill>
            </a:endParaRPr>
          </a:p>
          <a:p>
            <a:pPr marL="257175" indent="-257175">
              <a:buAutoNum type="arabicPeriod"/>
            </a:pPr>
            <a:endParaRPr lang="es-ES" sz="1050" b="1" dirty="0">
              <a:solidFill>
                <a:srgbClr val="002060"/>
              </a:solidFill>
            </a:endParaRPr>
          </a:p>
          <a:p>
            <a:pPr marL="257175" indent="-257175">
              <a:buAutoNum type="arabicPeriod"/>
            </a:pPr>
            <a:endParaRPr lang="es-ES" sz="1050" b="1" dirty="0">
              <a:solidFill>
                <a:srgbClr val="002060"/>
              </a:solidFill>
            </a:endParaRPr>
          </a:p>
        </p:txBody>
      </p:sp>
      <p:pic>
        <p:nvPicPr>
          <p:cNvPr id="11" name="10 Imagen" descr="C:\Users\e13104\Dropbox\UTP\Logo UTP en alta - 29-8-1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2599" y="4421846"/>
            <a:ext cx="1371600" cy="571500"/>
          </a:xfrm>
          <a:prstGeom prst="rect">
            <a:avLst/>
          </a:prstGeom>
          <a:noFill/>
          <a:ln>
            <a:noFill/>
          </a:ln>
        </p:spPr>
      </p:pic>
      <p:cxnSp>
        <p:nvCxnSpPr>
          <p:cNvPr id="12" name="11 Conector recto"/>
          <p:cNvCxnSpPr/>
          <p:nvPr/>
        </p:nvCxnSpPr>
        <p:spPr>
          <a:xfrm>
            <a:off x="1200491" y="4993346"/>
            <a:ext cx="5472284"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5" name="Rectángulo 4">
            <a:extLst>
              <a:ext uri="{FF2B5EF4-FFF2-40B4-BE49-F238E27FC236}">
                <a16:creationId xmlns:a16="http://schemas.microsoft.com/office/drawing/2014/main" id="{5068A3DB-B13E-4EA4-94E8-979334AC1BB3}"/>
              </a:ext>
            </a:extLst>
          </p:cNvPr>
          <p:cNvSpPr/>
          <p:nvPr/>
        </p:nvSpPr>
        <p:spPr>
          <a:xfrm>
            <a:off x="1257031" y="1892320"/>
            <a:ext cx="2269064" cy="1338828"/>
          </a:xfrm>
          <a:prstGeom prst="rect">
            <a:avLst/>
          </a:prstGeom>
        </p:spPr>
        <p:txBody>
          <a:bodyPr wrap="square">
            <a:spAutoFit/>
          </a:bodyPr>
          <a:lstStyle/>
          <a:p>
            <a:r>
              <a:rPr lang="es-PE" sz="1350" dirty="0"/>
              <a:t>Marketing y comportamiento de consumo </a:t>
            </a:r>
          </a:p>
          <a:p>
            <a:r>
              <a:rPr lang="es-PE" sz="1350" dirty="0"/>
              <a:t>Comportamiento de elección Comportamiento de respuesta Análisis estructural de las industrias </a:t>
            </a:r>
          </a:p>
        </p:txBody>
      </p:sp>
    </p:spTree>
    <p:extLst>
      <p:ext uri="{BB962C8B-B14F-4D97-AF65-F5344CB8AC3E}">
        <p14:creationId xmlns:p14="http://schemas.microsoft.com/office/powerpoint/2010/main" val="23740616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C:\Users\e13104\Dropbox\UTP\Logo UTP en alta - 29-8-1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1358" y="4519950"/>
            <a:ext cx="1371600" cy="571500"/>
          </a:xfrm>
          <a:prstGeom prst="rect">
            <a:avLst/>
          </a:prstGeom>
          <a:noFill/>
          <a:ln>
            <a:noFill/>
          </a:ln>
        </p:spPr>
      </p:pic>
      <p:cxnSp>
        <p:nvCxnSpPr>
          <p:cNvPr id="6" name="5 Conector recto"/>
          <p:cNvCxnSpPr/>
          <p:nvPr/>
        </p:nvCxnSpPr>
        <p:spPr>
          <a:xfrm>
            <a:off x="1143000" y="5073611"/>
            <a:ext cx="5481228"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12" name="11 Rectángulo"/>
          <p:cNvSpPr/>
          <p:nvPr/>
        </p:nvSpPr>
        <p:spPr>
          <a:xfrm>
            <a:off x="2519772" y="2139702"/>
            <a:ext cx="4428492" cy="1061829"/>
          </a:xfrm>
          <a:prstGeom prst="rect">
            <a:avLst/>
          </a:prstGeom>
        </p:spPr>
        <p:txBody>
          <a:bodyPr wrap="square">
            <a:spAutoFit/>
          </a:bodyPr>
          <a:lstStyle/>
          <a:p>
            <a:pPr algn="ctr"/>
            <a:r>
              <a:rPr lang="es-PE" sz="2100" b="1" dirty="0">
                <a:solidFill>
                  <a:srgbClr val="FF0000"/>
                </a:solidFill>
              </a:rPr>
              <a:t>Unidad 1</a:t>
            </a:r>
          </a:p>
          <a:p>
            <a:pPr algn="ctr"/>
            <a:r>
              <a:rPr lang="es-PE" sz="2100" b="1" dirty="0">
                <a:solidFill>
                  <a:srgbClr val="FF0000"/>
                </a:solidFill>
              </a:rPr>
              <a:t>Análisis Estratégico para la segmentación </a:t>
            </a:r>
          </a:p>
        </p:txBody>
      </p:sp>
    </p:spTree>
    <p:extLst>
      <p:ext uri="{BB962C8B-B14F-4D97-AF65-F5344CB8AC3E}">
        <p14:creationId xmlns:p14="http://schemas.microsoft.com/office/powerpoint/2010/main" val="3852426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texto"/>
          <p:cNvSpPr txBox="1">
            <a:spLocks/>
          </p:cNvSpPr>
          <p:nvPr/>
        </p:nvSpPr>
        <p:spPr>
          <a:xfrm>
            <a:off x="1260732" y="1167595"/>
            <a:ext cx="2555184" cy="1669529"/>
          </a:xfrm>
          <a:prstGeom prst="rect">
            <a:avLst/>
          </a:prstGeom>
          <a:solidFill>
            <a:schemeClr val="bg1"/>
          </a:solidFill>
        </p:spPr>
        <p:txBody>
          <a:bodyPr/>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fontAlgn="base">
              <a:spcBef>
                <a:spcPct val="0"/>
              </a:spcBef>
              <a:spcAft>
                <a:spcPct val="0"/>
              </a:spcAft>
              <a:buNone/>
            </a:pPr>
            <a:r>
              <a:rPr lang="es-PE" altLang="es-ES" sz="1050">
                <a:solidFill>
                  <a:prstClr val="black"/>
                </a:solidFill>
                <a:cs typeface="Arial" pitchFamily="34" charset="0"/>
              </a:rPr>
              <a:t>Al finalizar la unidad, el participante diseña el plan de marketing  alineadas  al direccionamiento corporativo. </a:t>
            </a:r>
            <a:endParaRPr lang="es-PE" altLang="es-ES" sz="1050" dirty="0">
              <a:solidFill>
                <a:prstClr val="black"/>
              </a:solidFill>
              <a:cs typeface="Arial" pitchFamily="34" charset="0"/>
            </a:endParaRPr>
          </a:p>
        </p:txBody>
      </p:sp>
      <p:sp>
        <p:nvSpPr>
          <p:cNvPr id="5" name="5 Marcador de texto"/>
          <p:cNvSpPr txBox="1">
            <a:spLocks/>
          </p:cNvSpPr>
          <p:nvPr/>
        </p:nvSpPr>
        <p:spPr>
          <a:xfrm>
            <a:off x="1143000" y="152230"/>
            <a:ext cx="2302055" cy="745334"/>
          </a:xfrm>
          <a:prstGeom prst="rect">
            <a:avLst/>
          </a:prstGeom>
          <a:solidFill>
            <a:schemeClr val="bg1"/>
          </a:solidFill>
        </p:spPr>
        <p:txBody>
          <a:bodyPr anchor="b"/>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69056" indent="0">
              <a:buNone/>
            </a:pPr>
            <a:r>
              <a:rPr lang="es-PE" sz="1350" b="1" dirty="0">
                <a:solidFill>
                  <a:srgbClr val="0070C0"/>
                </a:solidFill>
              </a:rPr>
              <a:t>Logro de la Unidad: </a:t>
            </a:r>
          </a:p>
        </p:txBody>
      </p:sp>
      <p:sp>
        <p:nvSpPr>
          <p:cNvPr id="6" name="5 Rectángulo redondeado"/>
          <p:cNvSpPr/>
          <p:nvPr/>
        </p:nvSpPr>
        <p:spPr>
          <a:xfrm>
            <a:off x="3815916" y="654537"/>
            <a:ext cx="3537774" cy="486054"/>
          </a:xfrm>
          <a:prstGeom prst="roundRect">
            <a:avLst>
              <a:gd name="adj" fmla="val 10493"/>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350" b="1" dirty="0">
                <a:solidFill>
                  <a:srgbClr val="0070C0"/>
                </a:solidFill>
              </a:rPr>
              <a:t>Importancia</a:t>
            </a:r>
            <a:endParaRPr lang="es-PE" sz="1200" b="1" dirty="0">
              <a:solidFill>
                <a:srgbClr val="0070C0"/>
              </a:solidFill>
            </a:endParaRPr>
          </a:p>
        </p:txBody>
      </p:sp>
      <p:sp>
        <p:nvSpPr>
          <p:cNvPr id="8" name="7 Rectángulo"/>
          <p:cNvSpPr/>
          <p:nvPr/>
        </p:nvSpPr>
        <p:spPr>
          <a:xfrm>
            <a:off x="3977934" y="1254891"/>
            <a:ext cx="3618402" cy="23429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PE" sz="1050" dirty="0">
                <a:solidFill>
                  <a:schemeClr val="tx1"/>
                </a:solidFill>
              </a:rPr>
              <a:t>Al término del curso el alumno será capaz de: aplicar los conceptos fundamentales del marketing y análisis del mercado, Formular estrategias de marketing que se puedan constituir en la orientación principal del desarrollo exitoso de organizaciones y negocios. Desarrollar e implementar estrategias de marketing aplicando diversos marcos conceptuales y métodos analíticos, Aplicar el razonamiento cuantitativo y cualitativo en la toma de decisiones frente a problemas de marketing, particularmente en situaciones complejas, críticas y de incertidumbre, experimentando con los diversos efectos y consecuencias que puedan tener dichas decisiones y así poder encontrar soluciones, tal y como sucede en la realidad, maneja los conceptos de gestión y organización relacionados con la investigación de mercados, elaborar el plan del marketing. </a:t>
            </a:r>
            <a:endParaRPr lang="es-ES" sz="1050" dirty="0">
              <a:solidFill>
                <a:schemeClr val="tx1"/>
              </a:solidFill>
            </a:endParaRPr>
          </a:p>
        </p:txBody>
      </p:sp>
      <p:pic>
        <p:nvPicPr>
          <p:cNvPr id="9" name="8 Imagen" descr="C:\Users\e13104\Dropbox\UTP\Logo UTP en alta - 29-8-1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1358" y="4519950"/>
            <a:ext cx="1371600" cy="571500"/>
          </a:xfrm>
          <a:prstGeom prst="rect">
            <a:avLst/>
          </a:prstGeom>
          <a:noFill/>
          <a:ln>
            <a:noFill/>
          </a:ln>
        </p:spPr>
      </p:pic>
      <p:cxnSp>
        <p:nvCxnSpPr>
          <p:cNvPr id="10" name="9 Conector recto"/>
          <p:cNvCxnSpPr/>
          <p:nvPr/>
        </p:nvCxnSpPr>
        <p:spPr>
          <a:xfrm>
            <a:off x="1143000" y="4948014"/>
            <a:ext cx="5319211"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12" name="11 Imagen" descr="C:\Users\e13104\Dropbox\UTP\Logo UTP en alta - 29-8-1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5658" y="4634250"/>
            <a:ext cx="1371600" cy="571500"/>
          </a:xfrm>
          <a:prstGeom prst="rect">
            <a:avLst/>
          </a:prstGeom>
          <a:noFill/>
          <a:ln>
            <a:noFill/>
          </a:ln>
        </p:spPr>
      </p:pic>
    </p:spTree>
    <p:extLst>
      <p:ext uri="{BB962C8B-B14F-4D97-AF65-F5344CB8AC3E}">
        <p14:creationId xmlns:p14="http://schemas.microsoft.com/office/powerpoint/2010/main" val="37888081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4301970" y="373583"/>
            <a:ext cx="2592288" cy="486054"/>
          </a:xfrm>
          <a:prstGeom prst="roundRect">
            <a:avLst>
              <a:gd name="adj" fmla="val 10493"/>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350" b="1" dirty="0">
                <a:solidFill>
                  <a:srgbClr val="0070C0"/>
                </a:solidFill>
              </a:rPr>
              <a:t>Contenido General</a:t>
            </a:r>
            <a:endParaRPr lang="es-PE" sz="1200" b="1" dirty="0">
              <a:solidFill>
                <a:srgbClr val="0070C0"/>
              </a:solidFill>
            </a:endParaRPr>
          </a:p>
        </p:txBody>
      </p:sp>
      <p:sp>
        <p:nvSpPr>
          <p:cNvPr id="7" name="5 Marcador de texto"/>
          <p:cNvSpPr txBox="1">
            <a:spLocks/>
          </p:cNvSpPr>
          <p:nvPr/>
        </p:nvSpPr>
        <p:spPr>
          <a:xfrm>
            <a:off x="1240544" y="1087679"/>
            <a:ext cx="2825214" cy="1816147"/>
          </a:xfrm>
          <a:prstGeom prst="rect">
            <a:avLst/>
          </a:prstGeom>
          <a:solidFill>
            <a:schemeClr val="bg1"/>
          </a:solidFill>
        </p:spPr>
        <p:txBody>
          <a:bodyPr/>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fontAlgn="base">
              <a:spcBef>
                <a:spcPct val="0"/>
              </a:spcBef>
              <a:spcAft>
                <a:spcPct val="0"/>
              </a:spcAft>
              <a:buNone/>
            </a:pPr>
            <a:r>
              <a:rPr lang="es-PE" altLang="es-ES" sz="1200">
                <a:solidFill>
                  <a:prstClr val="black"/>
                </a:solidFill>
                <a:cs typeface="Arial" pitchFamily="34" charset="0"/>
              </a:rPr>
              <a:t>Al final de la unidad, el participante define, analiza e interpreta comportamiento de consumo, análisis situacional y macroambiental, con el uso de matrices y evaluación de los segmento de mercado</a:t>
            </a:r>
            <a:endParaRPr lang="es-PE" altLang="es-ES" sz="1200" dirty="0">
              <a:solidFill>
                <a:prstClr val="black"/>
              </a:solidFill>
              <a:cs typeface="Arial" pitchFamily="34" charset="0"/>
            </a:endParaRPr>
          </a:p>
        </p:txBody>
      </p:sp>
      <p:sp>
        <p:nvSpPr>
          <p:cNvPr id="8" name="5 Marcador de texto"/>
          <p:cNvSpPr txBox="1">
            <a:spLocks/>
          </p:cNvSpPr>
          <p:nvPr/>
        </p:nvSpPr>
        <p:spPr>
          <a:xfrm>
            <a:off x="1240545" y="114304"/>
            <a:ext cx="2302055" cy="745334"/>
          </a:xfrm>
          <a:prstGeom prst="rect">
            <a:avLst/>
          </a:prstGeom>
          <a:noFill/>
          <a:ln>
            <a:noFill/>
          </a:ln>
        </p:spPr>
        <p:txBody>
          <a:bodyPr anchor="b"/>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69056" indent="0">
              <a:buNone/>
            </a:pPr>
            <a:r>
              <a:rPr lang="es-PE" sz="1275" b="1" dirty="0">
                <a:solidFill>
                  <a:srgbClr val="0070C0"/>
                </a:solidFill>
              </a:rPr>
              <a:t>Logro de la Unidad </a:t>
            </a:r>
          </a:p>
        </p:txBody>
      </p:sp>
      <p:sp>
        <p:nvSpPr>
          <p:cNvPr id="9" name="8 Rectángulo"/>
          <p:cNvSpPr/>
          <p:nvPr/>
        </p:nvSpPr>
        <p:spPr>
          <a:xfrm>
            <a:off x="4301970" y="876484"/>
            <a:ext cx="3186354" cy="25506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15000"/>
              </a:lnSpc>
            </a:pPr>
            <a:r>
              <a:rPr lang="es-ES" dirty="0" err="1">
                <a:solidFill>
                  <a:schemeClr val="tx1"/>
                </a:solidFill>
              </a:rPr>
              <a:t>Foda</a:t>
            </a:r>
            <a:r>
              <a:rPr lang="es-ES" dirty="0">
                <a:solidFill>
                  <a:schemeClr val="tx1"/>
                </a:solidFill>
              </a:rPr>
              <a:t> </a:t>
            </a:r>
          </a:p>
          <a:p>
            <a:pPr lvl="1">
              <a:lnSpc>
                <a:spcPct val="115000"/>
              </a:lnSpc>
            </a:pPr>
            <a:r>
              <a:rPr lang="es-ES" dirty="0">
                <a:solidFill>
                  <a:schemeClr val="tx1"/>
                </a:solidFill>
              </a:rPr>
              <a:t> Matriz general </a:t>
            </a:r>
          </a:p>
          <a:p>
            <a:pPr lvl="1">
              <a:lnSpc>
                <a:spcPct val="115000"/>
              </a:lnSpc>
            </a:pPr>
            <a:r>
              <a:rPr lang="es-ES" dirty="0">
                <a:solidFill>
                  <a:schemeClr val="tx1"/>
                </a:solidFill>
              </a:rPr>
              <a:t> Matrices de portafolio </a:t>
            </a:r>
          </a:p>
          <a:p>
            <a:pPr lvl="1">
              <a:lnSpc>
                <a:spcPct val="115000"/>
              </a:lnSpc>
            </a:pPr>
            <a:r>
              <a:rPr lang="es-ES" dirty="0">
                <a:solidFill>
                  <a:schemeClr val="tx1"/>
                </a:solidFill>
              </a:rPr>
              <a:t>Ciclo de vida de la industria</a:t>
            </a:r>
          </a:p>
        </p:txBody>
      </p:sp>
      <p:cxnSp>
        <p:nvCxnSpPr>
          <p:cNvPr id="10" name="9 Conector recto"/>
          <p:cNvCxnSpPr/>
          <p:nvPr/>
        </p:nvCxnSpPr>
        <p:spPr>
          <a:xfrm>
            <a:off x="1143000" y="4948014"/>
            <a:ext cx="5319210"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12" name="11 Imagen" descr="C:\Users\e13104\Dropbox\UTP\Logo UTP en alta - 29-8-1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5658" y="4634250"/>
            <a:ext cx="1371600" cy="571500"/>
          </a:xfrm>
          <a:prstGeom prst="rect">
            <a:avLst/>
          </a:prstGeom>
          <a:noFill/>
          <a:ln>
            <a:noFill/>
          </a:ln>
        </p:spPr>
      </p:pic>
    </p:spTree>
    <p:extLst>
      <p:ext uri="{BB962C8B-B14F-4D97-AF65-F5344CB8AC3E}">
        <p14:creationId xmlns:p14="http://schemas.microsoft.com/office/powerpoint/2010/main" val="7092947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texto"/>
          <p:cNvSpPr txBox="1">
            <a:spLocks/>
          </p:cNvSpPr>
          <p:nvPr/>
        </p:nvSpPr>
        <p:spPr>
          <a:xfrm>
            <a:off x="1143001" y="897565"/>
            <a:ext cx="2105853" cy="1669529"/>
          </a:xfrm>
          <a:prstGeom prst="rect">
            <a:avLst/>
          </a:prstGeom>
          <a:solidFill>
            <a:schemeClr val="bg1"/>
          </a:solidFill>
        </p:spPr>
        <p:txBody>
          <a:bodyPr/>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69056" indent="0" algn="just">
              <a:buNone/>
            </a:pPr>
            <a:r>
              <a:rPr lang="es-PE" sz="900" dirty="0"/>
              <a:t>Al final de la sesión aprender y analizar la aplicación del fundamento de la administración.</a:t>
            </a:r>
          </a:p>
        </p:txBody>
      </p:sp>
      <p:sp>
        <p:nvSpPr>
          <p:cNvPr id="6" name="5 Marcador de texto"/>
          <p:cNvSpPr txBox="1">
            <a:spLocks/>
          </p:cNvSpPr>
          <p:nvPr/>
        </p:nvSpPr>
        <p:spPr>
          <a:xfrm>
            <a:off x="1143000" y="152230"/>
            <a:ext cx="2302055" cy="745334"/>
          </a:xfrm>
          <a:prstGeom prst="rect">
            <a:avLst/>
          </a:prstGeom>
          <a:solidFill>
            <a:schemeClr val="bg1"/>
          </a:solidFill>
        </p:spPr>
        <p:txBody>
          <a:bodyPr anchor="b"/>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69056" indent="0">
              <a:buNone/>
            </a:pPr>
            <a:r>
              <a:rPr lang="es-PE" sz="1275" b="1" dirty="0">
                <a:solidFill>
                  <a:srgbClr val="0070C0"/>
                </a:solidFill>
              </a:rPr>
              <a:t>Logro: </a:t>
            </a:r>
          </a:p>
        </p:txBody>
      </p:sp>
      <p:sp>
        <p:nvSpPr>
          <p:cNvPr id="7" name="5 Marcador de texto"/>
          <p:cNvSpPr txBox="1">
            <a:spLocks/>
          </p:cNvSpPr>
          <p:nvPr/>
        </p:nvSpPr>
        <p:spPr>
          <a:xfrm>
            <a:off x="1257300" y="1011864"/>
            <a:ext cx="2504610" cy="2531994"/>
          </a:xfrm>
          <a:prstGeom prst="rect">
            <a:avLst/>
          </a:prstGeom>
          <a:solidFill>
            <a:schemeClr val="bg1"/>
          </a:solidFill>
        </p:spPr>
        <p:txBody>
          <a:bodyPr/>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fontAlgn="base">
              <a:spcBef>
                <a:spcPct val="0"/>
              </a:spcBef>
              <a:spcAft>
                <a:spcPct val="0"/>
              </a:spcAft>
              <a:buNone/>
            </a:pPr>
            <a:r>
              <a:rPr lang="es-PE" altLang="es-ES" sz="1200" dirty="0">
                <a:solidFill>
                  <a:prstClr val="black"/>
                </a:solidFill>
                <a:cs typeface="Arial" pitchFamily="34" charset="0"/>
              </a:rPr>
              <a:t>Al  final de la sesión, el estudiante distingue las diferencias entre los tipos de planes.</a:t>
            </a:r>
          </a:p>
        </p:txBody>
      </p:sp>
      <p:sp>
        <p:nvSpPr>
          <p:cNvPr id="8" name="5 Marcador de texto"/>
          <p:cNvSpPr txBox="1">
            <a:spLocks/>
          </p:cNvSpPr>
          <p:nvPr/>
        </p:nvSpPr>
        <p:spPr>
          <a:xfrm>
            <a:off x="1257300" y="266530"/>
            <a:ext cx="2302055" cy="745334"/>
          </a:xfrm>
          <a:prstGeom prst="rect">
            <a:avLst/>
          </a:prstGeom>
          <a:solidFill>
            <a:schemeClr val="bg1"/>
          </a:solidFill>
        </p:spPr>
        <p:txBody>
          <a:bodyPr anchor="b"/>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69056" indent="0">
              <a:buNone/>
            </a:pPr>
            <a:r>
              <a:rPr lang="es-PE" sz="1350" b="1" dirty="0">
                <a:solidFill>
                  <a:srgbClr val="0070C0"/>
                </a:solidFill>
              </a:rPr>
              <a:t>Logro de la Sesión: </a:t>
            </a:r>
          </a:p>
        </p:txBody>
      </p:sp>
      <p:sp>
        <p:nvSpPr>
          <p:cNvPr id="4" name="3 Rectángulo redondeado"/>
          <p:cNvSpPr/>
          <p:nvPr/>
        </p:nvSpPr>
        <p:spPr>
          <a:xfrm>
            <a:off x="3869922" y="440982"/>
            <a:ext cx="3402378" cy="456582"/>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350" b="1" dirty="0">
                <a:solidFill>
                  <a:srgbClr val="0070C0"/>
                </a:solidFill>
              </a:rPr>
              <a:t>Importancia</a:t>
            </a:r>
          </a:p>
        </p:txBody>
      </p:sp>
      <p:cxnSp>
        <p:nvCxnSpPr>
          <p:cNvPr id="10" name="9 Conector recto"/>
          <p:cNvCxnSpPr/>
          <p:nvPr/>
        </p:nvCxnSpPr>
        <p:spPr>
          <a:xfrm>
            <a:off x="1257300" y="4948014"/>
            <a:ext cx="5204911"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12" name="11 Imagen" descr="C:\Users\e13104\Dropbox\UTP\Logo UTP en alta - 29-8-1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62210" y="4245936"/>
            <a:ext cx="1371600" cy="571500"/>
          </a:xfrm>
          <a:prstGeom prst="rect">
            <a:avLst/>
          </a:prstGeom>
          <a:noFill/>
          <a:ln>
            <a:noFill/>
          </a:ln>
        </p:spPr>
      </p:pic>
      <p:sp>
        <p:nvSpPr>
          <p:cNvPr id="3" name="2 Rectángulo"/>
          <p:cNvSpPr/>
          <p:nvPr/>
        </p:nvSpPr>
        <p:spPr>
          <a:xfrm>
            <a:off x="4031940" y="1113588"/>
            <a:ext cx="3618402" cy="21062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lnSpc>
                <a:spcPct val="115000"/>
              </a:lnSpc>
            </a:pPr>
            <a:r>
              <a:rPr lang="es-ES" sz="1200" b="1" dirty="0">
                <a:solidFill>
                  <a:schemeClr val="tx1"/>
                </a:solidFill>
              </a:rPr>
              <a:t>El plan de Marketing es importante porque permite lograr los objetivos de comercialización de la empresa de acuerdo a los objetivos del plan estratégico de la organización utiliza herramientas de diagnostico para el análisis situacional las cuales permiten objetividad en la elección de objetivos y estrategias.</a:t>
            </a:r>
          </a:p>
        </p:txBody>
      </p:sp>
    </p:spTree>
    <p:extLst>
      <p:ext uri="{BB962C8B-B14F-4D97-AF65-F5344CB8AC3E}">
        <p14:creationId xmlns:p14="http://schemas.microsoft.com/office/powerpoint/2010/main" val="4257557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1 Título"/>
          <p:cNvSpPr txBox="1">
            <a:spLocks/>
          </p:cNvSpPr>
          <p:nvPr/>
        </p:nvSpPr>
        <p:spPr>
          <a:xfrm>
            <a:off x="457200" y="1628800"/>
            <a:ext cx="8229600" cy="870942"/>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s-PE" sz="3900" b="1" dirty="0">
                <a:solidFill>
                  <a:srgbClr val="C00000"/>
                </a:solidFill>
              </a:rPr>
              <a:t>Desarrollo Estratégico </a:t>
            </a:r>
          </a:p>
        </p:txBody>
      </p:sp>
      <p:sp>
        <p:nvSpPr>
          <p:cNvPr id="8" name="7 Forma libre"/>
          <p:cNvSpPr/>
          <p:nvPr/>
        </p:nvSpPr>
        <p:spPr>
          <a:xfrm>
            <a:off x="2476500" y="5029200"/>
            <a:ext cx="1" cy="12701"/>
          </a:xfrm>
          <a:custGeom>
            <a:avLst/>
            <a:gdLst/>
            <a:ahLst/>
            <a:cxnLst/>
            <a:rect l="0" t="0" r="0" b="0"/>
            <a:pathLst>
              <a:path w="1" h="12701">
                <a:moveTo>
                  <a:pt x="0" y="0"/>
                </a:moveTo>
                <a:lnTo>
                  <a:pt x="0" y="12700"/>
                </a:lnTo>
                <a:lnTo>
                  <a:pt x="0" y="12700"/>
                </a:lnTo>
              </a:path>
            </a:pathLst>
          </a:custGeom>
          <a:ln w="22860" cap="flat" cmpd="sng" algn="ctr">
            <a:solidFill>
              <a:srgbClr val="005E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2" name="Rectángulo 1"/>
          <p:cNvSpPr/>
          <p:nvPr/>
        </p:nvSpPr>
        <p:spPr>
          <a:xfrm>
            <a:off x="323528" y="2427734"/>
            <a:ext cx="8496944" cy="1154162"/>
          </a:xfrm>
          <a:prstGeom prst="rect">
            <a:avLst/>
          </a:prstGeom>
        </p:spPr>
        <p:txBody>
          <a:bodyPr wrap="square">
            <a:spAutoFit/>
          </a:bodyPr>
          <a:lstStyle/>
          <a:p>
            <a:pPr marL="1798638" indent="-1798638" algn="ctr"/>
            <a:r>
              <a:rPr lang="es-PE" sz="2300" b="1" dirty="0">
                <a:solidFill>
                  <a:srgbClr val="C00000"/>
                </a:solidFill>
                <a:latin typeface="+mj-lt"/>
                <a:ea typeface="+mj-ea"/>
                <a:cs typeface="+mj-cs"/>
              </a:rPr>
              <a:t>Unidad 1:Sesion 3.Análisis situacional</a:t>
            </a:r>
          </a:p>
          <a:p>
            <a:pPr marL="1798638" indent="-1798638" algn="ctr"/>
            <a:r>
              <a:rPr lang="es-PE" sz="2300" b="1" dirty="0">
                <a:solidFill>
                  <a:srgbClr val="C00000"/>
                </a:solidFill>
                <a:latin typeface="+mj-lt"/>
                <a:ea typeface="+mj-ea"/>
                <a:cs typeface="+mj-cs"/>
              </a:rPr>
              <a:t>        </a:t>
            </a:r>
            <a:r>
              <a:rPr lang="es-PE" sz="2300" b="1" dirty="0" err="1">
                <a:solidFill>
                  <a:srgbClr val="C00000"/>
                </a:solidFill>
                <a:latin typeface="+mj-lt"/>
                <a:ea typeface="+mj-ea"/>
                <a:cs typeface="+mj-cs"/>
              </a:rPr>
              <a:t>Foda</a:t>
            </a:r>
            <a:endParaRPr lang="es-PE" sz="2300" b="1" dirty="0">
              <a:solidFill>
                <a:srgbClr val="C00000"/>
              </a:solidFill>
              <a:latin typeface="+mj-lt"/>
              <a:ea typeface="+mj-ea"/>
              <a:cs typeface="+mj-cs"/>
            </a:endParaRPr>
          </a:p>
          <a:p>
            <a:pPr marL="1798638" indent="-1798638" algn="ctr"/>
            <a:r>
              <a:rPr lang="es-PE" sz="2300" b="1" dirty="0">
                <a:solidFill>
                  <a:srgbClr val="C00000"/>
                </a:solidFill>
                <a:latin typeface="+mj-lt"/>
                <a:ea typeface="+mj-ea"/>
                <a:cs typeface="+mj-cs"/>
              </a:rPr>
              <a:t>                       Matriz General</a:t>
            </a:r>
          </a:p>
        </p:txBody>
      </p:sp>
      <p:sp>
        <p:nvSpPr>
          <p:cNvPr id="5" name="4 Marcador de pie de página"/>
          <p:cNvSpPr>
            <a:spLocks noGrp="1"/>
          </p:cNvSpPr>
          <p:nvPr>
            <p:ph type="ftr" sz="quarter" idx="11"/>
          </p:nvPr>
        </p:nvSpPr>
        <p:spPr>
          <a:xfrm>
            <a:off x="3059832" y="4587974"/>
            <a:ext cx="2895600" cy="273844"/>
          </a:xfrm>
        </p:spPr>
        <p:txBody>
          <a:bodyPr/>
          <a:lstStyle/>
          <a:p>
            <a:r>
              <a:rPr lang="es-PE" sz="900" b="1">
                <a:solidFill>
                  <a:schemeClr val="bg1"/>
                </a:solidFill>
              </a:rPr>
              <a:t>DR. HUGO ILLESCAS SILVA</a:t>
            </a:r>
            <a:endParaRPr lang="es-PE" sz="900" b="1" dirty="0">
              <a:solidFill>
                <a:schemeClr val="bg1"/>
              </a:solidFill>
            </a:endParaRPr>
          </a:p>
        </p:txBody>
      </p:sp>
      <p:cxnSp>
        <p:nvCxnSpPr>
          <p:cNvPr id="6" name="5 Conector recto">
            <a:extLst>
              <a:ext uri="{FF2B5EF4-FFF2-40B4-BE49-F238E27FC236}">
                <a16:creationId xmlns:a16="http://schemas.microsoft.com/office/drawing/2014/main" id="{20E3DBAB-2B43-499D-9845-BBCD867869DD}"/>
              </a:ext>
            </a:extLst>
          </p:cNvPr>
          <p:cNvCxnSpPr/>
          <p:nvPr/>
        </p:nvCxnSpPr>
        <p:spPr>
          <a:xfrm>
            <a:off x="251520" y="4803998"/>
            <a:ext cx="712879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7" name="7 Imagen" descr="C:\Users\e13104\Dropbox\UTP\Logo UTP en alta - 29-8-13.jpg">
            <a:extLst>
              <a:ext uri="{FF2B5EF4-FFF2-40B4-BE49-F238E27FC236}">
                <a16:creationId xmlns:a16="http://schemas.microsoft.com/office/drawing/2014/main" id="{CCED7364-C5EB-4D2C-8030-DD4F9B75519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34276" y="4041998"/>
            <a:ext cx="1828800" cy="762000"/>
          </a:xfrm>
          <a:prstGeom prst="rect">
            <a:avLst/>
          </a:prstGeom>
          <a:noFill/>
          <a:ln>
            <a:noFill/>
          </a:ln>
        </p:spPr>
      </p:pic>
    </p:spTree>
    <p:extLst>
      <p:ext uri="{BB962C8B-B14F-4D97-AF65-F5344CB8AC3E}">
        <p14:creationId xmlns:p14="http://schemas.microsoft.com/office/powerpoint/2010/main" val="3131205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6 Marcador de contenido"/>
          <p:cNvSpPr>
            <a:spLocks noGrp="1"/>
          </p:cNvSpPr>
          <p:nvPr>
            <p:ph idx="1"/>
          </p:nvPr>
        </p:nvSpPr>
        <p:spPr>
          <a:xfrm>
            <a:off x="3725001" y="1563638"/>
            <a:ext cx="4717032" cy="2880320"/>
          </a:xfrm>
          <a:ln>
            <a:noFill/>
          </a:ln>
        </p:spPr>
        <p:txBody>
          <a:bodyPr>
            <a:noAutofit/>
          </a:bodyPr>
          <a:lstStyle/>
          <a:p>
            <a:pPr marL="92075" indent="0">
              <a:buNone/>
            </a:pPr>
            <a:r>
              <a:rPr lang="es-ES" sz="1400" dirty="0">
                <a:solidFill>
                  <a:schemeClr val="tx1">
                    <a:lumMod val="50000"/>
                    <a:lumOff val="50000"/>
                  </a:schemeClr>
                </a:solidFill>
              </a:rPr>
              <a:t>Las empresas deben tomar decisiones de éxito. Para lograrlo, necesitan de un sistema de información gerencial que les permita </a:t>
            </a:r>
            <a:r>
              <a:rPr lang="es-ES" sz="1400" b="1" dirty="0">
                <a:solidFill>
                  <a:schemeClr val="tx1">
                    <a:lumMod val="50000"/>
                    <a:lumOff val="50000"/>
                  </a:schemeClr>
                </a:solidFill>
              </a:rPr>
              <a:t>analizar el mercado </a:t>
            </a:r>
            <a:r>
              <a:rPr lang="es-ES" sz="1400" dirty="0">
                <a:solidFill>
                  <a:schemeClr val="tx1">
                    <a:lumMod val="50000"/>
                    <a:lumOff val="50000"/>
                  </a:schemeClr>
                </a:solidFill>
              </a:rPr>
              <a:t>para conocer las características de sus consumidores, lo que les posibilitará aplicar las mejores estrategias.</a:t>
            </a:r>
          </a:p>
          <a:p>
            <a:pPr marL="92075" indent="0">
              <a:buNone/>
            </a:pPr>
            <a:endParaRPr lang="es-ES" sz="1400" dirty="0">
              <a:solidFill>
                <a:schemeClr val="tx1">
                  <a:lumMod val="50000"/>
                  <a:lumOff val="50000"/>
                </a:schemeClr>
              </a:solidFill>
            </a:endParaRPr>
          </a:p>
          <a:p>
            <a:pPr marL="92075" indent="0">
              <a:buNone/>
            </a:pPr>
            <a:r>
              <a:rPr lang="es-ES" sz="1400" dirty="0">
                <a:solidFill>
                  <a:schemeClr val="tx1">
                    <a:lumMod val="50000"/>
                    <a:lumOff val="50000"/>
                  </a:schemeClr>
                </a:solidFill>
              </a:rPr>
              <a:t>En esta unidad, se hablará sobre la importancia del marketing. Además, se comprenderán las herramientas que se utilizan para el </a:t>
            </a:r>
            <a:r>
              <a:rPr lang="es-ES" sz="1400" b="1" dirty="0">
                <a:solidFill>
                  <a:schemeClr val="tx1">
                    <a:lumMod val="50000"/>
                    <a:lumOff val="50000"/>
                  </a:schemeClr>
                </a:solidFill>
              </a:rPr>
              <a:t>análisis y segmentación del mercado</a:t>
            </a:r>
            <a:r>
              <a:rPr lang="es-ES" sz="1400" dirty="0">
                <a:solidFill>
                  <a:schemeClr val="tx1">
                    <a:lumMod val="50000"/>
                    <a:lumOff val="50000"/>
                  </a:schemeClr>
                </a:solidFill>
              </a:rPr>
              <a:t>.  </a:t>
            </a:r>
          </a:p>
        </p:txBody>
      </p:sp>
      <p:sp>
        <p:nvSpPr>
          <p:cNvPr id="17" name="16 Rectángulo redondeado"/>
          <p:cNvSpPr/>
          <p:nvPr/>
        </p:nvSpPr>
        <p:spPr>
          <a:xfrm>
            <a:off x="3741253" y="627534"/>
            <a:ext cx="4717032" cy="648072"/>
          </a:xfrm>
          <a:prstGeom prst="roundRect">
            <a:avLst>
              <a:gd name="adj" fmla="val 10493"/>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rgbClr val="0070C0"/>
                </a:solidFill>
              </a:rPr>
              <a:t>Importancia</a:t>
            </a:r>
            <a:endParaRPr lang="es-PE" sz="1600" b="1" dirty="0">
              <a:solidFill>
                <a:srgbClr val="0070C0"/>
              </a:solidFill>
            </a:endParaRPr>
          </a:p>
        </p:txBody>
      </p:sp>
      <p:sp>
        <p:nvSpPr>
          <p:cNvPr id="11" name="5 Marcador de texto"/>
          <p:cNvSpPr txBox="1">
            <a:spLocks/>
          </p:cNvSpPr>
          <p:nvPr/>
        </p:nvSpPr>
        <p:spPr>
          <a:xfrm>
            <a:off x="1" y="1635646"/>
            <a:ext cx="3069405" cy="1800200"/>
          </a:xfrm>
          <a:prstGeom prst="rect">
            <a:avLst/>
          </a:prstGeom>
          <a:solidFill>
            <a:schemeClr val="bg1">
              <a:lumMod val="95000"/>
            </a:schemeClr>
          </a:solidFill>
        </p:spPr>
        <p:txBody>
          <a:bodyPr/>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77825" indent="-285750" algn="just"/>
            <a:r>
              <a:rPr lang="es-ES_tradnl" sz="1400" dirty="0">
                <a:solidFill>
                  <a:schemeClr val="tx1">
                    <a:lumMod val="50000"/>
                    <a:lumOff val="50000"/>
                  </a:schemeClr>
                </a:solidFill>
              </a:rPr>
              <a:t>Al final de la unidad, el estudiante comprende la importancia del marketing, el análisis situacional y macro ambiental de las industrias, el uso de matrices y la evaluación de los segmentos de mercado.</a:t>
            </a:r>
            <a:endParaRPr lang="es-PE" sz="1400" dirty="0">
              <a:solidFill>
                <a:schemeClr val="tx1">
                  <a:lumMod val="50000"/>
                  <a:lumOff val="50000"/>
                </a:schemeClr>
              </a:solidFill>
            </a:endParaRPr>
          </a:p>
          <a:p>
            <a:pPr marL="92075" indent="0">
              <a:buNone/>
            </a:pPr>
            <a:endParaRPr lang="es-PE" sz="1400" b="1" dirty="0">
              <a:solidFill>
                <a:schemeClr val="tx1">
                  <a:lumMod val="65000"/>
                  <a:lumOff val="35000"/>
                </a:schemeClr>
              </a:solidFill>
            </a:endParaRPr>
          </a:p>
        </p:txBody>
      </p:sp>
      <p:sp>
        <p:nvSpPr>
          <p:cNvPr id="12" name="5 Marcador de texto"/>
          <p:cNvSpPr txBox="1">
            <a:spLocks/>
          </p:cNvSpPr>
          <p:nvPr/>
        </p:nvSpPr>
        <p:spPr>
          <a:xfrm>
            <a:off x="-1" y="-1"/>
            <a:ext cx="3069407" cy="417949"/>
          </a:xfrm>
          <a:prstGeom prst="rect">
            <a:avLst/>
          </a:prstGeom>
          <a:solidFill>
            <a:schemeClr val="bg1">
              <a:lumMod val="95000"/>
            </a:schemeClr>
          </a:solidFill>
        </p:spPr>
        <p:txBody>
          <a:bodyPr anchor="b"/>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92075" indent="0">
              <a:buNone/>
            </a:pPr>
            <a:r>
              <a:rPr lang="es-PE" sz="1700" b="1" dirty="0">
                <a:solidFill>
                  <a:srgbClr val="C00000"/>
                </a:solidFill>
              </a:rPr>
              <a:t>Unidad</a:t>
            </a:r>
          </a:p>
        </p:txBody>
      </p:sp>
      <p:sp>
        <p:nvSpPr>
          <p:cNvPr id="13" name="5 Marcador de texto"/>
          <p:cNvSpPr txBox="1">
            <a:spLocks/>
          </p:cNvSpPr>
          <p:nvPr/>
        </p:nvSpPr>
        <p:spPr>
          <a:xfrm>
            <a:off x="-1" y="417949"/>
            <a:ext cx="3069407" cy="1289705"/>
          </a:xfrm>
          <a:prstGeom prst="rect">
            <a:avLst/>
          </a:prstGeom>
          <a:solidFill>
            <a:schemeClr val="bg1">
              <a:lumMod val="95000"/>
            </a:schemeClr>
          </a:solidFill>
        </p:spPr>
        <p:txBody>
          <a:bodyPr anchor="t"/>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92075" indent="0">
              <a:buNone/>
            </a:pPr>
            <a:r>
              <a:rPr lang="es-PE" sz="1400" dirty="0">
                <a:solidFill>
                  <a:schemeClr val="tx1">
                    <a:lumMod val="50000"/>
                    <a:lumOff val="50000"/>
                  </a:schemeClr>
                </a:solidFill>
              </a:rPr>
              <a:t>Análisis estratégico para la segmentación.</a:t>
            </a:r>
          </a:p>
        </p:txBody>
      </p:sp>
      <p:sp>
        <p:nvSpPr>
          <p:cNvPr id="14" name="5 Marcador de texto"/>
          <p:cNvSpPr txBox="1">
            <a:spLocks/>
          </p:cNvSpPr>
          <p:nvPr/>
        </p:nvSpPr>
        <p:spPr>
          <a:xfrm>
            <a:off x="0" y="1203598"/>
            <a:ext cx="3069407" cy="288032"/>
          </a:xfrm>
          <a:prstGeom prst="rect">
            <a:avLst/>
          </a:prstGeom>
          <a:solidFill>
            <a:schemeClr val="bg1">
              <a:lumMod val="95000"/>
            </a:schemeClr>
          </a:solidFill>
        </p:spPr>
        <p:txBody>
          <a:bodyPr anchor="t"/>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92075" indent="0">
              <a:buNone/>
            </a:pPr>
            <a:r>
              <a:rPr lang="es-PE" sz="1700" b="1" dirty="0">
                <a:solidFill>
                  <a:srgbClr val="0070C0"/>
                </a:solidFill>
              </a:rPr>
              <a:t>Logro</a:t>
            </a:r>
          </a:p>
        </p:txBody>
      </p:sp>
      <p:cxnSp>
        <p:nvCxnSpPr>
          <p:cNvPr id="8" name="5 Conector recto">
            <a:extLst>
              <a:ext uri="{FF2B5EF4-FFF2-40B4-BE49-F238E27FC236}">
                <a16:creationId xmlns:a16="http://schemas.microsoft.com/office/drawing/2014/main" id="{3C722354-FD49-47B7-880D-A986CE9359AF}"/>
              </a:ext>
            </a:extLst>
          </p:cNvPr>
          <p:cNvCxnSpPr>
            <a:cxnSpLocks/>
          </p:cNvCxnSpPr>
          <p:nvPr/>
        </p:nvCxnSpPr>
        <p:spPr>
          <a:xfrm>
            <a:off x="251520" y="4803998"/>
            <a:ext cx="7704856"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10" name="3 Imagen" descr="C:\Users\e13104\Dropbox\UTP\Logo UTP en alta - 29-8-13.jpg">
            <a:extLst>
              <a:ext uri="{FF2B5EF4-FFF2-40B4-BE49-F238E27FC236}">
                <a16:creationId xmlns:a16="http://schemas.microsoft.com/office/drawing/2014/main" id="{DB0430C9-3DE2-46FA-88E5-C1C23EDABED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06966" y="4086200"/>
            <a:ext cx="1371600" cy="571500"/>
          </a:xfrm>
          <a:prstGeom prst="rect">
            <a:avLst/>
          </a:prstGeom>
          <a:noFill/>
          <a:ln>
            <a:noFill/>
          </a:ln>
        </p:spPr>
      </p:pic>
    </p:spTree>
    <p:extLst>
      <p:ext uri="{BB962C8B-B14F-4D97-AF65-F5344CB8AC3E}">
        <p14:creationId xmlns:p14="http://schemas.microsoft.com/office/powerpoint/2010/main" val="39542250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Llamada de flecha hacia abajo"/>
          <p:cNvSpPr/>
          <p:nvPr/>
        </p:nvSpPr>
        <p:spPr>
          <a:xfrm>
            <a:off x="1825633" y="1203598"/>
            <a:ext cx="5400600" cy="905762"/>
          </a:xfrm>
          <a:prstGeom prst="downArrowCallo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sz="1350" dirty="0"/>
              <a:t>La sigla FODA es un acróstico que se compone por los siguientes términos:</a:t>
            </a:r>
          </a:p>
        </p:txBody>
      </p:sp>
      <p:graphicFrame>
        <p:nvGraphicFramePr>
          <p:cNvPr id="3" name="2 Diagrama"/>
          <p:cNvGraphicFramePr/>
          <p:nvPr>
            <p:extLst/>
          </p:nvPr>
        </p:nvGraphicFramePr>
        <p:xfrm>
          <a:off x="1841777" y="1869672"/>
          <a:ext cx="5754559" cy="26699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4" name="5 Conector recto">
            <a:extLst>
              <a:ext uri="{FF2B5EF4-FFF2-40B4-BE49-F238E27FC236}">
                <a16:creationId xmlns:a16="http://schemas.microsoft.com/office/drawing/2014/main" id="{9E9F0F68-346D-4614-BF14-B49F15871009}"/>
              </a:ext>
            </a:extLst>
          </p:cNvPr>
          <p:cNvCxnSpPr>
            <a:cxnSpLocks/>
          </p:cNvCxnSpPr>
          <p:nvPr/>
        </p:nvCxnSpPr>
        <p:spPr>
          <a:xfrm>
            <a:off x="755576" y="4948014"/>
            <a:ext cx="7416824"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7" name="7 Imagen" descr="C:\Users\e13104\Dropbox\UTP\Logo UTP en alta - 29-8-13.jpg">
            <a:extLst>
              <a:ext uri="{FF2B5EF4-FFF2-40B4-BE49-F238E27FC236}">
                <a16:creationId xmlns:a16="http://schemas.microsoft.com/office/drawing/2014/main" id="{ECC95FAE-8D0B-41A9-ACFD-84B4EB8ACD90}"/>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12480" y="4253880"/>
            <a:ext cx="1371600" cy="571500"/>
          </a:xfrm>
          <a:prstGeom prst="rect">
            <a:avLst/>
          </a:prstGeom>
          <a:noFill/>
          <a:ln>
            <a:noFill/>
          </a:ln>
        </p:spPr>
      </p:pic>
      <p:sp>
        <p:nvSpPr>
          <p:cNvPr id="8" name="Rectángulo 7">
            <a:extLst>
              <a:ext uri="{FF2B5EF4-FFF2-40B4-BE49-F238E27FC236}">
                <a16:creationId xmlns:a16="http://schemas.microsoft.com/office/drawing/2014/main" id="{ABAF2772-305B-492C-B3E4-2CC4DD7C87AF}"/>
              </a:ext>
            </a:extLst>
          </p:cNvPr>
          <p:cNvSpPr/>
          <p:nvPr/>
        </p:nvSpPr>
        <p:spPr>
          <a:xfrm>
            <a:off x="1907704" y="265212"/>
            <a:ext cx="5454606" cy="594066"/>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3200" dirty="0">
                <a:solidFill>
                  <a:srgbClr val="C00000"/>
                </a:solidFill>
              </a:rPr>
              <a:t>FODA</a:t>
            </a:r>
            <a:r>
              <a:rPr lang="es-PE" sz="1350" dirty="0"/>
              <a:t>A</a:t>
            </a:r>
          </a:p>
        </p:txBody>
      </p:sp>
    </p:spTree>
    <p:extLst>
      <p:ext uri="{BB962C8B-B14F-4D97-AF65-F5344CB8AC3E}">
        <p14:creationId xmlns:p14="http://schemas.microsoft.com/office/powerpoint/2010/main" val="37336002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Text Box 2"/>
          <p:cNvSpPr txBox="1">
            <a:spLocks noChangeArrowheads="1"/>
          </p:cNvSpPr>
          <p:nvPr/>
        </p:nvSpPr>
        <p:spPr bwMode="auto">
          <a:xfrm>
            <a:off x="2627784" y="267397"/>
            <a:ext cx="3942532" cy="415498"/>
          </a:xfrm>
          <a:prstGeom prst="rect">
            <a:avLst/>
          </a:prstGeom>
          <a:noFill/>
          <a:ln w="9525">
            <a:solidFill>
              <a:srgbClr val="FF0000"/>
            </a:solidFill>
            <a:miter lim="800000"/>
            <a:headEnd/>
            <a:tailEnd/>
          </a:ln>
          <a:effectLst/>
        </p:spPr>
        <p:txBody>
          <a:bodyPr wrap="square">
            <a:spAutoFit/>
          </a:bodyPr>
          <a:lstStyle/>
          <a:p>
            <a:pPr algn="ctr" eaLnBrk="1" hangingPunct="1">
              <a:spcBef>
                <a:spcPct val="50000"/>
              </a:spcBef>
              <a:defRPr/>
            </a:pPr>
            <a:r>
              <a:rPr lang="es-ES" sz="2100" b="1" dirty="0">
                <a:solidFill>
                  <a:srgbClr val="FF0000"/>
                </a:solidFill>
                <a:effectLst>
                  <a:outerShdw blurRad="38100" dist="38100" dir="2700000" algn="tl">
                    <a:srgbClr val="C0C0C0"/>
                  </a:outerShdw>
                </a:effectLst>
                <a:latin typeface="Arial" charset="0"/>
                <a:cs typeface="Arial" charset="0"/>
              </a:rPr>
              <a:t>ANÁLISIS D.A.F.O.</a:t>
            </a:r>
          </a:p>
        </p:txBody>
      </p:sp>
      <p:cxnSp>
        <p:nvCxnSpPr>
          <p:cNvPr id="6" name="5 Conector recto">
            <a:extLst>
              <a:ext uri="{FF2B5EF4-FFF2-40B4-BE49-F238E27FC236}">
                <a16:creationId xmlns:a16="http://schemas.microsoft.com/office/drawing/2014/main" id="{1A6125D4-16BC-4A06-9C6D-CEC32F4BA27A}"/>
              </a:ext>
            </a:extLst>
          </p:cNvPr>
          <p:cNvCxnSpPr/>
          <p:nvPr/>
        </p:nvCxnSpPr>
        <p:spPr>
          <a:xfrm>
            <a:off x="251520" y="4803998"/>
            <a:ext cx="712879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7" name="Text Box 4">
            <a:extLst>
              <a:ext uri="{FF2B5EF4-FFF2-40B4-BE49-F238E27FC236}">
                <a16:creationId xmlns:a16="http://schemas.microsoft.com/office/drawing/2014/main" id="{46271422-B2C6-4E30-957E-2EE767F89E71}"/>
              </a:ext>
            </a:extLst>
          </p:cNvPr>
          <p:cNvSpPr txBox="1">
            <a:spLocks noChangeArrowheads="1"/>
          </p:cNvSpPr>
          <p:nvPr/>
        </p:nvSpPr>
        <p:spPr bwMode="auto">
          <a:xfrm>
            <a:off x="1088306" y="1035286"/>
            <a:ext cx="3078956" cy="341632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0000"/>
              <a:buFont typeface="Wingdings" panose="05000000000000000000" pitchFamily="2" charset="2"/>
              <a:tabLst>
                <a:tab pos="266700" algn="l"/>
              </a:tabLst>
              <a:defRPr sz="2800">
                <a:solidFill>
                  <a:schemeClr val="tx2"/>
                </a:solidFill>
                <a:latin typeface="Arial" panose="020B0604020202020204" pitchFamily="34" charset="0"/>
                <a:cs typeface="Arial" panose="020B0604020202020204" pitchFamily="34" charset="0"/>
              </a:defRPr>
            </a:lvl1pPr>
            <a:lvl2pPr marL="265113" indent="-85725">
              <a:spcBef>
                <a:spcPct val="20000"/>
              </a:spcBef>
              <a:buClr>
                <a:schemeClr val="accent1"/>
              </a:buClr>
              <a:buSzPct val="75000"/>
              <a:buFont typeface="Wingdings" panose="05000000000000000000" pitchFamily="2" charset="2"/>
              <a:tabLst>
                <a:tab pos="266700" algn="l"/>
              </a:tabLst>
              <a:defRPr sz="26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tabLst>
                <a:tab pos="266700" algn="l"/>
              </a:tabLst>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tabLst>
                <a:tab pos="266700" algn="l"/>
              </a:tabLst>
              <a:defRPr sz="2200">
                <a:solidFill>
                  <a:schemeClr val="tx2"/>
                </a:solidFill>
                <a:latin typeface="Arial" panose="020B0604020202020204" pitchFamily="34" charset="0"/>
                <a:cs typeface="Arial" panose="020B0604020202020204" pitchFamily="34" charset="0"/>
              </a:defRPr>
            </a:lvl4pPr>
            <a:lvl5pPr marL="2057400" indent="-228600">
              <a:spcBef>
                <a:spcPct val="20000"/>
              </a:spcBef>
              <a:tabLst>
                <a:tab pos="266700" algn="l"/>
              </a:tabLst>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tabLst>
                <a:tab pos="266700" algn="l"/>
              </a:tabLst>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tabLst>
                <a:tab pos="266700" algn="l"/>
              </a:tabLst>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tabLst>
                <a:tab pos="266700" algn="l"/>
              </a:tabLst>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tabLst>
                <a:tab pos="266700" algn="l"/>
              </a:tabLst>
              <a:defRPr sz="2000">
                <a:solidFill>
                  <a:schemeClr val="tx2"/>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s-ES" sz="1350" dirty="0"/>
              <a:t>Ejemplos de </a:t>
            </a:r>
            <a:r>
              <a:rPr lang="es-ES" sz="1350" b="1" u="sng" dirty="0"/>
              <a:t>PUNTOS FUERTES</a:t>
            </a:r>
            <a:r>
              <a:rPr lang="es-ES" sz="1350" dirty="0"/>
              <a:t>: </a:t>
            </a:r>
            <a:br>
              <a:rPr lang="es-ES" sz="1350" dirty="0"/>
            </a:br>
            <a:r>
              <a:rPr lang="es-ES" sz="1350" dirty="0"/>
              <a:t>  </a:t>
            </a:r>
          </a:p>
          <a:p>
            <a:pPr lvl="1" eaLnBrk="1" hangingPunct="1">
              <a:spcBef>
                <a:spcPct val="0"/>
              </a:spcBef>
              <a:buClrTx/>
              <a:buSzTx/>
              <a:buFontTx/>
              <a:buChar char="•"/>
            </a:pPr>
            <a:r>
              <a:rPr lang="es-ES" sz="1350" dirty="0"/>
              <a:t>Capacidades en actividades clave. </a:t>
            </a:r>
          </a:p>
          <a:p>
            <a:pPr lvl="1" eaLnBrk="1" hangingPunct="1">
              <a:spcBef>
                <a:spcPct val="0"/>
              </a:spcBef>
              <a:buClrTx/>
              <a:buSzTx/>
              <a:buFontTx/>
              <a:buChar char="•"/>
            </a:pPr>
            <a:r>
              <a:rPr lang="es-ES" sz="1350" dirty="0"/>
              <a:t>Recursos financieros adecuados. </a:t>
            </a:r>
          </a:p>
          <a:p>
            <a:pPr lvl="1" eaLnBrk="1" hangingPunct="1">
              <a:spcBef>
                <a:spcPct val="0"/>
              </a:spcBef>
              <a:buClrTx/>
              <a:buSzTx/>
              <a:buFontTx/>
              <a:buChar char="•"/>
            </a:pPr>
            <a:r>
              <a:rPr lang="es-ES" sz="1350" dirty="0"/>
              <a:t>Habilidades y recursos tecnológicos superiores. </a:t>
            </a:r>
          </a:p>
          <a:p>
            <a:pPr lvl="1" eaLnBrk="1" hangingPunct="1">
              <a:spcBef>
                <a:spcPct val="0"/>
              </a:spcBef>
              <a:buClrTx/>
              <a:buSzTx/>
              <a:buFontTx/>
              <a:buChar char="•"/>
            </a:pPr>
            <a:r>
              <a:rPr lang="es-ES" sz="1350" dirty="0"/>
              <a:t>Propiedad de la tecnología principal. </a:t>
            </a:r>
          </a:p>
          <a:p>
            <a:pPr lvl="1" eaLnBrk="1" hangingPunct="1">
              <a:spcBef>
                <a:spcPct val="0"/>
              </a:spcBef>
              <a:buClrTx/>
              <a:buSzTx/>
              <a:buFontTx/>
              <a:buChar char="•"/>
            </a:pPr>
            <a:r>
              <a:rPr lang="es-ES" sz="1350" dirty="0"/>
              <a:t>Ventajas en costes. </a:t>
            </a:r>
          </a:p>
          <a:p>
            <a:pPr lvl="1" eaLnBrk="1" hangingPunct="1">
              <a:spcBef>
                <a:spcPct val="0"/>
              </a:spcBef>
              <a:buClrTx/>
              <a:buSzTx/>
              <a:buFontTx/>
              <a:buChar char="•"/>
            </a:pPr>
            <a:r>
              <a:rPr lang="es-ES" sz="1350" dirty="0"/>
              <a:t>Importante programa I+D. </a:t>
            </a:r>
          </a:p>
          <a:p>
            <a:pPr lvl="1" eaLnBrk="1" hangingPunct="1">
              <a:spcBef>
                <a:spcPct val="0"/>
              </a:spcBef>
              <a:buClrTx/>
              <a:buSzTx/>
              <a:buFontTx/>
              <a:buChar char="•"/>
            </a:pPr>
            <a:r>
              <a:rPr lang="es-ES" sz="1350" dirty="0"/>
              <a:t>Buena imagen en los consumidores. </a:t>
            </a:r>
          </a:p>
          <a:p>
            <a:pPr lvl="1" eaLnBrk="1" hangingPunct="1">
              <a:spcBef>
                <a:spcPct val="0"/>
              </a:spcBef>
              <a:buClrTx/>
              <a:buSzTx/>
              <a:buFontTx/>
              <a:buChar char="•"/>
            </a:pPr>
            <a:r>
              <a:rPr lang="es-ES" sz="1350" dirty="0"/>
              <a:t>Líder en el mercado. </a:t>
            </a:r>
          </a:p>
          <a:p>
            <a:pPr lvl="1" eaLnBrk="1" hangingPunct="1">
              <a:spcBef>
                <a:spcPct val="0"/>
              </a:spcBef>
              <a:buClrTx/>
              <a:buSzTx/>
              <a:buFontTx/>
              <a:buChar char="•"/>
            </a:pPr>
            <a:r>
              <a:rPr lang="es-ES" sz="1350" dirty="0"/>
              <a:t>Capacidad directiva. </a:t>
            </a:r>
          </a:p>
          <a:p>
            <a:pPr lvl="1" eaLnBrk="1" hangingPunct="1">
              <a:spcBef>
                <a:spcPct val="0"/>
              </a:spcBef>
              <a:buClrTx/>
              <a:buSzTx/>
              <a:buFontTx/>
              <a:buChar char="•"/>
            </a:pPr>
            <a:r>
              <a:rPr lang="es-ES" sz="1350" dirty="0"/>
              <a:t>etc. </a:t>
            </a:r>
          </a:p>
        </p:txBody>
      </p:sp>
      <p:sp>
        <p:nvSpPr>
          <p:cNvPr id="8" name="Text Box 5">
            <a:extLst>
              <a:ext uri="{FF2B5EF4-FFF2-40B4-BE49-F238E27FC236}">
                <a16:creationId xmlns:a16="http://schemas.microsoft.com/office/drawing/2014/main" id="{A44F447F-7F91-486D-A632-FAD355C98853}"/>
              </a:ext>
            </a:extLst>
          </p:cNvPr>
          <p:cNvSpPr txBox="1">
            <a:spLocks noChangeArrowheads="1"/>
          </p:cNvSpPr>
          <p:nvPr/>
        </p:nvSpPr>
        <p:spPr bwMode="auto">
          <a:xfrm>
            <a:off x="4599050" y="1061526"/>
            <a:ext cx="3078956" cy="3000821"/>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0000"/>
              <a:buFont typeface="Wingdings" panose="05000000000000000000" pitchFamily="2" charset="2"/>
              <a:defRPr sz="2800">
                <a:solidFill>
                  <a:schemeClr val="tx2"/>
                </a:solidFill>
                <a:latin typeface="Arial" panose="020B0604020202020204" pitchFamily="34" charset="0"/>
                <a:cs typeface="Arial" panose="020B0604020202020204" pitchFamily="34" charset="0"/>
              </a:defRPr>
            </a:lvl1pPr>
            <a:lvl2pPr marL="265113" indent="-85725">
              <a:spcBef>
                <a:spcPct val="20000"/>
              </a:spcBef>
              <a:buClr>
                <a:schemeClr val="accent1"/>
              </a:buClr>
              <a:buSzPct val="75000"/>
              <a:buFont typeface="Wingdings" panose="05000000000000000000" pitchFamily="2" charset="2"/>
              <a:defRPr sz="26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defRPr sz="2200">
                <a:solidFill>
                  <a:schemeClr val="tx2"/>
                </a:solidFill>
                <a:latin typeface="Arial" panose="020B0604020202020204" pitchFamily="34" charset="0"/>
                <a:cs typeface="Arial" panose="020B0604020202020204" pitchFamily="34" charset="0"/>
              </a:defRPr>
            </a:lvl4pPr>
            <a:lvl5pPr marL="2057400" indent="-228600">
              <a:spcBef>
                <a:spcPct val="20000"/>
              </a:spcBef>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s-ES" sz="1350" dirty="0"/>
              <a:t>Ejemplos de </a:t>
            </a:r>
            <a:r>
              <a:rPr lang="es-ES" sz="1350" b="1" u="sng" dirty="0"/>
              <a:t>PUNTOS DÉBILES</a:t>
            </a:r>
            <a:r>
              <a:rPr lang="es-ES" sz="1350" dirty="0"/>
              <a:t>: </a:t>
            </a:r>
            <a:br>
              <a:rPr lang="es-ES" sz="1350" dirty="0"/>
            </a:br>
            <a:r>
              <a:rPr lang="es-ES" sz="1350" dirty="0"/>
              <a:t>  </a:t>
            </a:r>
          </a:p>
          <a:p>
            <a:pPr lvl="1" eaLnBrk="1" hangingPunct="1">
              <a:spcBef>
                <a:spcPct val="0"/>
              </a:spcBef>
              <a:buClrTx/>
              <a:buSzTx/>
              <a:buFontTx/>
              <a:buChar char="•"/>
            </a:pPr>
            <a:r>
              <a:rPr lang="es-ES" sz="1350" dirty="0"/>
              <a:t>No hay dirección estratégica clara. </a:t>
            </a:r>
          </a:p>
          <a:p>
            <a:pPr lvl="1" eaLnBrk="1" hangingPunct="1">
              <a:spcBef>
                <a:spcPct val="0"/>
              </a:spcBef>
              <a:buClrTx/>
              <a:buSzTx/>
              <a:buFontTx/>
              <a:buChar char="•"/>
            </a:pPr>
            <a:r>
              <a:rPr lang="es-ES" sz="1350" dirty="0"/>
              <a:t>Recursos y capacidades escasas. </a:t>
            </a:r>
          </a:p>
          <a:p>
            <a:pPr lvl="1" eaLnBrk="1" hangingPunct="1">
              <a:spcBef>
                <a:spcPct val="0"/>
              </a:spcBef>
              <a:buClrTx/>
              <a:buSzTx/>
              <a:buFontTx/>
              <a:buChar char="•"/>
            </a:pPr>
            <a:r>
              <a:rPr lang="es-ES" sz="1350" dirty="0"/>
              <a:t>Atraso en I+D. </a:t>
            </a:r>
          </a:p>
          <a:p>
            <a:pPr lvl="1" eaLnBrk="1" hangingPunct="1">
              <a:spcBef>
                <a:spcPct val="0"/>
              </a:spcBef>
              <a:buClrTx/>
              <a:buSzTx/>
              <a:buFontTx/>
              <a:buChar char="•"/>
            </a:pPr>
            <a:r>
              <a:rPr lang="es-ES" sz="1350" dirty="0"/>
              <a:t>Rentabilidad inferior a la media. </a:t>
            </a:r>
          </a:p>
          <a:p>
            <a:pPr lvl="1" eaLnBrk="1" hangingPunct="1">
              <a:spcBef>
                <a:spcPct val="0"/>
              </a:spcBef>
              <a:buClrTx/>
              <a:buSzTx/>
              <a:buFontTx/>
              <a:buChar char="•"/>
            </a:pPr>
            <a:r>
              <a:rPr lang="es-ES" sz="1350" dirty="0"/>
              <a:t>Débil imagen en el mercado. </a:t>
            </a:r>
          </a:p>
          <a:p>
            <a:pPr lvl="1" eaLnBrk="1" hangingPunct="1">
              <a:spcBef>
                <a:spcPct val="0"/>
              </a:spcBef>
              <a:buClrTx/>
              <a:buSzTx/>
              <a:buFontTx/>
              <a:buChar char="•"/>
            </a:pPr>
            <a:r>
              <a:rPr lang="es-ES" sz="1350" dirty="0"/>
              <a:t>Cartera de productos limitada. </a:t>
            </a:r>
          </a:p>
          <a:p>
            <a:pPr lvl="1" eaLnBrk="1" hangingPunct="1">
              <a:spcBef>
                <a:spcPct val="0"/>
              </a:spcBef>
              <a:buClrTx/>
              <a:buSzTx/>
              <a:buFontTx/>
              <a:buChar char="•"/>
            </a:pPr>
            <a:r>
              <a:rPr lang="es-ES" sz="1350" dirty="0"/>
              <a:t>Instalaciones obsoletas. </a:t>
            </a:r>
          </a:p>
          <a:p>
            <a:pPr lvl="1" eaLnBrk="1" hangingPunct="1">
              <a:spcBef>
                <a:spcPct val="0"/>
              </a:spcBef>
              <a:buClrTx/>
              <a:buSzTx/>
              <a:buFontTx/>
              <a:buChar char="•"/>
            </a:pPr>
            <a:r>
              <a:rPr lang="es-ES" sz="1350" dirty="0"/>
              <a:t>Red de distribución débil. </a:t>
            </a:r>
          </a:p>
          <a:p>
            <a:pPr lvl="1" eaLnBrk="1" hangingPunct="1">
              <a:spcBef>
                <a:spcPct val="0"/>
              </a:spcBef>
              <a:buClrTx/>
              <a:buSzTx/>
              <a:buFontTx/>
              <a:buChar char="•"/>
            </a:pPr>
            <a:r>
              <a:rPr lang="es-ES" sz="1350" dirty="0"/>
              <a:t>Sistemas ineficientes ( exceso de problemas operativos internos ). </a:t>
            </a:r>
          </a:p>
          <a:p>
            <a:pPr lvl="1" eaLnBrk="1" hangingPunct="1">
              <a:spcBef>
                <a:spcPct val="0"/>
              </a:spcBef>
              <a:buClrTx/>
              <a:buSzTx/>
              <a:buFontTx/>
              <a:buChar char="•"/>
            </a:pPr>
            <a:r>
              <a:rPr lang="es-ES" sz="1350" dirty="0"/>
              <a:t>Falta de motivación del personal. </a:t>
            </a:r>
          </a:p>
          <a:p>
            <a:pPr lvl="1" eaLnBrk="1" hangingPunct="1">
              <a:spcBef>
                <a:spcPct val="0"/>
              </a:spcBef>
              <a:buClrTx/>
              <a:buSzTx/>
              <a:buFontTx/>
              <a:buChar char="•"/>
            </a:pPr>
            <a:r>
              <a:rPr lang="es-ES" sz="1350" dirty="0"/>
              <a:t>Resistencia al cambio</a:t>
            </a:r>
          </a:p>
        </p:txBody>
      </p:sp>
      <p:pic>
        <p:nvPicPr>
          <p:cNvPr id="9" name="3 Imagen" descr="C:\Users\e13104\Dropbox\UTP\Logo UTP en alta - 29-8-13.jpg">
            <a:extLst>
              <a:ext uri="{FF2B5EF4-FFF2-40B4-BE49-F238E27FC236}">
                <a16:creationId xmlns:a16="http://schemas.microsoft.com/office/drawing/2014/main" id="{A49DC44F-1590-4531-A902-541CB11763F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76805" y="4255684"/>
            <a:ext cx="1371600" cy="571500"/>
          </a:xfrm>
          <a:prstGeom prst="rect">
            <a:avLst/>
          </a:prstGeom>
          <a:noFill/>
          <a:ln>
            <a:noFill/>
          </a:ln>
        </p:spPr>
      </p:pic>
    </p:spTree>
    <p:extLst>
      <p:ext uri="{BB962C8B-B14F-4D97-AF65-F5344CB8AC3E}">
        <p14:creationId xmlns:p14="http://schemas.microsoft.com/office/powerpoint/2010/main" val="4878224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Text Box 2"/>
          <p:cNvSpPr txBox="1">
            <a:spLocks noChangeArrowheads="1"/>
          </p:cNvSpPr>
          <p:nvPr/>
        </p:nvSpPr>
        <p:spPr bwMode="auto">
          <a:xfrm>
            <a:off x="2627784" y="267397"/>
            <a:ext cx="3942532" cy="415498"/>
          </a:xfrm>
          <a:prstGeom prst="rect">
            <a:avLst/>
          </a:prstGeom>
          <a:noFill/>
          <a:ln w="9525">
            <a:solidFill>
              <a:srgbClr val="FF0000"/>
            </a:solidFill>
            <a:miter lim="800000"/>
            <a:headEnd/>
            <a:tailEnd/>
          </a:ln>
          <a:effectLst/>
        </p:spPr>
        <p:txBody>
          <a:bodyPr wrap="square">
            <a:spAutoFit/>
          </a:bodyPr>
          <a:lstStyle/>
          <a:p>
            <a:pPr algn="ctr" eaLnBrk="1" hangingPunct="1">
              <a:spcBef>
                <a:spcPct val="50000"/>
              </a:spcBef>
              <a:defRPr/>
            </a:pPr>
            <a:r>
              <a:rPr lang="es-ES" sz="2100" b="1" dirty="0">
                <a:solidFill>
                  <a:srgbClr val="FF0000"/>
                </a:solidFill>
                <a:effectLst>
                  <a:outerShdw blurRad="38100" dist="38100" dir="2700000" algn="tl">
                    <a:srgbClr val="C0C0C0"/>
                  </a:outerShdw>
                </a:effectLst>
                <a:latin typeface="Arial" charset="0"/>
                <a:cs typeface="Arial" charset="0"/>
              </a:rPr>
              <a:t>ANÁLISIS D.A.F.O.</a:t>
            </a:r>
          </a:p>
        </p:txBody>
      </p:sp>
      <p:sp>
        <p:nvSpPr>
          <p:cNvPr id="60421" name="Text Box 4"/>
          <p:cNvSpPr txBox="1">
            <a:spLocks noChangeArrowheads="1"/>
          </p:cNvSpPr>
          <p:nvPr/>
        </p:nvSpPr>
        <p:spPr bwMode="auto">
          <a:xfrm>
            <a:off x="952503" y="811738"/>
            <a:ext cx="3078956" cy="3831818"/>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0000"/>
              <a:buFont typeface="Wingdings" panose="05000000000000000000" pitchFamily="2" charset="2"/>
              <a:defRPr sz="2800">
                <a:solidFill>
                  <a:schemeClr val="tx2"/>
                </a:solidFill>
                <a:latin typeface="Arial" panose="020B0604020202020204" pitchFamily="34" charset="0"/>
                <a:cs typeface="Arial" panose="020B0604020202020204" pitchFamily="34" charset="0"/>
              </a:defRPr>
            </a:lvl1pPr>
            <a:lvl2pPr marL="265113" indent="-85725">
              <a:spcBef>
                <a:spcPct val="20000"/>
              </a:spcBef>
              <a:buClr>
                <a:schemeClr val="accent1"/>
              </a:buClr>
              <a:buSzPct val="75000"/>
              <a:buFont typeface="Wingdings" panose="05000000000000000000" pitchFamily="2" charset="2"/>
              <a:defRPr sz="26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defRPr sz="2200">
                <a:solidFill>
                  <a:schemeClr val="tx2"/>
                </a:solidFill>
                <a:latin typeface="Arial" panose="020B0604020202020204" pitchFamily="34" charset="0"/>
                <a:cs typeface="Arial" panose="020B0604020202020204" pitchFamily="34" charset="0"/>
              </a:defRPr>
            </a:lvl4pPr>
            <a:lvl5pPr marL="2057400" indent="-228600">
              <a:spcBef>
                <a:spcPct val="20000"/>
              </a:spcBef>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s-ES" sz="1350" dirty="0"/>
              <a:t>Ejemplos de </a:t>
            </a:r>
            <a:r>
              <a:rPr lang="es-ES" sz="1350" b="1" u="sng" dirty="0"/>
              <a:t>OPORTUNIDADES</a:t>
            </a:r>
            <a:r>
              <a:rPr lang="es-ES" sz="1350" dirty="0"/>
              <a:t>: </a:t>
            </a:r>
            <a:br>
              <a:rPr lang="es-ES" sz="1350" dirty="0"/>
            </a:br>
            <a:r>
              <a:rPr lang="es-ES" sz="1350" dirty="0"/>
              <a:t>  </a:t>
            </a:r>
          </a:p>
          <a:p>
            <a:pPr lvl="1" eaLnBrk="1" hangingPunct="1">
              <a:spcBef>
                <a:spcPct val="0"/>
              </a:spcBef>
              <a:buClrTx/>
              <a:buSzTx/>
              <a:buFontTx/>
              <a:buChar char="•"/>
            </a:pPr>
            <a:r>
              <a:rPr lang="es-ES" sz="1350" dirty="0"/>
              <a:t>Entrar en nuevos mercados o segmentos.</a:t>
            </a:r>
          </a:p>
          <a:p>
            <a:pPr lvl="1" eaLnBrk="1" hangingPunct="1">
              <a:spcBef>
                <a:spcPct val="0"/>
              </a:spcBef>
              <a:buClrTx/>
              <a:buSzTx/>
              <a:buFontTx/>
              <a:buChar char="•"/>
            </a:pPr>
            <a:r>
              <a:rPr lang="es-ES" sz="1350" dirty="0"/>
              <a:t>Atender a grupos adicionales de clientes.</a:t>
            </a:r>
          </a:p>
          <a:p>
            <a:pPr lvl="1" eaLnBrk="1" hangingPunct="1">
              <a:spcBef>
                <a:spcPct val="0"/>
              </a:spcBef>
              <a:buClrTx/>
              <a:buSzTx/>
              <a:buFontTx/>
              <a:buChar char="•"/>
            </a:pPr>
            <a:r>
              <a:rPr lang="es-ES" sz="1350" dirty="0"/>
              <a:t>Ampliación de la cartera de productos para satisfacer nuevas necesidades de los clientes.</a:t>
            </a:r>
          </a:p>
          <a:p>
            <a:pPr lvl="1" eaLnBrk="1" hangingPunct="1">
              <a:spcBef>
                <a:spcPct val="0"/>
              </a:spcBef>
              <a:buClrTx/>
              <a:buSzTx/>
              <a:buFontTx/>
              <a:buChar char="•"/>
            </a:pPr>
            <a:r>
              <a:rPr lang="es-ES" sz="1350" dirty="0"/>
              <a:t>Crecimiento rápido del mercado.</a:t>
            </a:r>
          </a:p>
          <a:p>
            <a:pPr lvl="1" eaLnBrk="1" hangingPunct="1">
              <a:spcBef>
                <a:spcPct val="0"/>
              </a:spcBef>
              <a:buClrTx/>
              <a:buSzTx/>
              <a:buFontTx/>
              <a:buChar char="•"/>
            </a:pPr>
            <a:r>
              <a:rPr lang="es-ES" sz="1350" dirty="0"/>
              <a:t>Diversificación de productos relacionados.</a:t>
            </a:r>
          </a:p>
          <a:p>
            <a:pPr lvl="1" eaLnBrk="1" hangingPunct="1">
              <a:spcBef>
                <a:spcPct val="0"/>
              </a:spcBef>
              <a:buClrTx/>
              <a:buSzTx/>
              <a:buFontTx/>
              <a:buChar char="•"/>
            </a:pPr>
            <a:r>
              <a:rPr lang="es-ES" sz="1350" dirty="0"/>
              <a:t>Eliminación de barreras comerciales en mercados exteriores atractivos.</a:t>
            </a:r>
          </a:p>
          <a:p>
            <a:pPr lvl="1" eaLnBrk="1" hangingPunct="1">
              <a:spcBef>
                <a:spcPct val="0"/>
              </a:spcBef>
              <a:buClrTx/>
              <a:buSzTx/>
              <a:buFontTx/>
              <a:buChar char="•"/>
            </a:pPr>
            <a:r>
              <a:rPr lang="es-ES" sz="1350" dirty="0"/>
              <a:t>Debilitamiento de los competidores.</a:t>
            </a:r>
          </a:p>
          <a:p>
            <a:pPr lvl="1" eaLnBrk="1" hangingPunct="1">
              <a:spcBef>
                <a:spcPct val="0"/>
              </a:spcBef>
              <a:buClrTx/>
              <a:buSzTx/>
              <a:buFontTx/>
              <a:buChar char="•"/>
            </a:pPr>
            <a:r>
              <a:rPr lang="es-ES" sz="1350" dirty="0"/>
              <a:t>Nuevas tecnologías. </a:t>
            </a:r>
          </a:p>
        </p:txBody>
      </p:sp>
      <p:sp>
        <p:nvSpPr>
          <p:cNvPr id="60422" name="Text Box 5"/>
          <p:cNvSpPr txBox="1">
            <a:spLocks noChangeArrowheads="1"/>
          </p:cNvSpPr>
          <p:nvPr/>
        </p:nvSpPr>
        <p:spPr bwMode="auto">
          <a:xfrm>
            <a:off x="4395455" y="1019487"/>
            <a:ext cx="2917031" cy="341632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0000"/>
              <a:buFont typeface="Wingdings" panose="05000000000000000000" pitchFamily="2" charset="2"/>
              <a:defRPr sz="2800">
                <a:solidFill>
                  <a:schemeClr val="tx2"/>
                </a:solidFill>
                <a:latin typeface="Arial" panose="020B0604020202020204" pitchFamily="34" charset="0"/>
                <a:cs typeface="Arial" panose="020B0604020202020204" pitchFamily="34" charset="0"/>
              </a:defRPr>
            </a:lvl1pPr>
            <a:lvl2pPr marL="265113" indent="-85725">
              <a:spcBef>
                <a:spcPct val="20000"/>
              </a:spcBef>
              <a:buClr>
                <a:schemeClr val="accent1"/>
              </a:buClr>
              <a:buSzPct val="75000"/>
              <a:buFont typeface="Wingdings" panose="05000000000000000000" pitchFamily="2" charset="2"/>
              <a:defRPr sz="2600">
                <a:solidFill>
                  <a:schemeClr val="tx2"/>
                </a:solidFill>
                <a:latin typeface="Arial" panose="020B0604020202020204" pitchFamily="34" charset="0"/>
                <a:cs typeface="Arial" panose="020B0604020202020204" pitchFamily="34" charset="0"/>
              </a:defRPr>
            </a:lvl2pPr>
            <a:lvl3pPr marL="1143000" indent="-228600">
              <a:spcBef>
                <a:spcPct val="20000"/>
              </a:spcBef>
              <a:buClr>
                <a:schemeClr val="accent2"/>
              </a:buClr>
              <a:defRPr sz="2400">
                <a:solidFill>
                  <a:schemeClr val="tx2"/>
                </a:solidFill>
                <a:latin typeface="Arial" panose="020B0604020202020204" pitchFamily="34" charset="0"/>
                <a:cs typeface="Arial" panose="020B0604020202020204" pitchFamily="34" charset="0"/>
              </a:defRPr>
            </a:lvl3pPr>
            <a:lvl4pPr marL="1600200" indent="-228600">
              <a:spcBef>
                <a:spcPct val="20000"/>
              </a:spcBef>
              <a:buClr>
                <a:schemeClr val="tx1"/>
              </a:buClr>
              <a:defRPr sz="2200">
                <a:solidFill>
                  <a:schemeClr val="tx2"/>
                </a:solidFill>
                <a:latin typeface="Arial" panose="020B0604020202020204" pitchFamily="34" charset="0"/>
                <a:cs typeface="Arial" panose="020B0604020202020204" pitchFamily="34" charset="0"/>
              </a:defRPr>
            </a:lvl4pPr>
            <a:lvl5pPr marL="2057400" indent="-228600">
              <a:spcBef>
                <a:spcPct val="20000"/>
              </a:spcBef>
              <a:defRPr sz="2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sz="2000">
                <a:solidFill>
                  <a:schemeClr val="tx2"/>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s-ES" sz="1350" dirty="0"/>
              <a:t>Ejemplos de </a:t>
            </a:r>
            <a:r>
              <a:rPr lang="es-ES" sz="1350" b="1" u="sng" dirty="0"/>
              <a:t>AMENAZAS:</a:t>
            </a:r>
            <a:r>
              <a:rPr lang="es-ES" sz="1350" dirty="0"/>
              <a:t> </a:t>
            </a:r>
            <a:br>
              <a:rPr lang="es-ES" sz="1350" dirty="0"/>
            </a:br>
            <a:r>
              <a:rPr lang="es-ES" sz="1350" dirty="0"/>
              <a:t>  </a:t>
            </a:r>
          </a:p>
          <a:p>
            <a:pPr lvl="1" eaLnBrk="1" hangingPunct="1">
              <a:spcBef>
                <a:spcPct val="0"/>
              </a:spcBef>
              <a:buClrTx/>
              <a:buSzTx/>
              <a:buFontTx/>
              <a:buChar char="•"/>
            </a:pPr>
            <a:r>
              <a:rPr lang="es-ES" sz="1350" dirty="0"/>
              <a:t>Entrada de nuevos competidores con costes más bajos. </a:t>
            </a:r>
          </a:p>
          <a:p>
            <a:pPr lvl="1" eaLnBrk="1" hangingPunct="1">
              <a:spcBef>
                <a:spcPct val="0"/>
              </a:spcBef>
              <a:buClrTx/>
              <a:buSzTx/>
              <a:buFontTx/>
              <a:buChar char="•"/>
            </a:pPr>
            <a:r>
              <a:rPr lang="es-ES" sz="1350" dirty="0"/>
              <a:t>Incremento en las ventas de los productos sustitutivos. </a:t>
            </a:r>
          </a:p>
          <a:p>
            <a:pPr lvl="1" eaLnBrk="1" hangingPunct="1">
              <a:spcBef>
                <a:spcPct val="0"/>
              </a:spcBef>
              <a:buClrTx/>
              <a:buSzTx/>
              <a:buFontTx/>
              <a:buChar char="•"/>
            </a:pPr>
            <a:r>
              <a:rPr lang="es-ES" sz="1350" dirty="0"/>
              <a:t>Crecimiento lento del mercado. </a:t>
            </a:r>
          </a:p>
          <a:p>
            <a:pPr lvl="1" eaLnBrk="1" hangingPunct="1">
              <a:spcBef>
                <a:spcPct val="0"/>
              </a:spcBef>
              <a:buClrTx/>
              <a:buSzTx/>
              <a:buFontTx/>
              <a:buChar char="•"/>
            </a:pPr>
            <a:r>
              <a:rPr lang="es-ES" sz="1350" dirty="0"/>
              <a:t>Cambio en las necesidades y gustos de los consumidores. </a:t>
            </a:r>
          </a:p>
          <a:p>
            <a:pPr lvl="1" eaLnBrk="1" hangingPunct="1">
              <a:spcBef>
                <a:spcPct val="0"/>
              </a:spcBef>
              <a:buClrTx/>
              <a:buSzTx/>
              <a:buFontTx/>
              <a:buChar char="•"/>
            </a:pPr>
            <a:r>
              <a:rPr lang="es-ES" sz="1350" dirty="0"/>
              <a:t>Incremento de barreras y requisitos reglamentarios costosos. </a:t>
            </a:r>
          </a:p>
          <a:p>
            <a:pPr lvl="1" eaLnBrk="1" hangingPunct="1">
              <a:spcBef>
                <a:spcPct val="0"/>
              </a:spcBef>
              <a:buClrTx/>
              <a:buSzTx/>
              <a:buFontTx/>
              <a:buChar char="•"/>
            </a:pPr>
            <a:r>
              <a:rPr lang="es-ES" sz="1350" dirty="0"/>
              <a:t>Creciente poder de negociación de clientes y/o proveedores. </a:t>
            </a:r>
          </a:p>
          <a:p>
            <a:pPr lvl="1" eaLnBrk="1" hangingPunct="1">
              <a:spcBef>
                <a:spcPct val="0"/>
              </a:spcBef>
              <a:buClrTx/>
              <a:buSzTx/>
              <a:buFontTx/>
              <a:buChar char="•"/>
            </a:pPr>
            <a:r>
              <a:rPr lang="es-ES" sz="1350" dirty="0"/>
              <a:t>etc. </a:t>
            </a:r>
          </a:p>
        </p:txBody>
      </p:sp>
      <p:cxnSp>
        <p:nvCxnSpPr>
          <p:cNvPr id="6" name="5 Conector recto">
            <a:extLst>
              <a:ext uri="{FF2B5EF4-FFF2-40B4-BE49-F238E27FC236}">
                <a16:creationId xmlns:a16="http://schemas.microsoft.com/office/drawing/2014/main" id="{1A6125D4-16BC-4A06-9C6D-CEC32F4BA27A}"/>
              </a:ext>
            </a:extLst>
          </p:cNvPr>
          <p:cNvCxnSpPr/>
          <p:nvPr/>
        </p:nvCxnSpPr>
        <p:spPr>
          <a:xfrm>
            <a:off x="251520" y="4803998"/>
            <a:ext cx="712879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7" name="3 Imagen" descr="C:\Users\e13104\Dropbox\UTP\Logo UTP en alta - 29-8-13.jpg">
            <a:extLst>
              <a:ext uri="{FF2B5EF4-FFF2-40B4-BE49-F238E27FC236}">
                <a16:creationId xmlns:a16="http://schemas.microsoft.com/office/drawing/2014/main" id="{75CA2810-CAB5-4CEE-9241-C8101DBAD97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76805" y="4255684"/>
            <a:ext cx="1371600" cy="571500"/>
          </a:xfrm>
          <a:prstGeom prst="rect">
            <a:avLst/>
          </a:prstGeom>
          <a:noFill/>
          <a:ln>
            <a:noFill/>
          </a:ln>
        </p:spPr>
      </p:pic>
    </p:spTree>
    <p:extLst>
      <p:ext uri="{BB962C8B-B14F-4D97-AF65-F5344CB8AC3E}">
        <p14:creationId xmlns:p14="http://schemas.microsoft.com/office/powerpoint/2010/main" val="1539806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527181" y="2895786"/>
            <a:ext cx="4374486" cy="648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b="1" dirty="0">
              <a:solidFill>
                <a:srgbClr val="FF0000"/>
              </a:solidFill>
            </a:endParaRPr>
          </a:p>
        </p:txBody>
      </p:sp>
      <p:sp>
        <p:nvSpPr>
          <p:cNvPr id="5" name="4 Rectángulo"/>
          <p:cNvSpPr/>
          <p:nvPr/>
        </p:nvSpPr>
        <p:spPr>
          <a:xfrm>
            <a:off x="2422586" y="978573"/>
            <a:ext cx="4590510" cy="10261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b="1" dirty="0">
              <a:solidFill>
                <a:srgbClr val="FF0000"/>
              </a:solidFill>
            </a:endParaRPr>
          </a:p>
        </p:txBody>
      </p:sp>
      <p:cxnSp>
        <p:nvCxnSpPr>
          <p:cNvPr id="6" name="5 Conector recto"/>
          <p:cNvCxnSpPr/>
          <p:nvPr/>
        </p:nvCxnSpPr>
        <p:spPr>
          <a:xfrm>
            <a:off x="1223628" y="4948014"/>
            <a:ext cx="5346594"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8" name="7 Imagen" descr="C:\Users\e13104\Dropbox\UTP\Logo UTP en alta - 29-8-1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62210" y="4137924"/>
            <a:ext cx="1371600" cy="571500"/>
          </a:xfrm>
          <a:prstGeom prst="rect">
            <a:avLst/>
          </a:prstGeom>
          <a:noFill/>
          <a:ln>
            <a:noFill/>
          </a:ln>
        </p:spPr>
      </p:pic>
      <p:sp>
        <p:nvSpPr>
          <p:cNvPr id="7" name="Rectángulo 6">
            <a:extLst>
              <a:ext uri="{FF2B5EF4-FFF2-40B4-BE49-F238E27FC236}">
                <a16:creationId xmlns:a16="http://schemas.microsoft.com/office/drawing/2014/main" id="{773489EC-A2B5-43EB-9B4A-74EFB5063D02}"/>
              </a:ext>
            </a:extLst>
          </p:cNvPr>
          <p:cNvSpPr/>
          <p:nvPr/>
        </p:nvSpPr>
        <p:spPr>
          <a:xfrm>
            <a:off x="1925706" y="303498"/>
            <a:ext cx="5454606" cy="594066"/>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3200" dirty="0">
                <a:solidFill>
                  <a:srgbClr val="C00000"/>
                </a:solidFill>
              </a:rPr>
              <a:t>MATRIZ GENERAL ELECTRIC</a:t>
            </a:r>
          </a:p>
        </p:txBody>
      </p:sp>
      <p:pic>
        <p:nvPicPr>
          <p:cNvPr id="3" name="Imagen 2">
            <a:extLst>
              <a:ext uri="{FF2B5EF4-FFF2-40B4-BE49-F238E27FC236}">
                <a16:creationId xmlns:a16="http://schemas.microsoft.com/office/drawing/2014/main" id="{1901C022-5904-4089-B7C6-244D3511A6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1012414"/>
            <a:ext cx="4061861" cy="2531444"/>
          </a:xfrm>
          <a:prstGeom prst="rect">
            <a:avLst/>
          </a:prstGeom>
        </p:spPr>
      </p:pic>
    </p:spTree>
    <p:extLst>
      <p:ext uri="{BB962C8B-B14F-4D97-AF65-F5344CB8AC3E}">
        <p14:creationId xmlns:p14="http://schemas.microsoft.com/office/powerpoint/2010/main" val="31320037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527181" y="2895786"/>
            <a:ext cx="4374486" cy="648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b="1" dirty="0">
              <a:solidFill>
                <a:srgbClr val="FF0000"/>
              </a:solidFill>
            </a:endParaRPr>
          </a:p>
        </p:txBody>
      </p:sp>
      <p:sp>
        <p:nvSpPr>
          <p:cNvPr id="5" name="4 Rectángulo"/>
          <p:cNvSpPr/>
          <p:nvPr/>
        </p:nvSpPr>
        <p:spPr>
          <a:xfrm>
            <a:off x="2422586" y="978573"/>
            <a:ext cx="4590510" cy="10261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b="1" dirty="0">
              <a:solidFill>
                <a:srgbClr val="FF0000"/>
              </a:solidFill>
            </a:endParaRPr>
          </a:p>
        </p:txBody>
      </p:sp>
      <p:cxnSp>
        <p:nvCxnSpPr>
          <p:cNvPr id="6" name="5 Conector recto"/>
          <p:cNvCxnSpPr>
            <a:cxnSpLocks/>
          </p:cNvCxnSpPr>
          <p:nvPr/>
        </p:nvCxnSpPr>
        <p:spPr>
          <a:xfrm>
            <a:off x="1223628" y="4948014"/>
            <a:ext cx="6084676"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8" name="7 Imagen" descr="C:\Users\e13104\Dropbox\UTP\Logo UTP en alta - 29-8-1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08304" y="4424764"/>
            <a:ext cx="1371600" cy="571500"/>
          </a:xfrm>
          <a:prstGeom prst="rect">
            <a:avLst/>
          </a:prstGeom>
          <a:noFill/>
          <a:ln>
            <a:noFill/>
          </a:ln>
        </p:spPr>
      </p:pic>
      <p:sp>
        <p:nvSpPr>
          <p:cNvPr id="7" name="Rectángulo 6">
            <a:extLst>
              <a:ext uri="{FF2B5EF4-FFF2-40B4-BE49-F238E27FC236}">
                <a16:creationId xmlns:a16="http://schemas.microsoft.com/office/drawing/2014/main" id="{773489EC-A2B5-43EB-9B4A-74EFB5063D02}"/>
              </a:ext>
            </a:extLst>
          </p:cNvPr>
          <p:cNvSpPr/>
          <p:nvPr/>
        </p:nvSpPr>
        <p:spPr>
          <a:xfrm>
            <a:off x="2051720" y="78623"/>
            <a:ext cx="5454606" cy="594066"/>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3200" dirty="0">
                <a:solidFill>
                  <a:srgbClr val="C00000"/>
                </a:solidFill>
              </a:rPr>
              <a:t>MATRIZ GENERAL ELECTRIC</a:t>
            </a:r>
          </a:p>
        </p:txBody>
      </p:sp>
      <p:sp>
        <p:nvSpPr>
          <p:cNvPr id="2" name="Rectángulo 1">
            <a:extLst>
              <a:ext uri="{FF2B5EF4-FFF2-40B4-BE49-F238E27FC236}">
                <a16:creationId xmlns:a16="http://schemas.microsoft.com/office/drawing/2014/main" id="{D3CDED55-435C-4C18-BFC1-DEBC241DB0D8}"/>
              </a:ext>
            </a:extLst>
          </p:cNvPr>
          <p:cNvSpPr/>
          <p:nvPr/>
        </p:nvSpPr>
        <p:spPr>
          <a:xfrm>
            <a:off x="971600" y="805492"/>
            <a:ext cx="7805983" cy="3693319"/>
          </a:xfrm>
          <a:prstGeom prst="rect">
            <a:avLst/>
          </a:prstGeom>
        </p:spPr>
        <p:txBody>
          <a:bodyPr wrap="square">
            <a:spAutoFit/>
          </a:bodyPr>
          <a:lstStyle/>
          <a:p>
            <a:pPr algn="just">
              <a:buFont typeface="Arial" panose="020B0604020202020204" pitchFamily="34" charset="0"/>
              <a:buChar char="•"/>
            </a:pPr>
            <a:r>
              <a:rPr lang="es-PE" b="1" dirty="0"/>
              <a:t>Cuadrante 1</a:t>
            </a:r>
            <a:r>
              <a:rPr lang="es-PE" dirty="0"/>
              <a:t>. Representa una posición muy fuerte, de elevado atractivo, lo que convierte a los negocios aquí ubicados en destinatarios de las principales inversiones de la empresa. </a:t>
            </a:r>
          </a:p>
          <a:p>
            <a:pPr algn="just">
              <a:buFont typeface="Arial" panose="020B0604020202020204" pitchFamily="34" charset="0"/>
              <a:buChar char="•"/>
            </a:pPr>
            <a:r>
              <a:rPr lang="es-PE" b="1" dirty="0"/>
              <a:t>Cuadrante 2</a:t>
            </a:r>
            <a:r>
              <a:rPr lang="es-PE" dirty="0"/>
              <a:t>. Reflejan posiciones también atractivas, por lo que la empresa puede invertir en los negocios que ocupen estas posiciones, aunque con un carácter más selectivo que en el cuadrante 1</a:t>
            </a:r>
          </a:p>
          <a:p>
            <a:pPr algn="just">
              <a:buFont typeface="Arial" panose="020B0604020202020204" pitchFamily="34" charset="0"/>
              <a:buChar char="•"/>
            </a:pPr>
            <a:r>
              <a:rPr lang="es-PE" dirty="0"/>
              <a:t>. El objetivo es ir hacia un cuadrante 1. </a:t>
            </a:r>
          </a:p>
          <a:p>
            <a:pPr algn="just">
              <a:buFont typeface="Arial" panose="020B0604020202020204" pitchFamily="34" charset="0"/>
              <a:buChar char="•"/>
            </a:pPr>
            <a:r>
              <a:rPr lang="es-PE" b="1" dirty="0"/>
              <a:t>Cuadrante 3</a:t>
            </a:r>
            <a:r>
              <a:rPr lang="es-PE" dirty="0"/>
              <a:t>. Reflejan una posición ligeramente favorable o ventajosa. La empresa puede mantener las actividades aquí ubicadas intentado mejorar posiciones mediante estrategias muy específicas de desarrollo. </a:t>
            </a:r>
          </a:p>
          <a:p>
            <a:pPr algn="just">
              <a:buFont typeface="Arial" panose="020B0604020202020204" pitchFamily="34" charset="0"/>
              <a:buChar char="•"/>
            </a:pPr>
            <a:r>
              <a:rPr lang="es-PE" b="1" dirty="0"/>
              <a:t>Cuadrante 4</a:t>
            </a:r>
            <a:r>
              <a:rPr lang="es-PE" dirty="0"/>
              <a:t>. Significan posiciones débiles o de poco atractivo para las que la empresa debe plantearse una estrategia de abandono de la industria a medio plazo, intentando a corto plazo “cosechar” los resultados de inversiones pasadas</a:t>
            </a:r>
          </a:p>
        </p:txBody>
      </p:sp>
    </p:spTree>
    <p:extLst>
      <p:ext uri="{BB962C8B-B14F-4D97-AF65-F5344CB8AC3E}">
        <p14:creationId xmlns:p14="http://schemas.microsoft.com/office/powerpoint/2010/main" val="24120082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527181" y="2895786"/>
            <a:ext cx="4374486" cy="648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b="1" dirty="0">
              <a:solidFill>
                <a:srgbClr val="FF0000"/>
              </a:solidFill>
            </a:endParaRPr>
          </a:p>
        </p:txBody>
      </p:sp>
      <p:cxnSp>
        <p:nvCxnSpPr>
          <p:cNvPr id="6" name="5 Conector recto"/>
          <p:cNvCxnSpPr>
            <a:cxnSpLocks/>
          </p:cNvCxnSpPr>
          <p:nvPr/>
        </p:nvCxnSpPr>
        <p:spPr>
          <a:xfrm>
            <a:off x="801542" y="4803998"/>
            <a:ext cx="6578770"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8" name="7 Imagen" descr="C:\Users\e13104\Dropbox\UTP\Logo UTP en alta - 29-8-1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85503" y="4375732"/>
            <a:ext cx="1371600" cy="571500"/>
          </a:xfrm>
          <a:prstGeom prst="rect">
            <a:avLst/>
          </a:prstGeom>
          <a:noFill/>
          <a:ln>
            <a:noFill/>
          </a:ln>
        </p:spPr>
      </p:pic>
      <p:sp>
        <p:nvSpPr>
          <p:cNvPr id="7" name="Rectángulo 6">
            <a:extLst>
              <a:ext uri="{FF2B5EF4-FFF2-40B4-BE49-F238E27FC236}">
                <a16:creationId xmlns:a16="http://schemas.microsoft.com/office/drawing/2014/main" id="{773489EC-A2B5-43EB-9B4A-74EFB5063D02}"/>
              </a:ext>
            </a:extLst>
          </p:cNvPr>
          <p:cNvSpPr/>
          <p:nvPr/>
        </p:nvSpPr>
        <p:spPr>
          <a:xfrm>
            <a:off x="1925706" y="303498"/>
            <a:ext cx="5454606" cy="594066"/>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0"/>
              </a:spcBef>
            </a:pPr>
            <a:r>
              <a:rPr lang="es-MX" altLang="es-PE" sz="1400" b="1" u="sng">
                <a:latin typeface="Arial Narrow" panose="020B0606020202030204" pitchFamily="34" charset="0"/>
                <a:cs typeface="Arial" panose="020B0604020202020204" pitchFamily="34" charset="0"/>
              </a:rPr>
              <a:t>ANÁLISIS DE PORTAFOLIO</a:t>
            </a:r>
            <a:endParaRPr lang="es-ES" altLang="es-PE" sz="1400" b="1" u="sng" dirty="0">
              <a:latin typeface="Arial Narrow" panose="020B0606020202030204" pitchFamily="34" charset="0"/>
              <a:cs typeface="Arial" panose="020B0604020202020204" pitchFamily="34" charset="0"/>
            </a:endParaRPr>
          </a:p>
        </p:txBody>
      </p:sp>
      <p:grpSp>
        <p:nvGrpSpPr>
          <p:cNvPr id="9" name="Group 3">
            <a:extLst>
              <a:ext uri="{FF2B5EF4-FFF2-40B4-BE49-F238E27FC236}">
                <a16:creationId xmlns:a16="http://schemas.microsoft.com/office/drawing/2014/main" id="{8231B510-E73E-41AA-A130-2CBD68D83576}"/>
              </a:ext>
            </a:extLst>
          </p:cNvPr>
          <p:cNvGrpSpPr>
            <a:grpSpLocks/>
          </p:cNvGrpSpPr>
          <p:nvPr/>
        </p:nvGrpSpPr>
        <p:grpSpPr bwMode="auto">
          <a:xfrm>
            <a:off x="1237432" y="1059582"/>
            <a:ext cx="7511032" cy="2952328"/>
            <a:chOff x="720" y="768"/>
            <a:chExt cx="4608" cy="2832"/>
          </a:xfrm>
        </p:grpSpPr>
        <p:sp>
          <p:nvSpPr>
            <p:cNvPr id="10" name="Text Box 4">
              <a:extLst>
                <a:ext uri="{FF2B5EF4-FFF2-40B4-BE49-F238E27FC236}">
                  <a16:creationId xmlns:a16="http://schemas.microsoft.com/office/drawing/2014/main" id="{8BA19F91-89B8-4007-BBED-21032D0B7DAB}"/>
                </a:ext>
              </a:extLst>
            </p:cNvPr>
            <p:cNvSpPr txBox="1">
              <a:spLocks noChangeArrowheads="1"/>
            </p:cNvSpPr>
            <p:nvPr/>
          </p:nvSpPr>
          <p:spPr bwMode="auto">
            <a:xfrm>
              <a:off x="1056" y="912"/>
              <a:ext cx="38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s-MX" altLang="es-PE" sz="1600" b="1">
                  <a:latin typeface="Arial Narrow" panose="020B0606020202030204" pitchFamily="34" charset="0"/>
                  <a:cs typeface="Arial" panose="020B0604020202020204" pitchFamily="34" charset="0"/>
                </a:rPr>
                <a:t>               E S T R E  L L A                                          I N T E R R O G A C I Ó N  </a:t>
              </a:r>
              <a:endParaRPr lang="es-ES" altLang="es-PE" sz="1600" b="1">
                <a:latin typeface="Arial Narrow" panose="020B0606020202030204" pitchFamily="34" charset="0"/>
                <a:cs typeface="Arial" panose="020B0604020202020204" pitchFamily="34" charset="0"/>
              </a:endParaRPr>
            </a:p>
          </p:txBody>
        </p:sp>
        <p:grpSp>
          <p:nvGrpSpPr>
            <p:cNvPr id="11" name="Group 5">
              <a:extLst>
                <a:ext uri="{FF2B5EF4-FFF2-40B4-BE49-F238E27FC236}">
                  <a16:creationId xmlns:a16="http://schemas.microsoft.com/office/drawing/2014/main" id="{B7EA1339-C568-4BF2-A7B1-22D7300CE16B}"/>
                </a:ext>
              </a:extLst>
            </p:cNvPr>
            <p:cNvGrpSpPr>
              <a:grpSpLocks/>
            </p:cNvGrpSpPr>
            <p:nvPr/>
          </p:nvGrpSpPr>
          <p:grpSpPr bwMode="auto">
            <a:xfrm>
              <a:off x="720" y="768"/>
              <a:ext cx="4608" cy="2832"/>
              <a:chOff x="720" y="768"/>
              <a:chExt cx="4608" cy="2832"/>
            </a:xfrm>
          </p:grpSpPr>
          <p:grpSp>
            <p:nvGrpSpPr>
              <p:cNvPr id="12" name="Group 6">
                <a:extLst>
                  <a:ext uri="{FF2B5EF4-FFF2-40B4-BE49-F238E27FC236}">
                    <a16:creationId xmlns:a16="http://schemas.microsoft.com/office/drawing/2014/main" id="{78ED6970-2800-4AA6-9B7E-BD97FE2FDAB3}"/>
                  </a:ext>
                </a:extLst>
              </p:cNvPr>
              <p:cNvGrpSpPr>
                <a:grpSpLocks/>
              </p:cNvGrpSpPr>
              <p:nvPr/>
            </p:nvGrpSpPr>
            <p:grpSpPr bwMode="auto">
              <a:xfrm>
                <a:off x="720" y="768"/>
                <a:ext cx="4608" cy="2832"/>
                <a:chOff x="720" y="768"/>
                <a:chExt cx="4608" cy="2832"/>
              </a:xfrm>
            </p:grpSpPr>
            <p:sp>
              <p:nvSpPr>
                <p:cNvPr id="27" name="Line 7">
                  <a:extLst>
                    <a:ext uri="{FF2B5EF4-FFF2-40B4-BE49-F238E27FC236}">
                      <a16:creationId xmlns:a16="http://schemas.microsoft.com/office/drawing/2014/main" id="{F8691A4C-051D-42BC-A315-E3295AE297A5}"/>
                    </a:ext>
                  </a:extLst>
                </p:cNvPr>
                <p:cNvSpPr>
                  <a:spLocks noChangeShapeType="1"/>
                </p:cNvSpPr>
                <p:nvPr/>
              </p:nvSpPr>
              <p:spPr bwMode="auto">
                <a:xfrm>
                  <a:off x="720" y="768"/>
                  <a:ext cx="0" cy="28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28" name="Line 8">
                  <a:extLst>
                    <a:ext uri="{FF2B5EF4-FFF2-40B4-BE49-F238E27FC236}">
                      <a16:creationId xmlns:a16="http://schemas.microsoft.com/office/drawing/2014/main" id="{CD3FBC61-4C4F-4F67-9BA6-A4A680181A5D}"/>
                    </a:ext>
                  </a:extLst>
                </p:cNvPr>
                <p:cNvSpPr>
                  <a:spLocks noChangeShapeType="1"/>
                </p:cNvSpPr>
                <p:nvPr/>
              </p:nvSpPr>
              <p:spPr bwMode="auto">
                <a:xfrm>
                  <a:off x="2976" y="768"/>
                  <a:ext cx="0" cy="28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29" name="Line 9">
                  <a:extLst>
                    <a:ext uri="{FF2B5EF4-FFF2-40B4-BE49-F238E27FC236}">
                      <a16:creationId xmlns:a16="http://schemas.microsoft.com/office/drawing/2014/main" id="{2018E6DA-402E-458D-B203-763CB547D065}"/>
                    </a:ext>
                  </a:extLst>
                </p:cNvPr>
                <p:cNvSpPr>
                  <a:spLocks noChangeShapeType="1"/>
                </p:cNvSpPr>
                <p:nvPr/>
              </p:nvSpPr>
              <p:spPr bwMode="auto">
                <a:xfrm>
                  <a:off x="5328" y="768"/>
                  <a:ext cx="0" cy="28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0" name="Line 10">
                  <a:extLst>
                    <a:ext uri="{FF2B5EF4-FFF2-40B4-BE49-F238E27FC236}">
                      <a16:creationId xmlns:a16="http://schemas.microsoft.com/office/drawing/2014/main" id="{66AD1CFC-8CEB-4F72-B9DA-0AC604343020}"/>
                    </a:ext>
                  </a:extLst>
                </p:cNvPr>
                <p:cNvSpPr>
                  <a:spLocks noChangeShapeType="1"/>
                </p:cNvSpPr>
                <p:nvPr/>
              </p:nvSpPr>
              <p:spPr bwMode="auto">
                <a:xfrm>
                  <a:off x="720" y="3600"/>
                  <a:ext cx="46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1" name="Line 11">
                  <a:extLst>
                    <a:ext uri="{FF2B5EF4-FFF2-40B4-BE49-F238E27FC236}">
                      <a16:creationId xmlns:a16="http://schemas.microsoft.com/office/drawing/2014/main" id="{26D206B6-12A4-4834-A1A0-63EEFAF40F30}"/>
                    </a:ext>
                  </a:extLst>
                </p:cNvPr>
                <p:cNvSpPr>
                  <a:spLocks noChangeShapeType="1"/>
                </p:cNvSpPr>
                <p:nvPr/>
              </p:nvSpPr>
              <p:spPr bwMode="auto">
                <a:xfrm>
                  <a:off x="720" y="2160"/>
                  <a:ext cx="46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2" name="Line 12">
                  <a:extLst>
                    <a:ext uri="{FF2B5EF4-FFF2-40B4-BE49-F238E27FC236}">
                      <a16:creationId xmlns:a16="http://schemas.microsoft.com/office/drawing/2014/main" id="{54B04C33-E8AC-4BD8-BCC6-C9C2B43959FA}"/>
                    </a:ext>
                  </a:extLst>
                </p:cNvPr>
                <p:cNvSpPr>
                  <a:spLocks noChangeShapeType="1"/>
                </p:cNvSpPr>
                <p:nvPr/>
              </p:nvSpPr>
              <p:spPr bwMode="auto">
                <a:xfrm>
                  <a:off x="720" y="768"/>
                  <a:ext cx="46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PE"/>
                </a:p>
              </p:txBody>
            </p:sp>
          </p:grpSp>
          <p:sp>
            <p:nvSpPr>
              <p:cNvPr id="13" name="AutoShape 13">
                <a:extLst>
                  <a:ext uri="{FF2B5EF4-FFF2-40B4-BE49-F238E27FC236}">
                    <a16:creationId xmlns:a16="http://schemas.microsoft.com/office/drawing/2014/main" id="{31C75AC9-0AA4-4734-8F02-627AAE6377C3}"/>
                  </a:ext>
                </a:extLst>
              </p:cNvPr>
              <p:cNvSpPr>
                <a:spLocks noChangeArrowheads="1"/>
              </p:cNvSpPr>
              <p:nvPr/>
            </p:nvSpPr>
            <p:spPr bwMode="auto">
              <a:xfrm>
                <a:off x="1008" y="1200"/>
                <a:ext cx="720" cy="672"/>
              </a:xfrm>
              <a:prstGeom prst="sun">
                <a:avLst>
                  <a:gd name="adj" fmla="val 2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PE" altLang="es-PE" sz="1800">
                  <a:cs typeface="Arial" panose="020B0604020202020204" pitchFamily="34" charset="0"/>
                </a:endParaRPr>
              </a:p>
            </p:txBody>
          </p:sp>
          <p:sp>
            <p:nvSpPr>
              <p:cNvPr id="14" name="AutoShape 14">
                <a:extLst>
                  <a:ext uri="{FF2B5EF4-FFF2-40B4-BE49-F238E27FC236}">
                    <a16:creationId xmlns:a16="http://schemas.microsoft.com/office/drawing/2014/main" id="{DB06EF59-D3E6-4D20-8B9E-1B6770326B42}"/>
                  </a:ext>
                </a:extLst>
              </p:cNvPr>
              <p:cNvSpPr>
                <a:spLocks noChangeArrowheads="1"/>
              </p:cNvSpPr>
              <p:nvPr/>
            </p:nvSpPr>
            <p:spPr bwMode="auto">
              <a:xfrm>
                <a:off x="2064" y="1392"/>
                <a:ext cx="528" cy="480"/>
              </a:xfrm>
              <a:prstGeom prst="sun">
                <a:avLst>
                  <a:gd name="adj" fmla="val 2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PE" altLang="es-PE" sz="1800">
                  <a:cs typeface="Arial" panose="020B0604020202020204" pitchFamily="34" charset="0"/>
                </a:endParaRPr>
              </a:p>
            </p:txBody>
          </p:sp>
          <p:pic>
            <p:nvPicPr>
              <p:cNvPr id="15" name="Picture 15" descr="PE02661_">
                <a:extLst>
                  <a:ext uri="{FF2B5EF4-FFF2-40B4-BE49-F238E27FC236}">
                    <a16:creationId xmlns:a16="http://schemas.microsoft.com/office/drawing/2014/main" id="{3BEE5625-2A6B-4A55-ADFC-04AEB8A5AD2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5" y="2640"/>
                <a:ext cx="501"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Box 16">
                <a:extLst>
                  <a:ext uri="{FF2B5EF4-FFF2-40B4-BE49-F238E27FC236}">
                    <a16:creationId xmlns:a16="http://schemas.microsoft.com/office/drawing/2014/main" id="{1FDBF07B-DC67-4BD4-9FB5-8EAADF37FFAE}"/>
                  </a:ext>
                </a:extLst>
              </p:cNvPr>
              <p:cNvSpPr txBox="1">
                <a:spLocks noChangeArrowheads="1"/>
              </p:cNvSpPr>
              <p:nvPr/>
            </p:nvSpPr>
            <p:spPr bwMode="auto">
              <a:xfrm>
                <a:off x="3072" y="1008"/>
                <a:ext cx="528" cy="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s-MX" altLang="es-PE" sz="6600" b="1">
                    <a:latin typeface="Times New Roman" panose="02020603050405020304" pitchFamily="18" charset="0"/>
                    <a:cs typeface="Arial" panose="020B0604020202020204" pitchFamily="34" charset="0"/>
                  </a:rPr>
                  <a:t>?</a:t>
                </a:r>
                <a:endParaRPr lang="es-ES" altLang="es-PE" sz="6600" b="1">
                  <a:latin typeface="Times New Roman" panose="02020603050405020304" pitchFamily="18" charset="0"/>
                  <a:cs typeface="Arial" panose="020B0604020202020204" pitchFamily="34" charset="0"/>
                </a:endParaRPr>
              </a:p>
            </p:txBody>
          </p:sp>
          <p:sp>
            <p:nvSpPr>
              <p:cNvPr id="17" name="Text Box 17">
                <a:extLst>
                  <a:ext uri="{FF2B5EF4-FFF2-40B4-BE49-F238E27FC236}">
                    <a16:creationId xmlns:a16="http://schemas.microsoft.com/office/drawing/2014/main" id="{9FF4D880-E950-42EB-A2D4-7245F8E875E4}"/>
                  </a:ext>
                </a:extLst>
              </p:cNvPr>
              <p:cNvSpPr txBox="1">
                <a:spLocks noChangeArrowheads="1"/>
              </p:cNvSpPr>
              <p:nvPr/>
            </p:nvSpPr>
            <p:spPr bwMode="auto">
              <a:xfrm>
                <a:off x="3840" y="1276"/>
                <a:ext cx="432" cy="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s-MX" altLang="es-PE" sz="6600" b="1">
                    <a:latin typeface="Times New Roman" panose="02020603050405020304" pitchFamily="18" charset="0"/>
                    <a:cs typeface="Arial" panose="020B0604020202020204" pitchFamily="34" charset="0"/>
                  </a:rPr>
                  <a:t>?</a:t>
                </a:r>
                <a:endParaRPr lang="es-ES" altLang="es-PE" sz="6600" b="1">
                  <a:latin typeface="Times New Roman" panose="02020603050405020304" pitchFamily="18" charset="0"/>
                  <a:cs typeface="Arial" panose="020B0604020202020204" pitchFamily="34" charset="0"/>
                </a:endParaRPr>
              </a:p>
            </p:txBody>
          </p:sp>
          <p:sp>
            <p:nvSpPr>
              <p:cNvPr id="18" name="Text Box 18">
                <a:extLst>
                  <a:ext uri="{FF2B5EF4-FFF2-40B4-BE49-F238E27FC236}">
                    <a16:creationId xmlns:a16="http://schemas.microsoft.com/office/drawing/2014/main" id="{6C5907EF-C480-4695-9F9B-DCE7DA302A7C}"/>
                  </a:ext>
                </a:extLst>
              </p:cNvPr>
              <p:cNvSpPr txBox="1">
                <a:spLocks noChangeArrowheads="1"/>
              </p:cNvSpPr>
              <p:nvPr/>
            </p:nvSpPr>
            <p:spPr bwMode="auto">
              <a:xfrm>
                <a:off x="4608" y="1516"/>
                <a:ext cx="432" cy="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s-MX" altLang="es-PE" sz="6600" b="1">
                    <a:latin typeface="Times New Roman" panose="02020603050405020304" pitchFamily="18" charset="0"/>
                    <a:cs typeface="Arial" panose="020B0604020202020204" pitchFamily="34" charset="0"/>
                  </a:rPr>
                  <a:t>?</a:t>
                </a:r>
                <a:endParaRPr lang="es-ES" altLang="es-PE" sz="6600" b="1">
                  <a:latin typeface="Times New Roman" panose="02020603050405020304" pitchFamily="18" charset="0"/>
                  <a:cs typeface="Arial" panose="020B0604020202020204" pitchFamily="34" charset="0"/>
                </a:endParaRPr>
              </a:p>
            </p:txBody>
          </p:sp>
          <p:sp>
            <p:nvSpPr>
              <p:cNvPr id="19" name="Text Box 19">
                <a:extLst>
                  <a:ext uri="{FF2B5EF4-FFF2-40B4-BE49-F238E27FC236}">
                    <a16:creationId xmlns:a16="http://schemas.microsoft.com/office/drawing/2014/main" id="{49030B28-60B8-40BB-9EA6-91A2116C3A83}"/>
                  </a:ext>
                </a:extLst>
              </p:cNvPr>
              <p:cNvSpPr txBox="1">
                <a:spLocks noChangeArrowheads="1"/>
              </p:cNvSpPr>
              <p:nvPr/>
            </p:nvSpPr>
            <p:spPr bwMode="auto">
              <a:xfrm>
                <a:off x="1056" y="3264"/>
                <a:ext cx="38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s-MX" altLang="es-PE" sz="1600" b="1">
                    <a:latin typeface="Arial Narrow" panose="020B0606020202030204" pitchFamily="34" charset="0"/>
                    <a:cs typeface="Arial" panose="020B0604020202020204" pitchFamily="34" charset="0"/>
                  </a:rPr>
                  <a:t>V A C A                                                          P E R R O </a:t>
                </a:r>
                <a:endParaRPr lang="es-ES" altLang="es-PE" sz="1600" b="1">
                  <a:latin typeface="Arial Narrow" panose="020B0606020202030204" pitchFamily="34" charset="0"/>
                  <a:cs typeface="Arial" panose="020B0604020202020204" pitchFamily="34" charset="0"/>
                </a:endParaRPr>
              </a:p>
            </p:txBody>
          </p:sp>
          <p:sp>
            <p:nvSpPr>
              <p:cNvPr id="20" name="Oval 20">
                <a:extLst>
                  <a:ext uri="{FF2B5EF4-FFF2-40B4-BE49-F238E27FC236}">
                    <a16:creationId xmlns:a16="http://schemas.microsoft.com/office/drawing/2014/main" id="{FE8CACBA-0BC8-4271-A6D0-CDE818580FE9}"/>
                  </a:ext>
                </a:extLst>
              </p:cNvPr>
              <p:cNvSpPr>
                <a:spLocks noChangeArrowheads="1"/>
              </p:cNvSpPr>
              <p:nvPr/>
            </p:nvSpPr>
            <p:spPr bwMode="auto">
              <a:xfrm>
                <a:off x="1233" y="2640"/>
                <a:ext cx="432"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PE" altLang="es-PE" sz="1800">
                  <a:cs typeface="Arial" panose="020B0604020202020204" pitchFamily="34" charset="0"/>
                </a:endParaRPr>
              </a:p>
            </p:txBody>
          </p:sp>
          <p:sp>
            <p:nvSpPr>
              <p:cNvPr id="21" name="AutoShape 21">
                <a:extLst>
                  <a:ext uri="{FF2B5EF4-FFF2-40B4-BE49-F238E27FC236}">
                    <a16:creationId xmlns:a16="http://schemas.microsoft.com/office/drawing/2014/main" id="{6DD33246-430D-4697-A131-9FC4076C3766}"/>
                  </a:ext>
                </a:extLst>
              </p:cNvPr>
              <p:cNvSpPr>
                <a:spLocks noChangeArrowheads="1"/>
              </p:cNvSpPr>
              <p:nvPr/>
            </p:nvSpPr>
            <p:spPr bwMode="auto">
              <a:xfrm rot="-2375934">
                <a:off x="1008" y="2601"/>
                <a:ext cx="177" cy="231"/>
              </a:xfrm>
              <a:prstGeom prst="moon">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PE" altLang="es-PE" sz="1800">
                  <a:cs typeface="Arial" panose="020B0604020202020204" pitchFamily="34" charset="0"/>
                </a:endParaRPr>
              </a:p>
            </p:txBody>
          </p:sp>
          <p:sp>
            <p:nvSpPr>
              <p:cNvPr id="22" name="AutoShape 22">
                <a:extLst>
                  <a:ext uri="{FF2B5EF4-FFF2-40B4-BE49-F238E27FC236}">
                    <a16:creationId xmlns:a16="http://schemas.microsoft.com/office/drawing/2014/main" id="{8CE66E76-F212-49DD-8941-5D085AED98E0}"/>
                  </a:ext>
                </a:extLst>
              </p:cNvPr>
              <p:cNvSpPr>
                <a:spLocks noChangeArrowheads="1"/>
              </p:cNvSpPr>
              <p:nvPr/>
            </p:nvSpPr>
            <p:spPr bwMode="auto">
              <a:xfrm rot="9394767">
                <a:off x="1378" y="2352"/>
                <a:ext cx="191" cy="251"/>
              </a:xfrm>
              <a:prstGeom prst="moon">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PE" altLang="es-PE" sz="1800">
                  <a:cs typeface="Arial" panose="020B0604020202020204" pitchFamily="34" charset="0"/>
                </a:endParaRPr>
              </a:p>
            </p:txBody>
          </p:sp>
          <p:sp>
            <p:nvSpPr>
              <p:cNvPr id="23" name="Oval 23">
                <a:extLst>
                  <a:ext uri="{FF2B5EF4-FFF2-40B4-BE49-F238E27FC236}">
                    <a16:creationId xmlns:a16="http://schemas.microsoft.com/office/drawing/2014/main" id="{BF248FB9-7EE0-4C63-88B8-A5C1CEE1B44E}"/>
                  </a:ext>
                </a:extLst>
              </p:cNvPr>
              <p:cNvSpPr>
                <a:spLocks noChangeArrowheads="1"/>
              </p:cNvSpPr>
              <p:nvPr/>
            </p:nvSpPr>
            <p:spPr bwMode="auto">
              <a:xfrm>
                <a:off x="2145" y="2824"/>
                <a:ext cx="267" cy="22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PE" altLang="es-PE" sz="1800">
                  <a:cs typeface="Arial" panose="020B0604020202020204" pitchFamily="34" charset="0"/>
                </a:endParaRPr>
              </a:p>
            </p:txBody>
          </p:sp>
          <p:sp>
            <p:nvSpPr>
              <p:cNvPr id="24" name="AutoShape 24">
                <a:extLst>
                  <a:ext uri="{FF2B5EF4-FFF2-40B4-BE49-F238E27FC236}">
                    <a16:creationId xmlns:a16="http://schemas.microsoft.com/office/drawing/2014/main" id="{40E3B3AF-1563-4D41-ABC3-75F557606FC6}"/>
                  </a:ext>
                </a:extLst>
              </p:cNvPr>
              <p:cNvSpPr>
                <a:spLocks noChangeArrowheads="1"/>
              </p:cNvSpPr>
              <p:nvPr/>
            </p:nvSpPr>
            <p:spPr bwMode="auto">
              <a:xfrm rot="-2375934">
                <a:off x="2000" y="2736"/>
                <a:ext cx="112" cy="248"/>
              </a:xfrm>
              <a:prstGeom prst="moon">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PE" altLang="es-PE" sz="1800">
                  <a:cs typeface="Arial" panose="020B0604020202020204" pitchFamily="34" charset="0"/>
                </a:endParaRPr>
              </a:p>
            </p:txBody>
          </p:sp>
          <p:sp>
            <p:nvSpPr>
              <p:cNvPr id="25" name="AutoShape 25">
                <a:extLst>
                  <a:ext uri="{FF2B5EF4-FFF2-40B4-BE49-F238E27FC236}">
                    <a16:creationId xmlns:a16="http://schemas.microsoft.com/office/drawing/2014/main" id="{8B7F5B3E-4805-4AD1-8D9F-A099D9DF20FB}"/>
                  </a:ext>
                </a:extLst>
              </p:cNvPr>
              <p:cNvSpPr>
                <a:spLocks noChangeArrowheads="1"/>
              </p:cNvSpPr>
              <p:nvPr/>
            </p:nvSpPr>
            <p:spPr bwMode="auto">
              <a:xfrm rot="9394767">
                <a:off x="2256" y="2585"/>
                <a:ext cx="112" cy="247"/>
              </a:xfrm>
              <a:prstGeom prst="moon">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PE" altLang="es-PE" sz="1800">
                  <a:cs typeface="Arial" panose="020B0604020202020204" pitchFamily="34" charset="0"/>
                </a:endParaRPr>
              </a:p>
            </p:txBody>
          </p:sp>
          <p:pic>
            <p:nvPicPr>
              <p:cNvPr id="26" name="Picture 26" descr="PE02661_">
                <a:extLst>
                  <a:ext uri="{FF2B5EF4-FFF2-40B4-BE49-F238E27FC236}">
                    <a16:creationId xmlns:a16="http://schemas.microsoft.com/office/drawing/2014/main" id="{3C07CF98-C5DE-4A20-A73A-4551D1D350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0" y="2352"/>
                <a:ext cx="684"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33" name="Group 28">
            <a:extLst>
              <a:ext uri="{FF2B5EF4-FFF2-40B4-BE49-F238E27FC236}">
                <a16:creationId xmlns:a16="http://schemas.microsoft.com/office/drawing/2014/main" id="{678A9B20-A595-4D67-B2C4-2406660D1529}"/>
              </a:ext>
            </a:extLst>
          </p:cNvPr>
          <p:cNvGrpSpPr>
            <a:grpSpLocks/>
          </p:cNvGrpSpPr>
          <p:nvPr/>
        </p:nvGrpSpPr>
        <p:grpSpPr bwMode="auto">
          <a:xfrm>
            <a:off x="495536" y="101822"/>
            <a:ext cx="788988" cy="4702175"/>
            <a:chOff x="195" y="685"/>
            <a:chExt cx="497" cy="2962"/>
          </a:xfrm>
        </p:grpSpPr>
        <p:sp>
          <p:nvSpPr>
            <p:cNvPr id="34" name="Text Box 29">
              <a:extLst>
                <a:ext uri="{FF2B5EF4-FFF2-40B4-BE49-F238E27FC236}">
                  <a16:creationId xmlns:a16="http://schemas.microsoft.com/office/drawing/2014/main" id="{3ACC3960-DA92-443B-A0B2-54CAF7843D21}"/>
                </a:ext>
              </a:extLst>
            </p:cNvPr>
            <p:cNvSpPr txBox="1">
              <a:spLocks noChangeArrowheads="1"/>
            </p:cNvSpPr>
            <p:nvPr/>
          </p:nvSpPr>
          <p:spPr bwMode="auto">
            <a:xfrm rot="-5436017">
              <a:off x="-878" y="2077"/>
              <a:ext cx="29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s-MX" altLang="es-PE" sz="1600" b="1">
                  <a:cs typeface="Arial" panose="020B0604020202020204" pitchFamily="34" charset="0"/>
                </a:rPr>
                <a:t>B A J O                          E L E V A D O </a:t>
              </a:r>
              <a:endParaRPr lang="es-ES" altLang="es-PE" sz="1600" b="1">
                <a:cs typeface="Arial" panose="020B0604020202020204" pitchFamily="34" charset="0"/>
              </a:endParaRPr>
            </a:p>
          </p:txBody>
        </p:sp>
        <p:sp>
          <p:nvSpPr>
            <p:cNvPr id="35" name="AutoShape 30">
              <a:extLst>
                <a:ext uri="{FF2B5EF4-FFF2-40B4-BE49-F238E27FC236}">
                  <a16:creationId xmlns:a16="http://schemas.microsoft.com/office/drawing/2014/main" id="{34296017-40A5-4959-A0E8-5E0C140F4DC6}"/>
                </a:ext>
              </a:extLst>
            </p:cNvPr>
            <p:cNvSpPr>
              <a:spLocks noChangeArrowheads="1"/>
            </p:cNvSpPr>
            <p:nvPr/>
          </p:nvSpPr>
          <p:spPr bwMode="auto">
            <a:xfrm rot="16246763">
              <a:off x="-1101" y="1981"/>
              <a:ext cx="2927" cy="336"/>
            </a:xfrm>
            <a:prstGeom prst="rightArrow">
              <a:avLst>
                <a:gd name="adj1" fmla="val 50000"/>
                <a:gd name="adj2" fmla="val 217783"/>
              </a:avLst>
            </a:prstGeom>
            <a:noFill/>
            <a:ln>
              <a:noFill/>
            </a:ln>
            <a:effectLst>
              <a:prstShdw prst="shdw17" dist="17961" dir="2700000">
                <a:srgbClr val="498C95"/>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s-MX" altLang="es-PE" sz="1600" b="1" dirty="0">
                  <a:cs typeface="Arial" panose="020B0604020202020204" pitchFamily="34" charset="0"/>
                </a:rPr>
                <a:t>INDICE DE CRECIMIENTO DEL MERCADO</a:t>
              </a:r>
              <a:endParaRPr lang="es-ES" altLang="es-PE" sz="1600" b="1" dirty="0">
                <a:cs typeface="Arial" panose="020B0604020202020204" pitchFamily="34" charset="0"/>
              </a:endParaRPr>
            </a:p>
          </p:txBody>
        </p:sp>
      </p:grpSp>
      <p:sp>
        <p:nvSpPr>
          <p:cNvPr id="36" name="Text Box 32">
            <a:extLst>
              <a:ext uri="{FF2B5EF4-FFF2-40B4-BE49-F238E27FC236}">
                <a16:creationId xmlns:a16="http://schemas.microsoft.com/office/drawing/2014/main" id="{07C33791-5280-4D1D-9EF4-537A5D47D7EF}"/>
              </a:ext>
            </a:extLst>
          </p:cNvPr>
          <p:cNvSpPr txBox="1">
            <a:spLocks noChangeArrowheads="1"/>
          </p:cNvSpPr>
          <p:nvPr/>
        </p:nvSpPr>
        <p:spPr bwMode="auto">
          <a:xfrm>
            <a:off x="1658755" y="4087054"/>
            <a:ext cx="6096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s-MX" altLang="es-PE" sz="1600" b="1" dirty="0">
                <a:cs typeface="Arial" panose="020B0604020202020204" pitchFamily="34" charset="0"/>
              </a:rPr>
              <a:t>E L E V A D A                                                            B A J A </a:t>
            </a:r>
            <a:endParaRPr lang="es-ES" altLang="es-PE" sz="1600" b="1" dirty="0">
              <a:cs typeface="Arial" panose="020B0604020202020204" pitchFamily="34" charset="0"/>
            </a:endParaRPr>
          </a:p>
        </p:txBody>
      </p:sp>
      <p:sp>
        <p:nvSpPr>
          <p:cNvPr id="37" name="AutoShape 33">
            <a:extLst>
              <a:ext uri="{FF2B5EF4-FFF2-40B4-BE49-F238E27FC236}">
                <a16:creationId xmlns:a16="http://schemas.microsoft.com/office/drawing/2014/main" id="{55B9EF27-8385-493F-A9F2-CEA3041E7C23}"/>
              </a:ext>
            </a:extLst>
          </p:cNvPr>
          <p:cNvSpPr>
            <a:spLocks noChangeArrowheads="1"/>
          </p:cNvSpPr>
          <p:nvPr/>
        </p:nvSpPr>
        <p:spPr bwMode="auto">
          <a:xfrm>
            <a:off x="1470937" y="4354100"/>
            <a:ext cx="6283818" cy="347176"/>
          </a:xfrm>
          <a:prstGeom prst="leftArrow">
            <a:avLst>
              <a:gd name="adj1" fmla="val 50000"/>
              <a:gd name="adj2" fmla="val 240625"/>
            </a:avLst>
          </a:prstGeom>
          <a:noFill/>
          <a:ln>
            <a:noFill/>
          </a:ln>
          <a:effectLst>
            <a:prstShdw prst="shdw17" dist="17961" dir="2700000">
              <a:srgbClr val="498C95"/>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s-MX" altLang="es-PE" sz="1600" b="1" dirty="0">
                <a:cs typeface="Arial" panose="020B0604020202020204" pitchFamily="34" charset="0"/>
              </a:rPr>
              <a:t>PARTICIPACIÓN RELATIVA DE MERCADO</a:t>
            </a:r>
            <a:endParaRPr lang="es-ES" altLang="es-PE" sz="1600" b="1" dirty="0">
              <a:cs typeface="Arial" panose="020B0604020202020204" pitchFamily="34" charset="0"/>
            </a:endParaRPr>
          </a:p>
        </p:txBody>
      </p:sp>
      <p:sp>
        <p:nvSpPr>
          <p:cNvPr id="38" name="AutoShape 34">
            <a:extLst>
              <a:ext uri="{FF2B5EF4-FFF2-40B4-BE49-F238E27FC236}">
                <a16:creationId xmlns:a16="http://schemas.microsoft.com/office/drawing/2014/main" id="{D38FBE92-9F62-4658-ADB3-FD1F5563A2C6}"/>
              </a:ext>
            </a:extLst>
          </p:cNvPr>
          <p:cNvSpPr>
            <a:spLocks noChangeArrowheads="1"/>
          </p:cNvSpPr>
          <p:nvPr/>
        </p:nvSpPr>
        <p:spPr bwMode="auto">
          <a:xfrm>
            <a:off x="126719" y="154161"/>
            <a:ext cx="609600" cy="4876800"/>
          </a:xfrm>
          <a:prstGeom prst="upArrow">
            <a:avLst>
              <a:gd name="adj1" fmla="val 50000"/>
              <a:gd name="adj2" fmla="val 20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PE" altLang="es-PE" sz="1800">
              <a:cs typeface="Arial" panose="020B0604020202020204" pitchFamily="34" charset="0"/>
            </a:endParaRPr>
          </a:p>
        </p:txBody>
      </p:sp>
      <p:sp>
        <p:nvSpPr>
          <p:cNvPr id="39" name="AutoShape 30">
            <a:extLst>
              <a:ext uri="{FF2B5EF4-FFF2-40B4-BE49-F238E27FC236}">
                <a16:creationId xmlns:a16="http://schemas.microsoft.com/office/drawing/2014/main" id="{413DE5D4-CDBB-4FC8-AE35-74BFCA25E595}"/>
              </a:ext>
            </a:extLst>
          </p:cNvPr>
          <p:cNvSpPr>
            <a:spLocks noChangeArrowheads="1"/>
          </p:cNvSpPr>
          <p:nvPr/>
        </p:nvSpPr>
        <p:spPr bwMode="auto">
          <a:xfrm rot="16246763">
            <a:off x="-1867940" y="2244026"/>
            <a:ext cx="4646613" cy="533400"/>
          </a:xfrm>
          <a:prstGeom prst="rightArrow">
            <a:avLst>
              <a:gd name="adj1" fmla="val 50000"/>
              <a:gd name="adj2" fmla="val 217783"/>
            </a:avLst>
          </a:prstGeom>
          <a:noFill/>
          <a:ln>
            <a:noFill/>
          </a:ln>
          <a:effectLst>
            <a:prstShdw prst="shdw17" dist="17961" dir="2700000">
              <a:srgbClr val="498C95"/>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s-MX" altLang="es-PE" sz="1600" b="1" dirty="0">
                <a:cs typeface="Arial" panose="020B0604020202020204" pitchFamily="34" charset="0"/>
              </a:rPr>
              <a:t>INDICE DE CRECIMIENTO DEL MERCADO</a:t>
            </a:r>
            <a:endParaRPr lang="es-ES" altLang="es-PE" sz="1600" b="1" dirty="0">
              <a:cs typeface="Arial" panose="020B0604020202020204" pitchFamily="34" charset="0"/>
            </a:endParaRPr>
          </a:p>
        </p:txBody>
      </p:sp>
      <p:sp>
        <p:nvSpPr>
          <p:cNvPr id="40" name="Rectangle 44">
            <a:extLst>
              <a:ext uri="{FF2B5EF4-FFF2-40B4-BE49-F238E27FC236}">
                <a16:creationId xmlns:a16="http://schemas.microsoft.com/office/drawing/2014/main" id="{F851E99B-4F9D-48D2-8DB0-F6473F46668A}"/>
              </a:ext>
            </a:extLst>
          </p:cNvPr>
          <p:cNvSpPr>
            <a:spLocks noChangeArrowheads="1"/>
          </p:cNvSpPr>
          <p:nvPr/>
        </p:nvSpPr>
        <p:spPr bwMode="auto">
          <a:xfrm>
            <a:off x="2485806" y="307093"/>
            <a:ext cx="40290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s-MX" altLang="es-PE" sz="2800" b="1" u="sng" dirty="0">
                <a:latin typeface="Arial Narrow" panose="020B0606020202030204" pitchFamily="34" charset="0"/>
                <a:cs typeface="Arial" panose="020B0604020202020204" pitchFamily="34" charset="0"/>
              </a:rPr>
              <a:t>ANÁLISIS DE PORTAFOLIO</a:t>
            </a:r>
            <a:endParaRPr lang="es-ES" altLang="es-PE" sz="2800" b="1" u="sng" dirty="0">
              <a:latin typeface="Arial Narrow" panose="020B0606020202030204" pitchFamily="34" charset="0"/>
              <a:cs typeface="Arial" panose="020B0604020202020204" pitchFamily="34" charset="0"/>
            </a:endParaRPr>
          </a:p>
        </p:txBody>
      </p:sp>
    </p:spTree>
    <p:extLst>
      <p:ext uri="{BB962C8B-B14F-4D97-AF65-F5344CB8AC3E}">
        <p14:creationId xmlns:p14="http://schemas.microsoft.com/office/powerpoint/2010/main" val="11869512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349C7A-3CBD-4BDF-9CD6-388FBE95332F}"/>
              </a:ext>
            </a:extLst>
          </p:cNvPr>
          <p:cNvSpPr>
            <a:spLocks noGrp="1"/>
          </p:cNvSpPr>
          <p:nvPr>
            <p:ph type="title"/>
          </p:nvPr>
        </p:nvSpPr>
        <p:spPr/>
        <p:txBody>
          <a:bodyPr/>
          <a:lstStyle/>
          <a:p>
            <a:r>
              <a:rPr lang="es-PE" dirty="0"/>
              <a:t>CICLO DE VIDA DE LA INDUSTRIA</a:t>
            </a:r>
          </a:p>
        </p:txBody>
      </p:sp>
      <p:sp>
        <p:nvSpPr>
          <p:cNvPr id="3" name="Marcador de contenido 2">
            <a:extLst>
              <a:ext uri="{FF2B5EF4-FFF2-40B4-BE49-F238E27FC236}">
                <a16:creationId xmlns:a16="http://schemas.microsoft.com/office/drawing/2014/main" id="{47458A5F-2A32-48A7-A1F0-47E039BEC66B}"/>
              </a:ext>
            </a:extLst>
          </p:cNvPr>
          <p:cNvSpPr>
            <a:spLocks noGrp="1"/>
          </p:cNvSpPr>
          <p:nvPr>
            <p:ph idx="1"/>
          </p:nvPr>
        </p:nvSpPr>
        <p:spPr/>
        <p:txBody>
          <a:bodyPr/>
          <a:lstStyle/>
          <a:p>
            <a:r>
              <a:rPr lang="es-PE" dirty="0"/>
              <a:t>El ciclo de vida de las empresas y la forma en que </a:t>
            </a:r>
            <a:r>
              <a:rPr lang="es-PE" dirty="0" err="1"/>
              <a:t>laorganizacion</a:t>
            </a:r>
            <a:r>
              <a:rPr lang="es-PE" dirty="0"/>
              <a:t> responde durante ese ciclo son importantes en el proceso de planeación </a:t>
            </a:r>
            <a:r>
              <a:rPr lang="es-PE" dirty="0" err="1"/>
              <a:t>estratégica.El</a:t>
            </a:r>
            <a:r>
              <a:rPr lang="es-PE" dirty="0"/>
              <a:t> ciclo comprende 4 etapas:</a:t>
            </a:r>
          </a:p>
        </p:txBody>
      </p:sp>
    </p:spTree>
    <p:extLst>
      <p:ext uri="{BB962C8B-B14F-4D97-AF65-F5344CB8AC3E}">
        <p14:creationId xmlns:p14="http://schemas.microsoft.com/office/powerpoint/2010/main" val="25768148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527181" y="2895786"/>
            <a:ext cx="4374486" cy="648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b="1" dirty="0">
              <a:solidFill>
                <a:srgbClr val="FF0000"/>
              </a:solidFill>
            </a:endParaRPr>
          </a:p>
        </p:txBody>
      </p:sp>
      <p:sp>
        <p:nvSpPr>
          <p:cNvPr id="5" name="4 Rectángulo"/>
          <p:cNvSpPr/>
          <p:nvPr/>
        </p:nvSpPr>
        <p:spPr>
          <a:xfrm>
            <a:off x="2422586" y="978573"/>
            <a:ext cx="4590510" cy="10261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b="1" dirty="0">
              <a:solidFill>
                <a:srgbClr val="FF0000"/>
              </a:solidFill>
            </a:endParaRPr>
          </a:p>
        </p:txBody>
      </p:sp>
      <p:cxnSp>
        <p:nvCxnSpPr>
          <p:cNvPr id="6" name="5 Conector recto"/>
          <p:cNvCxnSpPr/>
          <p:nvPr/>
        </p:nvCxnSpPr>
        <p:spPr>
          <a:xfrm>
            <a:off x="1223628" y="4948014"/>
            <a:ext cx="5346594"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8" name="7 Imagen" descr="C:\Users\e13104\Dropbox\UTP\Logo UTP en alta - 29-8-1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62210" y="4434956"/>
            <a:ext cx="2574286" cy="708543"/>
          </a:xfrm>
          <a:prstGeom prst="rect">
            <a:avLst/>
          </a:prstGeom>
          <a:noFill/>
          <a:ln>
            <a:noFill/>
          </a:ln>
        </p:spPr>
      </p:pic>
      <p:sp>
        <p:nvSpPr>
          <p:cNvPr id="7" name="Rectángulo 6">
            <a:extLst>
              <a:ext uri="{FF2B5EF4-FFF2-40B4-BE49-F238E27FC236}">
                <a16:creationId xmlns:a16="http://schemas.microsoft.com/office/drawing/2014/main" id="{773489EC-A2B5-43EB-9B4A-74EFB5063D02}"/>
              </a:ext>
            </a:extLst>
          </p:cNvPr>
          <p:cNvSpPr/>
          <p:nvPr/>
        </p:nvSpPr>
        <p:spPr>
          <a:xfrm>
            <a:off x="1835696" y="384507"/>
            <a:ext cx="5454606" cy="594066"/>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800" dirty="0">
                <a:solidFill>
                  <a:srgbClr val="C00000"/>
                </a:solidFill>
              </a:rPr>
              <a:t>CICLO</a:t>
            </a:r>
            <a:r>
              <a:rPr lang="es-PE" sz="3200" dirty="0"/>
              <a:t> </a:t>
            </a:r>
            <a:r>
              <a:rPr lang="es-PE" sz="2800" dirty="0">
                <a:solidFill>
                  <a:srgbClr val="C00000"/>
                </a:solidFill>
              </a:rPr>
              <a:t>DE VIDA DE LA INDUSTRIA</a:t>
            </a:r>
          </a:p>
        </p:txBody>
      </p:sp>
      <p:graphicFrame>
        <p:nvGraphicFramePr>
          <p:cNvPr id="2" name="Diagrama 1">
            <a:extLst>
              <a:ext uri="{FF2B5EF4-FFF2-40B4-BE49-F238E27FC236}">
                <a16:creationId xmlns:a16="http://schemas.microsoft.com/office/drawing/2014/main" id="{6BB92EF3-B040-4B1B-BD26-885B3A251635}"/>
              </a:ext>
            </a:extLst>
          </p:cNvPr>
          <p:cNvGraphicFramePr/>
          <p:nvPr>
            <p:extLst>
              <p:ext uri="{D42A27DB-BD31-4B8C-83A1-F6EECF244321}">
                <p14:modId xmlns:p14="http://schemas.microsoft.com/office/powerpoint/2010/main" val="3149626869"/>
              </p:ext>
            </p:extLst>
          </p:nvPr>
        </p:nvGraphicFramePr>
        <p:xfrm>
          <a:off x="1666424" y="1059582"/>
          <a:ext cx="6938024" cy="33843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99278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5 Marcador de texto"/>
          <p:cNvSpPr txBox="1">
            <a:spLocks/>
          </p:cNvSpPr>
          <p:nvPr/>
        </p:nvSpPr>
        <p:spPr>
          <a:xfrm>
            <a:off x="1276918" y="403066"/>
            <a:ext cx="2302055" cy="304373"/>
          </a:xfrm>
          <a:prstGeom prst="rect">
            <a:avLst/>
          </a:prstGeom>
          <a:noFill/>
        </p:spPr>
        <p:txBody>
          <a:bodyPr anchor="b"/>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s-PE" sz="1350" b="1" dirty="0">
                <a:solidFill>
                  <a:srgbClr val="FF0000"/>
                </a:solidFill>
              </a:rPr>
              <a:t>Unidad:</a:t>
            </a:r>
          </a:p>
        </p:txBody>
      </p:sp>
      <p:sp>
        <p:nvSpPr>
          <p:cNvPr id="3" name="5 Marcador de texto"/>
          <p:cNvSpPr txBox="1">
            <a:spLocks/>
          </p:cNvSpPr>
          <p:nvPr/>
        </p:nvSpPr>
        <p:spPr>
          <a:xfrm>
            <a:off x="1213294" y="1228674"/>
            <a:ext cx="2365679" cy="1937142"/>
          </a:xfrm>
          <a:prstGeom prst="rect">
            <a:avLst/>
          </a:prstGeom>
          <a:noFill/>
        </p:spPr>
        <p:txBody>
          <a:bodyPr anchor="b"/>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s-PE" sz="1200" b="1" dirty="0">
                <a:solidFill>
                  <a:srgbClr val="0070C0"/>
                </a:solidFill>
              </a:rPr>
              <a:t>Tema: Análisis situacional</a:t>
            </a:r>
          </a:p>
        </p:txBody>
      </p:sp>
      <p:sp>
        <p:nvSpPr>
          <p:cNvPr id="4" name="5 Marcador de texto"/>
          <p:cNvSpPr txBox="1">
            <a:spLocks/>
          </p:cNvSpPr>
          <p:nvPr/>
        </p:nvSpPr>
        <p:spPr>
          <a:xfrm>
            <a:off x="1224040" y="359755"/>
            <a:ext cx="2302055" cy="868919"/>
          </a:xfrm>
          <a:prstGeom prst="rect">
            <a:avLst/>
          </a:prstGeom>
          <a:noFill/>
        </p:spPr>
        <p:txBody>
          <a:bodyPr anchor="t"/>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endParaRPr lang="es-PE" sz="1050" dirty="0"/>
          </a:p>
          <a:p>
            <a:pPr marL="0" indent="0" algn="just">
              <a:buNone/>
            </a:pPr>
            <a:endParaRPr lang="es-PE" sz="1050" dirty="0"/>
          </a:p>
          <a:p>
            <a:pPr marL="0" indent="0" algn="just">
              <a:buNone/>
            </a:pPr>
            <a:r>
              <a:rPr lang="es-PE" sz="1050" b="1" dirty="0">
                <a:solidFill>
                  <a:srgbClr val="FF0000"/>
                </a:solidFill>
              </a:rPr>
              <a:t>Análisis Estratégico para la segmentación </a:t>
            </a:r>
            <a:endParaRPr lang="es-ES" sz="1050" b="1" dirty="0">
              <a:solidFill>
                <a:srgbClr val="FF0000"/>
              </a:solidFill>
            </a:endParaRPr>
          </a:p>
        </p:txBody>
      </p:sp>
      <p:sp>
        <p:nvSpPr>
          <p:cNvPr id="6" name="5 Rectángulo redondeado"/>
          <p:cNvSpPr/>
          <p:nvPr/>
        </p:nvSpPr>
        <p:spPr>
          <a:xfrm>
            <a:off x="4247964" y="254627"/>
            <a:ext cx="2970330" cy="486054"/>
          </a:xfrm>
          <a:prstGeom prst="roundRect">
            <a:avLst>
              <a:gd name="adj" fmla="val 10493"/>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350" b="1" dirty="0">
                <a:solidFill>
                  <a:srgbClr val="0070C0"/>
                </a:solidFill>
              </a:rPr>
              <a:t>Conclusiones</a:t>
            </a:r>
            <a:endParaRPr lang="es-PE" sz="1200" b="1" dirty="0">
              <a:solidFill>
                <a:srgbClr val="0070C0"/>
              </a:solidFill>
            </a:endParaRPr>
          </a:p>
        </p:txBody>
      </p:sp>
      <p:sp>
        <p:nvSpPr>
          <p:cNvPr id="7" name="6 Rectángulo"/>
          <p:cNvSpPr/>
          <p:nvPr/>
        </p:nvSpPr>
        <p:spPr>
          <a:xfrm>
            <a:off x="4018629" y="1244200"/>
            <a:ext cx="3429000" cy="738664"/>
          </a:xfrm>
          <a:prstGeom prst="rect">
            <a:avLst/>
          </a:prstGeom>
        </p:spPr>
        <p:txBody>
          <a:bodyPr>
            <a:spAutoFit/>
          </a:bodyPr>
          <a:lstStyle/>
          <a:p>
            <a:pPr algn="just"/>
            <a:r>
              <a:rPr lang="es-ES" sz="1050" dirty="0"/>
              <a:t>El Plan de Marketing debe plantearse previo análisis de la realidad por ello se  realizar el análisis estructural de las industrias a través del uso de diferentes matrices de diagnóstico.</a:t>
            </a:r>
          </a:p>
        </p:txBody>
      </p:sp>
      <p:sp>
        <p:nvSpPr>
          <p:cNvPr id="8" name="7 Rectángulo"/>
          <p:cNvSpPr/>
          <p:nvPr/>
        </p:nvSpPr>
        <p:spPr>
          <a:xfrm>
            <a:off x="1276919" y="1392028"/>
            <a:ext cx="2614743" cy="36013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ES" sz="1350" b="1" dirty="0">
              <a:solidFill>
                <a:srgbClr val="C00000"/>
              </a:solidFill>
            </a:endParaRPr>
          </a:p>
          <a:p>
            <a:pPr algn="just"/>
            <a:endParaRPr lang="es-ES" sz="1350" b="1" dirty="0">
              <a:solidFill>
                <a:srgbClr val="C00000"/>
              </a:solidFill>
            </a:endParaRPr>
          </a:p>
          <a:p>
            <a:pPr algn="just"/>
            <a:endParaRPr lang="es-ES" sz="1350" b="1" dirty="0">
              <a:solidFill>
                <a:srgbClr val="C00000"/>
              </a:solidFill>
            </a:endParaRPr>
          </a:p>
          <a:p>
            <a:pPr algn="just"/>
            <a:endParaRPr lang="es-ES" sz="1350" b="1" dirty="0">
              <a:solidFill>
                <a:srgbClr val="C00000"/>
              </a:solidFill>
            </a:endParaRPr>
          </a:p>
          <a:p>
            <a:pPr algn="just"/>
            <a:endParaRPr lang="es-ES" sz="1350" b="1" dirty="0">
              <a:solidFill>
                <a:srgbClr val="C00000"/>
              </a:solidFill>
            </a:endParaRPr>
          </a:p>
          <a:p>
            <a:pPr algn="just"/>
            <a:endParaRPr lang="es-ES" sz="1350" b="1" dirty="0">
              <a:solidFill>
                <a:srgbClr val="C00000"/>
              </a:solidFill>
            </a:endParaRPr>
          </a:p>
          <a:p>
            <a:pPr algn="just"/>
            <a:endParaRPr lang="es-ES" sz="1350" b="1" dirty="0">
              <a:solidFill>
                <a:srgbClr val="C00000"/>
              </a:solidFill>
            </a:endParaRPr>
          </a:p>
          <a:p>
            <a:pPr algn="just"/>
            <a:endParaRPr lang="es-ES" sz="1350" b="1" dirty="0">
              <a:solidFill>
                <a:srgbClr val="C00000"/>
              </a:solidFill>
            </a:endParaRPr>
          </a:p>
          <a:p>
            <a:pPr algn="just"/>
            <a:endParaRPr lang="es-ES" sz="1350" b="1" dirty="0">
              <a:solidFill>
                <a:srgbClr val="C00000"/>
              </a:solidFill>
            </a:endParaRPr>
          </a:p>
          <a:p>
            <a:pPr algn="just"/>
            <a:r>
              <a:rPr lang="es-ES" sz="1350" b="1" dirty="0" err="1">
                <a:solidFill>
                  <a:srgbClr val="C00000"/>
                </a:solidFill>
              </a:rPr>
              <a:t>Foda</a:t>
            </a:r>
            <a:r>
              <a:rPr lang="es-ES" sz="1350" b="1" dirty="0">
                <a:solidFill>
                  <a:srgbClr val="C00000"/>
                </a:solidFill>
              </a:rPr>
              <a:t> </a:t>
            </a:r>
          </a:p>
          <a:p>
            <a:pPr algn="just"/>
            <a:r>
              <a:rPr lang="es-ES" sz="1350" b="1" dirty="0">
                <a:solidFill>
                  <a:srgbClr val="C00000"/>
                </a:solidFill>
              </a:rPr>
              <a:t>Matriz general </a:t>
            </a:r>
          </a:p>
          <a:p>
            <a:pPr algn="just"/>
            <a:r>
              <a:rPr lang="es-ES" sz="1350" b="1" dirty="0">
                <a:solidFill>
                  <a:srgbClr val="C00000"/>
                </a:solidFill>
              </a:rPr>
              <a:t> Matrices de portafolio </a:t>
            </a:r>
          </a:p>
          <a:p>
            <a:pPr algn="just"/>
            <a:r>
              <a:rPr lang="es-ES" sz="1350" b="1" dirty="0">
                <a:solidFill>
                  <a:srgbClr val="C00000"/>
                </a:solidFill>
              </a:rPr>
              <a:t> Ciclo de vida de la industria</a:t>
            </a:r>
          </a:p>
          <a:p>
            <a:endParaRPr lang="es-ES" sz="1050" b="1" dirty="0">
              <a:solidFill>
                <a:srgbClr val="002060"/>
              </a:solidFill>
            </a:endParaRPr>
          </a:p>
          <a:p>
            <a:pPr marL="257175" indent="-257175">
              <a:buAutoNum type="arabicPeriod"/>
            </a:pPr>
            <a:endParaRPr lang="es-ES" sz="1050" b="1" dirty="0">
              <a:solidFill>
                <a:srgbClr val="002060"/>
              </a:solidFill>
            </a:endParaRPr>
          </a:p>
          <a:p>
            <a:pPr marL="257175" indent="-257175">
              <a:buAutoNum type="arabicPeriod"/>
            </a:pPr>
            <a:endParaRPr lang="es-ES" sz="1050" b="1" dirty="0">
              <a:solidFill>
                <a:srgbClr val="002060"/>
              </a:solidFill>
            </a:endParaRPr>
          </a:p>
          <a:p>
            <a:pPr marL="257175" indent="-257175">
              <a:buAutoNum type="arabicPeriod"/>
            </a:pPr>
            <a:endParaRPr lang="es-ES" sz="1050" b="1" dirty="0">
              <a:solidFill>
                <a:srgbClr val="002060"/>
              </a:solidFill>
            </a:endParaRPr>
          </a:p>
          <a:p>
            <a:pPr marL="257175" indent="-257175">
              <a:buAutoNum type="arabicPeriod"/>
            </a:pPr>
            <a:endParaRPr lang="es-ES" sz="1050" b="1" dirty="0">
              <a:solidFill>
                <a:srgbClr val="002060"/>
              </a:solidFill>
            </a:endParaRPr>
          </a:p>
          <a:p>
            <a:pPr marL="257175" indent="-257175">
              <a:buAutoNum type="arabicPeriod"/>
            </a:pPr>
            <a:endParaRPr lang="es-ES" sz="1050" b="1" dirty="0">
              <a:solidFill>
                <a:srgbClr val="002060"/>
              </a:solidFill>
            </a:endParaRPr>
          </a:p>
        </p:txBody>
      </p:sp>
      <p:pic>
        <p:nvPicPr>
          <p:cNvPr id="11" name="10 Imagen" descr="C:\Users\e13104\Dropbox\UTP\Logo UTP en alta - 29-8-1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2599" y="4421846"/>
            <a:ext cx="1371600" cy="571500"/>
          </a:xfrm>
          <a:prstGeom prst="rect">
            <a:avLst/>
          </a:prstGeom>
          <a:noFill/>
          <a:ln>
            <a:noFill/>
          </a:ln>
        </p:spPr>
      </p:pic>
      <p:cxnSp>
        <p:nvCxnSpPr>
          <p:cNvPr id="12" name="11 Conector recto"/>
          <p:cNvCxnSpPr/>
          <p:nvPr/>
        </p:nvCxnSpPr>
        <p:spPr>
          <a:xfrm>
            <a:off x="1200491" y="4993346"/>
            <a:ext cx="5472284"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0895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C:\Users\e13104\Dropbox\UTP\Logo UTP en alta - 29-8-1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1358" y="4519950"/>
            <a:ext cx="1371600" cy="571500"/>
          </a:xfrm>
          <a:prstGeom prst="rect">
            <a:avLst/>
          </a:prstGeom>
          <a:noFill/>
          <a:ln>
            <a:noFill/>
          </a:ln>
        </p:spPr>
      </p:pic>
      <p:cxnSp>
        <p:nvCxnSpPr>
          <p:cNvPr id="6" name="5 Conector recto"/>
          <p:cNvCxnSpPr/>
          <p:nvPr/>
        </p:nvCxnSpPr>
        <p:spPr>
          <a:xfrm>
            <a:off x="1143000" y="5073611"/>
            <a:ext cx="5481228"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12" name="11 Rectángulo"/>
          <p:cNvSpPr/>
          <p:nvPr/>
        </p:nvSpPr>
        <p:spPr>
          <a:xfrm>
            <a:off x="2519772" y="2139702"/>
            <a:ext cx="4428492" cy="1061829"/>
          </a:xfrm>
          <a:prstGeom prst="rect">
            <a:avLst/>
          </a:prstGeom>
        </p:spPr>
        <p:txBody>
          <a:bodyPr wrap="square">
            <a:spAutoFit/>
          </a:bodyPr>
          <a:lstStyle/>
          <a:p>
            <a:pPr algn="ctr"/>
            <a:r>
              <a:rPr lang="es-PE" sz="2100" b="1" dirty="0">
                <a:solidFill>
                  <a:srgbClr val="FF0000"/>
                </a:solidFill>
              </a:rPr>
              <a:t>Unidad 1</a:t>
            </a:r>
          </a:p>
          <a:p>
            <a:pPr algn="ctr"/>
            <a:r>
              <a:rPr lang="es-PE" sz="2100" b="1" dirty="0">
                <a:solidFill>
                  <a:srgbClr val="FF0000"/>
                </a:solidFill>
              </a:rPr>
              <a:t>Análisis Estratégico para la segmentación </a:t>
            </a:r>
          </a:p>
        </p:txBody>
      </p:sp>
    </p:spTree>
    <p:extLst>
      <p:ext uri="{BB962C8B-B14F-4D97-AF65-F5344CB8AC3E}">
        <p14:creationId xmlns:p14="http://schemas.microsoft.com/office/powerpoint/2010/main" val="282065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5 Marcador de texto"/>
          <p:cNvSpPr txBox="1">
            <a:spLocks/>
          </p:cNvSpPr>
          <p:nvPr/>
        </p:nvSpPr>
        <p:spPr>
          <a:xfrm>
            <a:off x="1" y="1635646"/>
            <a:ext cx="3069405" cy="1800200"/>
          </a:xfrm>
          <a:prstGeom prst="rect">
            <a:avLst/>
          </a:prstGeom>
          <a:solidFill>
            <a:schemeClr val="bg1">
              <a:lumMod val="95000"/>
            </a:schemeClr>
          </a:solidFill>
        </p:spPr>
        <p:txBody>
          <a:bodyPr/>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77825" indent="-285750" algn="just"/>
            <a:r>
              <a:rPr lang="es-ES_tradnl" sz="1400" dirty="0">
                <a:solidFill>
                  <a:schemeClr val="tx1">
                    <a:lumMod val="50000"/>
                    <a:lumOff val="50000"/>
                  </a:schemeClr>
                </a:solidFill>
              </a:rPr>
              <a:t>Al final de la unidad, el estudiante comprende la importancia del marketing, el análisis situacional y macro ambiental de las industrias, el uso de matrices y la evaluación de los segmentos de mercado.</a:t>
            </a:r>
            <a:endParaRPr lang="es-PE" sz="1400" dirty="0">
              <a:solidFill>
                <a:schemeClr val="tx1">
                  <a:lumMod val="50000"/>
                  <a:lumOff val="50000"/>
                </a:schemeClr>
              </a:solidFill>
            </a:endParaRPr>
          </a:p>
          <a:p>
            <a:pPr marL="92075" indent="0">
              <a:buNone/>
            </a:pPr>
            <a:endParaRPr lang="es-PE" sz="1300" b="1" dirty="0">
              <a:solidFill>
                <a:schemeClr val="tx1">
                  <a:lumMod val="65000"/>
                  <a:lumOff val="35000"/>
                </a:schemeClr>
              </a:solidFill>
            </a:endParaRPr>
          </a:p>
        </p:txBody>
      </p:sp>
      <p:sp>
        <p:nvSpPr>
          <p:cNvPr id="12" name="5 Marcador de texto"/>
          <p:cNvSpPr txBox="1">
            <a:spLocks/>
          </p:cNvSpPr>
          <p:nvPr/>
        </p:nvSpPr>
        <p:spPr>
          <a:xfrm>
            <a:off x="-1" y="-1"/>
            <a:ext cx="3069407" cy="417949"/>
          </a:xfrm>
          <a:prstGeom prst="rect">
            <a:avLst/>
          </a:prstGeom>
          <a:solidFill>
            <a:schemeClr val="bg1">
              <a:lumMod val="95000"/>
            </a:schemeClr>
          </a:solidFill>
        </p:spPr>
        <p:txBody>
          <a:bodyPr anchor="b"/>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92075" indent="0">
              <a:buNone/>
            </a:pPr>
            <a:r>
              <a:rPr lang="es-PE" sz="1700" b="1" dirty="0">
                <a:solidFill>
                  <a:srgbClr val="C00000"/>
                </a:solidFill>
              </a:rPr>
              <a:t>Unidad</a:t>
            </a:r>
          </a:p>
        </p:txBody>
      </p:sp>
      <p:sp>
        <p:nvSpPr>
          <p:cNvPr id="13" name="5 Marcador de texto"/>
          <p:cNvSpPr txBox="1">
            <a:spLocks/>
          </p:cNvSpPr>
          <p:nvPr/>
        </p:nvSpPr>
        <p:spPr>
          <a:xfrm>
            <a:off x="-1" y="417949"/>
            <a:ext cx="3069407" cy="1289705"/>
          </a:xfrm>
          <a:prstGeom prst="rect">
            <a:avLst/>
          </a:prstGeom>
          <a:solidFill>
            <a:schemeClr val="bg1">
              <a:lumMod val="95000"/>
            </a:schemeClr>
          </a:solidFill>
        </p:spPr>
        <p:txBody>
          <a:bodyPr anchor="t"/>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92075" indent="0">
              <a:buNone/>
            </a:pPr>
            <a:r>
              <a:rPr lang="es-PE" sz="1400" dirty="0">
                <a:solidFill>
                  <a:schemeClr val="tx1">
                    <a:lumMod val="50000"/>
                    <a:lumOff val="50000"/>
                  </a:schemeClr>
                </a:solidFill>
              </a:rPr>
              <a:t>Análisis estratégico para la segmentación.</a:t>
            </a:r>
          </a:p>
        </p:txBody>
      </p:sp>
      <p:sp>
        <p:nvSpPr>
          <p:cNvPr id="14" name="5 Marcador de texto"/>
          <p:cNvSpPr txBox="1">
            <a:spLocks/>
          </p:cNvSpPr>
          <p:nvPr/>
        </p:nvSpPr>
        <p:spPr>
          <a:xfrm>
            <a:off x="0" y="1203598"/>
            <a:ext cx="3069407" cy="288032"/>
          </a:xfrm>
          <a:prstGeom prst="rect">
            <a:avLst/>
          </a:prstGeom>
          <a:solidFill>
            <a:schemeClr val="bg1">
              <a:lumMod val="95000"/>
            </a:schemeClr>
          </a:solidFill>
        </p:spPr>
        <p:txBody>
          <a:bodyPr anchor="t"/>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92075" indent="0">
              <a:buNone/>
            </a:pPr>
            <a:r>
              <a:rPr lang="es-PE" sz="1700" b="1" dirty="0">
                <a:solidFill>
                  <a:srgbClr val="0070C0"/>
                </a:solidFill>
              </a:rPr>
              <a:t>Logro</a:t>
            </a:r>
          </a:p>
        </p:txBody>
      </p:sp>
      <p:sp>
        <p:nvSpPr>
          <p:cNvPr id="9" name="10 Rectángulo redondeado"/>
          <p:cNvSpPr/>
          <p:nvPr/>
        </p:nvSpPr>
        <p:spPr>
          <a:xfrm>
            <a:off x="3743400" y="259474"/>
            <a:ext cx="4717032" cy="648072"/>
          </a:xfrm>
          <a:prstGeom prst="roundRect">
            <a:avLst>
              <a:gd name="adj" fmla="val 10493"/>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rgbClr val="0070C0"/>
                </a:solidFill>
              </a:rPr>
              <a:t>Contenido General</a:t>
            </a:r>
            <a:endParaRPr lang="es-PE" sz="1600" b="1" dirty="0">
              <a:solidFill>
                <a:srgbClr val="0070C0"/>
              </a:solidFill>
            </a:endParaRPr>
          </a:p>
        </p:txBody>
      </p:sp>
      <p:sp>
        <p:nvSpPr>
          <p:cNvPr id="15" name="6 Marcador de contenido"/>
          <p:cNvSpPr txBox="1">
            <a:spLocks/>
          </p:cNvSpPr>
          <p:nvPr/>
        </p:nvSpPr>
        <p:spPr>
          <a:xfrm>
            <a:off x="3743400" y="1466001"/>
            <a:ext cx="5221088" cy="1681814"/>
          </a:xfrm>
          <a:prstGeom prst="rect">
            <a:avLst/>
          </a:prstGeom>
          <a:ln>
            <a:noFill/>
          </a:ln>
        </p:spPr>
        <p:txBody>
          <a:bodyPr vert="horz" lIns="91440" tIns="45720" rIns="91440" bIns="45720" rtlCol="0">
            <a:noAutofit/>
          </a:bodyPr>
          <a:lstStyle>
            <a:lvl1pPr marL="342900" indent="-342900" algn="just" defTabSz="914400" rtl="0" eaLnBrk="1" latinLnBrk="0" hangingPunct="1">
              <a:spcBef>
                <a:spcPct val="20000"/>
              </a:spcBef>
              <a:buFont typeface="Arial" panose="020B0604020202020204" pitchFamily="34" charset="0"/>
              <a:buChar char="•"/>
              <a:defRPr sz="2800" b="0" i="0" u="none" kern="1200">
                <a:solidFill>
                  <a:schemeClr val="tx1">
                    <a:lumMod val="65000"/>
                    <a:lumOff val="35000"/>
                  </a:schemeClr>
                </a:solidFill>
                <a:latin typeface="+mn-lt"/>
                <a:ea typeface="+mn-ea"/>
                <a:cs typeface="+mn-cs"/>
              </a:defRPr>
            </a:lvl1pPr>
            <a:lvl2pPr marL="742950" indent="-285750" algn="just" defTabSz="914400" rtl="0" eaLnBrk="1" latinLnBrk="0" hangingPunct="1">
              <a:spcBef>
                <a:spcPct val="200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just" defTabSz="914400"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just" defTabSz="914400" rtl="0" eaLnBrk="1" latinLnBrk="0" hangingPunct="1">
              <a:spcBef>
                <a:spcPct val="200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just" defTabSz="914400" rtl="0" eaLnBrk="1" latinLnBrk="0" hangingPunct="1">
              <a:spcBef>
                <a:spcPct val="200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Tx/>
              <a:buChar char="-"/>
            </a:pPr>
            <a:r>
              <a:rPr lang="es-PE" sz="1600" b="1" dirty="0">
                <a:solidFill>
                  <a:schemeClr val="tx1"/>
                </a:solidFill>
              </a:rPr>
              <a:t>El marketing y la nueva economía.</a:t>
            </a:r>
          </a:p>
          <a:p>
            <a:pPr>
              <a:buFontTx/>
              <a:buChar char="-"/>
            </a:pPr>
            <a:r>
              <a:rPr lang="es-PE" sz="1600" b="1" dirty="0">
                <a:solidFill>
                  <a:schemeClr val="tx1"/>
                </a:solidFill>
              </a:rPr>
              <a:t>Análisis del mercado.</a:t>
            </a:r>
          </a:p>
          <a:p>
            <a:pPr>
              <a:buFontTx/>
              <a:buChar char="-"/>
            </a:pPr>
            <a:r>
              <a:rPr lang="es-PE" sz="1600" b="1" dirty="0">
                <a:solidFill>
                  <a:schemeClr val="tx1"/>
                </a:solidFill>
              </a:rPr>
              <a:t>Mercado objetivo y venta competitiva</a:t>
            </a:r>
          </a:p>
          <a:p>
            <a:pPr>
              <a:buFontTx/>
              <a:buChar char="-"/>
            </a:pPr>
            <a:r>
              <a:rPr lang="es-PE" sz="1600" b="1" dirty="0">
                <a:solidFill>
                  <a:schemeClr val="tx1"/>
                </a:solidFill>
              </a:rPr>
              <a:t>Medición de mercado</a:t>
            </a:r>
          </a:p>
          <a:p>
            <a:pPr marL="0" indent="0">
              <a:buNone/>
            </a:pPr>
            <a:endParaRPr lang="es-PE" sz="1400" b="1" dirty="0">
              <a:solidFill>
                <a:schemeClr val="tx1"/>
              </a:solidFill>
            </a:endParaRPr>
          </a:p>
          <a:p>
            <a:pPr marL="174625" indent="-174625"/>
            <a:endParaRPr lang="es-PE" sz="1400" dirty="0"/>
          </a:p>
          <a:p>
            <a:pPr marL="174625" indent="-174625"/>
            <a:endParaRPr lang="es-PE" sz="1400" dirty="0"/>
          </a:p>
          <a:p>
            <a:pPr marL="180975" indent="-180975" algn="l">
              <a:buFont typeface="+mj-lt"/>
              <a:buAutoNum type="arabicPeriod"/>
            </a:pPr>
            <a:endParaRPr lang="es-PE" sz="1400" dirty="0"/>
          </a:p>
        </p:txBody>
      </p:sp>
      <p:cxnSp>
        <p:nvCxnSpPr>
          <p:cNvPr id="8" name="5 Conector recto">
            <a:extLst>
              <a:ext uri="{FF2B5EF4-FFF2-40B4-BE49-F238E27FC236}">
                <a16:creationId xmlns:a16="http://schemas.microsoft.com/office/drawing/2014/main" id="{F009112A-F081-48B5-BDD6-B0BBA839FDC7}"/>
              </a:ext>
            </a:extLst>
          </p:cNvPr>
          <p:cNvCxnSpPr/>
          <p:nvPr/>
        </p:nvCxnSpPr>
        <p:spPr>
          <a:xfrm>
            <a:off x="251520" y="4803998"/>
            <a:ext cx="712879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10" name="3 Imagen" descr="C:\Users\e13104\Dropbox\UTP\Logo UTP en alta - 29-8-13.jpg">
            <a:extLst>
              <a:ext uri="{FF2B5EF4-FFF2-40B4-BE49-F238E27FC236}">
                <a16:creationId xmlns:a16="http://schemas.microsoft.com/office/drawing/2014/main" id="{6145E06D-176C-4C81-9D4C-910A61AEBA1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92888" y="4155926"/>
            <a:ext cx="1371600" cy="571500"/>
          </a:xfrm>
          <a:prstGeom prst="rect">
            <a:avLst/>
          </a:prstGeom>
          <a:noFill/>
          <a:ln>
            <a:noFill/>
          </a:ln>
        </p:spPr>
      </p:pic>
    </p:spTree>
    <p:extLst>
      <p:ext uri="{BB962C8B-B14F-4D97-AF65-F5344CB8AC3E}">
        <p14:creationId xmlns:p14="http://schemas.microsoft.com/office/powerpoint/2010/main" val="23822901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texto"/>
          <p:cNvSpPr txBox="1">
            <a:spLocks/>
          </p:cNvSpPr>
          <p:nvPr/>
        </p:nvSpPr>
        <p:spPr>
          <a:xfrm>
            <a:off x="1260732" y="1167595"/>
            <a:ext cx="2555184" cy="1669529"/>
          </a:xfrm>
          <a:prstGeom prst="rect">
            <a:avLst/>
          </a:prstGeom>
          <a:solidFill>
            <a:schemeClr val="bg1"/>
          </a:solidFill>
        </p:spPr>
        <p:txBody>
          <a:bodyPr/>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fontAlgn="base">
              <a:spcBef>
                <a:spcPct val="0"/>
              </a:spcBef>
              <a:spcAft>
                <a:spcPct val="0"/>
              </a:spcAft>
              <a:buNone/>
            </a:pPr>
            <a:r>
              <a:rPr lang="es-PE" altLang="es-ES" sz="1050">
                <a:solidFill>
                  <a:prstClr val="black"/>
                </a:solidFill>
                <a:cs typeface="Arial" pitchFamily="34" charset="0"/>
              </a:rPr>
              <a:t>Al finalizar la unidad, el participante diseña el plan de marketing  alineadas  al direccionamiento corporativo. </a:t>
            </a:r>
            <a:endParaRPr lang="es-PE" altLang="es-ES" sz="1050" dirty="0">
              <a:solidFill>
                <a:prstClr val="black"/>
              </a:solidFill>
              <a:cs typeface="Arial" pitchFamily="34" charset="0"/>
            </a:endParaRPr>
          </a:p>
        </p:txBody>
      </p:sp>
      <p:sp>
        <p:nvSpPr>
          <p:cNvPr id="5" name="5 Marcador de texto"/>
          <p:cNvSpPr txBox="1">
            <a:spLocks/>
          </p:cNvSpPr>
          <p:nvPr/>
        </p:nvSpPr>
        <p:spPr>
          <a:xfrm>
            <a:off x="1143000" y="152230"/>
            <a:ext cx="2302055" cy="745334"/>
          </a:xfrm>
          <a:prstGeom prst="rect">
            <a:avLst/>
          </a:prstGeom>
          <a:solidFill>
            <a:schemeClr val="bg1"/>
          </a:solidFill>
        </p:spPr>
        <p:txBody>
          <a:bodyPr anchor="b"/>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69056" indent="0">
              <a:buNone/>
            </a:pPr>
            <a:r>
              <a:rPr lang="es-PE" sz="1350" b="1" dirty="0">
                <a:solidFill>
                  <a:srgbClr val="0070C0"/>
                </a:solidFill>
              </a:rPr>
              <a:t>Logro de la Unidad: </a:t>
            </a:r>
          </a:p>
        </p:txBody>
      </p:sp>
      <p:sp>
        <p:nvSpPr>
          <p:cNvPr id="6" name="5 Rectángulo redondeado"/>
          <p:cNvSpPr/>
          <p:nvPr/>
        </p:nvSpPr>
        <p:spPr>
          <a:xfrm>
            <a:off x="3815916" y="654537"/>
            <a:ext cx="3537774" cy="486054"/>
          </a:xfrm>
          <a:prstGeom prst="roundRect">
            <a:avLst>
              <a:gd name="adj" fmla="val 10493"/>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350" b="1" dirty="0">
                <a:solidFill>
                  <a:srgbClr val="0070C0"/>
                </a:solidFill>
              </a:rPr>
              <a:t>Importancia</a:t>
            </a:r>
            <a:endParaRPr lang="es-PE" sz="1200" b="1" dirty="0">
              <a:solidFill>
                <a:srgbClr val="0070C0"/>
              </a:solidFill>
            </a:endParaRPr>
          </a:p>
        </p:txBody>
      </p:sp>
      <p:sp>
        <p:nvSpPr>
          <p:cNvPr id="8" name="7 Rectángulo"/>
          <p:cNvSpPr/>
          <p:nvPr/>
        </p:nvSpPr>
        <p:spPr>
          <a:xfrm>
            <a:off x="3977934" y="1254891"/>
            <a:ext cx="3618402" cy="23429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PE" sz="1050" dirty="0">
                <a:solidFill>
                  <a:schemeClr val="tx1"/>
                </a:solidFill>
              </a:rPr>
              <a:t>Al término del curso el alumno será capaz de: aplicar los conceptos fundamentales del marketing y análisis del mercado, Formular estrategias de marketing que se puedan constituir en la orientación principal del desarrollo exitoso de organizaciones y negocios. Desarrollar e implementar estrategias de marketing aplicando diversos marcos conceptuales y métodos analíticos, Aplicar el razonamiento cuantitativo y cualitativo en la toma de decisiones frente a problemas de marketing, particularmente en situaciones complejas, críticas y de incertidumbre, experimentando con los diversos efectos y consecuencias que puedan tener dichas decisiones y así poder encontrar soluciones, tal y como sucede en la realidad, maneja los conceptos de gestión y organización relacionados con la investigación de mercados, elaborar el plan del marketing. </a:t>
            </a:r>
            <a:endParaRPr lang="es-ES" sz="1050" dirty="0">
              <a:solidFill>
                <a:schemeClr val="tx1"/>
              </a:solidFill>
            </a:endParaRPr>
          </a:p>
        </p:txBody>
      </p:sp>
      <p:pic>
        <p:nvPicPr>
          <p:cNvPr id="9" name="8 Imagen" descr="C:\Users\e13104\Dropbox\UTP\Logo UTP en alta - 29-8-1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1358" y="4519950"/>
            <a:ext cx="1371600" cy="571500"/>
          </a:xfrm>
          <a:prstGeom prst="rect">
            <a:avLst/>
          </a:prstGeom>
          <a:noFill/>
          <a:ln>
            <a:noFill/>
          </a:ln>
        </p:spPr>
      </p:pic>
      <p:cxnSp>
        <p:nvCxnSpPr>
          <p:cNvPr id="10" name="9 Conector recto"/>
          <p:cNvCxnSpPr/>
          <p:nvPr/>
        </p:nvCxnSpPr>
        <p:spPr>
          <a:xfrm>
            <a:off x="1143000" y="4948014"/>
            <a:ext cx="5319211"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12" name="11 Imagen" descr="C:\Users\e13104\Dropbox\UTP\Logo UTP en alta - 29-8-1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5658" y="4634250"/>
            <a:ext cx="1371600" cy="571500"/>
          </a:xfrm>
          <a:prstGeom prst="rect">
            <a:avLst/>
          </a:prstGeom>
          <a:noFill/>
          <a:ln>
            <a:noFill/>
          </a:ln>
        </p:spPr>
      </p:pic>
    </p:spTree>
    <p:extLst>
      <p:ext uri="{BB962C8B-B14F-4D97-AF65-F5344CB8AC3E}">
        <p14:creationId xmlns:p14="http://schemas.microsoft.com/office/powerpoint/2010/main" val="31548478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4301970" y="373583"/>
            <a:ext cx="2592288" cy="486054"/>
          </a:xfrm>
          <a:prstGeom prst="roundRect">
            <a:avLst>
              <a:gd name="adj" fmla="val 10493"/>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350" b="1" dirty="0">
                <a:solidFill>
                  <a:srgbClr val="0070C0"/>
                </a:solidFill>
              </a:rPr>
              <a:t>Contenido General</a:t>
            </a:r>
            <a:endParaRPr lang="es-PE" sz="1200" b="1" dirty="0">
              <a:solidFill>
                <a:srgbClr val="0070C0"/>
              </a:solidFill>
            </a:endParaRPr>
          </a:p>
        </p:txBody>
      </p:sp>
      <p:sp>
        <p:nvSpPr>
          <p:cNvPr id="7" name="5 Marcador de texto"/>
          <p:cNvSpPr txBox="1">
            <a:spLocks/>
          </p:cNvSpPr>
          <p:nvPr/>
        </p:nvSpPr>
        <p:spPr>
          <a:xfrm>
            <a:off x="1240544" y="1087679"/>
            <a:ext cx="2825214" cy="1816147"/>
          </a:xfrm>
          <a:prstGeom prst="rect">
            <a:avLst/>
          </a:prstGeom>
          <a:solidFill>
            <a:schemeClr val="bg1"/>
          </a:solidFill>
        </p:spPr>
        <p:txBody>
          <a:bodyPr/>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fontAlgn="base">
              <a:spcBef>
                <a:spcPct val="0"/>
              </a:spcBef>
              <a:spcAft>
                <a:spcPct val="0"/>
              </a:spcAft>
              <a:buNone/>
            </a:pPr>
            <a:r>
              <a:rPr lang="es-PE" altLang="es-ES" sz="1200" dirty="0">
                <a:solidFill>
                  <a:prstClr val="black"/>
                </a:solidFill>
                <a:cs typeface="Arial" pitchFamily="34" charset="0"/>
              </a:rPr>
              <a:t>Al final de la unidad, el participante define, analiza e interpreta comportamiento de consumo, análisis situacional y </a:t>
            </a:r>
            <a:r>
              <a:rPr lang="es-PE" altLang="es-ES" sz="1200" dirty="0" err="1">
                <a:solidFill>
                  <a:prstClr val="black"/>
                </a:solidFill>
                <a:cs typeface="Arial" pitchFamily="34" charset="0"/>
              </a:rPr>
              <a:t>macroambiental</a:t>
            </a:r>
            <a:r>
              <a:rPr lang="es-PE" altLang="es-ES" sz="1200" dirty="0">
                <a:solidFill>
                  <a:prstClr val="black"/>
                </a:solidFill>
                <a:cs typeface="Arial" pitchFamily="34" charset="0"/>
              </a:rPr>
              <a:t>, con el uso de matrices y evaluación de los segmento de mercado</a:t>
            </a:r>
          </a:p>
        </p:txBody>
      </p:sp>
      <p:sp>
        <p:nvSpPr>
          <p:cNvPr id="8" name="5 Marcador de texto"/>
          <p:cNvSpPr txBox="1">
            <a:spLocks/>
          </p:cNvSpPr>
          <p:nvPr/>
        </p:nvSpPr>
        <p:spPr>
          <a:xfrm>
            <a:off x="1240545" y="114304"/>
            <a:ext cx="2302055" cy="745334"/>
          </a:xfrm>
          <a:prstGeom prst="rect">
            <a:avLst/>
          </a:prstGeom>
          <a:noFill/>
          <a:ln>
            <a:noFill/>
          </a:ln>
        </p:spPr>
        <p:txBody>
          <a:bodyPr anchor="b"/>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69056" indent="0">
              <a:buNone/>
            </a:pPr>
            <a:r>
              <a:rPr lang="es-PE" sz="1275" b="1" dirty="0">
                <a:solidFill>
                  <a:srgbClr val="0070C0"/>
                </a:solidFill>
              </a:rPr>
              <a:t>Logro de la Unidad </a:t>
            </a:r>
          </a:p>
        </p:txBody>
      </p:sp>
      <p:sp>
        <p:nvSpPr>
          <p:cNvPr id="9" name="8 Rectángulo"/>
          <p:cNvSpPr/>
          <p:nvPr/>
        </p:nvSpPr>
        <p:spPr>
          <a:xfrm>
            <a:off x="4301970" y="876484"/>
            <a:ext cx="3186354" cy="25506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15000"/>
              </a:lnSpc>
            </a:pPr>
            <a:r>
              <a:rPr lang="es-ES" dirty="0">
                <a:solidFill>
                  <a:schemeClr val="tx1"/>
                </a:solidFill>
              </a:rPr>
              <a:t>Análisis de mercado</a:t>
            </a:r>
          </a:p>
          <a:p>
            <a:pPr lvl="1">
              <a:lnSpc>
                <a:spcPct val="115000"/>
              </a:lnSpc>
            </a:pPr>
            <a:r>
              <a:rPr lang="es-ES" dirty="0">
                <a:solidFill>
                  <a:schemeClr val="tx1"/>
                </a:solidFill>
              </a:rPr>
              <a:t>Mercado objetivo</a:t>
            </a:r>
          </a:p>
        </p:txBody>
      </p:sp>
      <p:cxnSp>
        <p:nvCxnSpPr>
          <p:cNvPr id="10" name="9 Conector recto"/>
          <p:cNvCxnSpPr/>
          <p:nvPr/>
        </p:nvCxnSpPr>
        <p:spPr>
          <a:xfrm>
            <a:off x="1143000" y="4948014"/>
            <a:ext cx="5319210"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12" name="11 Imagen" descr="C:\Users\e13104\Dropbox\UTP\Logo UTP en alta - 29-8-1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5658" y="4634250"/>
            <a:ext cx="1371600" cy="571500"/>
          </a:xfrm>
          <a:prstGeom prst="rect">
            <a:avLst/>
          </a:prstGeom>
          <a:noFill/>
          <a:ln>
            <a:noFill/>
          </a:ln>
        </p:spPr>
      </p:pic>
    </p:spTree>
    <p:extLst>
      <p:ext uri="{BB962C8B-B14F-4D97-AF65-F5344CB8AC3E}">
        <p14:creationId xmlns:p14="http://schemas.microsoft.com/office/powerpoint/2010/main" val="619978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texto"/>
          <p:cNvSpPr txBox="1">
            <a:spLocks/>
          </p:cNvSpPr>
          <p:nvPr/>
        </p:nvSpPr>
        <p:spPr>
          <a:xfrm>
            <a:off x="1143001" y="897565"/>
            <a:ext cx="2105853" cy="1669529"/>
          </a:xfrm>
          <a:prstGeom prst="rect">
            <a:avLst/>
          </a:prstGeom>
          <a:solidFill>
            <a:schemeClr val="bg1"/>
          </a:solidFill>
        </p:spPr>
        <p:txBody>
          <a:bodyPr/>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69056" indent="0" algn="just">
              <a:buNone/>
            </a:pPr>
            <a:r>
              <a:rPr lang="es-PE" sz="900" dirty="0"/>
              <a:t>Al final de la sesión aprender y analizar la aplicación del fundamento de la administración.</a:t>
            </a:r>
          </a:p>
        </p:txBody>
      </p:sp>
      <p:sp>
        <p:nvSpPr>
          <p:cNvPr id="6" name="5 Marcador de texto"/>
          <p:cNvSpPr txBox="1">
            <a:spLocks/>
          </p:cNvSpPr>
          <p:nvPr/>
        </p:nvSpPr>
        <p:spPr>
          <a:xfrm>
            <a:off x="1143000" y="152230"/>
            <a:ext cx="2302055" cy="745334"/>
          </a:xfrm>
          <a:prstGeom prst="rect">
            <a:avLst/>
          </a:prstGeom>
          <a:solidFill>
            <a:schemeClr val="bg1"/>
          </a:solidFill>
        </p:spPr>
        <p:txBody>
          <a:bodyPr anchor="b"/>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69056" indent="0">
              <a:buNone/>
            </a:pPr>
            <a:r>
              <a:rPr lang="es-PE" sz="1275" b="1" dirty="0">
                <a:solidFill>
                  <a:srgbClr val="0070C0"/>
                </a:solidFill>
              </a:rPr>
              <a:t>Logro: </a:t>
            </a:r>
          </a:p>
        </p:txBody>
      </p:sp>
      <p:sp>
        <p:nvSpPr>
          <p:cNvPr id="7" name="5 Marcador de texto"/>
          <p:cNvSpPr txBox="1">
            <a:spLocks/>
          </p:cNvSpPr>
          <p:nvPr/>
        </p:nvSpPr>
        <p:spPr>
          <a:xfrm>
            <a:off x="1257300" y="1011864"/>
            <a:ext cx="2504610" cy="2531994"/>
          </a:xfrm>
          <a:prstGeom prst="rect">
            <a:avLst/>
          </a:prstGeom>
          <a:solidFill>
            <a:schemeClr val="bg1"/>
          </a:solidFill>
        </p:spPr>
        <p:txBody>
          <a:bodyPr/>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fontAlgn="base">
              <a:spcBef>
                <a:spcPct val="0"/>
              </a:spcBef>
              <a:spcAft>
                <a:spcPct val="0"/>
              </a:spcAft>
              <a:buNone/>
            </a:pPr>
            <a:r>
              <a:rPr lang="es-PE" altLang="es-ES" sz="1200" dirty="0">
                <a:solidFill>
                  <a:prstClr val="black"/>
                </a:solidFill>
                <a:cs typeface="Arial" pitchFamily="34" charset="0"/>
              </a:rPr>
              <a:t>Al  final de la se reconoce la importancia del análisis de mercado para realizar un eficaz proceso de segmentación.</a:t>
            </a:r>
          </a:p>
        </p:txBody>
      </p:sp>
      <p:sp>
        <p:nvSpPr>
          <p:cNvPr id="8" name="5 Marcador de texto"/>
          <p:cNvSpPr txBox="1">
            <a:spLocks/>
          </p:cNvSpPr>
          <p:nvPr/>
        </p:nvSpPr>
        <p:spPr>
          <a:xfrm>
            <a:off x="1257300" y="266530"/>
            <a:ext cx="2302055" cy="745334"/>
          </a:xfrm>
          <a:prstGeom prst="rect">
            <a:avLst/>
          </a:prstGeom>
          <a:solidFill>
            <a:schemeClr val="bg1"/>
          </a:solidFill>
        </p:spPr>
        <p:txBody>
          <a:bodyPr anchor="b"/>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69056" indent="0">
              <a:buNone/>
            </a:pPr>
            <a:r>
              <a:rPr lang="es-PE" sz="1350" b="1" dirty="0">
                <a:solidFill>
                  <a:srgbClr val="0070C0"/>
                </a:solidFill>
              </a:rPr>
              <a:t>Logro de la Sesión: </a:t>
            </a:r>
          </a:p>
        </p:txBody>
      </p:sp>
      <p:sp>
        <p:nvSpPr>
          <p:cNvPr id="4" name="3 Rectángulo redondeado"/>
          <p:cNvSpPr/>
          <p:nvPr/>
        </p:nvSpPr>
        <p:spPr>
          <a:xfrm>
            <a:off x="3869922" y="440982"/>
            <a:ext cx="3402378" cy="456582"/>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350" b="1" dirty="0">
                <a:solidFill>
                  <a:srgbClr val="0070C0"/>
                </a:solidFill>
              </a:rPr>
              <a:t>Importancia</a:t>
            </a:r>
          </a:p>
        </p:txBody>
      </p:sp>
      <p:cxnSp>
        <p:nvCxnSpPr>
          <p:cNvPr id="10" name="9 Conector recto"/>
          <p:cNvCxnSpPr/>
          <p:nvPr/>
        </p:nvCxnSpPr>
        <p:spPr>
          <a:xfrm>
            <a:off x="1257300" y="4948014"/>
            <a:ext cx="5204911"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12" name="11 Imagen" descr="C:\Users\e13104\Dropbox\UTP\Logo UTP en alta - 29-8-1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62210" y="4245936"/>
            <a:ext cx="1371600" cy="571500"/>
          </a:xfrm>
          <a:prstGeom prst="rect">
            <a:avLst/>
          </a:prstGeom>
          <a:noFill/>
          <a:ln>
            <a:noFill/>
          </a:ln>
        </p:spPr>
      </p:pic>
      <p:sp>
        <p:nvSpPr>
          <p:cNvPr id="3" name="2 Rectángulo"/>
          <p:cNvSpPr/>
          <p:nvPr/>
        </p:nvSpPr>
        <p:spPr>
          <a:xfrm>
            <a:off x="4031940" y="1113588"/>
            <a:ext cx="3618402" cy="21062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lnSpc>
                <a:spcPct val="115000"/>
              </a:lnSpc>
            </a:pPr>
            <a:r>
              <a:rPr lang="es-ES" sz="1200" b="1" dirty="0">
                <a:solidFill>
                  <a:schemeClr val="tx1"/>
                </a:solidFill>
              </a:rPr>
              <a:t>El análisis de mercado permite al gerente tomar decisiones de comercialización en condiciones de certidumbre y asumir menores riesgos, además permite dar direccionalidad a los objetivos, planes y estrategias de la empresa.</a:t>
            </a:r>
          </a:p>
        </p:txBody>
      </p:sp>
    </p:spTree>
    <p:extLst>
      <p:ext uri="{BB962C8B-B14F-4D97-AF65-F5344CB8AC3E}">
        <p14:creationId xmlns:p14="http://schemas.microsoft.com/office/powerpoint/2010/main" val="39595238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C:\Users\e13104\Dropbox\UTP\Logo UTP en alta - 29-8-1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96336" y="4572000"/>
            <a:ext cx="1371600" cy="571500"/>
          </a:xfrm>
          <a:prstGeom prst="rect">
            <a:avLst/>
          </a:prstGeom>
          <a:noFill/>
          <a:ln>
            <a:noFill/>
          </a:ln>
        </p:spPr>
      </p:pic>
      <p:cxnSp>
        <p:nvCxnSpPr>
          <p:cNvPr id="6" name="5 Conector recto"/>
          <p:cNvCxnSpPr>
            <a:cxnSpLocks/>
          </p:cNvCxnSpPr>
          <p:nvPr/>
        </p:nvCxnSpPr>
        <p:spPr>
          <a:xfrm>
            <a:off x="611560" y="4857750"/>
            <a:ext cx="6840760"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12" name="11 Rectángulo"/>
          <p:cNvSpPr/>
          <p:nvPr/>
        </p:nvSpPr>
        <p:spPr>
          <a:xfrm>
            <a:off x="2519772" y="2139702"/>
            <a:ext cx="4428492" cy="1107996"/>
          </a:xfrm>
          <a:prstGeom prst="rect">
            <a:avLst/>
          </a:prstGeom>
        </p:spPr>
        <p:txBody>
          <a:bodyPr wrap="square">
            <a:spAutoFit/>
          </a:bodyPr>
          <a:lstStyle/>
          <a:p>
            <a:pPr algn="ctr"/>
            <a:r>
              <a:rPr lang="es-PE" sz="2100" b="1" dirty="0">
                <a:solidFill>
                  <a:srgbClr val="FF0000"/>
                </a:solidFill>
              </a:rPr>
              <a:t>Unidad 1Análisis Estratégico para la segmentación </a:t>
            </a:r>
          </a:p>
          <a:p>
            <a:pPr algn="ctr"/>
            <a:r>
              <a:rPr lang="es-PE" sz="2400" b="1" dirty="0" err="1">
                <a:solidFill>
                  <a:srgbClr val="FF0000"/>
                </a:solidFill>
              </a:rPr>
              <a:t>Sesion</a:t>
            </a:r>
            <a:r>
              <a:rPr lang="es-PE" sz="2400" b="1" dirty="0">
                <a:solidFill>
                  <a:srgbClr val="FF0000"/>
                </a:solidFill>
              </a:rPr>
              <a:t> 4: Análisis de Mercado</a:t>
            </a:r>
          </a:p>
        </p:txBody>
      </p:sp>
    </p:spTree>
    <p:extLst>
      <p:ext uri="{BB962C8B-B14F-4D97-AF65-F5344CB8AC3E}">
        <p14:creationId xmlns:p14="http://schemas.microsoft.com/office/powerpoint/2010/main" val="9583241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ln>
            <a:solidFill>
              <a:srgbClr val="FF0000"/>
            </a:solidFill>
          </a:ln>
        </p:spPr>
        <p:txBody>
          <a:bodyPr/>
          <a:lstStyle/>
          <a:p>
            <a:r>
              <a:rPr lang="es-ES_tradnl" sz="3200" b="1" dirty="0"/>
              <a:t>Demanda primaria y selectiva</a:t>
            </a:r>
          </a:p>
        </p:txBody>
      </p:sp>
      <p:sp>
        <p:nvSpPr>
          <p:cNvPr id="3" name="2 Marcador de contenido"/>
          <p:cNvSpPr>
            <a:spLocks noGrp="1"/>
          </p:cNvSpPr>
          <p:nvPr>
            <p:ph idx="1"/>
          </p:nvPr>
        </p:nvSpPr>
        <p:spPr>
          <a:xfrm>
            <a:off x="4345632" y="1347614"/>
            <a:ext cx="4042792" cy="3024336"/>
          </a:xfrm>
        </p:spPr>
        <p:txBody>
          <a:bodyPr>
            <a:normAutofit fontScale="55000" lnSpcReduction="20000"/>
          </a:bodyPr>
          <a:lstStyle/>
          <a:p>
            <a:pPr marL="0" indent="0" algn="ctr">
              <a:buNone/>
            </a:pPr>
            <a:r>
              <a:rPr lang="es-ES_tradnl" b="1" dirty="0">
                <a:solidFill>
                  <a:srgbClr val="0070C0"/>
                </a:solidFill>
              </a:rPr>
              <a:t>¿Cuál usar?</a:t>
            </a:r>
          </a:p>
          <a:p>
            <a:pPr marL="0" indent="0">
              <a:buNone/>
            </a:pPr>
            <a:endParaRPr lang="es-ES_tradnl" dirty="0"/>
          </a:p>
          <a:p>
            <a:pPr marL="0" indent="0">
              <a:buNone/>
            </a:pPr>
            <a:r>
              <a:rPr lang="es-ES_tradnl" dirty="0"/>
              <a:t>Eso depende del tipo de producto o servicio que se analice.</a:t>
            </a:r>
          </a:p>
          <a:p>
            <a:endParaRPr lang="es-ES_tradnl" dirty="0"/>
          </a:p>
          <a:p>
            <a:pPr marL="0" indent="0">
              <a:buNone/>
            </a:pPr>
            <a:r>
              <a:rPr lang="es-ES_tradnl" dirty="0"/>
              <a:t>Las decisiones sobre las </a:t>
            </a:r>
            <a:r>
              <a:rPr lang="es-ES_tradnl" b="1" dirty="0">
                <a:solidFill>
                  <a:schemeClr val="accent3">
                    <a:lumMod val="75000"/>
                  </a:schemeClr>
                </a:solidFill>
              </a:rPr>
              <a:t>estrategias de marketing </a:t>
            </a:r>
            <a:r>
              <a:rPr lang="es-ES_tradnl" dirty="0"/>
              <a:t>que tome una compañía acerca de un producto o servicio dependen del tipo de demanda que se quiera obtener de él.</a:t>
            </a:r>
          </a:p>
          <a:p>
            <a:endParaRPr lang="es-ES_tradnl" dirty="0"/>
          </a:p>
          <a:p>
            <a:pPr marL="0" indent="0">
              <a:buNone/>
            </a:pPr>
            <a:r>
              <a:rPr lang="es-ES_tradnl" dirty="0"/>
              <a:t>Por ejemplo, existen estrategias encaminadas a la </a:t>
            </a:r>
            <a:r>
              <a:rPr lang="es-ES_tradnl" b="1" dirty="0">
                <a:solidFill>
                  <a:schemeClr val="accent3">
                    <a:lumMod val="75000"/>
                  </a:schemeClr>
                </a:solidFill>
              </a:rPr>
              <a:t>demanda primaria</a:t>
            </a:r>
            <a:r>
              <a:rPr lang="es-ES_tradnl" dirty="0"/>
              <a:t>, cuyo significado más simple es: " la promoción de un producto en general, sin entrar en discutir en marcas", como los genéricos.</a:t>
            </a:r>
          </a:p>
        </p:txBody>
      </p:sp>
      <p:cxnSp>
        <p:nvCxnSpPr>
          <p:cNvPr id="4" name="5 Conector recto">
            <a:extLst>
              <a:ext uri="{FF2B5EF4-FFF2-40B4-BE49-F238E27FC236}">
                <a16:creationId xmlns:a16="http://schemas.microsoft.com/office/drawing/2014/main" id="{0FF5A5C1-5435-44ED-B8B4-36F154040264}"/>
              </a:ext>
            </a:extLst>
          </p:cNvPr>
          <p:cNvCxnSpPr/>
          <p:nvPr/>
        </p:nvCxnSpPr>
        <p:spPr>
          <a:xfrm>
            <a:off x="251520" y="4803998"/>
            <a:ext cx="712879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5" name="3 Imagen" descr="C:\Users\e13104\Dropbox\UTP\Logo UTP en alta - 29-8-13.jpg">
            <a:extLst>
              <a:ext uri="{FF2B5EF4-FFF2-40B4-BE49-F238E27FC236}">
                <a16:creationId xmlns:a16="http://schemas.microsoft.com/office/drawing/2014/main" id="{CC49066D-1896-4D92-855C-521AD3EFCEA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02624" y="4201797"/>
            <a:ext cx="1371600" cy="571500"/>
          </a:xfrm>
          <a:prstGeom prst="rect">
            <a:avLst/>
          </a:prstGeom>
          <a:noFill/>
          <a:ln>
            <a:noFill/>
          </a:ln>
        </p:spPr>
      </p:pic>
    </p:spTree>
    <p:extLst>
      <p:ext uri="{BB962C8B-B14F-4D97-AF65-F5344CB8AC3E}">
        <p14:creationId xmlns:p14="http://schemas.microsoft.com/office/powerpoint/2010/main" val="17630614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4301970" y="373583"/>
            <a:ext cx="2592288" cy="486054"/>
          </a:xfrm>
          <a:prstGeom prst="roundRect">
            <a:avLst>
              <a:gd name="adj" fmla="val 10493"/>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350" b="1" dirty="0">
                <a:solidFill>
                  <a:srgbClr val="0070C0"/>
                </a:solidFill>
              </a:rPr>
              <a:t>Contenido General</a:t>
            </a:r>
            <a:endParaRPr lang="es-PE" sz="1200" b="1" dirty="0">
              <a:solidFill>
                <a:srgbClr val="0070C0"/>
              </a:solidFill>
            </a:endParaRPr>
          </a:p>
        </p:txBody>
      </p:sp>
      <p:sp>
        <p:nvSpPr>
          <p:cNvPr id="7" name="5 Marcador de texto"/>
          <p:cNvSpPr txBox="1">
            <a:spLocks/>
          </p:cNvSpPr>
          <p:nvPr/>
        </p:nvSpPr>
        <p:spPr>
          <a:xfrm>
            <a:off x="1240544" y="1087679"/>
            <a:ext cx="2825214" cy="1816147"/>
          </a:xfrm>
          <a:prstGeom prst="rect">
            <a:avLst/>
          </a:prstGeom>
          <a:solidFill>
            <a:schemeClr val="bg1"/>
          </a:solidFill>
        </p:spPr>
        <p:txBody>
          <a:bodyPr/>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fontAlgn="base">
              <a:spcBef>
                <a:spcPct val="0"/>
              </a:spcBef>
              <a:spcAft>
                <a:spcPct val="0"/>
              </a:spcAft>
              <a:buNone/>
            </a:pPr>
            <a:r>
              <a:rPr lang="es-PE" altLang="es-ES" sz="1200">
                <a:solidFill>
                  <a:prstClr val="black"/>
                </a:solidFill>
                <a:cs typeface="Arial" pitchFamily="34" charset="0"/>
              </a:rPr>
              <a:t>Al final de la unidad, el participante define, analiza e interpreta comportamiento de consumo, análisis situacional y macroambiental, con el uso de matrices y evaluación de los segmento de mercado</a:t>
            </a:r>
            <a:endParaRPr lang="es-PE" altLang="es-ES" sz="1200" dirty="0">
              <a:solidFill>
                <a:prstClr val="black"/>
              </a:solidFill>
              <a:cs typeface="Arial" pitchFamily="34" charset="0"/>
            </a:endParaRPr>
          </a:p>
        </p:txBody>
      </p:sp>
      <p:sp>
        <p:nvSpPr>
          <p:cNvPr id="8" name="5 Marcador de texto"/>
          <p:cNvSpPr txBox="1">
            <a:spLocks/>
          </p:cNvSpPr>
          <p:nvPr/>
        </p:nvSpPr>
        <p:spPr>
          <a:xfrm>
            <a:off x="1240545" y="114304"/>
            <a:ext cx="2302055" cy="745334"/>
          </a:xfrm>
          <a:prstGeom prst="rect">
            <a:avLst/>
          </a:prstGeom>
          <a:noFill/>
          <a:ln>
            <a:noFill/>
          </a:ln>
        </p:spPr>
        <p:txBody>
          <a:bodyPr anchor="b"/>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69056" indent="0">
              <a:buNone/>
            </a:pPr>
            <a:r>
              <a:rPr lang="es-PE" sz="1275" b="1" dirty="0">
                <a:solidFill>
                  <a:srgbClr val="0070C0"/>
                </a:solidFill>
              </a:rPr>
              <a:t>Logro de la Unidad </a:t>
            </a:r>
          </a:p>
        </p:txBody>
      </p:sp>
      <p:sp>
        <p:nvSpPr>
          <p:cNvPr id="9" name="8 Rectángulo"/>
          <p:cNvSpPr/>
          <p:nvPr/>
        </p:nvSpPr>
        <p:spPr>
          <a:xfrm>
            <a:off x="4301970" y="876484"/>
            <a:ext cx="3186354" cy="25506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15000"/>
              </a:lnSpc>
            </a:pPr>
            <a:r>
              <a:rPr lang="es-ES" dirty="0">
                <a:solidFill>
                  <a:schemeClr val="tx1"/>
                </a:solidFill>
              </a:rPr>
              <a:t>2.1 Definición de mercado relevante.</a:t>
            </a:r>
          </a:p>
          <a:p>
            <a:pPr lvl="1">
              <a:lnSpc>
                <a:spcPct val="115000"/>
              </a:lnSpc>
            </a:pPr>
            <a:r>
              <a:rPr lang="es-ES" dirty="0">
                <a:solidFill>
                  <a:schemeClr val="tx1"/>
                </a:solidFill>
              </a:rPr>
              <a:t> 2.2 Análisis de demanda primaria.</a:t>
            </a:r>
          </a:p>
          <a:p>
            <a:pPr lvl="1">
              <a:lnSpc>
                <a:spcPct val="115000"/>
              </a:lnSpc>
            </a:pPr>
            <a:r>
              <a:rPr lang="es-ES" dirty="0">
                <a:solidFill>
                  <a:schemeClr val="tx1"/>
                </a:solidFill>
              </a:rPr>
              <a:t> 2.3 Análisis de demanda selectiva. </a:t>
            </a:r>
          </a:p>
        </p:txBody>
      </p:sp>
      <p:cxnSp>
        <p:nvCxnSpPr>
          <p:cNvPr id="10" name="9 Conector recto"/>
          <p:cNvCxnSpPr>
            <a:cxnSpLocks/>
          </p:cNvCxnSpPr>
          <p:nvPr/>
        </p:nvCxnSpPr>
        <p:spPr>
          <a:xfrm>
            <a:off x="1143000" y="4948014"/>
            <a:ext cx="6453336"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12" name="11 Imagen" descr="C:\Users\e13104\Dropbox\UTP\Logo UTP en alta - 29-8-1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96336" y="4400836"/>
            <a:ext cx="1371600" cy="571500"/>
          </a:xfrm>
          <a:prstGeom prst="rect">
            <a:avLst/>
          </a:prstGeom>
          <a:noFill/>
          <a:ln>
            <a:noFill/>
          </a:ln>
        </p:spPr>
      </p:pic>
    </p:spTree>
    <p:extLst>
      <p:ext uri="{BB962C8B-B14F-4D97-AF65-F5344CB8AC3E}">
        <p14:creationId xmlns:p14="http://schemas.microsoft.com/office/powerpoint/2010/main" val="31189319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texto"/>
          <p:cNvSpPr txBox="1">
            <a:spLocks/>
          </p:cNvSpPr>
          <p:nvPr/>
        </p:nvSpPr>
        <p:spPr>
          <a:xfrm>
            <a:off x="1260732" y="1167595"/>
            <a:ext cx="2555184" cy="1669529"/>
          </a:xfrm>
          <a:prstGeom prst="rect">
            <a:avLst/>
          </a:prstGeom>
          <a:solidFill>
            <a:schemeClr val="bg1"/>
          </a:solidFill>
        </p:spPr>
        <p:txBody>
          <a:bodyPr/>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fontAlgn="base">
              <a:spcBef>
                <a:spcPct val="0"/>
              </a:spcBef>
              <a:spcAft>
                <a:spcPct val="0"/>
              </a:spcAft>
              <a:buNone/>
            </a:pPr>
            <a:r>
              <a:rPr lang="es-PE" sz="1050" dirty="0">
                <a:latin typeface="Calibri" panose="020F0502020204030204" pitchFamily="34" charset="0"/>
                <a:ea typeface="Calibri" panose="020F0502020204030204" pitchFamily="34" charset="0"/>
                <a:cs typeface="Times New Roman" panose="02020603050405020304" pitchFamily="18" charset="0"/>
              </a:rPr>
              <a:t>Al finalizar la unidad, el participante define, analiza e interpreta comportamiento de consumo, análisis situacional y </a:t>
            </a:r>
            <a:r>
              <a:rPr lang="es-PE" sz="1050" dirty="0" err="1">
                <a:latin typeface="Calibri" panose="020F0502020204030204" pitchFamily="34" charset="0"/>
                <a:ea typeface="Calibri" panose="020F0502020204030204" pitchFamily="34" charset="0"/>
                <a:cs typeface="Times New Roman" panose="02020603050405020304" pitchFamily="18" charset="0"/>
              </a:rPr>
              <a:t>macroambiental</a:t>
            </a:r>
            <a:r>
              <a:rPr lang="es-PE" sz="1050" dirty="0">
                <a:latin typeface="Calibri" panose="020F0502020204030204" pitchFamily="34" charset="0"/>
                <a:ea typeface="Calibri" panose="020F0502020204030204" pitchFamily="34" charset="0"/>
                <a:cs typeface="Times New Roman" panose="02020603050405020304" pitchFamily="18" charset="0"/>
              </a:rPr>
              <a:t>, con el uso de matrices y evaluación de los segmento de mercado </a:t>
            </a:r>
            <a:endParaRPr lang="es-PE" altLang="es-ES" sz="1050" dirty="0">
              <a:solidFill>
                <a:prstClr val="black"/>
              </a:solidFill>
              <a:cs typeface="Arial" pitchFamily="34" charset="0"/>
            </a:endParaRPr>
          </a:p>
        </p:txBody>
      </p:sp>
      <p:sp>
        <p:nvSpPr>
          <p:cNvPr id="5" name="5 Marcador de texto"/>
          <p:cNvSpPr txBox="1">
            <a:spLocks/>
          </p:cNvSpPr>
          <p:nvPr/>
        </p:nvSpPr>
        <p:spPr>
          <a:xfrm>
            <a:off x="1143000" y="152230"/>
            <a:ext cx="2302055" cy="745334"/>
          </a:xfrm>
          <a:prstGeom prst="rect">
            <a:avLst/>
          </a:prstGeom>
          <a:solidFill>
            <a:schemeClr val="bg1"/>
          </a:solidFill>
        </p:spPr>
        <p:txBody>
          <a:bodyPr anchor="b"/>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69056" indent="0">
              <a:buNone/>
            </a:pPr>
            <a:r>
              <a:rPr lang="es-PE" sz="1350" b="1" dirty="0">
                <a:solidFill>
                  <a:srgbClr val="0070C0"/>
                </a:solidFill>
              </a:rPr>
              <a:t>Logro de la Unidad: </a:t>
            </a:r>
          </a:p>
        </p:txBody>
      </p:sp>
      <p:sp>
        <p:nvSpPr>
          <p:cNvPr id="6" name="5 Rectángulo redondeado"/>
          <p:cNvSpPr/>
          <p:nvPr/>
        </p:nvSpPr>
        <p:spPr>
          <a:xfrm>
            <a:off x="3815916" y="654537"/>
            <a:ext cx="3537774" cy="486054"/>
          </a:xfrm>
          <a:prstGeom prst="roundRect">
            <a:avLst>
              <a:gd name="adj" fmla="val 10493"/>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350" b="1" dirty="0">
                <a:solidFill>
                  <a:srgbClr val="0070C0"/>
                </a:solidFill>
              </a:rPr>
              <a:t>Importancia</a:t>
            </a:r>
            <a:endParaRPr lang="es-PE" sz="1200" b="1" dirty="0">
              <a:solidFill>
                <a:srgbClr val="0070C0"/>
              </a:solidFill>
            </a:endParaRPr>
          </a:p>
        </p:txBody>
      </p:sp>
      <p:sp>
        <p:nvSpPr>
          <p:cNvPr id="8" name="7 Rectángulo"/>
          <p:cNvSpPr/>
          <p:nvPr/>
        </p:nvSpPr>
        <p:spPr>
          <a:xfrm>
            <a:off x="3977934" y="1254891"/>
            <a:ext cx="3618402" cy="23429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PE" sz="1050">
                <a:solidFill>
                  <a:schemeClr val="tx1"/>
                </a:solidFill>
              </a:rPr>
              <a:t>Al término del curso el alumno será capaz de: aplicar los conceptos fundamentales del marketing y análisis del mercado, Formular estrategias de marketing que se puedan constituir en la orientación principal del desarrollo exitoso de organizaciones y negocios. Desarrollar e implementar estrategias de marketing aplicando diversos marcos conceptuales y métodos analíticos, Aplicar el razonamiento cuantitativo y cualitativo en la toma de decisiones frente a problemas de marketing, particularmente en situaciones complejas, críticas y de incertidumbre, experimentando con los diversos efectos y consecuencias que puedan tener dichas decisiones y así poder encontrar soluciones, tal y como sucede en la realidad, maneja los conceptos de gestión y organización relacionados con la investigación de mercados, elaborar el plan del marketing. </a:t>
            </a:r>
            <a:endParaRPr lang="es-ES" sz="1050" dirty="0">
              <a:solidFill>
                <a:schemeClr val="tx1"/>
              </a:solidFill>
            </a:endParaRPr>
          </a:p>
        </p:txBody>
      </p:sp>
      <p:pic>
        <p:nvPicPr>
          <p:cNvPr id="9" name="8 Imagen" descr="C:\Users\e13104\Dropbox\UTP\Logo UTP en alta - 29-8-1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1358" y="4519950"/>
            <a:ext cx="1371600" cy="571500"/>
          </a:xfrm>
          <a:prstGeom prst="rect">
            <a:avLst/>
          </a:prstGeom>
          <a:noFill/>
          <a:ln>
            <a:noFill/>
          </a:ln>
        </p:spPr>
      </p:pic>
      <p:cxnSp>
        <p:nvCxnSpPr>
          <p:cNvPr id="10" name="9 Conector recto"/>
          <p:cNvCxnSpPr/>
          <p:nvPr/>
        </p:nvCxnSpPr>
        <p:spPr>
          <a:xfrm>
            <a:off x="1143000" y="4948014"/>
            <a:ext cx="5319211"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12" name="11 Imagen" descr="C:\Users\e13104\Dropbox\UTP\Logo UTP en alta - 29-8-1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5658" y="4634250"/>
            <a:ext cx="1371600" cy="571500"/>
          </a:xfrm>
          <a:prstGeom prst="rect">
            <a:avLst/>
          </a:prstGeom>
          <a:noFill/>
          <a:ln>
            <a:noFill/>
          </a:ln>
        </p:spPr>
      </p:pic>
    </p:spTree>
    <p:extLst>
      <p:ext uri="{BB962C8B-B14F-4D97-AF65-F5344CB8AC3E}">
        <p14:creationId xmlns:p14="http://schemas.microsoft.com/office/powerpoint/2010/main" val="21988668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4301970" y="373583"/>
            <a:ext cx="2592288" cy="486054"/>
          </a:xfrm>
          <a:prstGeom prst="roundRect">
            <a:avLst>
              <a:gd name="adj" fmla="val 10493"/>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350" b="1" dirty="0">
                <a:solidFill>
                  <a:srgbClr val="0070C0"/>
                </a:solidFill>
              </a:rPr>
              <a:t>Contenido General</a:t>
            </a:r>
            <a:endParaRPr lang="es-PE" sz="1200" b="1" dirty="0">
              <a:solidFill>
                <a:srgbClr val="0070C0"/>
              </a:solidFill>
            </a:endParaRPr>
          </a:p>
        </p:txBody>
      </p:sp>
      <p:sp>
        <p:nvSpPr>
          <p:cNvPr id="7" name="5 Marcador de texto"/>
          <p:cNvSpPr txBox="1">
            <a:spLocks/>
          </p:cNvSpPr>
          <p:nvPr/>
        </p:nvSpPr>
        <p:spPr>
          <a:xfrm>
            <a:off x="1240544" y="1087679"/>
            <a:ext cx="2825214" cy="1816147"/>
          </a:xfrm>
          <a:prstGeom prst="rect">
            <a:avLst/>
          </a:prstGeom>
          <a:solidFill>
            <a:schemeClr val="bg1"/>
          </a:solidFill>
        </p:spPr>
        <p:txBody>
          <a:bodyPr/>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fontAlgn="base">
              <a:spcBef>
                <a:spcPct val="0"/>
              </a:spcBef>
              <a:spcAft>
                <a:spcPct val="0"/>
              </a:spcAft>
              <a:buNone/>
            </a:pPr>
            <a:r>
              <a:rPr lang="es-PE" altLang="es-ES" sz="1200">
                <a:solidFill>
                  <a:prstClr val="black"/>
                </a:solidFill>
                <a:cs typeface="Arial" pitchFamily="34" charset="0"/>
              </a:rPr>
              <a:t>Al final de la unidad, el participante define, analiza e interpreta comportamiento de consumo, análisis situacional y macroambiental, con el uso de matrices y evaluación de los segmento de mercado</a:t>
            </a:r>
            <a:endParaRPr lang="es-PE" altLang="es-ES" sz="1200" dirty="0">
              <a:solidFill>
                <a:prstClr val="black"/>
              </a:solidFill>
              <a:cs typeface="Arial" pitchFamily="34" charset="0"/>
            </a:endParaRPr>
          </a:p>
        </p:txBody>
      </p:sp>
      <p:sp>
        <p:nvSpPr>
          <p:cNvPr id="8" name="5 Marcador de texto"/>
          <p:cNvSpPr txBox="1">
            <a:spLocks/>
          </p:cNvSpPr>
          <p:nvPr/>
        </p:nvSpPr>
        <p:spPr>
          <a:xfrm>
            <a:off x="1240545" y="114304"/>
            <a:ext cx="2302055" cy="745334"/>
          </a:xfrm>
          <a:prstGeom prst="rect">
            <a:avLst/>
          </a:prstGeom>
          <a:noFill/>
          <a:ln>
            <a:noFill/>
          </a:ln>
        </p:spPr>
        <p:txBody>
          <a:bodyPr anchor="b"/>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69056" indent="0">
              <a:buNone/>
            </a:pPr>
            <a:r>
              <a:rPr lang="es-PE" sz="1275" b="1" dirty="0">
                <a:solidFill>
                  <a:srgbClr val="0070C0"/>
                </a:solidFill>
              </a:rPr>
              <a:t>Logro de la Unidad </a:t>
            </a:r>
          </a:p>
        </p:txBody>
      </p:sp>
      <p:sp>
        <p:nvSpPr>
          <p:cNvPr id="9" name="8 Rectángulo"/>
          <p:cNvSpPr/>
          <p:nvPr/>
        </p:nvSpPr>
        <p:spPr>
          <a:xfrm>
            <a:off x="4301970" y="876484"/>
            <a:ext cx="3186354" cy="25506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15000"/>
              </a:lnSpc>
            </a:pPr>
            <a:r>
              <a:rPr lang="es-ES" dirty="0">
                <a:solidFill>
                  <a:schemeClr val="tx1"/>
                </a:solidFill>
              </a:rPr>
              <a:t>1 Definición de mercado relevante.</a:t>
            </a:r>
          </a:p>
          <a:p>
            <a:pPr lvl="1">
              <a:lnSpc>
                <a:spcPct val="115000"/>
              </a:lnSpc>
            </a:pPr>
            <a:r>
              <a:rPr lang="es-ES" dirty="0">
                <a:solidFill>
                  <a:schemeClr val="tx1"/>
                </a:solidFill>
              </a:rPr>
              <a:t> 2 Análisis de demanda primaria.</a:t>
            </a:r>
          </a:p>
          <a:p>
            <a:pPr lvl="1">
              <a:lnSpc>
                <a:spcPct val="115000"/>
              </a:lnSpc>
            </a:pPr>
            <a:r>
              <a:rPr lang="es-ES" dirty="0">
                <a:solidFill>
                  <a:schemeClr val="tx1"/>
                </a:solidFill>
              </a:rPr>
              <a:t> 3 Análisis de demanda selectiva. </a:t>
            </a:r>
          </a:p>
        </p:txBody>
      </p:sp>
      <p:cxnSp>
        <p:nvCxnSpPr>
          <p:cNvPr id="10" name="9 Conector recto"/>
          <p:cNvCxnSpPr>
            <a:cxnSpLocks/>
          </p:cNvCxnSpPr>
          <p:nvPr/>
        </p:nvCxnSpPr>
        <p:spPr>
          <a:xfrm>
            <a:off x="755576" y="4948014"/>
            <a:ext cx="6912768"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12" name="11 Imagen" descr="C:\Users\e13104\Dropbox\UTP\Logo UTP en alta - 29-8-1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4376514"/>
            <a:ext cx="1371600" cy="571500"/>
          </a:xfrm>
          <a:prstGeom prst="rect">
            <a:avLst/>
          </a:prstGeom>
          <a:noFill/>
          <a:ln>
            <a:noFill/>
          </a:ln>
        </p:spPr>
      </p:pic>
    </p:spTree>
    <p:extLst>
      <p:ext uri="{BB962C8B-B14F-4D97-AF65-F5344CB8AC3E}">
        <p14:creationId xmlns:p14="http://schemas.microsoft.com/office/powerpoint/2010/main" val="25130737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4 Diagrama"/>
          <p:cNvGraphicFramePr/>
          <p:nvPr>
            <p:extLst>
              <p:ext uri="{D42A27DB-BD31-4B8C-83A1-F6EECF244321}">
                <p14:modId xmlns:p14="http://schemas.microsoft.com/office/powerpoint/2010/main" val="239294940"/>
              </p:ext>
            </p:extLst>
          </p:nvPr>
        </p:nvGraphicFramePr>
        <p:xfrm>
          <a:off x="457200" y="205979"/>
          <a:ext cx="8229600" cy="857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Marcador de contenido"/>
          <p:cNvSpPr>
            <a:spLocks noGrp="1"/>
          </p:cNvSpPr>
          <p:nvPr>
            <p:ph idx="1"/>
          </p:nvPr>
        </p:nvSpPr>
        <p:spPr/>
        <p:txBody>
          <a:bodyPr>
            <a:normAutofit fontScale="85000" lnSpcReduction="10000"/>
          </a:bodyPr>
          <a:lstStyle/>
          <a:p>
            <a:pPr marL="0" indent="0">
              <a:buNone/>
            </a:pPr>
            <a:r>
              <a:rPr lang="es-ES_tradnl" dirty="0">
                <a:solidFill>
                  <a:srgbClr val="FF0000"/>
                </a:solidFill>
              </a:rPr>
              <a:t>Mercado relevante es el conjunto de productos y/o servicios (dentro de la estructura total del mercado del producto) que la gerencia considera estratégicamente importante.</a:t>
            </a:r>
          </a:p>
          <a:p>
            <a:pPr marL="0" indent="0">
              <a:buNone/>
            </a:pPr>
            <a:r>
              <a:rPr lang="es-ES_tradnl" dirty="0">
                <a:solidFill>
                  <a:srgbClr val="0070C0"/>
                </a:solidFill>
              </a:rPr>
              <a:t> Una estrategia de mezcla de producto pude cambiar de manera sustancial dependiendo de cómo este definido el mercado relevante.</a:t>
            </a:r>
          </a:p>
        </p:txBody>
      </p:sp>
      <p:cxnSp>
        <p:nvCxnSpPr>
          <p:cNvPr id="4" name="5 Conector recto">
            <a:extLst>
              <a:ext uri="{FF2B5EF4-FFF2-40B4-BE49-F238E27FC236}">
                <a16:creationId xmlns:a16="http://schemas.microsoft.com/office/drawing/2014/main" id="{086987DA-5FB6-453A-BA7D-9EE378534178}"/>
              </a:ext>
            </a:extLst>
          </p:cNvPr>
          <p:cNvCxnSpPr>
            <a:cxnSpLocks/>
          </p:cNvCxnSpPr>
          <p:nvPr/>
        </p:nvCxnSpPr>
        <p:spPr>
          <a:xfrm>
            <a:off x="251520" y="4803998"/>
            <a:ext cx="7416824"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6" name="3 Imagen" descr="C:\Users\e13104\Dropbox\UTP\Logo UTP en alta - 29-8-13.jpg">
            <a:extLst>
              <a:ext uri="{FF2B5EF4-FFF2-40B4-BE49-F238E27FC236}">
                <a16:creationId xmlns:a16="http://schemas.microsoft.com/office/drawing/2014/main" id="{BDC28C66-5BD6-413E-BD6A-BFA0FF9F833A}"/>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68344" y="4011910"/>
            <a:ext cx="1371600" cy="571500"/>
          </a:xfrm>
          <a:prstGeom prst="rect">
            <a:avLst/>
          </a:prstGeom>
          <a:noFill/>
          <a:ln>
            <a:noFill/>
          </a:ln>
        </p:spPr>
      </p:pic>
    </p:spTree>
    <p:extLst>
      <p:ext uri="{BB962C8B-B14F-4D97-AF65-F5344CB8AC3E}">
        <p14:creationId xmlns:p14="http://schemas.microsoft.com/office/powerpoint/2010/main" val="13459822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4 Diagrama"/>
          <p:cNvGraphicFramePr/>
          <p:nvPr>
            <p:extLst>
              <p:ext uri="{D42A27DB-BD31-4B8C-83A1-F6EECF244321}">
                <p14:modId xmlns:p14="http://schemas.microsoft.com/office/powerpoint/2010/main" val="630852717"/>
              </p:ext>
            </p:extLst>
          </p:nvPr>
        </p:nvGraphicFramePr>
        <p:xfrm>
          <a:off x="457200" y="205979"/>
          <a:ext cx="8229600" cy="857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Marcador de contenido"/>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normAutofit fontScale="62500" lnSpcReduction="20000"/>
          </a:bodyPr>
          <a:lstStyle/>
          <a:p>
            <a:pPr marL="0" indent="0">
              <a:buNone/>
            </a:pPr>
            <a:r>
              <a:rPr lang="es-ES_tradnl" b="1" dirty="0">
                <a:solidFill>
                  <a:srgbClr val="7030A0"/>
                </a:solidFill>
              </a:rPr>
              <a:t>La definición del mercado relevante suele incluir dos pasos. </a:t>
            </a:r>
          </a:p>
          <a:p>
            <a:pPr marL="0" indent="0">
              <a:buNone/>
            </a:pPr>
            <a:r>
              <a:rPr lang="es-ES_tradnl" dirty="0">
                <a:solidFill>
                  <a:srgbClr val="FF0000"/>
                </a:solidFill>
              </a:rPr>
              <a:t>En el primero</a:t>
            </a:r>
            <a:r>
              <a:rPr lang="es-ES_tradnl" dirty="0"/>
              <a:t>, la gerencia intentará describir la estructura del mercado relevante; </a:t>
            </a:r>
            <a:r>
              <a:rPr lang="es-ES_tradnl" dirty="0">
                <a:solidFill>
                  <a:srgbClr val="FF0000"/>
                </a:solidFill>
              </a:rPr>
              <a:t>posteriormente</a:t>
            </a:r>
            <a:r>
              <a:rPr lang="es-ES_tradnl" dirty="0"/>
              <a:t> se establecerán los límites dentro de este mercado.</a:t>
            </a:r>
          </a:p>
          <a:p>
            <a:pPr marL="0" indent="0">
              <a:buNone/>
            </a:pPr>
            <a:r>
              <a:rPr lang="es-ES_tradnl" dirty="0"/>
              <a:t> Los gerentes de marketing siempre se interesan en la </a:t>
            </a:r>
            <a:r>
              <a:rPr lang="es-ES_tradnl" dirty="0">
                <a:solidFill>
                  <a:srgbClr val="FF0000"/>
                </a:solidFill>
              </a:rPr>
              <a:t>participación del mercado</a:t>
            </a:r>
            <a:r>
              <a:rPr lang="es-ES_tradnl" dirty="0"/>
              <a:t>. </a:t>
            </a:r>
          </a:p>
          <a:p>
            <a:pPr marL="0" indent="0">
              <a:buNone/>
            </a:pPr>
            <a:r>
              <a:rPr lang="es-ES_tradnl" dirty="0">
                <a:solidFill>
                  <a:srgbClr val="C00000"/>
                </a:solidFill>
              </a:rPr>
              <a:t>La participación del mercado es el porcentaje que una compañía posee del volumen total. </a:t>
            </a:r>
          </a:p>
          <a:p>
            <a:pPr marL="0" indent="0">
              <a:buNone/>
            </a:pPr>
            <a:r>
              <a:rPr lang="es-ES_tradnl" dirty="0"/>
              <a:t>La manera como se defina el mercado relevante determinará el volumen total o e denominador en el cálculo de la participación de mercado de la firma.</a:t>
            </a:r>
          </a:p>
        </p:txBody>
      </p:sp>
      <p:cxnSp>
        <p:nvCxnSpPr>
          <p:cNvPr id="4" name="5 Conector recto">
            <a:extLst>
              <a:ext uri="{FF2B5EF4-FFF2-40B4-BE49-F238E27FC236}">
                <a16:creationId xmlns:a16="http://schemas.microsoft.com/office/drawing/2014/main" id="{3877B9D4-3461-4974-BCD6-9888E3850FEA}"/>
              </a:ext>
            </a:extLst>
          </p:cNvPr>
          <p:cNvCxnSpPr>
            <a:cxnSpLocks/>
          </p:cNvCxnSpPr>
          <p:nvPr/>
        </p:nvCxnSpPr>
        <p:spPr>
          <a:xfrm>
            <a:off x="251520" y="4803998"/>
            <a:ext cx="7560840"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6" name="3 Imagen" descr="C:\Users\e13104\Dropbox\UTP\Logo UTP en alta - 29-8-13.jpg">
            <a:extLst>
              <a:ext uri="{FF2B5EF4-FFF2-40B4-BE49-F238E27FC236}">
                <a16:creationId xmlns:a16="http://schemas.microsoft.com/office/drawing/2014/main" id="{4409D2A5-CD43-424A-812E-EBF6F291784D}"/>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68344" y="4083918"/>
            <a:ext cx="1371600" cy="571500"/>
          </a:xfrm>
          <a:prstGeom prst="rect">
            <a:avLst/>
          </a:prstGeom>
          <a:noFill/>
          <a:ln>
            <a:noFill/>
          </a:ln>
        </p:spPr>
      </p:pic>
    </p:spTree>
    <p:extLst>
      <p:ext uri="{BB962C8B-B14F-4D97-AF65-F5344CB8AC3E}">
        <p14:creationId xmlns:p14="http://schemas.microsoft.com/office/powerpoint/2010/main" val="2468377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339752" y="1851670"/>
            <a:ext cx="5184576" cy="1224136"/>
          </a:xfrm>
        </p:spPr>
        <p:txBody>
          <a:bodyPr>
            <a:normAutofit/>
          </a:bodyPr>
          <a:lstStyle/>
          <a:p>
            <a:pPr marL="268288" indent="-176213" algn="l">
              <a:buFontTx/>
              <a:buChar char="-"/>
            </a:pPr>
            <a:r>
              <a:rPr lang="es-PE" sz="2000" b="1" dirty="0">
                <a:solidFill>
                  <a:schemeClr val="tx1">
                    <a:lumMod val="50000"/>
                    <a:lumOff val="50000"/>
                  </a:schemeClr>
                </a:solidFill>
              </a:rPr>
              <a:t>La economía del nuevo milenio</a:t>
            </a:r>
          </a:p>
          <a:p>
            <a:pPr marL="268288" indent="-176213" algn="l">
              <a:buFontTx/>
              <a:buChar char="-"/>
            </a:pPr>
            <a:r>
              <a:rPr lang="es-PE" sz="2000" b="1" dirty="0">
                <a:solidFill>
                  <a:schemeClr val="tx1">
                    <a:lumMod val="50000"/>
                    <a:lumOff val="50000"/>
                  </a:schemeClr>
                </a:solidFill>
              </a:rPr>
              <a:t>La función del marketing en la economía </a:t>
            </a:r>
          </a:p>
          <a:p>
            <a:pPr marL="268288" indent="-176213" algn="l">
              <a:buFontTx/>
              <a:buChar char="-"/>
            </a:pPr>
            <a:endParaRPr lang="es-PE" sz="2000" b="1" dirty="0">
              <a:solidFill>
                <a:schemeClr val="tx1">
                  <a:lumMod val="50000"/>
                  <a:lumOff val="50000"/>
                </a:schemeClr>
              </a:solidFill>
            </a:endParaRPr>
          </a:p>
          <a:p>
            <a:endParaRPr lang="es-PE" sz="3200" dirty="0"/>
          </a:p>
        </p:txBody>
      </p:sp>
      <p:sp>
        <p:nvSpPr>
          <p:cNvPr id="6" name="1 Título"/>
          <p:cNvSpPr txBox="1">
            <a:spLocks/>
          </p:cNvSpPr>
          <p:nvPr/>
        </p:nvSpPr>
        <p:spPr>
          <a:xfrm>
            <a:off x="457200" y="755221"/>
            <a:ext cx="8229600" cy="870942"/>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s-PE" sz="3200" b="1" dirty="0">
                <a:solidFill>
                  <a:srgbClr val="C00000"/>
                </a:solidFill>
              </a:rPr>
              <a:t>Tema: El marketing y la nueva economía</a:t>
            </a:r>
          </a:p>
          <a:p>
            <a:endParaRPr lang="es-PE" sz="3200" b="1" dirty="0">
              <a:solidFill>
                <a:schemeClr val="tx1">
                  <a:lumMod val="50000"/>
                  <a:lumOff val="50000"/>
                </a:schemeClr>
              </a:solidFill>
              <a:latin typeface="+mn-lt"/>
              <a:ea typeface="+mn-ea"/>
              <a:cs typeface="+mn-cs"/>
            </a:endParaRPr>
          </a:p>
        </p:txBody>
      </p:sp>
      <p:cxnSp>
        <p:nvCxnSpPr>
          <p:cNvPr id="4" name="5 Conector recto">
            <a:extLst>
              <a:ext uri="{FF2B5EF4-FFF2-40B4-BE49-F238E27FC236}">
                <a16:creationId xmlns:a16="http://schemas.microsoft.com/office/drawing/2014/main" id="{C779F59D-4989-42A3-9545-E5A7C4DB0300}"/>
              </a:ext>
            </a:extLst>
          </p:cNvPr>
          <p:cNvCxnSpPr/>
          <p:nvPr/>
        </p:nvCxnSpPr>
        <p:spPr>
          <a:xfrm>
            <a:off x="251520" y="4803998"/>
            <a:ext cx="712879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5" name="3 Imagen" descr="C:\Users\e13104\Dropbox\UTP\Logo UTP en alta - 29-8-13.jpg">
            <a:extLst>
              <a:ext uri="{FF2B5EF4-FFF2-40B4-BE49-F238E27FC236}">
                <a16:creationId xmlns:a16="http://schemas.microsoft.com/office/drawing/2014/main" id="{8B66253D-283E-42DE-882E-82B1FFE90AE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4328" y="4227934"/>
            <a:ext cx="1371600" cy="571500"/>
          </a:xfrm>
          <a:prstGeom prst="rect">
            <a:avLst/>
          </a:prstGeom>
          <a:noFill/>
          <a:ln>
            <a:noFill/>
          </a:ln>
        </p:spPr>
      </p:pic>
    </p:spTree>
    <p:extLst>
      <p:ext uri="{BB962C8B-B14F-4D97-AF65-F5344CB8AC3E}">
        <p14:creationId xmlns:p14="http://schemas.microsoft.com/office/powerpoint/2010/main" val="381948092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4 Diagrama"/>
          <p:cNvGraphicFramePr/>
          <p:nvPr>
            <p:extLst>
              <p:ext uri="{D42A27DB-BD31-4B8C-83A1-F6EECF244321}">
                <p14:modId xmlns:p14="http://schemas.microsoft.com/office/powerpoint/2010/main" val="41890840"/>
              </p:ext>
            </p:extLst>
          </p:nvPr>
        </p:nvGraphicFramePr>
        <p:xfrm>
          <a:off x="457200" y="205979"/>
          <a:ext cx="8229600" cy="857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Marcador de contenido"/>
          <p:cNvSpPr>
            <a:spLocks noGrp="1"/>
          </p:cNvSpPr>
          <p:nvPr>
            <p:ph idx="1"/>
          </p:nvPr>
        </p:nvSpPr>
        <p:spPr/>
        <p:style>
          <a:lnRef idx="1">
            <a:schemeClr val="accent2"/>
          </a:lnRef>
          <a:fillRef idx="3">
            <a:schemeClr val="accent2"/>
          </a:fillRef>
          <a:effectRef idx="2">
            <a:schemeClr val="accent2"/>
          </a:effectRef>
          <a:fontRef idx="minor">
            <a:schemeClr val="lt1"/>
          </a:fontRef>
        </p:style>
        <p:txBody>
          <a:bodyPr>
            <a:normAutofit fontScale="92500" lnSpcReduction="20000"/>
          </a:bodyPr>
          <a:lstStyle/>
          <a:p>
            <a:pPr marL="0" indent="0">
              <a:buNone/>
            </a:pPr>
            <a:r>
              <a:rPr lang="es-ES_tradnl" dirty="0"/>
              <a:t>La demanda primaria es la </a:t>
            </a:r>
            <a:r>
              <a:rPr lang="es-ES_tradnl" i="1" dirty="0"/>
              <a:t>demanda por la forma o clase de producto </a:t>
            </a:r>
            <a:r>
              <a:rPr lang="es-ES_tradnl" dirty="0"/>
              <a:t>que se ha definido como el mercado relevante. </a:t>
            </a:r>
          </a:p>
          <a:p>
            <a:pPr marL="0" indent="0">
              <a:buNone/>
            </a:pPr>
            <a:r>
              <a:rPr lang="es-ES_tradnl" i="1" dirty="0"/>
              <a:t>Al analizar la demanda primaria, </a:t>
            </a:r>
            <a:r>
              <a:rPr lang="es-ES_tradnl" dirty="0"/>
              <a:t>los gerentes pueden analizar </a:t>
            </a:r>
            <a:r>
              <a:rPr lang="es-ES_tradnl" i="1" dirty="0"/>
              <a:t>por qué y cómo compran </a:t>
            </a:r>
            <a:r>
              <a:rPr lang="es-ES_tradnl" dirty="0"/>
              <a:t>los clientes una </a:t>
            </a:r>
            <a:r>
              <a:rPr lang="es-ES_tradnl" i="1" dirty="0"/>
              <a:t>forma o clase de clase de producto</a:t>
            </a:r>
            <a:r>
              <a:rPr lang="es-ES_tradnl" dirty="0"/>
              <a:t> y quiénes son los compradores en el mercado relevante.</a:t>
            </a:r>
          </a:p>
        </p:txBody>
      </p:sp>
      <p:cxnSp>
        <p:nvCxnSpPr>
          <p:cNvPr id="4" name="5 Conector recto">
            <a:extLst>
              <a:ext uri="{FF2B5EF4-FFF2-40B4-BE49-F238E27FC236}">
                <a16:creationId xmlns:a16="http://schemas.microsoft.com/office/drawing/2014/main" id="{D0EE488E-7490-415D-80D8-69D5DB5E2F34}"/>
              </a:ext>
            </a:extLst>
          </p:cNvPr>
          <p:cNvCxnSpPr>
            <a:cxnSpLocks/>
          </p:cNvCxnSpPr>
          <p:nvPr/>
        </p:nvCxnSpPr>
        <p:spPr>
          <a:xfrm>
            <a:off x="251520" y="4803998"/>
            <a:ext cx="7560840"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6" name="3 Imagen" descr="C:\Users\e13104\Dropbox\UTP\Logo UTP en alta - 29-8-13.jpg">
            <a:extLst>
              <a:ext uri="{FF2B5EF4-FFF2-40B4-BE49-F238E27FC236}">
                <a16:creationId xmlns:a16="http://schemas.microsoft.com/office/drawing/2014/main" id="{280C5A9E-0993-4CAA-89C9-5C5B0037B332}"/>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68344" y="4155926"/>
            <a:ext cx="1371600" cy="571500"/>
          </a:xfrm>
          <a:prstGeom prst="rect">
            <a:avLst/>
          </a:prstGeom>
          <a:noFill/>
          <a:ln>
            <a:noFill/>
          </a:ln>
        </p:spPr>
      </p:pic>
    </p:spTree>
    <p:extLst>
      <p:ext uri="{BB962C8B-B14F-4D97-AF65-F5344CB8AC3E}">
        <p14:creationId xmlns:p14="http://schemas.microsoft.com/office/powerpoint/2010/main" val="19902748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4 Diagrama"/>
          <p:cNvGraphicFramePr/>
          <p:nvPr>
            <p:extLst>
              <p:ext uri="{D42A27DB-BD31-4B8C-83A1-F6EECF244321}">
                <p14:modId xmlns:p14="http://schemas.microsoft.com/office/powerpoint/2010/main" val="167417128"/>
              </p:ext>
            </p:extLst>
          </p:nvPr>
        </p:nvGraphicFramePr>
        <p:xfrm>
          <a:off x="457200" y="205979"/>
          <a:ext cx="8229600" cy="857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Marcador de contenido"/>
          <p:cNvSpPr>
            <a:spLocks noGrp="1"/>
          </p:cNvSpPr>
          <p:nvPr>
            <p:ph idx="1"/>
          </p:nvPr>
        </p:nvSpPr>
        <p:spPr>
          <a:xfrm>
            <a:off x="3347864" y="1200151"/>
            <a:ext cx="5338936" cy="3243807"/>
          </a:xfrm>
        </p:spPr>
        <p:txBody>
          <a:bodyPr>
            <a:normAutofit fontScale="47500" lnSpcReduction="20000"/>
          </a:bodyPr>
          <a:lstStyle/>
          <a:p>
            <a:pPr>
              <a:buFont typeface="Courier New" pitchFamily="49" charset="0"/>
              <a:buChar char="o"/>
            </a:pPr>
            <a:r>
              <a:rPr lang="es-ES_tradnl" sz="3300" dirty="0">
                <a:solidFill>
                  <a:srgbClr val="C00000"/>
                </a:solidFill>
              </a:rPr>
              <a:t>La razón mas importante para analizar la demanda primaria es poder identificar las oportunidades de crecimiento para la forma o la clase de producto.</a:t>
            </a:r>
          </a:p>
          <a:p>
            <a:pPr>
              <a:buFont typeface="Courier New" pitchFamily="49" charset="0"/>
              <a:buChar char="o"/>
            </a:pPr>
            <a:r>
              <a:rPr lang="es-ES_tradnl" sz="3300" dirty="0"/>
              <a:t> </a:t>
            </a:r>
            <a:r>
              <a:rPr lang="es-ES_tradnl" sz="3300" dirty="0">
                <a:solidFill>
                  <a:srgbClr val="FF0000"/>
                </a:solidFill>
              </a:rPr>
              <a:t>Esta información es de especial importancia para los gerentes de nuevos productos.</a:t>
            </a:r>
          </a:p>
          <a:p>
            <a:pPr>
              <a:buFont typeface="Courier New" pitchFamily="49" charset="0"/>
              <a:buChar char="o"/>
            </a:pPr>
            <a:r>
              <a:rPr lang="es-ES_tradnl" sz="3300" dirty="0">
                <a:solidFill>
                  <a:srgbClr val="FFC000"/>
                </a:solidFill>
              </a:rPr>
              <a:t>De hecho, en mercados maduros pueden existir nuevas oportunidades de crecimiento</a:t>
            </a:r>
            <a:r>
              <a:rPr lang="es-ES_tradnl" sz="3300" dirty="0"/>
              <a:t>.</a:t>
            </a:r>
          </a:p>
          <a:p>
            <a:pPr>
              <a:buFont typeface="Courier New" pitchFamily="49" charset="0"/>
              <a:buChar char="o"/>
            </a:pPr>
            <a:r>
              <a:rPr lang="es-ES_tradnl" sz="3300" dirty="0">
                <a:solidFill>
                  <a:schemeClr val="accent5"/>
                </a:solidFill>
              </a:rPr>
              <a:t>Identificación del Comprador</a:t>
            </a:r>
          </a:p>
          <a:p>
            <a:pPr>
              <a:buFont typeface="Courier New" pitchFamily="49" charset="0"/>
              <a:buChar char="o"/>
            </a:pPr>
            <a:r>
              <a:rPr lang="es-ES_tradnl" sz="3300" dirty="0">
                <a:solidFill>
                  <a:srgbClr val="00B050"/>
                </a:solidFill>
              </a:rPr>
              <a:t>Características del comprador o usuario</a:t>
            </a:r>
          </a:p>
          <a:p>
            <a:pPr>
              <a:buFont typeface="Courier New" pitchFamily="49" charset="0"/>
              <a:buChar char="o"/>
            </a:pPr>
            <a:r>
              <a:rPr lang="es-ES_tradnl" sz="3300" dirty="0">
                <a:solidFill>
                  <a:schemeClr val="accent5"/>
                </a:solidFill>
              </a:rPr>
              <a:t>El Centro de Compras</a:t>
            </a:r>
          </a:p>
          <a:p>
            <a:pPr>
              <a:buFont typeface="Courier New" pitchFamily="49" charset="0"/>
              <a:buChar char="o"/>
            </a:pPr>
            <a:r>
              <a:rPr lang="es-ES_tradnl" sz="3300" dirty="0">
                <a:solidFill>
                  <a:srgbClr val="7030A0"/>
                </a:solidFill>
              </a:rPr>
              <a:t>Rotación de Clientes</a:t>
            </a:r>
          </a:p>
          <a:p>
            <a:pPr>
              <a:buFont typeface="Courier New" pitchFamily="49" charset="0"/>
              <a:buChar char="o"/>
            </a:pPr>
            <a:r>
              <a:rPr lang="es-ES_tradnl" sz="3300" dirty="0">
                <a:solidFill>
                  <a:srgbClr val="002060"/>
                </a:solidFill>
              </a:rPr>
              <a:t>Disposición de Compra</a:t>
            </a:r>
          </a:p>
          <a:p>
            <a:pPr>
              <a:buFont typeface="Courier New" pitchFamily="49" charset="0"/>
              <a:buChar char="o"/>
            </a:pPr>
            <a:r>
              <a:rPr lang="es-ES_tradnl" sz="3300" dirty="0">
                <a:solidFill>
                  <a:schemeClr val="accent5"/>
                </a:solidFill>
              </a:rPr>
              <a:t>Capacidad de Compra.</a:t>
            </a:r>
          </a:p>
          <a:p>
            <a:pPr marL="0" indent="0">
              <a:buNone/>
            </a:pPr>
            <a:endParaRPr lang="es-ES_tradnl" dirty="0"/>
          </a:p>
        </p:txBody>
      </p:sp>
      <p:pic>
        <p:nvPicPr>
          <p:cNvPr id="1024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505" y="1491630"/>
            <a:ext cx="3024336"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5 Conector recto">
            <a:extLst>
              <a:ext uri="{FF2B5EF4-FFF2-40B4-BE49-F238E27FC236}">
                <a16:creationId xmlns:a16="http://schemas.microsoft.com/office/drawing/2014/main" id="{B8269F3F-2C85-4F8E-B7DD-F363D4CB71AA}"/>
              </a:ext>
            </a:extLst>
          </p:cNvPr>
          <p:cNvCxnSpPr>
            <a:cxnSpLocks/>
          </p:cNvCxnSpPr>
          <p:nvPr/>
        </p:nvCxnSpPr>
        <p:spPr>
          <a:xfrm>
            <a:off x="251520" y="4803998"/>
            <a:ext cx="7632848"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7" name="3 Imagen" descr="C:\Users\e13104\Dropbox\UTP\Logo UTP en alta - 29-8-13.jpg">
            <a:extLst>
              <a:ext uri="{FF2B5EF4-FFF2-40B4-BE49-F238E27FC236}">
                <a16:creationId xmlns:a16="http://schemas.microsoft.com/office/drawing/2014/main" id="{2D437CDF-EC68-4DD4-A33A-C6A5C925CF20}"/>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68344" y="4083918"/>
            <a:ext cx="1371600" cy="571500"/>
          </a:xfrm>
          <a:prstGeom prst="rect">
            <a:avLst/>
          </a:prstGeom>
          <a:noFill/>
          <a:ln>
            <a:noFill/>
          </a:ln>
        </p:spPr>
      </p:pic>
    </p:spTree>
    <p:extLst>
      <p:ext uri="{BB962C8B-B14F-4D97-AF65-F5344CB8AC3E}">
        <p14:creationId xmlns:p14="http://schemas.microsoft.com/office/powerpoint/2010/main" val="4134165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4 Diagrama"/>
          <p:cNvGraphicFramePr/>
          <p:nvPr>
            <p:extLst>
              <p:ext uri="{D42A27DB-BD31-4B8C-83A1-F6EECF244321}">
                <p14:modId xmlns:p14="http://schemas.microsoft.com/office/powerpoint/2010/main" val="1117436625"/>
              </p:ext>
            </p:extLst>
          </p:nvPr>
        </p:nvGraphicFramePr>
        <p:xfrm>
          <a:off x="457200" y="205979"/>
          <a:ext cx="8229600" cy="857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Marcador de contenido"/>
          <p:cNvSpPr>
            <a:spLocks noGrp="1"/>
          </p:cNvSpPr>
          <p:nvPr>
            <p:ph idx="1"/>
          </p:nvPr>
        </p:nvSpPr>
        <p:spPr>
          <a:xfrm>
            <a:off x="3059832" y="1200151"/>
            <a:ext cx="5626968" cy="3171799"/>
          </a:xfrm>
        </p:spPr>
        <p:txBody>
          <a:bodyPr>
            <a:normAutofit fontScale="62500" lnSpcReduction="20000"/>
          </a:bodyPr>
          <a:lstStyle/>
          <a:p>
            <a:pPr marL="0" indent="0">
              <a:buNone/>
            </a:pPr>
            <a:r>
              <a:rPr lang="es-ES_tradnl" dirty="0"/>
              <a:t>Mientras que la demanda primaria es la demanda de una forma o clase de producto (como el Té de Corriente, el Té de Hierbas o el Té Instantáneo), </a:t>
            </a:r>
            <a:r>
              <a:rPr lang="es-ES_tradnl" b="1" dirty="0">
                <a:solidFill>
                  <a:srgbClr val="C00000"/>
                </a:solidFill>
              </a:rPr>
              <a:t>la demanda selectiva es la que se dirige hacia una marca o sustituto especifico dentro del mercado relevante. </a:t>
            </a:r>
            <a:r>
              <a:rPr lang="es-ES_tradnl" dirty="0"/>
              <a:t>Así, si el té instantáneo se elige como el mercado relevante, la demanda selectiva es por </a:t>
            </a:r>
            <a:r>
              <a:rPr lang="es-ES_tradnl" dirty="0" err="1"/>
              <a:t>Nestea</a:t>
            </a:r>
            <a:r>
              <a:rPr lang="es-ES_tradnl" dirty="0"/>
              <a:t> o cualquier otra marca en particular.</a:t>
            </a:r>
          </a:p>
          <a:p>
            <a:pPr marL="0" indent="0">
              <a:buNone/>
            </a:pPr>
            <a:r>
              <a:rPr lang="es-ES_tradnl" b="1" dirty="0">
                <a:solidFill>
                  <a:srgbClr val="C00000"/>
                </a:solidFill>
              </a:rPr>
              <a:t>Esta decisión se da a nivel de la demanda primaria. </a:t>
            </a:r>
          </a:p>
          <a:p>
            <a:pPr marL="0" indent="0">
              <a:buNone/>
            </a:pPr>
            <a:r>
              <a:rPr lang="es-ES_tradnl" dirty="0"/>
              <a:t>La selección a este nivel se basa principalmente en los factores estudiados: </a:t>
            </a:r>
            <a:r>
              <a:rPr lang="es-ES_tradnl" dirty="0">
                <a:solidFill>
                  <a:srgbClr val="C00000"/>
                </a:solidFill>
              </a:rPr>
              <a:t>Disposición y Capacidad de Compra</a:t>
            </a:r>
            <a:r>
              <a:rPr lang="es-ES_tradnl" dirty="0"/>
              <a:t>. </a:t>
            </a:r>
          </a:p>
          <a:p>
            <a:pPr marL="0" indent="0">
              <a:buNone/>
            </a:pPr>
            <a:r>
              <a:rPr lang="es-ES_tradnl" dirty="0">
                <a:solidFill>
                  <a:schemeClr val="tx1"/>
                </a:solidFill>
              </a:rPr>
              <a:t>Una vez que los consumidores han decidido cuáles alternativas prefieren, deben seleccionar una de las opciones dentro de una alternativa. </a:t>
            </a:r>
          </a:p>
          <a:p>
            <a:pPr marL="0" indent="0">
              <a:buNone/>
            </a:pPr>
            <a:endParaRPr lang="es-ES_tradnl" dirty="0">
              <a:solidFill>
                <a:schemeClr val="tx1"/>
              </a:solidFill>
            </a:endParaRPr>
          </a:p>
        </p:txBody>
      </p:sp>
      <p:pic>
        <p:nvPicPr>
          <p:cNvPr id="1126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347614"/>
            <a:ext cx="3131840"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5 Conector recto">
            <a:extLst>
              <a:ext uri="{FF2B5EF4-FFF2-40B4-BE49-F238E27FC236}">
                <a16:creationId xmlns:a16="http://schemas.microsoft.com/office/drawing/2014/main" id="{574A9653-6635-4CDD-8B24-6FA2D68CE0ED}"/>
              </a:ext>
            </a:extLst>
          </p:cNvPr>
          <p:cNvCxnSpPr>
            <a:cxnSpLocks/>
          </p:cNvCxnSpPr>
          <p:nvPr/>
        </p:nvCxnSpPr>
        <p:spPr>
          <a:xfrm>
            <a:off x="251520" y="4803998"/>
            <a:ext cx="748883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7" name="3 Imagen" descr="C:\Users\e13104\Dropbox\UTP\Logo UTP en alta - 29-8-13.jpg">
            <a:extLst>
              <a:ext uri="{FF2B5EF4-FFF2-40B4-BE49-F238E27FC236}">
                <a16:creationId xmlns:a16="http://schemas.microsoft.com/office/drawing/2014/main" id="{CA2C206C-C35E-410E-A847-A2938F198251}"/>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721290" y="4155926"/>
            <a:ext cx="1371600" cy="571500"/>
          </a:xfrm>
          <a:prstGeom prst="rect">
            <a:avLst/>
          </a:prstGeom>
          <a:noFill/>
          <a:ln>
            <a:noFill/>
          </a:ln>
        </p:spPr>
      </p:pic>
    </p:spTree>
    <p:extLst>
      <p:ext uri="{BB962C8B-B14F-4D97-AF65-F5344CB8AC3E}">
        <p14:creationId xmlns:p14="http://schemas.microsoft.com/office/powerpoint/2010/main" val="3812725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5 Marcador de texto"/>
          <p:cNvSpPr txBox="1">
            <a:spLocks/>
          </p:cNvSpPr>
          <p:nvPr/>
        </p:nvSpPr>
        <p:spPr>
          <a:xfrm>
            <a:off x="1276918" y="403066"/>
            <a:ext cx="2302055" cy="304373"/>
          </a:xfrm>
          <a:prstGeom prst="rect">
            <a:avLst/>
          </a:prstGeom>
          <a:noFill/>
        </p:spPr>
        <p:txBody>
          <a:bodyPr anchor="b"/>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s-PE" sz="1350" b="1" dirty="0">
                <a:solidFill>
                  <a:srgbClr val="FF0000"/>
                </a:solidFill>
              </a:rPr>
              <a:t>Unidad:  considere el nombre de la unidad</a:t>
            </a:r>
          </a:p>
        </p:txBody>
      </p:sp>
      <p:sp>
        <p:nvSpPr>
          <p:cNvPr id="3" name="5 Marcador de texto"/>
          <p:cNvSpPr txBox="1">
            <a:spLocks/>
          </p:cNvSpPr>
          <p:nvPr/>
        </p:nvSpPr>
        <p:spPr>
          <a:xfrm>
            <a:off x="1200491" y="906748"/>
            <a:ext cx="2356538" cy="534899"/>
          </a:xfrm>
          <a:prstGeom prst="rect">
            <a:avLst/>
          </a:prstGeom>
          <a:noFill/>
        </p:spPr>
        <p:txBody>
          <a:bodyPr anchor="b"/>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s-PE" sz="1200" b="1" dirty="0">
                <a:solidFill>
                  <a:srgbClr val="0070C0"/>
                </a:solidFill>
              </a:rPr>
              <a:t>Tema: considere el tema general de la sesión</a:t>
            </a:r>
          </a:p>
        </p:txBody>
      </p:sp>
      <p:sp>
        <p:nvSpPr>
          <p:cNvPr id="4" name="5 Marcador de texto"/>
          <p:cNvSpPr txBox="1">
            <a:spLocks/>
          </p:cNvSpPr>
          <p:nvPr/>
        </p:nvSpPr>
        <p:spPr>
          <a:xfrm>
            <a:off x="1224040" y="359756"/>
            <a:ext cx="2302055" cy="572569"/>
          </a:xfrm>
          <a:prstGeom prst="rect">
            <a:avLst/>
          </a:prstGeom>
          <a:noFill/>
        </p:spPr>
        <p:txBody>
          <a:bodyPr anchor="t"/>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endParaRPr lang="es-ES" sz="1050" dirty="0"/>
          </a:p>
        </p:txBody>
      </p:sp>
      <p:sp>
        <p:nvSpPr>
          <p:cNvPr id="6" name="5 Rectángulo redondeado"/>
          <p:cNvSpPr/>
          <p:nvPr/>
        </p:nvSpPr>
        <p:spPr>
          <a:xfrm>
            <a:off x="4247964" y="254627"/>
            <a:ext cx="2970330" cy="486054"/>
          </a:xfrm>
          <a:prstGeom prst="roundRect">
            <a:avLst>
              <a:gd name="adj" fmla="val 10493"/>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350" b="1" dirty="0">
                <a:solidFill>
                  <a:srgbClr val="0070C0"/>
                </a:solidFill>
              </a:rPr>
              <a:t>Conclusiones</a:t>
            </a:r>
            <a:endParaRPr lang="es-PE" sz="1200" b="1" dirty="0">
              <a:solidFill>
                <a:srgbClr val="0070C0"/>
              </a:solidFill>
            </a:endParaRPr>
          </a:p>
        </p:txBody>
      </p:sp>
      <p:sp>
        <p:nvSpPr>
          <p:cNvPr id="7" name="6 Rectángulo"/>
          <p:cNvSpPr/>
          <p:nvPr/>
        </p:nvSpPr>
        <p:spPr>
          <a:xfrm>
            <a:off x="4018629" y="1244200"/>
            <a:ext cx="3429000" cy="253916"/>
          </a:xfrm>
          <a:prstGeom prst="rect">
            <a:avLst/>
          </a:prstGeom>
        </p:spPr>
        <p:txBody>
          <a:bodyPr>
            <a:spAutoFit/>
          </a:bodyPr>
          <a:lstStyle/>
          <a:p>
            <a:pPr algn="just"/>
            <a:r>
              <a:rPr lang="es-ES" sz="1050" dirty="0"/>
              <a:t>Concluya sobre  el tema tratado en clase.</a:t>
            </a:r>
          </a:p>
        </p:txBody>
      </p:sp>
      <p:sp>
        <p:nvSpPr>
          <p:cNvPr id="8" name="7 Rectángulo"/>
          <p:cNvSpPr/>
          <p:nvPr/>
        </p:nvSpPr>
        <p:spPr>
          <a:xfrm>
            <a:off x="1224041" y="1599642"/>
            <a:ext cx="2614743"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ES" sz="1350" b="1" dirty="0">
              <a:solidFill>
                <a:srgbClr val="C00000"/>
              </a:solidFill>
            </a:endParaRPr>
          </a:p>
          <a:p>
            <a:pPr algn="just"/>
            <a:endParaRPr lang="es-ES" sz="1350" b="1" dirty="0">
              <a:solidFill>
                <a:srgbClr val="C00000"/>
              </a:solidFill>
            </a:endParaRPr>
          </a:p>
          <a:p>
            <a:pPr algn="just"/>
            <a:endParaRPr lang="es-ES" sz="1350" b="1" dirty="0">
              <a:solidFill>
                <a:srgbClr val="C00000"/>
              </a:solidFill>
            </a:endParaRPr>
          </a:p>
          <a:p>
            <a:pPr algn="just"/>
            <a:endParaRPr lang="es-ES" sz="1350" b="1" dirty="0">
              <a:solidFill>
                <a:srgbClr val="C00000"/>
              </a:solidFill>
            </a:endParaRPr>
          </a:p>
          <a:p>
            <a:pPr algn="just"/>
            <a:endParaRPr lang="es-ES" sz="1350" b="1" dirty="0">
              <a:solidFill>
                <a:srgbClr val="C00000"/>
              </a:solidFill>
            </a:endParaRPr>
          </a:p>
          <a:p>
            <a:r>
              <a:rPr lang="es-ES" sz="900" b="1" dirty="0">
                <a:solidFill>
                  <a:srgbClr val="002060"/>
                </a:solidFill>
              </a:rPr>
              <a:t>Resumen de los contenidos desarrollados en la sesión de clase</a:t>
            </a:r>
          </a:p>
          <a:p>
            <a:pPr marL="257175" indent="-257175">
              <a:buAutoNum type="arabicPeriod"/>
            </a:pPr>
            <a:endParaRPr lang="es-ES" sz="900" b="1" dirty="0">
              <a:solidFill>
                <a:srgbClr val="002060"/>
              </a:solidFill>
            </a:endParaRPr>
          </a:p>
          <a:p>
            <a:pPr marL="257175" indent="-257175">
              <a:buAutoNum type="arabicPeriod"/>
            </a:pPr>
            <a:endParaRPr lang="es-ES" sz="1050" b="1" dirty="0">
              <a:solidFill>
                <a:srgbClr val="002060"/>
              </a:solidFill>
            </a:endParaRPr>
          </a:p>
          <a:p>
            <a:pPr marL="257175" indent="-257175">
              <a:buAutoNum type="arabicPeriod"/>
            </a:pPr>
            <a:endParaRPr lang="es-ES" sz="1050" b="1" dirty="0">
              <a:solidFill>
                <a:srgbClr val="002060"/>
              </a:solidFill>
            </a:endParaRPr>
          </a:p>
          <a:p>
            <a:pPr marL="257175" indent="-257175">
              <a:buAutoNum type="arabicPeriod"/>
            </a:pPr>
            <a:endParaRPr lang="es-ES" sz="1050" b="1" dirty="0">
              <a:solidFill>
                <a:srgbClr val="002060"/>
              </a:solidFill>
            </a:endParaRPr>
          </a:p>
          <a:p>
            <a:pPr marL="257175" indent="-257175">
              <a:buAutoNum type="arabicPeriod"/>
            </a:pPr>
            <a:endParaRPr lang="es-ES" sz="1050" b="1" dirty="0">
              <a:solidFill>
                <a:srgbClr val="002060"/>
              </a:solidFill>
            </a:endParaRPr>
          </a:p>
          <a:p>
            <a:pPr marL="257175" indent="-257175">
              <a:buAutoNum type="arabicPeriod"/>
            </a:pPr>
            <a:endParaRPr lang="es-ES" sz="1050" b="1" dirty="0">
              <a:solidFill>
                <a:srgbClr val="002060"/>
              </a:solidFill>
            </a:endParaRPr>
          </a:p>
          <a:p>
            <a:pPr marL="257175" indent="-257175">
              <a:buAutoNum type="arabicPeriod"/>
            </a:pPr>
            <a:endParaRPr lang="es-ES" sz="1050" b="1" dirty="0">
              <a:solidFill>
                <a:srgbClr val="002060"/>
              </a:solidFill>
            </a:endParaRPr>
          </a:p>
        </p:txBody>
      </p:sp>
      <p:pic>
        <p:nvPicPr>
          <p:cNvPr id="11" name="10 Imagen" descr="C:\Users\e13104\Dropbox\UTP\Logo UTP en alta - 29-8-1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03862" y="4372176"/>
            <a:ext cx="1371600" cy="571500"/>
          </a:xfrm>
          <a:prstGeom prst="rect">
            <a:avLst/>
          </a:prstGeom>
          <a:noFill/>
          <a:ln>
            <a:noFill/>
          </a:ln>
        </p:spPr>
      </p:pic>
      <p:cxnSp>
        <p:nvCxnSpPr>
          <p:cNvPr id="12" name="11 Conector recto"/>
          <p:cNvCxnSpPr>
            <a:cxnSpLocks/>
          </p:cNvCxnSpPr>
          <p:nvPr/>
        </p:nvCxnSpPr>
        <p:spPr>
          <a:xfrm>
            <a:off x="1200491" y="4993346"/>
            <a:ext cx="6503371"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32794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C:\Users\e13104\Dropbox\UTP\Logo UTP en alta - 29-8-1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4371950"/>
            <a:ext cx="1371600" cy="571500"/>
          </a:xfrm>
          <a:prstGeom prst="rect">
            <a:avLst/>
          </a:prstGeom>
          <a:noFill/>
          <a:ln>
            <a:noFill/>
          </a:ln>
        </p:spPr>
      </p:pic>
      <p:cxnSp>
        <p:nvCxnSpPr>
          <p:cNvPr id="6" name="5 Conector recto"/>
          <p:cNvCxnSpPr>
            <a:cxnSpLocks/>
          </p:cNvCxnSpPr>
          <p:nvPr/>
        </p:nvCxnSpPr>
        <p:spPr>
          <a:xfrm>
            <a:off x="683568" y="4943450"/>
            <a:ext cx="6984776"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12" name="11 Rectángulo"/>
          <p:cNvSpPr/>
          <p:nvPr/>
        </p:nvSpPr>
        <p:spPr>
          <a:xfrm>
            <a:off x="2519772" y="2139702"/>
            <a:ext cx="4428492" cy="738664"/>
          </a:xfrm>
          <a:prstGeom prst="rect">
            <a:avLst/>
          </a:prstGeom>
        </p:spPr>
        <p:txBody>
          <a:bodyPr wrap="square">
            <a:spAutoFit/>
          </a:bodyPr>
          <a:lstStyle/>
          <a:p>
            <a:pPr algn="ctr"/>
            <a:r>
              <a:rPr lang="es-PE" sz="2100" b="1" dirty="0">
                <a:solidFill>
                  <a:srgbClr val="FF0000"/>
                </a:solidFill>
              </a:rPr>
              <a:t>Unidad 1</a:t>
            </a:r>
          </a:p>
          <a:p>
            <a:pPr algn="ctr"/>
            <a:r>
              <a:rPr lang="es-PE" sz="2100" b="1" dirty="0">
                <a:solidFill>
                  <a:srgbClr val="FF0000"/>
                </a:solidFill>
              </a:rPr>
              <a:t>Mercado Objetivo</a:t>
            </a:r>
          </a:p>
        </p:txBody>
      </p:sp>
    </p:spTree>
    <p:extLst>
      <p:ext uri="{BB962C8B-B14F-4D97-AF65-F5344CB8AC3E}">
        <p14:creationId xmlns:p14="http://schemas.microsoft.com/office/powerpoint/2010/main" val="296979237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texto"/>
          <p:cNvSpPr txBox="1">
            <a:spLocks/>
          </p:cNvSpPr>
          <p:nvPr/>
        </p:nvSpPr>
        <p:spPr>
          <a:xfrm>
            <a:off x="1260732" y="1167595"/>
            <a:ext cx="2555184" cy="1669529"/>
          </a:xfrm>
          <a:prstGeom prst="rect">
            <a:avLst/>
          </a:prstGeom>
          <a:solidFill>
            <a:schemeClr val="bg1"/>
          </a:solidFill>
        </p:spPr>
        <p:txBody>
          <a:bodyPr/>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fontAlgn="base">
              <a:spcBef>
                <a:spcPct val="0"/>
              </a:spcBef>
              <a:spcAft>
                <a:spcPct val="0"/>
              </a:spcAft>
              <a:buNone/>
            </a:pPr>
            <a:r>
              <a:rPr lang="es-PE" sz="1050" dirty="0">
                <a:latin typeface="Calibri" panose="020F0502020204030204" pitchFamily="34" charset="0"/>
                <a:ea typeface="Calibri" panose="020F0502020204030204" pitchFamily="34" charset="0"/>
                <a:cs typeface="Times New Roman" panose="02020603050405020304" pitchFamily="18" charset="0"/>
              </a:rPr>
              <a:t>Al finalizar la unidad, el participante define, analiza e interpreta comportamiento de consumo, análisis situacional y </a:t>
            </a:r>
            <a:r>
              <a:rPr lang="es-PE" sz="1050" dirty="0" err="1">
                <a:latin typeface="Calibri" panose="020F0502020204030204" pitchFamily="34" charset="0"/>
                <a:ea typeface="Calibri" panose="020F0502020204030204" pitchFamily="34" charset="0"/>
                <a:cs typeface="Times New Roman" panose="02020603050405020304" pitchFamily="18" charset="0"/>
              </a:rPr>
              <a:t>macroambiental</a:t>
            </a:r>
            <a:r>
              <a:rPr lang="es-PE" sz="1050" dirty="0">
                <a:latin typeface="Calibri" panose="020F0502020204030204" pitchFamily="34" charset="0"/>
                <a:ea typeface="Calibri" panose="020F0502020204030204" pitchFamily="34" charset="0"/>
                <a:cs typeface="Times New Roman" panose="02020603050405020304" pitchFamily="18" charset="0"/>
              </a:rPr>
              <a:t>, con el uso de matrices y evaluación de los segmento de mercado </a:t>
            </a:r>
            <a:endParaRPr lang="es-PE" altLang="es-ES" sz="1050" dirty="0">
              <a:solidFill>
                <a:prstClr val="black"/>
              </a:solidFill>
              <a:cs typeface="Arial" pitchFamily="34" charset="0"/>
            </a:endParaRPr>
          </a:p>
        </p:txBody>
      </p:sp>
      <p:sp>
        <p:nvSpPr>
          <p:cNvPr id="5" name="5 Marcador de texto"/>
          <p:cNvSpPr txBox="1">
            <a:spLocks/>
          </p:cNvSpPr>
          <p:nvPr/>
        </p:nvSpPr>
        <p:spPr>
          <a:xfrm>
            <a:off x="1143000" y="152230"/>
            <a:ext cx="2302055" cy="745334"/>
          </a:xfrm>
          <a:prstGeom prst="rect">
            <a:avLst/>
          </a:prstGeom>
          <a:solidFill>
            <a:schemeClr val="bg1"/>
          </a:solidFill>
        </p:spPr>
        <p:txBody>
          <a:bodyPr anchor="b"/>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69056" indent="0">
              <a:buNone/>
            </a:pPr>
            <a:r>
              <a:rPr lang="es-PE" sz="1350" b="1" dirty="0">
                <a:solidFill>
                  <a:srgbClr val="0070C0"/>
                </a:solidFill>
              </a:rPr>
              <a:t>Logro de la Unidad: </a:t>
            </a:r>
          </a:p>
        </p:txBody>
      </p:sp>
      <p:sp>
        <p:nvSpPr>
          <p:cNvPr id="6" name="5 Rectángulo redondeado"/>
          <p:cNvSpPr/>
          <p:nvPr/>
        </p:nvSpPr>
        <p:spPr>
          <a:xfrm>
            <a:off x="3815916" y="654537"/>
            <a:ext cx="3537774" cy="486054"/>
          </a:xfrm>
          <a:prstGeom prst="roundRect">
            <a:avLst>
              <a:gd name="adj" fmla="val 10493"/>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350" b="1" dirty="0">
                <a:solidFill>
                  <a:srgbClr val="0070C0"/>
                </a:solidFill>
              </a:rPr>
              <a:t>Importancia</a:t>
            </a:r>
            <a:endParaRPr lang="es-PE" sz="1200" b="1" dirty="0">
              <a:solidFill>
                <a:srgbClr val="0070C0"/>
              </a:solidFill>
            </a:endParaRPr>
          </a:p>
        </p:txBody>
      </p:sp>
      <p:sp>
        <p:nvSpPr>
          <p:cNvPr id="8" name="7 Rectángulo"/>
          <p:cNvSpPr/>
          <p:nvPr/>
        </p:nvSpPr>
        <p:spPr>
          <a:xfrm>
            <a:off x="3977934" y="1254891"/>
            <a:ext cx="3618402" cy="23429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PE" sz="1050">
                <a:solidFill>
                  <a:schemeClr val="tx1"/>
                </a:solidFill>
              </a:rPr>
              <a:t>Al término del curso el alumno será capaz de: aplicar los conceptos fundamentales del marketing y análisis del mercado, Formular estrategias de marketing que se puedan constituir en la orientación principal del desarrollo exitoso de organizaciones y negocios. Desarrollar e implementar estrategias de marketing aplicando diversos marcos conceptuales y métodos analíticos, Aplicar el razonamiento cuantitativo y cualitativo en la toma de decisiones frente a problemas de marketing, particularmente en situaciones complejas, críticas y de incertidumbre, experimentando con los diversos efectos y consecuencias que puedan tener dichas decisiones y así poder encontrar soluciones, tal y como sucede en la realidad, maneja los conceptos de gestión y organización relacionados con la investigación de mercados, elaborar el plan del marketing. </a:t>
            </a:r>
            <a:endParaRPr lang="es-ES" sz="1050" dirty="0">
              <a:solidFill>
                <a:schemeClr val="tx1"/>
              </a:solidFill>
            </a:endParaRPr>
          </a:p>
        </p:txBody>
      </p:sp>
      <p:cxnSp>
        <p:nvCxnSpPr>
          <p:cNvPr id="10" name="9 Conector recto"/>
          <p:cNvCxnSpPr>
            <a:cxnSpLocks/>
          </p:cNvCxnSpPr>
          <p:nvPr/>
        </p:nvCxnSpPr>
        <p:spPr>
          <a:xfrm>
            <a:off x="1143000" y="4948014"/>
            <a:ext cx="6453336"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12" name="11 Imagen" descr="C:\Users\e13104\Dropbox\UTP\Logo UTP en alta - 29-8-1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89471" y="4338280"/>
            <a:ext cx="1371600" cy="571500"/>
          </a:xfrm>
          <a:prstGeom prst="rect">
            <a:avLst/>
          </a:prstGeom>
          <a:noFill/>
          <a:ln>
            <a:noFill/>
          </a:ln>
        </p:spPr>
      </p:pic>
    </p:spTree>
    <p:extLst>
      <p:ext uri="{BB962C8B-B14F-4D97-AF65-F5344CB8AC3E}">
        <p14:creationId xmlns:p14="http://schemas.microsoft.com/office/powerpoint/2010/main" val="31065758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4301970" y="373583"/>
            <a:ext cx="2592288" cy="486054"/>
          </a:xfrm>
          <a:prstGeom prst="roundRect">
            <a:avLst>
              <a:gd name="adj" fmla="val 10493"/>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350" b="1" dirty="0">
                <a:solidFill>
                  <a:srgbClr val="0070C0"/>
                </a:solidFill>
              </a:rPr>
              <a:t>Contenido General</a:t>
            </a:r>
            <a:endParaRPr lang="es-PE" sz="1200" b="1" dirty="0">
              <a:solidFill>
                <a:srgbClr val="0070C0"/>
              </a:solidFill>
            </a:endParaRPr>
          </a:p>
        </p:txBody>
      </p:sp>
      <p:sp>
        <p:nvSpPr>
          <p:cNvPr id="7" name="5 Marcador de texto"/>
          <p:cNvSpPr txBox="1">
            <a:spLocks/>
          </p:cNvSpPr>
          <p:nvPr/>
        </p:nvSpPr>
        <p:spPr>
          <a:xfrm>
            <a:off x="1240544" y="1087679"/>
            <a:ext cx="2825214" cy="1816147"/>
          </a:xfrm>
          <a:prstGeom prst="rect">
            <a:avLst/>
          </a:prstGeom>
          <a:solidFill>
            <a:schemeClr val="bg1"/>
          </a:solidFill>
        </p:spPr>
        <p:txBody>
          <a:bodyPr/>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fontAlgn="base">
              <a:spcBef>
                <a:spcPct val="0"/>
              </a:spcBef>
              <a:spcAft>
                <a:spcPct val="0"/>
              </a:spcAft>
              <a:buNone/>
            </a:pPr>
            <a:r>
              <a:rPr lang="es-PE" altLang="es-ES" sz="1200">
                <a:solidFill>
                  <a:prstClr val="black"/>
                </a:solidFill>
                <a:cs typeface="Arial" pitchFamily="34" charset="0"/>
              </a:rPr>
              <a:t>Al final de la unidad, el participante define, analiza e interpreta comportamiento de consumo, análisis situacional y macroambiental, con el uso de matrices y evaluación de los segmento de mercado</a:t>
            </a:r>
            <a:endParaRPr lang="es-PE" altLang="es-ES" sz="1200" dirty="0">
              <a:solidFill>
                <a:prstClr val="black"/>
              </a:solidFill>
              <a:cs typeface="Arial" pitchFamily="34" charset="0"/>
            </a:endParaRPr>
          </a:p>
        </p:txBody>
      </p:sp>
      <p:sp>
        <p:nvSpPr>
          <p:cNvPr id="8" name="5 Marcador de texto"/>
          <p:cNvSpPr txBox="1">
            <a:spLocks/>
          </p:cNvSpPr>
          <p:nvPr/>
        </p:nvSpPr>
        <p:spPr>
          <a:xfrm>
            <a:off x="1240545" y="114304"/>
            <a:ext cx="2302055" cy="745334"/>
          </a:xfrm>
          <a:prstGeom prst="rect">
            <a:avLst/>
          </a:prstGeom>
          <a:noFill/>
          <a:ln>
            <a:noFill/>
          </a:ln>
        </p:spPr>
        <p:txBody>
          <a:bodyPr anchor="b"/>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69056" indent="0">
              <a:buNone/>
            </a:pPr>
            <a:r>
              <a:rPr lang="es-PE" sz="1275" b="1" dirty="0">
                <a:solidFill>
                  <a:srgbClr val="0070C0"/>
                </a:solidFill>
              </a:rPr>
              <a:t>Logro de la Unidad </a:t>
            </a:r>
          </a:p>
        </p:txBody>
      </p:sp>
      <p:sp>
        <p:nvSpPr>
          <p:cNvPr id="9" name="8 Rectángulo"/>
          <p:cNvSpPr/>
          <p:nvPr/>
        </p:nvSpPr>
        <p:spPr>
          <a:xfrm>
            <a:off x="4301970" y="876484"/>
            <a:ext cx="3186354" cy="25506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15000"/>
              </a:lnSpc>
            </a:pPr>
            <a:r>
              <a:rPr lang="es-PE" dirty="0">
                <a:solidFill>
                  <a:schemeClr val="tx1"/>
                </a:solidFill>
              </a:rPr>
              <a:t> Mercado objetivo </a:t>
            </a:r>
            <a:r>
              <a:rPr lang="es-PE" dirty="0" err="1">
                <a:solidFill>
                  <a:schemeClr val="tx1"/>
                </a:solidFill>
              </a:rPr>
              <a:t>Segmentacion</a:t>
            </a:r>
            <a:r>
              <a:rPr lang="es-PE" dirty="0">
                <a:solidFill>
                  <a:schemeClr val="tx1"/>
                </a:solidFill>
              </a:rPr>
              <a:t> definición Bases de segmentación Proceso de segmentación </a:t>
            </a:r>
            <a:endParaRPr lang="es-ES" dirty="0">
              <a:solidFill>
                <a:schemeClr val="tx1"/>
              </a:solidFill>
            </a:endParaRPr>
          </a:p>
        </p:txBody>
      </p:sp>
      <p:cxnSp>
        <p:nvCxnSpPr>
          <p:cNvPr id="10" name="9 Conector recto"/>
          <p:cNvCxnSpPr>
            <a:cxnSpLocks/>
          </p:cNvCxnSpPr>
          <p:nvPr/>
        </p:nvCxnSpPr>
        <p:spPr>
          <a:xfrm>
            <a:off x="1143000" y="4948014"/>
            <a:ext cx="6453336"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12" name="11 Imagen" descr="C:\Users\e13104\Dropbox\UTP\Logo UTP en alta - 29-8-1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96336" y="4443958"/>
            <a:ext cx="1371600" cy="571500"/>
          </a:xfrm>
          <a:prstGeom prst="rect">
            <a:avLst/>
          </a:prstGeom>
          <a:noFill/>
          <a:ln>
            <a:noFill/>
          </a:ln>
        </p:spPr>
      </p:pic>
    </p:spTree>
    <p:extLst>
      <p:ext uri="{BB962C8B-B14F-4D97-AF65-F5344CB8AC3E}">
        <p14:creationId xmlns:p14="http://schemas.microsoft.com/office/powerpoint/2010/main" val="214396617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texto"/>
          <p:cNvSpPr txBox="1">
            <a:spLocks/>
          </p:cNvSpPr>
          <p:nvPr/>
        </p:nvSpPr>
        <p:spPr>
          <a:xfrm>
            <a:off x="1143001" y="897565"/>
            <a:ext cx="2105853" cy="1669529"/>
          </a:xfrm>
          <a:prstGeom prst="rect">
            <a:avLst/>
          </a:prstGeom>
          <a:solidFill>
            <a:schemeClr val="bg1"/>
          </a:solidFill>
        </p:spPr>
        <p:txBody>
          <a:bodyPr/>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69056" indent="0" algn="just">
              <a:buNone/>
            </a:pPr>
            <a:r>
              <a:rPr lang="es-PE" sz="900" dirty="0"/>
              <a:t>Al final de la sesión aprender y analizar la aplicación del fundamento de la administración.</a:t>
            </a:r>
          </a:p>
        </p:txBody>
      </p:sp>
      <p:sp>
        <p:nvSpPr>
          <p:cNvPr id="6" name="5 Marcador de texto"/>
          <p:cNvSpPr txBox="1">
            <a:spLocks/>
          </p:cNvSpPr>
          <p:nvPr/>
        </p:nvSpPr>
        <p:spPr>
          <a:xfrm>
            <a:off x="1143000" y="152230"/>
            <a:ext cx="2302055" cy="745334"/>
          </a:xfrm>
          <a:prstGeom prst="rect">
            <a:avLst/>
          </a:prstGeom>
          <a:solidFill>
            <a:schemeClr val="bg1"/>
          </a:solidFill>
        </p:spPr>
        <p:txBody>
          <a:bodyPr anchor="b"/>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69056" indent="0">
              <a:buNone/>
            </a:pPr>
            <a:r>
              <a:rPr lang="es-PE" sz="1275" b="1" dirty="0">
                <a:solidFill>
                  <a:srgbClr val="0070C0"/>
                </a:solidFill>
              </a:rPr>
              <a:t>Logro: </a:t>
            </a:r>
          </a:p>
        </p:txBody>
      </p:sp>
      <p:sp>
        <p:nvSpPr>
          <p:cNvPr id="7" name="5 Marcador de texto"/>
          <p:cNvSpPr txBox="1">
            <a:spLocks/>
          </p:cNvSpPr>
          <p:nvPr/>
        </p:nvSpPr>
        <p:spPr>
          <a:xfrm>
            <a:off x="1257300" y="1011864"/>
            <a:ext cx="2504610" cy="2531994"/>
          </a:xfrm>
          <a:prstGeom prst="rect">
            <a:avLst/>
          </a:prstGeom>
          <a:solidFill>
            <a:schemeClr val="bg1"/>
          </a:solidFill>
        </p:spPr>
        <p:txBody>
          <a:bodyPr/>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fontAlgn="base">
              <a:spcBef>
                <a:spcPct val="0"/>
              </a:spcBef>
              <a:spcAft>
                <a:spcPct val="0"/>
              </a:spcAft>
              <a:buNone/>
            </a:pPr>
            <a:r>
              <a:rPr lang="es-PE" altLang="es-ES" sz="1200" dirty="0">
                <a:solidFill>
                  <a:prstClr val="black"/>
                </a:solidFill>
                <a:cs typeface="Arial" pitchFamily="34" charset="0"/>
              </a:rPr>
              <a:t>Al  final de la sesión, el estudiante distingue las diferencias entre demanda primaria, </a:t>
            </a:r>
            <a:r>
              <a:rPr lang="es-PE" altLang="es-ES" sz="1200" dirty="0" err="1">
                <a:solidFill>
                  <a:prstClr val="black"/>
                </a:solidFill>
                <a:cs typeface="Arial" pitchFamily="34" charset="0"/>
              </a:rPr>
              <a:t>selectiva,y</a:t>
            </a:r>
            <a:r>
              <a:rPr lang="es-PE" altLang="es-ES" sz="1200" dirty="0">
                <a:solidFill>
                  <a:prstClr val="black"/>
                </a:solidFill>
                <a:cs typeface="Arial" pitchFamily="34" charset="0"/>
              </a:rPr>
              <a:t> reconocer que es un mercado relevante.</a:t>
            </a:r>
          </a:p>
        </p:txBody>
      </p:sp>
      <p:sp>
        <p:nvSpPr>
          <p:cNvPr id="8" name="5 Marcador de texto"/>
          <p:cNvSpPr txBox="1">
            <a:spLocks/>
          </p:cNvSpPr>
          <p:nvPr/>
        </p:nvSpPr>
        <p:spPr>
          <a:xfrm>
            <a:off x="1257300" y="266530"/>
            <a:ext cx="2302055" cy="745334"/>
          </a:xfrm>
          <a:prstGeom prst="rect">
            <a:avLst/>
          </a:prstGeom>
          <a:solidFill>
            <a:schemeClr val="bg1"/>
          </a:solidFill>
        </p:spPr>
        <p:txBody>
          <a:bodyPr anchor="b"/>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69056" indent="0">
              <a:buNone/>
            </a:pPr>
            <a:r>
              <a:rPr lang="es-PE" sz="1350" b="1" dirty="0">
                <a:solidFill>
                  <a:srgbClr val="0070C0"/>
                </a:solidFill>
              </a:rPr>
              <a:t>Logro de la Sesión: </a:t>
            </a:r>
          </a:p>
        </p:txBody>
      </p:sp>
      <p:sp>
        <p:nvSpPr>
          <p:cNvPr id="4" name="3 Rectángulo redondeado"/>
          <p:cNvSpPr/>
          <p:nvPr/>
        </p:nvSpPr>
        <p:spPr>
          <a:xfrm>
            <a:off x="3869922" y="440982"/>
            <a:ext cx="3402378" cy="456582"/>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350" b="1" dirty="0">
                <a:solidFill>
                  <a:srgbClr val="0070C0"/>
                </a:solidFill>
              </a:rPr>
              <a:t>Importancia</a:t>
            </a:r>
          </a:p>
        </p:txBody>
      </p:sp>
      <p:cxnSp>
        <p:nvCxnSpPr>
          <p:cNvPr id="10" name="9 Conector recto"/>
          <p:cNvCxnSpPr>
            <a:cxnSpLocks/>
          </p:cNvCxnSpPr>
          <p:nvPr/>
        </p:nvCxnSpPr>
        <p:spPr>
          <a:xfrm>
            <a:off x="611560" y="4948014"/>
            <a:ext cx="7160840"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12" name="11 Imagen" descr="C:\Users\e13104\Dropbox\UTP\Logo UTP en alta - 29-8-1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400" y="4227934"/>
            <a:ext cx="1371600" cy="571500"/>
          </a:xfrm>
          <a:prstGeom prst="rect">
            <a:avLst/>
          </a:prstGeom>
          <a:noFill/>
          <a:ln>
            <a:noFill/>
          </a:ln>
        </p:spPr>
      </p:pic>
      <p:sp>
        <p:nvSpPr>
          <p:cNvPr id="3" name="2 Rectángulo"/>
          <p:cNvSpPr/>
          <p:nvPr/>
        </p:nvSpPr>
        <p:spPr>
          <a:xfrm>
            <a:off x="4031940" y="1113588"/>
            <a:ext cx="3618402" cy="21062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lnSpc>
                <a:spcPct val="115000"/>
              </a:lnSpc>
            </a:pPr>
            <a:r>
              <a:rPr lang="es-PE" sz="1200" dirty="0">
                <a:solidFill>
                  <a:schemeClr val="tx1"/>
                </a:solidFill>
                <a:latin typeface="Calibri" panose="020F0502020204030204" pitchFamily="34" charset="0"/>
                <a:ea typeface="Calibri" panose="020F0502020204030204" pitchFamily="34" charset="0"/>
                <a:cs typeface="Times New Roman" panose="02020603050405020304" pitchFamily="18" charset="0"/>
              </a:rPr>
              <a:t>El análisis de mercado es importante </a:t>
            </a:r>
            <a:r>
              <a:rPr lang="es-PE" sz="12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para lograr eficacia en el desarrollo del proceso de segmentación.</a:t>
            </a:r>
            <a:endParaRPr lang="es-ES" sz="1200" b="1" dirty="0">
              <a:solidFill>
                <a:schemeClr val="tx1"/>
              </a:solidFill>
            </a:endParaRPr>
          </a:p>
        </p:txBody>
      </p:sp>
    </p:spTree>
    <p:extLst>
      <p:ext uri="{BB962C8B-B14F-4D97-AF65-F5344CB8AC3E}">
        <p14:creationId xmlns:p14="http://schemas.microsoft.com/office/powerpoint/2010/main" val="20348989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4301970" y="373583"/>
            <a:ext cx="2592288" cy="486054"/>
          </a:xfrm>
          <a:prstGeom prst="roundRect">
            <a:avLst>
              <a:gd name="adj" fmla="val 10493"/>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350" b="1" dirty="0">
                <a:solidFill>
                  <a:srgbClr val="0070C0"/>
                </a:solidFill>
              </a:rPr>
              <a:t>Contenido General</a:t>
            </a:r>
            <a:endParaRPr lang="es-PE" sz="1200" b="1" dirty="0">
              <a:solidFill>
                <a:srgbClr val="0070C0"/>
              </a:solidFill>
            </a:endParaRPr>
          </a:p>
        </p:txBody>
      </p:sp>
      <p:sp>
        <p:nvSpPr>
          <p:cNvPr id="7" name="5 Marcador de texto"/>
          <p:cNvSpPr txBox="1">
            <a:spLocks/>
          </p:cNvSpPr>
          <p:nvPr/>
        </p:nvSpPr>
        <p:spPr>
          <a:xfrm>
            <a:off x="1240544" y="1087679"/>
            <a:ext cx="2825214" cy="1816147"/>
          </a:xfrm>
          <a:prstGeom prst="rect">
            <a:avLst/>
          </a:prstGeom>
          <a:solidFill>
            <a:schemeClr val="bg1"/>
          </a:solidFill>
        </p:spPr>
        <p:txBody>
          <a:bodyPr/>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fontAlgn="base">
              <a:spcBef>
                <a:spcPct val="0"/>
              </a:spcBef>
              <a:spcAft>
                <a:spcPct val="0"/>
              </a:spcAft>
              <a:buNone/>
            </a:pPr>
            <a:r>
              <a:rPr lang="es-PE" altLang="es-ES" sz="1200">
                <a:solidFill>
                  <a:prstClr val="black"/>
                </a:solidFill>
                <a:cs typeface="Arial" pitchFamily="34" charset="0"/>
              </a:rPr>
              <a:t>Al final de la unidad, el participante define, analiza e interpreta comportamiento de consumo, análisis situacional y macroambiental, con el uso de matrices y evaluación de los segmento de mercado</a:t>
            </a:r>
            <a:endParaRPr lang="es-PE" altLang="es-ES" sz="1200" dirty="0">
              <a:solidFill>
                <a:prstClr val="black"/>
              </a:solidFill>
              <a:cs typeface="Arial" pitchFamily="34" charset="0"/>
            </a:endParaRPr>
          </a:p>
        </p:txBody>
      </p:sp>
      <p:sp>
        <p:nvSpPr>
          <p:cNvPr id="8" name="5 Marcador de texto"/>
          <p:cNvSpPr txBox="1">
            <a:spLocks/>
          </p:cNvSpPr>
          <p:nvPr/>
        </p:nvSpPr>
        <p:spPr>
          <a:xfrm>
            <a:off x="1240545" y="114304"/>
            <a:ext cx="2302055" cy="745334"/>
          </a:xfrm>
          <a:prstGeom prst="rect">
            <a:avLst/>
          </a:prstGeom>
          <a:noFill/>
          <a:ln>
            <a:noFill/>
          </a:ln>
        </p:spPr>
        <p:txBody>
          <a:bodyPr anchor="b"/>
          <a:lstStyle>
            <a:lvl1pPr marL="342900" indent="-342900" algn="l" defTabSz="914400" rtl="0" eaLnBrk="1" latinLnBrk="0" hangingPunct="1">
              <a:spcBef>
                <a:spcPct val="20000"/>
              </a:spcBef>
              <a:buFont typeface="Arial" panose="020B0604020202020204" pitchFamily="34" charset="0"/>
              <a:buChar char="•"/>
              <a:defRPr sz="3200" b="0" i="0" u="none"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69056" indent="0">
              <a:buNone/>
            </a:pPr>
            <a:r>
              <a:rPr lang="es-PE" sz="1275" b="1" dirty="0">
                <a:solidFill>
                  <a:srgbClr val="0070C0"/>
                </a:solidFill>
              </a:rPr>
              <a:t>Logro de la Unidad </a:t>
            </a:r>
          </a:p>
        </p:txBody>
      </p:sp>
      <p:sp>
        <p:nvSpPr>
          <p:cNvPr id="9" name="8 Rectángulo"/>
          <p:cNvSpPr/>
          <p:nvPr/>
        </p:nvSpPr>
        <p:spPr>
          <a:xfrm>
            <a:off x="4301970" y="876484"/>
            <a:ext cx="3186354" cy="25506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lt"/>
              <a:buAutoNum type="arabicPeriod"/>
            </a:pPr>
            <a:r>
              <a:rPr lang="es-PE" b="1" dirty="0" err="1">
                <a:solidFill>
                  <a:srgbClr val="C00000"/>
                </a:solidFill>
              </a:rPr>
              <a:t>Segmentacion</a:t>
            </a:r>
            <a:r>
              <a:rPr lang="es-PE" b="1" dirty="0">
                <a:solidFill>
                  <a:srgbClr val="C00000"/>
                </a:solidFill>
              </a:rPr>
              <a:t> definición</a:t>
            </a:r>
          </a:p>
          <a:p>
            <a:pPr marL="342900" indent="-342900" algn="just">
              <a:buFont typeface="+mj-lt"/>
              <a:buAutoNum type="arabicPeriod"/>
            </a:pPr>
            <a:r>
              <a:rPr lang="es-PE" b="1" dirty="0">
                <a:solidFill>
                  <a:srgbClr val="C00000"/>
                </a:solidFill>
              </a:rPr>
              <a:t> Bases de segmentación </a:t>
            </a:r>
          </a:p>
          <a:p>
            <a:pPr marL="342900" indent="-342900" algn="just">
              <a:buFont typeface="+mj-lt"/>
              <a:buAutoNum type="arabicPeriod"/>
            </a:pPr>
            <a:r>
              <a:rPr lang="es-PE" b="1" dirty="0">
                <a:solidFill>
                  <a:srgbClr val="C00000"/>
                </a:solidFill>
              </a:rPr>
              <a:t> Proceso de segmentación </a:t>
            </a:r>
            <a:endParaRPr lang="es-ES_tradnl" b="1" dirty="0">
              <a:solidFill>
                <a:srgbClr val="C00000"/>
              </a:solidFill>
            </a:endParaRPr>
          </a:p>
        </p:txBody>
      </p:sp>
      <p:cxnSp>
        <p:nvCxnSpPr>
          <p:cNvPr id="10" name="9 Conector recto"/>
          <p:cNvCxnSpPr>
            <a:cxnSpLocks/>
          </p:cNvCxnSpPr>
          <p:nvPr/>
        </p:nvCxnSpPr>
        <p:spPr>
          <a:xfrm>
            <a:off x="683568" y="4876006"/>
            <a:ext cx="6912768" cy="72008"/>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12" name="11 Imagen" descr="C:\Users\e13104\Dropbox\UTP\Logo UTP en alta - 29-8-1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96336" y="4376514"/>
            <a:ext cx="1371600" cy="571500"/>
          </a:xfrm>
          <a:prstGeom prst="rect">
            <a:avLst/>
          </a:prstGeom>
          <a:noFill/>
          <a:ln>
            <a:noFill/>
          </a:ln>
        </p:spPr>
      </p:pic>
    </p:spTree>
    <p:extLst>
      <p:ext uri="{BB962C8B-B14F-4D97-AF65-F5344CB8AC3E}">
        <p14:creationId xmlns:p14="http://schemas.microsoft.com/office/powerpoint/2010/main" val="22033972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1 Título"/>
          <p:cNvSpPr txBox="1">
            <a:spLocks/>
          </p:cNvSpPr>
          <p:nvPr/>
        </p:nvSpPr>
        <p:spPr>
          <a:xfrm>
            <a:off x="457200" y="1628800"/>
            <a:ext cx="8229600" cy="870942"/>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s-PE" sz="3900" b="1" dirty="0">
                <a:solidFill>
                  <a:srgbClr val="C00000"/>
                </a:solidFill>
              </a:rPr>
              <a:t>Desarrollo Estratégico </a:t>
            </a:r>
          </a:p>
        </p:txBody>
      </p:sp>
      <p:sp>
        <p:nvSpPr>
          <p:cNvPr id="8" name="7 Forma libre"/>
          <p:cNvSpPr/>
          <p:nvPr/>
        </p:nvSpPr>
        <p:spPr>
          <a:xfrm>
            <a:off x="2476500" y="5029200"/>
            <a:ext cx="1" cy="12701"/>
          </a:xfrm>
          <a:custGeom>
            <a:avLst/>
            <a:gdLst/>
            <a:ahLst/>
            <a:cxnLst/>
            <a:rect l="0" t="0" r="0" b="0"/>
            <a:pathLst>
              <a:path w="1" h="12701">
                <a:moveTo>
                  <a:pt x="0" y="0"/>
                </a:moveTo>
                <a:lnTo>
                  <a:pt x="0" y="12700"/>
                </a:lnTo>
                <a:lnTo>
                  <a:pt x="0" y="12700"/>
                </a:lnTo>
              </a:path>
            </a:pathLst>
          </a:custGeom>
          <a:ln w="22860" cap="flat" cmpd="sng" algn="ctr">
            <a:solidFill>
              <a:srgbClr val="005E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2" name="Rectángulo 1"/>
          <p:cNvSpPr/>
          <p:nvPr/>
        </p:nvSpPr>
        <p:spPr>
          <a:xfrm>
            <a:off x="323528" y="2427734"/>
            <a:ext cx="8496944" cy="1154162"/>
          </a:xfrm>
          <a:prstGeom prst="rect">
            <a:avLst/>
          </a:prstGeom>
        </p:spPr>
        <p:txBody>
          <a:bodyPr wrap="square">
            <a:spAutoFit/>
          </a:bodyPr>
          <a:lstStyle/>
          <a:p>
            <a:pPr marL="1798638" indent="-1798638" algn="ctr"/>
            <a:r>
              <a:rPr lang="es-PE" sz="2300" b="1" dirty="0">
                <a:solidFill>
                  <a:srgbClr val="C00000"/>
                </a:solidFill>
                <a:latin typeface="+mj-lt"/>
                <a:ea typeface="+mj-ea"/>
                <a:cs typeface="+mj-cs"/>
              </a:rPr>
              <a:t>Unidad 1:Sesion 5.Segmentacion</a:t>
            </a:r>
          </a:p>
          <a:p>
            <a:pPr marL="1798638" indent="-1798638" algn="ctr"/>
            <a:r>
              <a:rPr lang="es-PE" sz="2300" b="1" dirty="0">
                <a:solidFill>
                  <a:srgbClr val="C00000"/>
                </a:solidFill>
                <a:latin typeface="+mj-lt"/>
                <a:ea typeface="+mj-ea"/>
                <a:cs typeface="+mj-cs"/>
              </a:rPr>
              <a:t>                 Bases</a:t>
            </a:r>
          </a:p>
          <a:p>
            <a:pPr marL="1798638" indent="-1798638" algn="ctr"/>
            <a:r>
              <a:rPr lang="es-PE" sz="2300" b="1" dirty="0">
                <a:solidFill>
                  <a:srgbClr val="C00000"/>
                </a:solidFill>
                <a:latin typeface="+mj-lt"/>
                <a:ea typeface="+mj-ea"/>
                <a:cs typeface="+mj-cs"/>
              </a:rPr>
              <a:t>                                              </a:t>
            </a:r>
            <a:r>
              <a:rPr lang="es-PE" sz="2300" b="1" dirty="0" err="1">
                <a:solidFill>
                  <a:srgbClr val="C00000"/>
                </a:solidFill>
                <a:latin typeface="+mj-lt"/>
                <a:ea typeface="+mj-ea"/>
                <a:cs typeface="+mj-cs"/>
              </a:rPr>
              <a:t>Metodos</a:t>
            </a:r>
            <a:r>
              <a:rPr lang="es-PE" sz="2300" b="1" dirty="0">
                <a:solidFill>
                  <a:srgbClr val="C00000"/>
                </a:solidFill>
                <a:latin typeface="+mj-lt"/>
                <a:ea typeface="+mj-ea"/>
                <a:cs typeface="+mj-cs"/>
              </a:rPr>
              <a:t> cuantitativos</a:t>
            </a:r>
          </a:p>
        </p:txBody>
      </p:sp>
      <p:sp>
        <p:nvSpPr>
          <p:cNvPr id="5" name="4 Marcador de pie de página"/>
          <p:cNvSpPr>
            <a:spLocks noGrp="1"/>
          </p:cNvSpPr>
          <p:nvPr>
            <p:ph type="ftr" sz="quarter" idx="11"/>
          </p:nvPr>
        </p:nvSpPr>
        <p:spPr>
          <a:xfrm>
            <a:off x="3059832" y="4587974"/>
            <a:ext cx="2895600" cy="273844"/>
          </a:xfrm>
        </p:spPr>
        <p:txBody>
          <a:bodyPr/>
          <a:lstStyle/>
          <a:p>
            <a:r>
              <a:rPr lang="es-PE" sz="900" b="1">
                <a:solidFill>
                  <a:schemeClr val="bg1"/>
                </a:solidFill>
              </a:rPr>
              <a:t>DR. HUGO ILLESCAS SILVA</a:t>
            </a:r>
            <a:endParaRPr lang="es-PE" sz="900" b="1" dirty="0">
              <a:solidFill>
                <a:schemeClr val="bg1"/>
              </a:solidFill>
            </a:endParaRPr>
          </a:p>
        </p:txBody>
      </p:sp>
      <p:cxnSp>
        <p:nvCxnSpPr>
          <p:cNvPr id="6" name="5 Conector recto">
            <a:extLst>
              <a:ext uri="{FF2B5EF4-FFF2-40B4-BE49-F238E27FC236}">
                <a16:creationId xmlns:a16="http://schemas.microsoft.com/office/drawing/2014/main" id="{20E3DBAB-2B43-499D-9845-BBCD867869DD}"/>
              </a:ext>
            </a:extLst>
          </p:cNvPr>
          <p:cNvCxnSpPr/>
          <p:nvPr/>
        </p:nvCxnSpPr>
        <p:spPr>
          <a:xfrm>
            <a:off x="251520" y="4803998"/>
            <a:ext cx="712879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7" name="7 Imagen" descr="C:\Users\e13104\Dropbox\UTP\Logo UTP en alta - 29-8-13.jpg">
            <a:extLst>
              <a:ext uri="{FF2B5EF4-FFF2-40B4-BE49-F238E27FC236}">
                <a16:creationId xmlns:a16="http://schemas.microsoft.com/office/drawing/2014/main" id="{CCED7364-C5EB-4D2C-8030-DD4F9B75519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34276" y="4041998"/>
            <a:ext cx="1828800" cy="762000"/>
          </a:xfrm>
          <a:prstGeom prst="rect">
            <a:avLst/>
          </a:prstGeom>
          <a:noFill/>
          <a:ln>
            <a:noFill/>
          </a:ln>
        </p:spPr>
      </p:pic>
    </p:spTree>
    <p:extLst>
      <p:ext uri="{BB962C8B-B14F-4D97-AF65-F5344CB8AC3E}">
        <p14:creationId xmlns:p14="http://schemas.microsoft.com/office/powerpoint/2010/main" val="3600696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Marcador de contenido 4"/>
          <p:cNvGraphicFramePr>
            <a:graphicFrameLocks noGrp="1"/>
          </p:cNvGraphicFramePr>
          <p:nvPr>
            <p:ph sz="half" idx="1"/>
            <p:extLst>
              <p:ext uri="{D42A27DB-BD31-4B8C-83A1-F6EECF244321}">
                <p14:modId xmlns:p14="http://schemas.microsoft.com/office/powerpoint/2010/main" val="1828117497"/>
              </p:ext>
            </p:extLst>
          </p:nvPr>
        </p:nvGraphicFramePr>
        <p:xfrm>
          <a:off x="4211960" y="1374428"/>
          <a:ext cx="3812232" cy="21700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Imagen 2"/>
          <p:cNvPicPr>
            <a:picLocks noChangeAspect="1"/>
          </p:cNvPicPr>
          <p:nvPr/>
        </p:nvPicPr>
        <p:blipFill>
          <a:blip r:embed="rId7"/>
          <a:stretch>
            <a:fillRect/>
          </a:stretch>
        </p:blipFill>
        <p:spPr>
          <a:xfrm>
            <a:off x="323528" y="1374428"/>
            <a:ext cx="2610208" cy="1710308"/>
          </a:xfrm>
          <a:prstGeom prst="rect">
            <a:avLst/>
          </a:prstGeom>
        </p:spPr>
      </p:pic>
      <p:cxnSp>
        <p:nvCxnSpPr>
          <p:cNvPr id="6" name="5 Conector recto">
            <a:extLst>
              <a:ext uri="{FF2B5EF4-FFF2-40B4-BE49-F238E27FC236}">
                <a16:creationId xmlns:a16="http://schemas.microsoft.com/office/drawing/2014/main" id="{B62935A6-6FA5-414A-89E4-1F3E61A2E67C}"/>
              </a:ext>
            </a:extLst>
          </p:cNvPr>
          <p:cNvCxnSpPr/>
          <p:nvPr/>
        </p:nvCxnSpPr>
        <p:spPr>
          <a:xfrm>
            <a:off x="251520" y="4803998"/>
            <a:ext cx="712879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7" name="3 Imagen" descr="C:\Users\e13104\Dropbox\UTP\Logo UTP en alta - 29-8-13.jpg">
            <a:extLst>
              <a:ext uri="{FF2B5EF4-FFF2-40B4-BE49-F238E27FC236}">
                <a16:creationId xmlns:a16="http://schemas.microsoft.com/office/drawing/2014/main" id="{90734863-28C0-4A18-9F7D-A2935775FA62}"/>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524328" y="4227934"/>
            <a:ext cx="1371600" cy="571500"/>
          </a:xfrm>
          <a:prstGeom prst="rect">
            <a:avLst/>
          </a:prstGeom>
          <a:noFill/>
          <a:ln>
            <a:noFill/>
          </a:ln>
        </p:spPr>
      </p:pic>
      <p:sp>
        <p:nvSpPr>
          <p:cNvPr id="8" name="Rectángulo 7">
            <a:extLst>
              <a:ext uri="{FF2B5EF4-FFF2-40B4-BE49-F238E27FC236}">
                <a16:creationId xmlns:a16="http://schemas.microsoft.com/office/drawing/2014/main" id="{8F6CB979-DEC7-4D05-AF92-49270FB44BD7}"/>
              </a:ext>
            </a:extLst>
          </p:cNvPr>
          <p:cNvSpPr/>
          <p:nvPr/>
        </p:nvSpPr>
        <p:spPr>
          <a:xfrm>
            <a:off x="971600" y="339502"/>
            <a:ext cx="7272808" cy="7920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t>La </a:t>
            </a:r>
            <a:r>
              <a:rPr lang="es-ES" b="1" dirty="0">
                <a:solidFill>
                  <a:schemeClr val="tx1"/>
                </a:solidFill>
              </a:rPr>
              <a:t>DEFINICION NUEVA ECONOMIA</a:t>
            </a:r>
            <a:endParaRPr lang="es-PE" dirty="0">
              <a:solidFill>
                <a:schemeClr val="tx1"/>
              </a:solidFill>
            </a:endParaRPr>
          </a:p>
        </p:txBody>
      </p:sp>
    </p:spTree>
    <p:extLst>
      <p:ext uri="{BB962C8B-B14F-4D97-AF65-F5344CB8AC3E}">
        <p14:creationId xmlns:p14="http://schemas.microsoft.com/office/powerpoint/2010/main" val="185025025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5 Conector recto"/>
          <p:cNvCxnSpPr/>
          <p:nvPr/>
        </p:nvCxnSpPr>
        <p:spPr>
          <a:xfrm>
            <a:off x="1223628" y="4948014"/>
            <a:ext cx="5346594"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8" name="7 Imagen" descr="C:\Users\e13104\Dropbox\UTP\Logo UTP en alta - 29-8-1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62210" y="4137924"/>
            <a:ext cx="1371600" cy="571500"/>
          </a:xfrm>
          <a:prstGeom prst="rect">
            <a:avLst/>
          </a:prstGeom>
          <a:noFill/>
          <a:ln>
            <a:noFill/>
          </a:ln>
        </p:spPr>
      </p:pic>
      <p:sp>
        <p:nvSpPr>
          <p:cNvPr id="7" name="Rectángulo 6">
            <a:extLst>
              <a:ext uri="{FF2B5EF4-FFF2-40B4-BE49-F238E27FC236}">
                <a16:creationId xmlns:a16="http://schemas.microsoft.com/office/drawing/2014/main" id="{773489EC-A2B5-43EB-9B4A-74EFB5063D02}"/>
              </a:ext>
            </a:extLst>
          </p:cNvPr>
          <p:cNvSpPr/>
          <p:nvPr/>
        </p:nvSpPr>
        <p:spPr>
          <a:xfrm>
            <a:off x="1835696" y="249597"/>
            <a:ext cx="5454606" cy="594066"/>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3200" dirty="0">
                <a:solidFill>
                  <a:srgbClr val="C00000"/>
                </a:solidFill>
                <a:latin typeface="Arial" panose="020B0604020202020204" pitchFamily="34" charset="0"/>
                <a:cs typeface="Arial" panose="020B0604020202020204" pitchFamily="34" charset="0"/>
              </a:rPr>
              <a:t>Segmentación</a:t>
            </a:r>
            <a:endParaRPr lang="es-PE" sz="3200" dirty="0"/>
          </a:p>
        </p:txBody>
      </p:sp>
      <p:sp>
        <p:nvSpPr>
          <p:cNvPr id="9" name="CuadroTexto 8">
            <a:extLst>
              <a:ext uri="{FF2B5EF4-FFF2-40B4-BE49-F238E27FC236}">
                <a16:creationId xmlns:a16="http://schemas.microsoft.com/office/drawing/2014/main" id="{B1296921-22E2-4A05-9FC8-1AEDD45B43F1}"/>
              </a:ext>
            </a:extLst>
          </p:cNvPr>
          <p:cNvSpPr txBox="1"/>
          <p:nvPr/>
        </p:nvSpPr>
        <p:spPr>
          <a:xfrm>
            <a:off x="683568" y="978573"/>
            <a:ext cx="2005161" cy="523220"/>
          </a:xfrm>
          <a:prstGeom prst="rect">
            <a:avLst/>
          </a:prstGeom>
          <a:noFill/>
        </p:spPr>
        <p:txBody>
          <a:bodyPr wrap="square" rtlCol="0">
            <a:spAutoFit/>
          </a:bodyPr>
          <a:lstStyle/>
          <a:p>
            <a:r>
              <a:rPr lang="es-PE" sz="2800" dirty="0">
                <a:solidFill>
                  <a:srgbClr val="C00000"/>
                </a:solidFill>
                <a:latin typeface="Arial" panose="020B0604020202020204" pitchFamily="34" charset="0"/>
                <a:cs typeface="Arial" panose="020B0604020202020204" pitchFamily="34" charset="0"/>
              </a:rPr>
              <a:t>Definición</a:t>
            </a:r>
          </a:p>
        </p:txBody>
      </p:sp>
      <p:sp>
        <p:nvSpPr>
          <p:cNvPr id="10" name="Rectángulo redondeado 7">
            <a:extLst>
              <a:ext uri="{FF2B5EF4-FFF2-40B4-BE49-F238E27FC236}">
                <a16:creationId xmlns:a16="http://schemas.microsoft.com/office/drawing/2014/main" id="{2AD390FB-A873-4C62-BB46-B27837F7808D}"/>
              </a:ext>
            </a:extLst>
          </p:cNvPr>
          <p:cNvSpPr/>
          <p:nvPr/>
        </p:nvSpPr>
        <p:spPr>
          <a:xfrm>
            <a:off x="683568" y="1597216"/>
            <a:ext cx="8018482" cy="1270788"/>
          </a:xfrm>
          <a:prstGeom prst="roundRect">
            <a:avLst>
              <a:gd name="adj" fmla="val 3444"/>
            </a:avLst>
          </a:prstGeom>
          <a:noFill/>
          <a:ln>
            <a:solidFill>
              <a:srgbClr val="BB223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chemeClr val="bg2">
                    <a:lumMod val="50000"/>
                  </a:schemeClr>
                </a:solidFill>
              </a:rPr>
              <a:t>La segmentación de mercado consiste en </a:t>
            </a:r>
            <a:r>
              <a:rPr lang="es-PE" sz="2000" b="1" dirty="0">
                <a:solidFill>
                  <a:schemeClr val="bg2">
                    <a:lumMod val="50000"/>
                  </a:schemeClr>
                </a:solidFill>
              </a:rPr>
              <a:t>dividir el mercado en grupos </a:t>
            </a:r>
            <a:r>
              <a:rPr lang="es-PE" sz="2000" dirty="0">
                <a:solidFill>
                  <a:schemeClr val="bg2">
                    <a:lumMod val="50000"/>
                  </a:schemeClr>
                </a:solidFill>
              </a:rPr>
              <a:t>de consumidores. Los miembros de cada grupo son homogéneos entre sí y heterogéneos con los otros grupos.</a:t>
            </a:r>
          </a:p>
        </p:txBody>
      </p:sp>
      <p:sp>
        <p:nvSpPr>
          <p:cNvPr id="11" name="Rectángulo redondeado 9">
            <a:extLst>
              <a:ext uri="{FF2B5EF4-FFF2-40B4-BE49-F238E27FC236}">
                <a16:creationId xmlns:a16="http://schemas.microsoft.com/office/drawing/2014/main" id="{312A2739-DF2B-4F28-BDAB-289379A463A6}"/>
              </a:ext>
            </a:extLst>
          </p:cNvPr>
          <p:cNvSpPr/>
          <p:nvPr/>
        </p:nvSpPr>
        <p:spPr>
          <a:xfrm>
            <a:off x="694630" y="2923675"/>
            <a:ext cx="4629588" cy="1520284"/>
          </a:xfrm>
          <a:prstGeom prst="roundRect">
            <a:avLst>
              <a:gd name="adj" fmla="val 3444"/>
            </a:avLst>
          </a:prstGeom>
          <a:noFill/>
          <a:ln>
            <a:solidFill>
              <a:srgbClr val="BB223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chemeClr val="bg2">
                    <a:lumMod val="50000"/>
                  </a:schemeClr>
                </a:solidFill>
              </a:rPr>
              <a:t>Un segmento de mercado consiste en un grupo de clientes que comparten un conjunto similar de necesidades y deseos.</a:t>
            </a:r>
          </a:p>
          <a:p>
            <a:pPr algn="ctr"/>
            <a:endParaRPr lang="es-PE" sz="2000" dirty="0">
              <a:solidFill>
                <a:schemeClr val="bg2">
                  <a:lumMod val="50000"/>
                </a:schemeClr>
              </a:solidFill>
            </a:endParaRPr>
          </a:p>
          <a:p>
            <a:pPr algn="ctr"/>
            <a:r>
              <a:rPr lang="es-PE" sz="2000" dirty="0">
                <a:solidFill>
                  <a:schemeClr val="bg2">
                    <a:lumMod val="50000"/>
                  </a:schemeClr>
                </a:solidFill>
              </a:rPr>
              <a:t>.</a:t>
            </a:r>
          </a:p>
        </p:txBody>
      </p:sp>
      <p:pic>
        <p:nvPicPr>
          <p:cNvPr id="12" name="Picture 2" descr="Resultado de imagen para SEGMENTACIÓN DE MERCADO">
            <a:extLst>
              <a:ext uri="{FF2B5EF4-FFF2-40B4-BE49-F238E27FC236}">
                <a16:creationId xmlns:a16="http://schemas.microsoft.com/office/drawing/2014/main" id="{40416C5A-367B-4F0F-A6D5-50E7B06E13A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24218" y="2923674"/>
            <a:ext cx="3274350" cy="1160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29349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527181" y="2895786"/>
            <a:ext cx="4374486" cy="648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b="1" dirty="0">
              <a:solidFill>
                <a:srgbClr val="FF0000"/>
              </a:solidFill>
            </a:endParaRPr>
          </a:p>
        </p:txBody>
      </p:sp>
      <p:cxnSp>
        <p:nvCxnSpPr>
          <p:cNvPr id="6" name="5 Conector recto"/>
          <p:cNvCxnSpPr/>
          <p:nvPr/>
        </p:nvCxnSpPr>
        <p:spPr>
          <a:xfrm>
            <a:off x="1223628" y="4948014"/>
            <a:ext cx="5346594"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8" name="7 Imagen" descr="C:\Users\e13104\Dropbox\UTP\Logo UTP en alta - 29-8-1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62210" y="4137924"/>
            <a:ext cx="1371600" cy="571500"/>
          </a:xfrm>
          <a:prstGeom prst="rect">
            <a:avLst/>
          </a:prstGeom>
          <a:noFill/>
          <a:ln>
            <a:noFill/>
          </a:ln>
        </p:spPr>
      </p:pic>
      <p:sp>
        <p:nvSpPr>
          <p:cNvPr id="7" name="Rectángulo 6">
            <a:extLst>
              <a:ext uri="{FF2B5EF4-FFF2-40B4-BE49-F238E27FC236}">
                <a16:creationId xmlns:a16="http://schemas.microsoft.com/office/drawing/2014/main" id="{773489EC-A2B5-43EB-9B4A-74EFB5063D02}"/>
              </a:ext>
            </a:extLst>
          </p:cNvPr>
          <p:cNvSpPr/>
          <p:nvPr/>
        </p:nvSpPr>
        <p:spPr>
          <a:xfrm>
            <a:off x="1987121" y="267348"/>
            <a:ext cx="5454606" cy="594066"/>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800" dirty="0">
                <a:solidFill>
                  <a:srgbClr val="C00000"/>
                </a:solidFill>
              </a:rPr>
              <a:t>Segmentacion</a:t>
            </a:r>
            <a:r>
              <a:rPr lang="es-PE" sz="1350" dirty="0"/>
              <a:t>ion</a:t>
            </a:r>
          </a:p>
        </p:txBody>
      </p:sp>
      <p:sp>
        <p:nvSpPr>
          <p:cNvPr id="2" name="Rectángulo 1">
            <a:extLst>
              <a:ext uri="{FF2B5EF4-FFF2-40B4-BE49-F238E27FC236}">
                <a16:creationId xmlns:a16="http://schemas.microsoft.com/office/drawing/2014/main" id="{EE5E0DBD-5E18-4549-9719-42923350A448}"/>
              </a:ext>
            </a:extLst>
          </p:cNvPr>
          <p:cNvSpPr/>
          <p:nvPr/>
        </p:nvSpPr>
        <p:spPr>
          <a:xfrm>
            <a:off x="899592" y="1074933"/>
            <a:ext cx="3480440" cy="369332"/>
          </a:xfrm>
          <a:prstGeom prst="rect">
            <a:avLst/>
          </a:prstGeom>
        </p:spPr>
        <p:txBody>
          <a:bodyPr wrap="none">
            <a:spAutoFit/>
          </a:bodyPr>
          <a:lstStyle/>
          <a:p>
            <a:r>
              <a:rPr lang="es-PE" dirty="0">
                <a:solidFill>
                  <a:srgbClr val="C00000"/>
                </a:solidFill>
                <a:latin typeface="Arial" panose="020B0604020202020204" pitchFamily="34" charset="0"/>
                <a:cs typeface="Arial" panose="020B0604020202020204" pitchFamily="34" charset="0"/>
              </a:rPr>
              <a:t>Importancia de la Segmentación</a:t>
            </a:r>
            <a:endParaRPr lang="es-PE" dirty="0"/>
          </a:p>
        </p:txBody>
      </p:sp>
      <p:sp>
        <p:nvSpPr>
          <p:cNvPr id="9" name="Rectángulo redondeado 8">
            <a:extLst>
              <a:ext uri="{FF2B5EF4-FFF2-40B4-BE49-F238E27FC236}">
                <a16:creationId xmlns:a16="http://schemas.microsoft.com/office/drawing/2014/main" id="{E066BCCD-10A8-44C0-BCD7-7C6CF1F0F623}"/>
              </a:ext>
            </a:extLst>
          </p:cNvPr>
          <p:cNvSpPr/>
          <p:nvPr/>
        </p:nvSpPr>
        <p:spPr>
          <a:xfrm>
            <a:off x="972929" y="1460272"/>
            <a:ext cx="5831319" cy="2677652"/>
          </a:xfrm>
          <a:prstGeom prst="roundRect">
            <a:avLst>
              <a:gd name="adj" fmla="val 3444"/>
            </a:avLst>
          </a:prstGeom>
          <a:noFill/>
          <a:ln>
            <a:solidFill>
              <a:srgbClr val="BB223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Clr>
                <a:srgbClr val="C00000"/>
              </a:buClr>
              <a:buFont typeface="Wingdings" panose="05000000000000000000" pitchFamily="2" charset="2"/>
              <a:buChar char="Ø"/>
            </a:pPr>
            <a:r>
              <a:rPr lang="es-PE" sz="2000" dirty="0">
                <a:solidFill>
                  <a:schemeClr val="bg2">
                    <a:lumMod val="50000"/>
                  </a:schemeClr>
                </a:solidFill>
              </a:rPr>
              <a:t>Dirigir mejor nuestros esfuerzos de Marketing</a:t>
            </a:r>
          </a:p>
          <a:p>
            <a:pPr marL="342900" indent="-342900">
              <a:buClr>
                <a:srgbClr val="C00000"/>
              </a:buClr>
              <a:buFont typeface="Wingdings" panose="05000000000000000000" pitchFamily="2" charset="2"/>
              <a:buChar char="Ø"/>
            </a:pPr>
            <a:r>
              <a:rPr lang="es-PE" sz="2000" dirty="0">
                <a:solidFill>
                  <a:schemeClr val="bg2">
                    <a:lumMod val="50000"/>
                  </a:schemeClr>
                </a:solidFill>
              </a:rPr>
              <a:t>Optimizar la inversión</a:t>
            </a:r>
          </a:p>
          <a:p>
            <a:pPr marL="342900" indent="-342900">
              <a:buClr>
                <a:srgbClr val="C00000"/>
              </a:buClr>
              <a:buFont typeface="Wingdings" panose="05000000000000000000" pitchFamily="2" charset="2"/>
              <a:buChar char="Ø"/>
            </a:pPr>
            <a:r>
              <a:rPr lang="es-PE" sz="2000" dirty="0">
                <a:solidFill>
                  <a:schemeClr val="bg2">
                    <a:lumMod val="50000"/>
                  </a:schemeClr>
                </a:solidFill>
              </a:rPr>
              <a:t>Perfeccionar nuestra oferta comercial</a:t>
            </a:r>
          </a:p>
          <a:p>
            <a:pPr marL="342900" indent="-342900">
              <a:buClr>
                <a:srgbClr val="C00000"/>
              </a:buClr>
              <a:buFont typeface="Wingdings" panose="05000000000000000000" pitchFamily="2" charset="2"/>
              <a:buChar char="Ø"/>
            </a:pPr>
            <a:r>
              <a:rPr lang="es-PE" sz="2000" dirty="0">
                <a:solidFill>
                  <a:schemeClr val="bg2">
                    <a:lumMod val="50000"/>
                  </a:schemeClr>
                </a:solidFill>
              </a:rPr>
              <a:t>Lograr una mayor satisfacción del cliente</a:t>
            </a:r>
          </a:p>
          <a:p>
            <a:pPr marL="342900" indent="-342900">
              <a:buClr>
                <a:srgbClr val="C00000"/>
              </a:buClr>
              <a:buFont typeface="Wingdings" panose="05000000000000000000" pitchFamily="2" charset="2"/>
              <a:buChar char="Ø"/>
            </a:pPr>
            <a:r>
              <a:rPr lang="es-PE" sz="2000" dirty="0">
                <a:solidFill>
                  <a:schemeClr val="bg2">
                    <a:lumMod val="50000"/>
                  </a:schemeClr>
                </a:solidFill>
              </a:rPr>
              <a:t>Adquirir especialización y </a:t>
            </a:r>
            <a:r>
              <a:rPr lang="es-PE" sz="2000" dirty="0" err="1">
                <a:solidFill>
                  <a:schemeClr val="bg2">
                    <a:lumMod val="50000"/>
                  </a:schemeClr>
                </a:solidFill>
              </a:rPr>
              <a:t>expertise</a:t>
            </a:r>
            <a:r>
              <a:rPr lang="es-PE" sz="2000" dirty="0">
                <a:solidFill>
                  <a:schemeClr val="bg2">
                    <a:lumMod val="50000"/>
                  </a:schemeClr>
                </a:solidFill>
              </a:rPr>
              <a:t> en ese segmento</a:t>
            </a:r>
          </a:p>
          <a:p>
            <a:pPr marL="342900" indent="-342900">
              <a:buClr>
                <a:srgbClr val="C00000"/>
              </a:buClr>
              <a:buFont typeface="Wingdings" panose="05000000000000000000" pitchFamily="2" charset="2"/>
              <a:buChar char="Ø"/>
            </a:pPr>
            <a:r>
              <a:rPr lang="es-PE" sz="2000" dirty="0">
                <a:solidFill>
                  <a:schemeClr val="bg2">
                    <a:lumMod val="50000"/>
                  </a:schemeClr>
                </a:solidFill>
              </a:rPr>
              <a:t>Descubrir oportunidades de mercado en públicos no satisfechos con la oferta actual de productos</a:t>
            </a:r>
          </a:p>
        </p:txBody>
      </p:sp>
      <p:pic>
        <p:nvPicPr>
          <p:cNvPr id="10" name="Picture 2" descr="Resultado de imagen para market segmentation">
            <a:extLst>
              <a:ext uri="{FF2B5EF4-FFF2-40B4-BE49-F238E27FC236}">
                <a16:creationId xmlns:a16="http://schemas.microsoft.com/office/drawing/2014/main" id="{2565DE7D-73DA-4991-BBCD-0358E9F86DD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6188" y="1579758"/>
            <a:ext cx="1510757" cy="1183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074317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5 Conector recto"/>
          <p:cNvCxnSpPr>
            <a:cxnSpLocks/>
          </p:cNvCxnSpPr>
          <p:nvPr/>
        </p:nvCxnSpPr>
        <p:spPr>
          <a:xfrm>
            <a:off x="778047" y="4731990"/>
            <a:ext cx="6881071"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8" name="7 Imagen" descr="C:\Users\e13104\Dropbox\UTP\Logo UTP en alta - 29-8-1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7086" y="4376514"/>
            <a:ext cx="1371600" cy="643508"/>
          </a:xfrm>
          <a:prstGeom prst="rect">
            <a:avLst/>
          </a:prstGeom>
          <a:noFill/>
          <a:ln>
            <a:noFill/>
          </a:ln>
        </p:spPr>
      </p:pic>
      <p:sp>
        <p:nvSpPr>
          <p:cNvPr id="7" name="Rectángulo 6">
            <a:extLst>
              <a:ext uri="{FF2B5EF4-FFF2-40B4-BE49-F238E27FC236}">
                <a16:creationId xmlns:a16="http://schemas.microsoft.com/office/drawing/2014/main" id="{773489EC-A2B5-43EB-9B4A-74EFB5063D02}"/>
              </a:ext>
            </a:extLst>
          </p:cNvPr>
          <p:cNvSpPr/>
          <p:nvPr/>
        </p:nvSpPr>
        <p:spPr>
          <a:xfrm>
            <a:off x="2379204" y="263040"/>
            <a:ext cx="5454606" cy="594066"/>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3200" dirty="0">
                <a:solidFill>
                  <a:srgbClr val="C00000"/>
                </a:solidFill>
              </a:rPr>
              <a:t>SEGMENTACION</a:t>
            </a:r>
          </a:p>
        </p:txBody>
      </p:sp>
      <p:sp>
        <p:nvSpPr>
          <p:cNvPr id="9" name="Rectangle 2">
            <a:extLst>
              <a:ext uri="{FF2B5EF4-FFF2-40B4-BE49-F238E27FC236}">
                <a16:creationId xmlns:a16="http://schemas.microsoft.com/office/drawing/2014/main" id="{37DB504E-C595-454F-A368-313F6F88B298}"/>
              </a:ext>
            </a:extLst>
          </p:cNvPr>
          <p:cNvSpPr txBox="1">
            <a:spLocks noChangeArrowheads="1"/>
          </p:cNvSpPr>
          <p:nvPr/>
        </p:nvSpPr>
        <p:spPr bwMode="auto">
          <a:xfrm>
            <a:off x="299067" y="816286"/>
            <a:ext cx="5256584" cy="37121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lgn="ctr" defTabSz="914400" rtl="0" eaLnBrk="1" latinLnBrk="0" hangingPunct="1">
              <a:spcBef>
                <a:spcPct val="0"/>
              </a:spcBef>
              <a:buNone/>
              <a:defRPr sz="3600" b="0" i="0" u="none" kern="1200">
                <a:solidFill>
                  <a:srgbClr val="C00000"/>
                </a:solidFill>
                <a:latin typeface="+mj-lt"/>
                <a:ea typeface="+mj-ea"/>
                <a:cs typeface="+mj-cs"/>
              </a:defRPr>
            </a:lvl1pPr>
          </a:lstStyle>
          <a:p>
            <a:pPr>
              <a:defRPr/>
            </a:pPr>
            <a:r>
              <a:rPr lang="es-MX" altLang="es-PE" sz="1800" dirty="0">
                <a:latin typeface="Century Gothic" panose="020B0502020202020204" pitchFamily="34" charset="0"/>
              </a:rPr>
              <a:t>Variables para Segmentar el mercado</a:t>
            </a:r>
            <a:endParaRPr lang="es-ES" altLang="es-PE" sz="1800" dirty="0">
              <a:latin typeface="Century Gothic" panose="020B0502020202020204" pitchFamily="34" charset="0"/>
            </a:endParaRPr>
          </a:p>
        </p:txBody>
      </p:sp>
      <p:sp>
        <p:nvSpPr>
          <p:cNvPr id="11" name="AutoShape 5">
            <a:extLst>
              <a:ext uri="{FF2B5EF4-FFF2-40B4-BE49-F238E27FC236}">
                <a16:creationId xmlns:a16="http://schemas.microsoft.com/office/drawing/2014/main" id="{332684B7-7DAA-4D01-9A74-2B05DDBDCA88}"/>
              </a:ext>
            </a:extLst>
          </p:cNvPr>
          <p:cNvSpPr>
            <a:spLocks noChangeArrowheads="1"/>
          </p:cNvSpPr>
          <p:nvPr/>
        </p:nvSpPr>
        <p:spPr bwMode="auto">
          <a:xfrm>
            <a:off x="972568" y="1195945"/>
            <a:ext cx="2089150" cy="1150938"/>
          </a:xfrm>
          <a:prstGeom prst="homePlate">
            <a:avLst>
              <a:gd name="adj" fmla="val 45379"/>
            </a:avLst>
          </a:prstGeom>
          <a:solidFill>
            <a:srgbClr val="FF9900"/>
          </a:solidFill>
          <a:ln>
            <a:noFill/>
          </a:ln>
          <a:effectLst>
            <a:outerShdw dist="101600" dir="2700000" algn="tl" rotWithShape="0">
              <a:srgbClr val="000000">
                <a:alpha val="34998"/>
              </a:srgbClr>
            </a:outerShdw>
          </a:effectLst>
          <a:extLst>
            <a:ext uri="{91240B29-F687-4F45-9708-019B960494DF}">
              <a14:hiddenLine xmlns:a14="http://schemas.microsoft.com/office/drawing/2010/main" w="25400" algn="ctr">
                <a:solidFill>
                  <a:schemeClr val="tx1"/>
                </a:solidFill>
                <a:miter lim="800000"/>
                <a:headEnd/>
                <a:tailEnd/>
              </a14:hiddenLine>
            </a:ext>
          </a:extLst>
        </p:spPr>
        <p:txBody>
          <a:bodyPr wrap="none" anchor="ctr">
            <a:spAutoFit/>
          </a:bodyPr>
          <a:lstStyle/>
          <a:p>
            <a:pPr algn="ctr"/>
            <a:endParaRPr lang="es-PE"/>
          </a:p>
        </p:txBody>
      </p:sp>
      <p:sp>
        <p:nvSpPr>
          <p:cNvPr id="12" name="AutoShape 7">
            <a:extLst>
              <a:ext uri="{FF2B5EF4-FFF2-40B4-BE49-F238E27FC236}">
                <a16:creationId xmlns:a16="http://schemas.microsoft.com/office/drawing/2014/main" id="{489ADB2F-89A6-4D96-9399-FA189EAB1299}"/>
              </a:ext>
            </a:extLst>
          </p:cNvPr>
          <p:cNvSpPr>
            <a:spLocks noChangeArrowheads="1"/>
          </p:cNvSpPr>
          <p:nvPr/>
        </p:nvSpPr>
        <p:spPr bwMode="auto">
          <a:xfrm>
            <a:off x="3276030" y="1161020"/>
            <a:ext cx="2089150" cy="1150938"/>
          </a:xfrm>
          <a:prstGeom prst="homePlate">
            <a:avLst>
              <a:gd name="adj" fmla="val 45379"/>
            </a:avLst>
          </a:prstGeom>
          <a:solidFill>
            <a:srgbClr val="800080"/>
          </a:solidFill>
          <a:ln>
            <a:noFill/>
          </a:ln>
          <a:effectLst>
            <a:outerShdw dist="101600" dir="2700000" algn="tl" rotWithShape="0">
              <a:srgbClr val="000000">
                <a:alpha val="34998"/>
              </a:srgbClr>
            </a:outerShdw>
          </a:effectLst>
          <a:extLst>
            <a:ext uri="{91240B29-F687-4F45-9708-019B960494DF}">
              <a14:hiddenLine xmlns:a14="http://schemas.microsoft.com/office/drawing/2010/main" w="25400" algn="ctr">
                <a:solidFill>
                  <a:schemeClr val="tx1"/>
                </a:solidFill>
                <a:miter lim="800000"/>
                <a:headEnd/>
                <a:tailEnd/>
              </a14:hiddenLine>
            </a:ext>
          </a:extLst>
        </p:spPr>
        <p:txBody>
          <a:bodyPr wrap="none" anchor="ctr">
            <a:spAutoFit/>
          </a:bodyPr>
          <a:lstStyle/>
          <a:p>
            <a:pPr algn="ctr"/>
            <a:endParaRPr lang="es-PE"/>
          </a:p>
        </p:txBody>
      </p:sp>
      <p:sp>
        <p:nvSpPr>
          <p:cNvPr id="13" name="Text Box 11">
            <a:extLst>
              <a:ext uri="{FF2B5EF4-FFF2-40B4-BE49-F238E27FC236}">
                <a16:creationId xmlns:a16="http://schemas.microsoft.com/office/drawing/2014/main" id="{90B0B603-BD6A-4CD8-B064-DDA07A881F60}"/>
              </a:ext>
            </a:extLst>
          </p:cNvPr>
          <p:cNvSpPr txBox="1">
            <a:spLocks noChangeArrowheads="1"/>
          </p:cNvSpPr>
          <p:nvPr/>
        </p:nvSpPr>
        <p:spPr bwMode="auto">
          <a:xfrm>
            <a:off x="1142430" y="1594408"/>
            <a:ext cx="16462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101600" dir="2700000" algn="tl" rotWithShape="0">
                    <a:srgbClr val="000000">
                      <a:alpha val="34998"/>
                    </a:srgbClr>
                  </a:outerShdw>
                </a:effectLst>
              </a14:hiddenEffects>
            </a:ext>
          </a:extLst>
        </p:spPr>
        <p:txBody>
          <a:bodyPr wrap="none">
            <a:spAutoFit/>
          </a:bodyPr>
          <a:lstStyle>
            <a:lvl1pPr algn="ctr">
              <a:defRPr sz="2400">
                <a:solidFill>
                  <a:schemeClr val="tx1"/>
                </a:solidFill>
                <a:latin typeface="Copperplate" pitchFamily="-28" charset="0"/>
                <a:ea typeface="MS PGothic" pitchFamily="34" charset="-128"/>
              </a:defRPr>
            </a:lvl1pPr>
            <a:lvl2pPr marL="742950" indent="-285750" algn="ctr">
              <a:defRPr sz="2400">
                <a:solidFill>
                  <a:schemeClr val="tx1"/>
                </a:solidFill>
                <a:latin typeface="Copperplate" pitchFamily="-28" charset="0"/>
                <a:ea typeface="MS PGothic" pitchFamily="34" charset="-128"/>
              </a:defRPr>
            </a:lvl2pPr>
            <a:lvl3pPr marL="1143000" indent="-228600" algn="ctr">
              <a:defRPr sz="2400">
                <a:solidFill>
                  <a:schemeClr val="tx1"/>
                </a:solidFill>
                <a:latin typeface="Copperplate" pitchFamily="-28" charset="0"/>
                <a:ea typeface="MS PGothic" pitchFamily="34" charset="-128"/>
              </a:defRPr>
            </a:lvl3pPr>
            <a:lvl4pPr marL="1600200" indent="-228600" algn="ctr">
              <a:defRPr sz="2400">
                <a:solidFill>
                  <a:schemeClr val="tx1"/>
                </a:solidFill>
                <a:latin typeface="Copperplate" pitchFamily="-28" charset="0"/>
                <a:ea typeface="MS PGothic" pitchFamily="34" charset="-128"/>
              </a:defRPr>
            </a:lvl4pPr>
            <a:lvl5pPr marL="2057400" indent="-228600" algn="ctr">
              <a:defRPr sz="2400">
                <a:solidFill>
                  <a:schemeClr val="tx1"/>
                </a:solidFill>
                <a:latin typeface="Copperplate" pitchFamily="-2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Copperplate" pitchFamily="-2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Copperplate" pitchFamily="-2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Copperplate" pitchFamily="-2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Copperplate" pitchFamily="-28" charset="0"/>
                <a:ea typeface="MS PGothic" pitchFamily="34" charset="-128"/>
              </a:defRPr>
            </a:lvl9pPr>
          </a:lstStyle>
          <a:p>
            <a:r>
              <a:rPr lang="es-MX" altLang="es-PE" sz="1400" b="1">
                <a:latin typeface="Arial" charset="0"/>
              </a:rPr>
              <a:t>DEMOGRAFICAS</a:t>
            </a:r>
            <a:endParaRPr lang="es-ES" altLang="es-PE" sz="1400" b="1">
              <a:latin typeface="Arial" charset="0"/>
            </a:endParaRPr>
          </a:p>
        </p:txBody>
      </p:sp>
      <p:sp>
        <p:nvSpPr>
          <p:cNvPr id="14" name="Text Box 12">
            <a:extLst>
              <a:ext uri="{FF2B5EF4-FFF2-40B4-BE49-F238E27FC236}">
                <a16:creationId xmlns:a16="http://schemas.microsoft.com/office/drawing/2014/main" id="{9D31FF00-461B-40C3-AA6A-F2BFF31C1AFF}"/>
              </a:ext>
            </a:extLst>
          </p:cNvPr>
          <p:cNvSpPr txBox="1">
            <a:spLocks noChangeArrowheads="1"/>
          </p:cNvSpPr>
          <p:nvPr/>
        </p:nvSpPr>
        <p:spPr bwMode="auto">
          <a:xfrm>
            <a:off x="3369693" y="1629333"/>
            <a:ext cx="1666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101600" dir="2700000" algn="tl" rotWithShape="0">
                    <a:srgbClr val="000000">
                      <a:alpha val="34998"/>
                    </a:srgbClr>
                  </a:outerShdw>
                </a:effectLst>
              </a14:hiddenEffects>
            </a:ext>
          </a:extLst>
        </p:spPr>
        <p:txBody>
          <a:bodyPr wrap="none">
            <a:spAutoFit/>
          </a:bodyPr>
          <a:lstStyle>
            <a:lvl1pPr algn="ctr">
              <a:defRPr sz="2400">
                <a:solidFill>
                  <a:schemeClr val="tx1"/>
                </a:solidFill>
                <a:latin typeface="Copperplate" pitchFamily="-28" charset="0"/>
                <a:ea typeface="MS PGothic" pitchFamily="34" charset="-128"/>
              </a:defRPr>
            </a:lvl1pPr>
            <a:lvl2pPr marL="742950" indent="-285750" algn="ctr">
              <a:defRPr sz="2400">
                <a:solidFill>
                  <a:schemeClr val="tx1"/>
                </a:solidFill>
                <a:latin typeface="Copperplate" pitchFamily="-28" charset="0"/>
                <a:ea typeface="MS PGothic" pitchFamily="34" charset="-128"/>
              </a:defRPr>
            </a:lvl2pPr>
            <a:lvl3pPr marL="1143000" indent="-228600" algn="ctr">
              <a:defRPr sz="2400">
                <a:solidFill>
                  <a:schemeClr val="tx1"/>
                </a:solidFill>
                <a:latin typeface="Copperplate" pitchFamily="-28" charset="0"/>
                <a:ea typeface="MS PGothic" pitchFamily="34" charset="-128"/>
              </a:defRPr>
            </a:lvl3pPr>
            <a:lvl4pPr marL="1600200" indent="-228600" algn="ctr">
              <a:defRPr sz="2400">
                <a:solidFill>
                  <a:schemeClr val="tx1"/>
                </a:solidFill>
                <a:latin typeface="Copperplate" pitchFamily="-28" charset="0"/>
                <a:ea typeface="MS PGothic" pitchFamily="34" charset="-128"/>
              </a:defRPr>
            </a:lvl4pPr>
            <a:lvl5pPr marL="2057400" indent="-228600" algn="ctr">
              <a:defRPr sz="2400">
                <a:solidFill>
                  <a:schemeClr val="tx1"/>
                </a:solidFill>
                <a:latin typeface="Copperplate" pitchFamily="-2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Copperplate" pitchFamily="-2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Copperplate" pitchFamily="-2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Copperplate" pitchFamily="-2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Copperplate" pitchFamily="-28" charset="0"/>
                <a:ea typeface="MS PGothic" pitchFamily="34" charset="-128"/>
              </a:defRPr>
            </a:lvl9pPr>
          </a:lstStyle>
          <a:p>
            <a:r>
              <a:rPr lang="es-MX" altLang="es-PE" sz="1400" b="1">
                <a:solidFill>
                  <a:schemeClr val="bg1"/>
                </a:solidFill>
                <a:latin typeface="Arial" charset="0"/>
              </a:rPr>
              <a:t>PSICOGRAFICAS</a:t>
            </a:r>
            <a:endParaRPr lang="es-ES" altLang="es-PE" sz="1400" b="1">
              <a:solidFill>
                <a:schemeClr val="bg1"/>
              </a:solidFill>
              <a:latin typeface="Arial" charset="0"/>
            </a:endParaRPr>
          </a:p>
        </p:txBody>
      </p:sp>
      <p:sp>
        <p:nvSpPr>
          <p:cNvPr id="15" name="Text Box 13">
            <a:extLst>
              <a:ext uri="{FF2B5EF4-FFF2-40B4-BE49-F238E27FC236}">
                <a16:creationId xmlns:a16="http://schemas.microsoft.com/office/drawing/2014/main" id="{21203764-2D4E-42CC-9A21-FBBC1130B704}"/>
              </a:ext>
            </a:extLst>
          </p:cNvPr>
          <p:cNvSpPr txBox="1">
            <a:spLocks noChangeArrowheads="1"/>
          </p:cNvSpPr>
          <p:nvPr/>
        </p:nvSpPr>
        <p:spPr bwMode="auto">
          <a:xfrm>
            <a:off x="5600130" y="1629333"/>
            <a:ext cx="1676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101600" dir="2700000" algn="tl" rotWithShape="0">
                    <a:srgbClr val="000000">
                      <a:alpha val="34998"/>
                    </a:srgbClr>
                  </a:outerShdw>
                </a:effectLst>
              </a14:hiddenEffects>
            </a:ext>
          </a:extLst>
        </p:spPr>
        <p:txBody>
          <a:bodyPr wrap="none">
            <a:spAutoFit/>
          </a:bodyPr>
          <a:lstStyle>
            <a:lvl1pPr algn="ctr">
              <a:defRPr sz="2400">
                <a:solidFill>
                  <a:schemeClr val="tx1"/>
                </a:solidFill>
                <a:latin typeface="Copperplate" pitchFamily="-28" charset="0"/>
                <a:ea typeface="MS PGothic" pitchFamily="34" charset="-128"/>
              </a:defRPr>
            </a:lvl1pPr>
            <a:lvl2pPr marL="742950" indent="-285750" algn="ctr">
              <a:defRPr sz="2400">
                <a:solidFill>
                  <a:schemeClr val="tx1"/>
                </a:solidFill>
                <a:latin typeface="Copperplate" pitchFamily="-28" charset="0"/>
                <a:ea typeface="MS PGothic" pitchFamily="34" charset="-128"/>
              </a:defRPr>
            </a:lvl2pPr>
            <a:lvl3pPr marL="1143000" indent="-228600" algn="ctr">
              <a:defRPr sz="2400">
                <a:solidFill>
                  <a:schemeClr val="tx1"/>
                </a:solidFill>
                <a:latin typeface="Copperplate" pitchFamily="-28" charset="0"/>
                <a:ea typeface="MS PGothic" pitchFamily="34" charset="-128"/>
              </a:defRPr>
            </a:lvl3pPr>
            <a:lvl4pPr marL="1600200" indent="-228600" algn="ctr">
              <a:defRPr sz="2400">
                <a:solidFill>
                  <a:schemeClr val="tx1"/>
                </a:solidFill>
                <a:latin typeface="Copperplate" pitchFamily="-28" charset="0"/>
                <a:ea typeface="MS PGothic" pitchFamily="34" charset="-128"/>
              </a:defRPr>
            </a:lvl4pPr>
            <a:lvl5pPr marL="2057400" indent="-228600" algn="ctr">
              <a:defRPr sz="2400">
                <a:solidFill>
                  <a:schemeClr val="tx1"/>
                </a:solidFill>
                <a:latin typeface="Copperplate" pitchFamily="-2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Copperplate" pitchFamily="-2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Copperplate" pitchFamily="-2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Copperplate" pitchFamily="-2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Copperplate" pitchFamily="-28" charset="0"/>
                <a:ea typeface="MS PGothic" pitchFamily="34" charset="-128"/>
              </a:defRPr>
            </a:lvl9pPr>
          </a:lstStyle>
          <a:p>
            <a:r>
              <a:rPr lang="es-MX" altLang="es-PE" sz="1400" b="1">
                <a:solidFill>
                  <a:schemeClr val="bg1"/>
                </a:solidFill>
                <a:latin typeface="Arial" charset="0"/>
              </a:rPr>
              <a:t>CONDUCTUALES</a:t>
            </a:r>
            <a:endParaRPr lang="es-ES" altLang="es-PE" sz="1400" b="1">
              <a:solidFill>
                <a:schemeClr val="bg1"/>
              </a:solidFill>
              <a:latin typeface="Arial" charset="0"/>
            </a:endParaRPr>
          </a:p>
        </p:txBody>
      </p:sp>
      <p:sp>
        <p:nvSpPr>
          <p:cNvPr id="16" name="Text Box 18">
            <a:extLst>
              <a:ext uri="{FF2B5EF4-FFF2-40B4-BE49-F238E27FC236}">
                <a16:creationId xmlns:a16="http://schemas.microsoft.com/office/drawing/2014/main" id="{4DBB52B0-85DF-44AF-986B-89FED96BAE52}"/>
              </a:ext>
            </a:extLst>
          </p:cNvPr>
          <p:cNvSpPr txBox="1">
            <a:spLocks noChangeArrowheads="1"/>
          </p:cNvSpPr>
          <p:nvPr/>
        </p:nvSpPr>
        <p:spPr bwMode="auto">
          <a:xfrm>
            <a:off x="3080176" y="2416252"/>
            <a:ext cx="229393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101600" dir="2700000" algn="tl" rotWithShape="0">
                    <a:srgbClr val="000000">
                      <a:alpha val="34998"/>
                    </a:srgbClr>
                  </a:outerShdw>
                </a:effectLst>
              </a14:hiddenEffects>
            </a:ext>
          </a:extLst>
        </p:spPr>
        <p:txBody>
          <a:bodyPr>
            <a:spAutoFit/>
          </a:bodyPr>
          <a:lstStyle>
            <a:lvl1pPr algn="ctr">
              <a:defRPr sz="2400">
                <a:solidFill>
                  <a:schemeClr val="tx1"/>
                </a:solidFill>
                <a:latin typeface="Copperplate" pitchFamily="-28" charset="0"/>
                <a:ea typeface="MS PGothic" pitchFamily="34" charset="-128"/>
              </a:defRPr>
            </a:lvl1pPr>
            <a:lvl2pPr marL="742950" indent="-285750" algn="ctr">
              <a:defRPr sz="2400">
                <a:solidFill>
                  <a:schemeClr val="tx1"/>
                </a:solidFill>
                <a:latin typeface="Copperplate" pitchFamily="-28" charset="0"/>
                <a:ea typeface="MS PGothic" pitchFamily="34" charset="-128"/>
              </a:defRPr>
            </a:lvl2pPr>
            <a:lvl3pPr marL="1143000" indent="-228600" algn="ctr">
              <a:defRPr sz="2400">
                <a:solidFill>
                  <a:schemeClr val="tx1"/>
                </a:solidFill>
                <a:latin typeface="Copperplate" pitchFamily="-28" charset="0"/>
                <a:ea typeface="MS PGothic" pitchFamily="34" charset="-128"/>
              </a:defRPr>
            </a:lvl3pPr>
            <a:lvl4pPr marL="1600200" indent="-228600" algn="ctr">
              <a:defRPr sz="2400">
                <a:solidFill>
                  <a:schemeClr val="tx1"/>
                </a:solidFill>
                <a:latin typeface="Copperplate" pitchFamily="-28" charset="0"/>
                <a:ea typeface="MS PGothic" pitchFamily="34" charset="-128"/>
              </a:defRPr>
            </a:lvl4pPr>
            <a:lvl5pPr marL="2057400" indent="-228600" algn="ctr">
              <a:defRPr sz="2400">
                <a:solidFill>
                  <a:schemeClr val="tx1"/>
                </a:solidFill>
                <a:latin typeface="Copperplate" pitchFamily="-2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Copperplate" pitchFamily="-2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Copperplate" pitchFamily="-2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Copperplate" pitchFamily="-2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Copperplate" pitchFamily="-28" charset="0"/>
                <a:ea typeface="MS PGothic" pitchFamily="34" charset="-128"/>
              </a:defRPr>
            </a:lvl9pPr>
          </a:lstStyle>
          <a:p>
            <a:r>
              <a:rPr lang="es-MX" altLang="es-PE" sz="1600" dirty="0">
                <a:solidFill>
                  <a:srgbClr val="FF0000"/>
                </a:solidFill>
                <a:latin typeface="Arial" charset="0"/>
              </a:rPr>
              <a:t>Clase Social, Estilo de Vida, Personalidad</a:t>
            </a:r>
            <a:endParaRPr lang="es-ES" altLang="es-PE" sz="1600" dirty="0">
              <a:solidFill>
                <a:srgbClr val="FF0000"/>
              </a:solidFill>
              <a:latin typeface="Arial" charset="0"/>
            </a:endParaRPr>
          </a:p>
        </p:txBody>
      </p:sp>
      <p:sp>
        <p:nvSpPr>
          <p:cNvPr id="17" name="Text Box 19">
            <a:extLst>
              <a:ext uri="{FF2B5EF4-FFF2-40B4-BE49-F238E27FC236}">
                <a16:creationId xmlns:a16="http://schemas.microsoft.com/office/drawing/2014/main" id="{71253608-2C38-4DC2-96DA-32E0E18338F7}"/>
              </a:ext>
            </a:extLst>
          </p:cNvPr>
          <p:cNvSpPr txBox="1">
            <a:spLocks noChangeArrowheads="1"/>
          </p:cNvSpPr>
          <p:nvPr/>
        </p:nvSpPr>
        <p:spPr bwMode="auto">
          <a:xfrm>
            <a:off x="5365180" y="2378927"/>
            <a:ext cx="2951236"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101600" dir="2700000" algn="tl" rotWithShape="0">
                    <a:srgbClr val="000000">
                      <a:alpha val="34998"/>
                    </a:srgbClr>
                  </a:outerShdw>
                </a:effectLst>
              </a14:hiddenEffects>
            </a:ext>
          </a:extLst>
        </p:spPr>
        <p:txBody>
          <a:bodyPr wrap="square">
            <a:spAutoFit/>
          </a:bodyPr>
          <a:lstStyle>
            <a:lvl1pPr algn="ctr">
              <a:defRPr sz="2400">
                <a:solidFill>
                  <a:schemeClr val="tx1"/>
                </a:solidFill>
                <a:latin typeface="Copperplate" pitchFamily="-28" charset="0"/>
                <a:ea typeface="MS PGothic" pitchFamily="34" charset="-128"/>
              </a:defRPr>
            </a:lvl1pPr>
            <a:lvl2pPr marL="742950" indent="-285750" algn="ctr">
              <a:defRPr sz="2400">
                <a:solidFill>
                  <a:schemeClr val="tx1"/>
                </a:solidFill>
                <a:latin typeface="Copperplate" pitchFamily="-28" charset="0"/>
                <a:ea typeface="MS PGothic" pitchFamily="34" charset="-128"/>
              </a:defRPr>
            </a:lvl2pPr>
            <a:lvl3pPr marL="1143000" indent="-228600" algn="ctr">
              <a:defRPr sz="2400">
                <a:solidFill>
                  <a:schemeClr val="tx1"/>
                </a:solidFill>
                <a:latin typeface="Copperplate" pitchFamily="-28" charset="0"/>
                <a:ea typeface="MS PGothic" pitchFamily="34" charset="-128"/>
              </a:defRPr>
            </a:lvl3pPr>
            <a:lvl4pPr marL="1600200" indent="-228600" algn="ctr">
              <a:defRPr sz="2400">
                <a:solidFill>
                  <a:schemeClr val="tx1"/>
                </a:solidFill>
                <a:latin typeface="Copperplate" pitchFamily="-28" charset="0"/>
                <a:ea typeface="MS PGothic" pitchFamily="34" charset="-128"/>
              </a:defRPr>
            </a:lvl4pPr>
            <a:lvl5pPr marL="2057400" indent="-228600" algn="ctr">
              <a:defRPr sz="2400">
                <a:solidFill>
                  <a:schemeClr val="tx1"/>
                </a:solidFill>
                <a:latin typeface="Copperplate" pitchFamily="-2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Copperplate" pitchFamily="-2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Copperplate" pitchFamily="-2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Copperplate" pitchFamily="-2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Copperplate" pitchFamily="-28" charset="0"/>
                <a:ea typeface="MS PGothic" pitchFamily="34" charset="-128"/>
              </a:defRPr>
            </a:lvl9pPr>
          </a:lstStyle>
          <a:p>
            <a:r>
              <a:rPr lang="es-ES_tradnl" altLang="es-PE" sz="1600" dirty="0">
                <a:solidFill>
                  <a:srgbClr val="00B050"/>
                </a:solidFill>
                <a:latin typeface="Arial" charset="0"/>
              </a:rPr>
              <a:t>Ocasión de compra	</a:t>
            </a:r>
          </a:p>
          <a:p>
            <a:r>
              <a:rPr lang="es-ES_tradnl" altLang="es-PE" sz="1600" dirty="0">
                <a:solidFill>
                  <a:srgbClr val="00B050"/>
                </a:solidFill>
                <a:latin typeface="Arial" charset="0"/>
              </a:rPr>
              <a:t>Beneficio pretendido</a:t>
            </a:r>
          </a:p>
          <a:p>
            <a:r>
              <a:rPr lang="es-ES_tradnl" altLang="es-PE" sz="1600" dirty="0">
                <a:solidFill>
                  <a:srgbClr val="00B050"/>
                </a:solidFill>
                <a:latin typeface="Arial" charset="0"/>
              </a:rPr>
              <a:t>Grado del Usuario	</a:t>
            </a:r>
          </a:p>
          <a:p>
            <a:r>
              <a:rPr lang="es-ES_tradnl" altLang="es-PE" sz="1600" dirty="0">
                <a:solidFill>
                  <a:srgbClr val="00B050"/>
                </a:solidFill>
                <a:latin typeface="Arial" charset="0"/>
              </a:rPr>
              <a:t>Frecuencia de uso</a:t>
            </a:r>
          </a:p>
          <a:p>
            <a:r>
              <a:rPr lang="es-ES_tradnl" altLang="es-PE" sz="1600" dirty="0">
                <a:solidFill>
                  <a:srgbClr val="00B050"/>
                </a:solidFill>
                <a:latin typeface="Arial" charset="0"/>
              </a:rPr>
              <a:t>Grado de lealtad	</a:t>
            </a:r>
          </a:p>
          <a:p>
            <a:r>
              <a:rPr lang="es-ES_tradnl" altLang="es-PE" sz="1600" dirty="0">
                <a:solidFill>
                  <a:srgbClr val="00B050"/>
                </a:solidFill>
                <a:latin typeface="Arial" charset="0"/>
              </a:rPr>
              <a:t>Grado de conocimiento o preparación</a:t>
            </a:r>
          </a:p>
          <a:p>
            <a:r>
              <a:rPr lang="es-ES_tradnl" altLang="es-PE" sz="1600" dirty="0">
                <a:solidFill>
                  <a:srgbClr val="00B050"/>
                </a:solidFill>
                <a:latin typeface="Arial" charset="0"/>
              </a:rPr>
              <a:t>Actitud ante el producto</a:t>
            </a:r>
          </a:p>
        </p:txBody>
      </p:sp>
      <p:sp>
        <p:nvSpPr>
          <p:cNvPr id="18" name="Text Box 20">
            <a:extLst>
              <a:ext uri="{FF2B5EF4-FFF2-40B4-BE49-F238E27FC236}">
                <a16:creationId xmlns:a16="http://schemas.microsoft.com/office/drawing/2014/main" id="{3E8381A7-D74F-4CC6-B3C5-AB6339133A68}"/>
              </a:ext>
            </a:extLst>
          </p:cNvPr>
          <p:cNvSpPr txBox="1">
            <a:spLocks noChangeArrowheads="1"/>
          </p:cNvSpPr>
          <p:nvPr/>
        </p:nvSpPr>
        <p:spPr bwMode="auto">
          <a:xfrm>
            <a:off x="778047" y="2442536"/>
            <a:ext cx="2293937"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101600" dir="2700000" algn="tl" rotWithShape="0">
                    <a:srgbClr val="000000">
                      <a:alpha val="34998"/>
                    </a:srgbClr>
                  </a:outerShdw>
                </a:effectLst>
              </a14:hiddenEffects>
            </a:ext>
          </a:extLst>
        </p:spPr>
        <p:txBody>
          <a:bodyPr>
            <a:spAutoFit/>
          </a:bodyPr>
          <a:lstStyle>
            <a:lvl1pPr algn="ctr">
              <a:defRPr sz="2400">
                <a:solidFill>
                  <a:schemeClr val="tx1"/>
                </a:solidFill>
                <a:latin typeface="Copperplate" pitchFamily="-28" charset="0"/>
                <a:ea typeface="MS PGothic" pitchFamily="34" charset="-128"/>
              </a:defRPr>
            </a:lvl1pPr>
            <a:lvl2pPr marL="742950" indent="-285750" algn="ctr">
              <a:defRPr sz="2400">
                <a:solidFill>
                  <a:schemeClr val="tx1"/>
                </a:solidFill>
                <a:latin typeface="Copperplate" pitchFamily="-28" charset="0"/>
                <a:ea typeface="MS PGothic" pitchFamily="34" charset="-128"/>
              </a:defRPr>
            </a:lvl2pPr>
            <a:lvl3pPr marL="1143000" indent="-228600" algn="ctr">
              <a:defRPr sz="2400">
                <a:solidFill>
                  <a:schemeClr val="tx1"/>
                </a:solidFill>
                <a:latin typeface="Copperplate" pitchFamily="-28" charset="0"/>
                <a:ea typeface="MS PGothic" pitchFamily="34" charset="-128"/>
              </a:defRPr>
            </a:lvl3pPr>
            <a:lvl4pPr marL="1600200" indent="-228600" algn="ctr">
              <a:defRPr sz="2400">
                <a:solidFill>
                  <a:schemeClr val="tx1"/>
                </a:solidFill>
                <a:latin typeface="Copperplate" pitchFamily="-28" charset="0"/>
                <a:ea typeface="MS PGothic" pitchFamily="34" charset="-128"/>
              </a:defRPr>
            </a:lvl4pPr>
            <a:lvl5pPr marL="2057400" indent="-228600" algn="ctr">
              <a:defRPr sz="2400">
                <a:solidFill>
                  <a:schemeClr val="tx1"/>
                </a:solidFill>
                <a:latin typeface="Copperplate" pitchFamily="-2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Copperplate" pitchFamily="-2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Copperplate" pitchFamily="-2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Copperplate" pitchFamily="-2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Copperplate" pitchFamily="-28" charset="0"/>
                <a:ea typeface="MS PGothic" pitchFamily="34" charset="-128"/>
              </a:defRPr>
            </a:lvl9pPr>
          </a:lstStyle>
          <a:p>
            <a:r>
              <a:rPr lang="es-MX" altLang="es-PE" sz="1600" dirty="0">
                <a:solidFill>
                  <a:srgbClr val="00B050"/>
                </a:solidFill>
                <a:latin typeface="Arial" charset="0"/>
              </a:rPr>
              <a:t>Edad, Género, Tamaño de la familia, Ciclo de Vida. Ingreso, ocupación, NSE, Educación, Religión, Raza, Generación, Nacionalidad</a:t>
            </a:r>
            <a:endParaRPr lang="es-ES" altLang="es-PE" sz="1600" dirty="0">
              <a:solidFill>
                <a:srgbClr val="00B050"/>
              </a:solidFill>
              <a:latin typeface="Arial" charset="0"/>
            </a:endParaRPr>
          </a:p>
        </p:txBody>
      </p:sp>
      <p:sp>
        <p:nvSpPr>
          <p:cNvPr id="19" name="AutoShape 8">
            <a:extLst>
              <a:ext uri="{FF2B5EF4-FFF2-40B4-BE49-F238E27FC236}">
                <a16:creationId xmlns:a16="http://schemas.microsoft.com/office/drawing/2014/main" id="{5BBD5377-DD7E-4D81-A5F9-DB126D2621D3}"/>
              </a:ext>
            </a:extLst>
          </p:cNvPr>
          <p:cNvSpPr>
            <a:spLocks noChangeArrowheads="1"/>
          </p:cNvSpPr>
          <p:nvPr/>
        </p:nvSpPr>
        <p:spPr bwMode="auto">
          <a:xfrm>
            <a:off x="5569968" y="1125181"/>
            <a:ext cx="2089150" cy="1150938"/>
          </a:xfrm>
          <a:prstGeom prst="homePlate">
            <a:avLst>
              <a:gd name="adj" fmla="val 45379"/>
            </a:avLst>
          </a:prstGeom>
          <a:solidFill>
            <a:srgbClr val="666699"/>
          </a:solidFill>
          <a:ln>
            <a:noFill/>
          </a:ln>
          <a:effectLst>
            <a:outerShdw dist="101600" dir="2700000" algn="tl" rotWithShape="0">
              <a:srgbClr val="000000">
                <a:alpha val="34998"/>
              </a:srgbClr>
            </a:outerShdw>
          </a:effectLst>
          <a:extLst>
            <a:ext uri="{91240B29-F687-4F45-9708-019B960494DF}">
              <a14:hiddenLine xmlns:a14="http://schemas.microsoft.com/office/drawing/2010/main" w="25400" algn="ctr">
                <a:solidFill>
                  <a:schemeClr val="tx1"/>
                </a:solidFill>
                <a:miter lim="800000"/>
                <a:headEnd/>
                <a:tailEnd/>
              </a14:hiddenLine>
            </a:ext>
          </a:extLst>
        </p:spPr>
        <p:txBody>
          <a:bodyPr wrap="none" anchor="ctr">
            <a:spAutoFit/>
          </a:bodyPr>
          <a:lstStyle/>
          <a:p>
            <a:pPr algn="ctr"/>
            <a:endParaRPr lang="es-PE"/>
          </a:p>
        </p:txBody>
      </p:sp>
      <p:sp>
        <p:nvSpPr>
          <p:cNvPr id="20" name="Text Box 13">
            <a:extLst>
              <a:ext uri="{FF2B5EF4-FFF2-40B4-BE49-F238E27FC236}">
                <a16:creationId xmlns:a16="http://schemas.microsoft.com/office/drawing/2014/main" id="{7CB001BE-ACC2-4CE7-B4EA-A3BD2414D741}"/>
              </a:ext>
            </a:extLst>
          </p:cNvPr>
          <p:cNvSpPr txBox="1">
            <a:spLocks noChangeArrowheads="1"/>
          </p:cNvSpPr>
          <p:nvPr/>
        </p:nvSpPr>
        <p:spPr bwMode="auto">
          <a:xfrm>
            <a:off x="5982718" y="1564867"/>
            <a:ext cx="1676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101600" dir="2700000" algn="tl" rotWithShape="0">
                    <a:srgbClr val="000000">
                      <a:alpha val="34998"/>
                    </a:srgbClr>
                  </a:outerShdw>
                </a:effectLst>
              </a14:hiddenEffects>
            </a:ext>
          </a:extLst>
        </p:spPr>
        <p:txBody>
          <a:bodyPr wrap="none">
            <a:spAutoFit/>
          </a:bodyPr>
          <a:lstStyle>
            <a:lvl1pPr algn="ctr">
              <a:defRPr sz="2400">
                <a:solidFill>
                  <a:schemeClr val="tx1"/>
                </a:solidFill>
                <a:latin typeface="Copperplate" pitchFamily="-28" charset="0"/>
                <a:ea typeface="MS PGothic" pitchFamily="34" charset="-128"/>
              </a:defRPr>
            </a:lvl1pPr>
            <a:lvl2pPr marL="742950" indent="-285750" algn="ctr">
              <a:defRPr sz="2400">
                <a:solidFill>
                  <a:schemeClr val="tx1"/>
                </a:solidFill>
                <a:latin typeface="Copperplate" pitchFamily="-28" charset="0"/>
                <a:ea typeface="MS PGothic" pitchFamily="34" charset="-128"/>
              </a:defRPr>
            </a:lvl2pPr>
            <a:lvl3pPr marL="1143000" indent="-228600" algn="ctr">
              <a:defRPr sz="2400">
                <a:solidFill>
                  <a:schemeClr val="tx1"/>
                </a:solidFill>
                <a:latin typeface="Copperplate" pitchFamily="-28" charset="0"/>
                <a:ea typeface="MS PGothic" pitchFamily="34" charset="-128"/>
              </a:defRPr>
            </a:lvl3pPr>
            <a:lvl4pPr marL="1600200" indent="-228600" algn="ctr">
              <a:defRPr sz="2400">
                <a:solidFill>
                  <a:schemeClr val="tx1"/>
                </a:solidFill>
                <a:latin typeface="Copperplate" pitchFamily="-28" charset="0"/>
                <a:ea typeface="MS PGothic" pitchFamily="34" charset="-128"/>
              </a:defRPr>
            </a:lvl4pPr>
            <a:lvl5pPr marL="2057400" indent="-228600" algn="ctr">
              <a:defRPr sz="2400">
                <a:solidFill>
                  <a:schemeClr val="tx1"/>
                </a:solidFill>
                <a:latin typeface="Copperplate" pitchFamily="-2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Copperplate" pitchFamily="-2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Copperplate" pitchFamily="-2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Copperplate" pitchFamily="-2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Copperplate" pitchFamily="-28" charset="0"/>
                <a:ea typeface="MS PGothic" pitchFamily="34" charset="-128"/>
              </a:defRPr>
            </a:lvl9pPr>
          </a:lstStyle>
          <a:p>
            <a:r>
              <a:rPr lang="es-MX" altLang="es-PE" sz="1400" b="1" dirty="0">
                <a:solidFill>
                  <a:schemeClr val="bg1"/>
                </a:solidFill>
                <a:latin typeface="Arial" charset="0"/>
              </a:rPr>
              <a:t>CONDUCTUALES</a:t>
            </a:r>
            <a:endParaRPr lang="es-ES" altLang="es-PE" sz="1400" b="1" dirty="0">
              <a:solidFill>
                <a:schemeClr val="bg1"/>
              </a:solidFill>
              <a:latin typeface="Arial" charset="0"/>
            </a:endParaRPr>
          </a:p>
        </p:txBody>
      </p:sp>
    </p:spTree>
    <p:extLst>
      <p:ext uri="{BB962C8B-B14F-4D97-AF65-F5344CB8AC3E}">
        <p14:creationId xmlns:p14="http://schemas.microsoft.com/office/powerpoint/2010/main" val="1268279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ppt_x"/>
                                          </p:val>
                                        </p:tav>
                                        <p:tav tm="100000">
                                          <p:val>
                                            <p:strVal val="#ppt_x"/>
                                          </p:val>
                                        </p:tav>
                                      </p:tavLst>
                                    </p:anim>
                                    <p:anim calcmode="lin" valueType="num">
                                      <p:cBhvr additive="base">
                                        <p:cTn id="8" dur="10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7" presetClass="entr" presetSubtype="4" fill="hold" nodeType="clickEffect">
                                  <p:stCondLst>
                                    <p:cond delay="0"/>
                                  </p:stCondLst>
                                  <p:childTnLst>
                                    <p:set>
                                      <p:cBhvr>
                                        <p:cTn id="12" dur="1" fill="hold">
                                          <p:stCondLst>
                                            <p:cond delay="0"/>
                                          </p:stCondLst>
                                        </p:cTn>
                                        <p:tgtEl>
                                          <p:spTgt spid="14">
                                            <p:txEl>
                                              <p:pRg st="0" end="0"/>
                                            </p:txEl>
                                          </p:spTgt>
                                        </p:tgtEl>
                                        <p:attrNameLst>
                                          <p:attrName>style.visibility</p:attrName>
                                        </p:attrNameLst>
                                      </p:cBhvr>
                                      <p:to>
                                        <p:strVal val="visible"/>
                                      </p:to>
                                    </p:set>
                                    <p:anim calcmode="lin" valueType="num">
                                      <p:cBhvr additive="base">
                                        <p:cTn id="13"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ox(in)">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box(in)">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box(in)">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500" fill="hold"/>
                                        <p:tgtEl>
                                          <p:spTgt spid="20"/>
                                        </p:tgtEl>
                                        <p:attrNameLst>
                                          <p:attrName>ppt_x</p:attrName>
                                        </p:attrNameLst>
                                      </p:cBhvr>
                                      <p:tavLst>
                                        <p:tav tm="0">
                                          <p:val>
                                            <p:strVal val="#ppt_x"/>
                                          </p:val>
                                        </p:tav>
                                        <p:tav tm="100000">
                                          <p:val>
                                            <p:strVal val="#ppt_x"/>
                                          </p:val>
                                        </p:tav>
                                      </p:tavLst>
                                    </p:anim>
                                    <p:anim calcmode="lin" valueType="num">
                                      <p:cBhvr additive="base">
                                        <p:cTn id="41"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6" grpId="0"/>
      <p:bldP spid="17" grpId="0"/>
      <p:bldP spid="18" grpId="0"/>
      <p:bldP spid="20" grpId="0"/>
    </p:bld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4 Diagrama"/>
          <p:cNvGraphicFramePr/>
          <p:nvPr>
            <p:extLst>
              <p:ext uri="{D42A27DB-BD31-4B8C-83A1-F6EECF244321}">
                <p14:modId xmlns:p14="http://schemas.microsoft.com/office/powerpoint/2010/main" val="2956246938"/>
              </p:ext>
            </p:extLst>
          </p:nvPr>
        </p:nvGraphicFramePr>
        <p:xfrm>
          <a:off x="457200" y="205979"/>
          <a:ext cx="8229600" cy="857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Marcador de contenido"/>
          <p:cNvSpPr>
            <a:spLocks noGrp="1"/>
          </p:cNvSpPr>
          <p:nvPr>
            <p:ph idx="1"/>
          </p:nvPr>
        </p:nvSpPr>
        <p:spPr/>
        <p:txBody>
          <a:bodyPr>
            <a:normAutofit/>
          </a:bodyPr>
          <a:lstStyle/>
          <a:p>
            <a:pPr marL="0" indent="0">
              <a:buNone/>
            </a:pPr>
            <a:endParaRPr lang="es-ES_tradnl" sz="1800" b="1" dirty="0">
              <a:solidFill>
                <a:srgbClr val="C00000"/>
              </a:solidFill>
            </a:endParaRPr>
          </a:p>
          <a:p>
            <a:pPr marL="0" indent="0">
              <a:buNone/>
            </a:pPr>
            <a:endParaRPr lang="es-ES_tradnl" sz="1800" b="1" dirty="0">
              <a:solidFill>
                <a:srgbClr val="C00000"/>
              </a:solidFill>
            </a:endParaRPr>
          </a:p>
          <a:p>
            <a:pPr marL="0" indent="0">
              <a:buNone/>
            </a:pPr>
            <a:endParaRPr lang="es-ES_tradnl" sz="1800" b="1" dirty="0">
              <a:solidFill>
                <a:srgbClr val="C00000"/>
              </a:solidFill>
            </a:endParaRPr>
          </a:p>
          <a:p>
            <a:pPr marL="0" indent="0">
              <a:buNone/>
            </a:pPr>
            <a:r>
              <a:rPr lang="es-ES_tradnl" sz="1800" b="1" dirty="0">
                <a:solidFill>
                  <a:srgbClr val="C00000"/>
                </a:solidFill>
              </a:rPr>
              <a:t>¿Qué es la segmentación de mercado</a:t>
            </a:r>
            <a:r>
              <a:rPr lang="es-ES_tradnl" sz="2400" b="1" dirty="0">
                <a:solidFill>
                  <a:srgbClr val="C00000"/>
                </a:solidFill>
              </a:rPr>
              <a:t>?</a:t>
            </a:r>
          </a:p>
        </p:txBody>
      </p:sp>
      <p:graphicFrame>
        <p:nvGraphicFramePr>
          <p:cNvPr id="7" name="6 Diagrama"/>
          <p:cNvGraphicFramePr/>
          <p:nvPr>
            <p:extLst>
              <p:ext uri="{D42A27DB-BD31-4B8C-83A1-F6EECF244321}">
                <p14:modId xmlns:p14="http://schemas.microsoft.com/office/powerpoint/2010/main" val="1797828810"/>
              </p:ext>
            </p:extLst>
          </p:nvPr>
        </p:nvGraphicFramePr>
        <p:xfrm>
          <a:off x="4355976" y="1228741"/>
          <a:ext cx="4608512" cy="301621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5 Conector recto">
            <a:extLst>
              <a:ext uri="{FF2B5EF4-FFF2-40B4-BE49-F238E27FC236}">
                <a16:creationId xmlns:a16="http://schemas.microsoft.com/office/drawing/2014/main" id="{537BE10B-A118-4E95-9C70-3C24F564E33F}"/>
              </a:ext>
            </a:extLst>
          </p:cNvPr>
          <p:cNvCxnSpPr>
            <a:cxnSpLocks/>
          </p:cNvCxnSpPr>
          <p:nvPr/>
        </p:nvCxnSpPr>
        <p:spPr>
          <a:xfrm>
            <a:off x="251520" y="4803998"/>
            <a:ext cx="7416824"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8" name="3 Imagen" descr="C:\Users\e13104\Dropbox\UTP\Logo UTP en alta - 29-8-13.jpg">
            <a:extLst>
              <a:ext uri="{FF2B5EF4-FFF2-40B4-BE49-F238E27FC236}">
                <a16:creationId xmlns:a16="http://schemas.microsoft.com/office/drawing/2014/main" id="{260989F5-D40B-4E33-A4E3-ED1BE83AB020}"/>
              </a:ext>
            </a:extLst>
          </p:cNvPr>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611035" y="4276128"/>
            <a:ext cx="1371600" cy="571500"/>
          </a:xfrm>
          <a:prstGeom prst="rect">
            <a:avLst/>
          </a:prstGeom>
          <a:noFill/>
          <a:ln>
            <a:noFill/>
          </a:ln>
        </p:spPr>
      </p:pic>
    </p:spTree>
    <p:extLst>
      <p:ext uri="{BB962C8B-B14F-4D97-AF65-F5344CB8AC3E}">
        <p14:creationId xmlns:p14="http://schemas.microsoft.com/office/powerpoint/2010/main" val="52301851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4 Diagrama"/>
          <p:cNvGraphicFramePr/>
          <p:nvPr>
            <p:extLst>
              <p:ext uri="{D42A27DB-BD31-4B8C-83A1-F6EECF244321}">
                <p14:modId xmlns:p14="http://schemas.microsoft.com/office/powerpoint/2010/main" val="1337190388"/>
              </p:ext>
            </p:extLst>
          </p:nvPr>
        </p:nvGraphicFramePr>
        <p:xfrm>
          <a:off x="457200" y="205979"/>
          <a:ext cx="8229600" cy="857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Marcador de contenido"/>
          <p:cNvSpPr>
            <a:spLocks noGrp="1"/>
          </p:cNvSpPr>
          <p:nvPr>
            <p:ph idx="1"/>
          </p:nvPr>
        </p:nvSpPr>
        <p:spPr/>
        <p:txBody>
          <a:bodyPr>
            <a:normAutofit fontScale="55000" lnSpcReduction="20000"/>
          </a:bodyPr>
          <a:lstStyle/>
          <a:p>
            <a:pPr marL="0" indent="0">
              <a:buNone/>
            </a:pPr>
            <a:r>
              <a:rPr lang="es-ES_tradnl" sz="2200" b="1" dirty="0">
                <a:solidFill>
                  <a:srgbClr val="FF0000"/>
                </a:solidFill>
              </a:rPr>
              <a:t>ESTUDIO</a:t>
            </a:r>
            <a:r>
              <a:rPr lang="es-ES_tradnl" sz="2200" b="1" dirty="0">
                <a:solidFill>
                  <a:schemeClr val="tx1"/>
                </a:solidFill>
              </a:rPr>
              <a:t>: Se examina el mercado para determinar las necesidades específicas satisfechas por las ofertas actuales, las que no lo son y las que podrían ser reconocidas. Se llevan acabo entrevistas de exploración y organiza sesiones de grupos para entender mejor las motivaciones, actitudes y conductas de los consumidores. Recaba datos sobre los atributos y la importancia que se les da, conciencia de marca y calificaciones de marcas, patrones de uso y actitudes hacia la categoría de los productos; así como, datos demográficos, </a:t>
            </a:r>
            <a:r>
              <a:rPr lang="es-ES_tradnl" sz="2200" b="1" dirty="0" err="1">
                <a:solidFill>
                  <a:schemeClr val="tx1"/>
                </a:solidFill>
              </a:rPr>
              <a:t>psicográficos</a:t>
            </a:r>
            <a:r>
              <a:rPr lang="es-ES_tradnl" sz="2200" b="1" dirty="0">
                <a:solidFill>
                  <a:schemeClr val="tx1"/>
                </a:solidFill>
              </a:rPr>
              <a:t>, etc.</a:t>
            </a:r>
          </a:p>
          <a:p>
            <a:pPr marL="0" indent="0">
              <a:buNone/>
            </a:pPr>
            <a:r>
              <a:rPr lang="es-ES_tradnl" sz="2200" b="1" dirty="0">
                <a:solidFill>
                  <a:srgbClr val="FF0000"/>
                </a:solidFill>
              </a:rPr>
              <a:t>ANÁLISIS:</a:t>
            </a:r>
            <a:r>
              <a:rPr lang="es-ES_tradnl" sz="2200" b="1" dirty="0">
                <a:solidFill>
                  <a:schemeClr val="tx1"/>
                </a:solidFill>
              </a:rPr>
              <a:t> Se interpretan los datos para eliminar las variables y agrupar o construir el segmento con los consumidores que comparten un requerimiento en particular y lo que los distingue de los demás segmentos del mercado con necesidades diferentes.</a:t>
            </a:r>
          </a:p>
          <a:p>
            <a:pPr marL="0" indent="0">
              <a:buNone/>
            </a:pPr>
            <a:r>
              <a:rPr lang="es-ES_tradnl" sz="2200" b="1" dirty="0">
                <a:solidFill>
                  <a:srgbClr val="FF0000"/>
                </a:solidFill>
              </a:rPr>
              <a:t>PREPARACIÓN DE PERFILES: </a:t>
            </a:r>
            <a:r>
              <a:rPr lang="es-ES_tradnl" sz="2200" b="1" dirty="0">
                <a:solidFill>
                  <a:schemeClr val="tx1"/>
                </a:solidFill>
              </a:rPr>
              <a:t>Se prepara un perfil de cada grupo en términos de actitudes distintivas, conductas, demografía, etc. Se nombra a cada segmento con base a su característica dominante. La segmentación debe repetirse periódicamente porque los segmentos cambian. También se investiga la jerarquía de atributos que los consumidores consideran al escoger una marca, este proceso se denomina partición de mercados. Esto puede revelar segmentos nuevos de mercado .</a:t>
            </a:r>
          </a:p>
          <a:p>
            <a:pPr marL="0" indent="0">
              <a:buNone/>
            </a:pPr>
            <a:endParaRPr lang="es-ES_tradnl" sz="2200" b="1" dirty="0">
              <a:solidFill>
                <a:srgbClr val="00B0F0"/>
              </a:solidFill>
            </a:endParaRPr>
          </a:p>
          <a:p>
            <a:pPr marL="0" indent="0">
              <a:buNone/>
            </a:pPr>
            <a:endParaRPr lang="es-ES_tradnl" sz="2000" b="1" dirty="0">
              <a:solidFill>
                <a:srgbClr val="00B0F0"/>
              </a:solidFill>
            </a:endParaRPr>
          </a:p>
          <a:p>
            <a:pPr marL="0" indent="0">
              <a:buNone/>
            </a:pPr>
            <a:endParaRPr lang="es-ES_tradnl" sz="2000" b="1" dirty="0">
              <a:solidFill>
                <a:srgbClr val="00B0F0"/>
              </a:solidFill>
            </a:endParaRPr>
          </a:p>
        </p:txBody>
      </p:sp>
      <p:cxnSp>
        <p:nvCxnSpPr>
          <p:cNvPr id="4" name="5 Conector recto">
            <a:extLst>
              <a:ext uri="{FF2B5EF4-FFF2-40B4-BE49-F238E27FC236}">
                <a16:creationId xmlns:a16="http://schemas.microsoft.com/office/drawing/2014/main" id="{076A411F-5275-4D33-95BA-F9C1AAF39FCC}"/>
              </a:ext>
            </a:extLst>
          </p:cNvPr>
          <p:cNvCxnSpPr>
            <a:cxnSpLocks/>
          </p:cNvCxnSpPr>
          <p:nvPr/>
        </p:nvCxnSpPr>
        <p:spPr>
          <a:xfrm>
            <a:off x="251520" y="4803998"/>
            <a:ext cx="7560840"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6" name="3 Imagen" descr="C:\Users\e13104\Dropbox\UTP\Logo UTP en alta - 29-8-13.jpg">
            <a:extLst>
              <a:ext uri="{FF2B5EF4-FFF2-40B4-BE49-F238E27FC236}">
                <a16:creationId xmlns:a16="http://schemas.microsoft.com/office/drawing/2014/main" id="{13D19192-A351-4CC3-85A5-549A14E6B626}"/>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72400" y="4203270"/>
            <a:ext cx="1371600" cy="571500"/>
          </a:xfrm>
          <a:prstGeom prst="rect">
            <a:avLst/>
          </a:prstGeom>
          <a:noFill/>
          <a:ln>
            <a:noFill/>
          </a:ln>
        </p:spPr>
      </p:pic>
    </p:spTree>
    <p:extLst>
      <p:ext uri="{BB962C8B-B14F-4D97-AF65-F5344CB8AC3E}">
        <p14:creationId xmlns:p14="http://schemas.microsoft.com/office/powerpoint/2010/main" val="74432555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Diagrama"/>
          <p:cNvGraphicFramePr/>
          <p:nvPr>
            <p:extLst/>
          </p:nvPr>
        </p:nvGraphicFramePr>
        <p:xfrm>
          <a:off x="457200" y="205979"/>
          <a:ext cx="8229600" cy="857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Marcador de contenido"/>
          <p:cNvSpPr>
            <a:spLocks noGrp="1"/>
          </p:cNvSpPr>
          <p:nvPr>
            <p:ph idx="1"/>
          </p:nvPr>
        </p:nvSpPr>
        <p:spPr/>
        <p:txBody>
          <a:bodyPr>
            <a:normAutofit fontScale="47500" lnSpcReduction="20000"/>
          </a:bodyPr>
          <a:lstStyle/>
          <a:p>
            <a:pPr marL="0" indent="0">
              <a:buNone/>
            </a:pPr>
            <a:r>
              <a:rPr lang="es-ES_tradnl" dirty="0"/>
              <a:t>La Investigación Cuantitativa es una metodología de investigación concluyente, que contabiliza frecuencias y evalúa condiciones establecidas, fundamentada en el procedimiento estadístico, para garantizar objetividad y consistencia en las conclusiones. </a:t>
            </a:r>
          </a:p>
          <a:p>
            <a:pPr marL="0" indent="0">
              <a:buNone/>
            </a:pPr>
            <a:r>
              <a:rPr lang="es-ES_tradnl" dirty="0"/>
              <a:t>Está centrada en información objetivamente mensurable. </a:t>
            </a:r>
          </a:p>
          <a:p>
            <a:pPr marL="0" indent="0">
              <a:buNone/>
            </a:pPr>
            <a:r>
              <a:rPr lang="es-ES_tradnl" dirty="0"/>
              <a:t>El propósito es principalmente </a:t>
            </a:r>
            <a:r>
              <a:rPr lang="es-ES_tradnl" dirty="0">
                <a:solidFill>
                  <a:srgbClr val="C00000"/>
                </a:solidFill>
              </a:rPr>
              <a:t>hipotético-deductivo</a:t>
            </a:r>
            <a:r>
              <a:rPr lang="es-ES_tradnl" dirty="0"/>
              <a:t> con énfasis en la verificación y el contraste. </a:t>
            </a:r>
          </a:p>
          <a:p>
            <a:pPr marL="0" indent="0">
              <a:buNone/>
            </a:pPr>
            <a:r>
              <a:rPr lang="es-ES_tradnl" dirty="0"/>
              <a:t>También hace énfasis en lo extensivo para extraer resultados concluyentes. </a:t>
            </a:r>
          </a:p>
          <a:p>
            <a:pPr marL="0" indent="0">
              <a:buNone/>
            </a:pPr>
            <a:r>
              <a:rPr lang="es-ES_tradnl" dirty="0"/>
              <a:t>Tiene una aproximación objetiva a la fuente de información, con una </a:t>
            </a:r>
            <a:r>
              <a:rPr lang="es-ES_tradnl" i="1" dirty="0">
                <a:solidFill>
                  <a:srgbClr val="C00000"/>
                </a:solidFill>
              </a:rPr>
              <a:t>“visión desde fuera” </a:t>
            </a:r>
            <a:r>
              <a:rPr lang="es-ES_tradnl" dirty="0"/>
              <a:t>y una distancia con la información. </a:t>
            </a:r>
          </a:p>
          <a:p>
            <a:pPr marL="0" indent="0">
              <a:buNone/>
            </a:pPr>
            <a:r>
              <a:rPr lang="es-ES_tradnl" dirty="0"/>
              <a:t>Utiliza </a:t>
            </a:r>
            <a:r>
              <a:rPr lang="es-ES_tradnl" i="1" dirty="0">
                <a:solidFill>
                  <a:srgbClr val="C00000"/>
                </a:solidFill>
              </a:rPr>
              <a:t>muestras</a:t>
            </a:r>
            <a:r>
              <a:rPr lang="es-ES_tradnl" dirty="0"/>
              <a:t> de tamaños más </a:t>
            </a:r>
            <a:r>
              <a:rPr lang="es-ES_tradnl" b="1" dirty="0">
                <a:solidFill>
                  <a:srgbClr val="C00000"/>
                </a:solidFill>
              </a:rPr>
              <a:t>significativos</a:t>
            </a:r>
            <a:r>
              <a:rPr lang="es-ES_tradnl" dirty="0"/>
              <a:t> y determinación estadística.</a:t>
            </a:r>
          </a:p>
          <a:p>
            <a:pPr marL="0" indent="0">
              <a:buNone/>
            </a:pPr>
            <a:r>
              <a:rPr lang="es-ES_tradnl" dirty="0"/>
              <a:t>Los métodos cuantitativos los más usuales son: </a:t>
            </a:r>
            <a:r>
              <a:rPr lang="es-ES_tradnl" b="1" i="1" dirty="0">
                <a:solidFill>
                  <a:srgbClr val="00B0F0"/>
                </a:solidFill>
              </a:rPr>
              <a:t>Encuestas, Monitorias por Paneles, y los Experimentos de Laboratorio y de Campo. </a:t>
            </a:r>
          </a:p>
        </p:txBody>
      </p:sp>
      <p:cxnSp>
        <p:nvCxnSpPr>
          <p:cNvPr id="4" name="5 Conector recto">
            <a:extLst>
              <a:ext uri="{FF2B5EF4-FFF2-40B4-BE49-F238E27FC236}">
                <a16:creationId xmlns:a16="http://schemas.microsoft.com/office/drawing/2014/main" id="{42E76731-3AEC-4B67-9AF5-D1945A43B534}"/>
              </a:ext>
            </a:extLst>
          </p:cNvPr>
          <p:cNvCxnSpPr>
            <a:cxnSpLocks/>
          </p:cNvCxnSpPr>
          <p:nvPr/>
        </p:nvCxnSpPr>
        <p:spPr>
          <a:xfrm>
            <a:off x="251520" y="4803998"/>
            <a:ext cx="7560840"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6" name="3 Imagen" descr="C:\Users\e13104\Dropbox\UTP\Logo UTP en alta - 29-8-13.jpg">
            <a:extLst>
              <a:ext uri="{FF2B5EF4-FFF2-40B4-BE49-F238E27FC236}">
                <a16:creationId xmlns:a16="http://schemas.microsoft.com/office/drawing/2014/main" id="{981E897C-D461-4158-9CB7-D2087DA12C83}"/>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58695" y="4220322"/>
            <a:ext cx="1371600" cy="571500"/>
          </a:xfrm>
          <a:prstGeom prst="rect">
            <a:avLst/>
          </a:prstGeom>
          <a:noFill/>
          <a:ln>
            <a:noFill/>
          </a:ln>
        </p:spPr>
      </p:pic>
    </p:spTree>
    <p:extLst>
      <p:ext uri="{BB962C8B-B14F-4D97-AF65-F5344CB8AC3E}">
        <p14:creationId xmlns:p14="http://schemas.microsoft.com/office/powerpoint/2010/main" val="165068319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Diagrama"/>
          <p:cNvGraphicFramePr/>
          <p:nvPr>
            <p:extLst/>
          </p:nvPr>
        </p:nvGraphicFramePr>
        <p:xfrm>
          <a:off x="457200" y="205979"/>
          <a:ext cx="8229600" cy="857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Marcador de contenido"/>
          <p:cNvSpPr>
            <a:spLocks noGrp="1"/>
          </p:cNvSpPr>
          <p:nvPr>
            <p:ph idx="1"/>
          </p:nvPr>
        </p:nvSpPr>
        <p:spPr>
          <a:xfrm>
            <a:off x="3203848" y="1200151"/>
            <a:ext cx="5482952" cy="3171799"/>
          </a:xfrm>
        </p:spPr>
        <p:txBody>
          <a:bodyPr>
            <a:noAutofit/>
          </a:bodyPr>
          <a:lstStyle/>
          <a:p>
            <a:pPr marL="0" indent="0">
              <a:buNone/>
            </a:pPr>
            <a:r>
              <a:rPr lang="es-ES_tradnl" sz="1400" dirty="0"/>
              <a:t>Un clúster industrial (o simplemente clúster) es un concepto nacido a principios de la década de los 90 como </a:t>
            </a:r>
            <a:r>
              <a:rPr lang="es-ES_tradnl" sz="1400" i="1" dirty="0"/>
              <a:t>herramienta para el análisis de aquellos factores que permiten a una industria específica incorporar nuevos eslabones en su cadena productiva.</a:t>
            </a:r>
          </a:p>
          <a:p>
            <a:pPr marL="0" indent="0">
              <a:buNone/>
            </a:pPr>
            <a:r>
              <a:rPr lang="es-ES_tradnl" sz="1400" dirty="0"/>
              <a:t>Los factores que determinan el uso de nuevas tecnologías en sus procesos, y los factores determinantes de la generación de actividades de aglomeración.</a:t>
            </a:r>
          </a:p>
          <a:p>
            <a:pPr marL="0" indent="0">
              <a:buNone/>
            </a:pPr>
            <a:r>
              <a:rPr lang="es-ES_tradnl" sz="1400" dirty="0"/>
              <a:t> </a:t>
            </a:r>
            <a:r>
              <a:rPr lang="es-ES_tradnl" sz="1400" b="1" dirty="0" err="1">
                <a:solidFill>
                  <a:srgbClr val="FFC000"/>
                </a:solidFill>
              </a:rPr>
              <a:t>Porter</a:t>
            </a:r>
            <a:r>
              <a:rPr lang="es-ES_tradnl" sz="1400" b="1" dirty="0">
                <a:solidFill>
                  <a:srgbClr val="FFC000"/>
                </a:solidFill>
              </a:rPr>
              <a:t> define «clúster» </a:t>
            </a:r>
            <a:r>
              <a:rPr lang="es-ES_tradnl" sz="1400" dirty="0"/>
              <a:t>como </a:t>
            </a:r>
            <a:r>
              <a:rPr lang="es-ES_tradnl" sz="1400" b="1" dirty="0">
                <a:solidFill>
                  <a:srgbClr val="FF0000"/>
                </a:solidFill>
              </a:rPr>
              <a:t>concentraciones de empresas e instituciones interconectadas </a:t>
            </a:r>
            <a:r>
              <a:rPr lang="es-ES_tradnl" sz="1400" dirty="0"/>
              <a:t>en un campo particular para la competencia, pudiéndose observar en el mundo gran variedad de clústeres en industrias como la </a:t>
            </a:r>
            <a:r>
              <a:rPr lang="es-ES_tradnl" sz="1400" b="1" dirty="0">
                <a:solidFill>
                  <a:srgbClr val="0070C0"/>
                </a:solidFill>
              </a:rPr>
              <a:t>automotriz, tecnologías de la información, turismo, servicios de negocios, minería, petróleo y gas, productos agrícolas, transporte, productos manufactureros y logística</a:t>
            </a:r>
            <a:r>
              <a:rPr lang="es-ES_tradnl" sz="1400" dirty="0"/>
              <a:t>, entre otros.</a:t>
            </a:r>
          </a:p>
        </p:txBody>
      </p:sp>
      <p:pic>
        <p:nvPicPr>
          <p:cNvPr id="1433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512" y="1491630"/>
            <a:ext cx="2801081"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5 Conector recto">
            <a:extLst>
              <a:ext uri="{FF2B5EF4-FFF2-40B4-BE49-F238E27FC236}">
                <a16:creationId xmlns:a16="http://schemas.microsoft.com/office/drawing/2014/main" id="{96590DB5-7588-41BF-B7CD-0D6A22899F05}"/>
              </a:ext>
            </a:extLst>
          </p:cNvPr>
          <p:cNvCxnSpPr>
            <a:cxnSpLocks/>
          </p:cNvCxnSpPr>
          <p:nvPr/>
        </p:nvCxnSpPr>
        <p:spPr>
          <a:xfrm>
            <a:off x="251520" y="4803998"/>
            <a:ext cx="748883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7" name="3 Imagen" descr="C:\Users\e13104\Dropbox\UTP\Logo UTP en alta - 29-8-13.jpg">
            <a:extLst>
              <a:ext uri="{FF2B5EF4-FFF2-40B4-BE49-F238E27FC236}">
                <a16:creationId xmlns:a16="http://schemas.microsoft.com/office/drawing/2014/main" id="{B28E9216-FD31-4810-8CDF-989B3D8866C7}"/>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68344" y="4207085"/>
            <a:ext cx="1371600" cy="571500"/>
          </a:xfrm>
          <a:prstGeom prst="rect">
            <a:avLst/>
          </a:prstGeom>
          <a:noFill/>
          <a:ln>
            <a:noFill/>
          </a:ln>
        </p:spPr>
      </p:pic>
    </p:spTree>
    <p:extLst>
      <p:ext uri="{BB962C8B-B14F-4D97-AF65-F5344CB8AC3E}">
        <p14:creationId xmlns:p14="http://schemas.microsoft.com/office/powerpoint/2010/main" val="15364604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4 Diagrama"/>
          <p:cNvGraphicFramePr/>
          <p:nvPr>
            <p:extLst>
              <p:ext uri="{D42A27DB-BD31-4B8C-83A1-F6EECF244321}">
                <p14:modId xmlns:p14="http://schemas.microsoft.com/office/powerpoint/2010/main" val="2291537854"/>
              </p:ext>
            </p:extLst>
          </p:nvPr>
        </p:nvGraphicFramePr>
        <p:xfrm>
          <a:off x="457200" y="205979"/>
          <a:ext cx="8229600" cy="857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Marcador de contenido"/>
          <p:cNvSpPr>
            <a:spLocks noGrp="1"/>
          </p:cNvSpPr>
          <p:nvPr>
            <p:ph idx="1"/>
          </p:nvPr>
        </p:nvSpPr>
        <p:spPr>
          <a:xfrm>
            <a:off x="3131840" y="1200151"/>
            <a:ext cx="5554960" cy="3171799"/>
          </a:xfrm>
        </p:spPr>
        <p:txBody>
          <a:bodyPr>
            <a:noAutofit/>
          </a:bodyPr>
          <a:lstStyle/>
          <a:p>
            <a:pPr marL="0" indent="0">
              <a:buNone/>
            </a:pPr>
            <a:r>
              <a:rPr lang="es-ES_tradnl" sz="1200" dirty="0">
                <a:solidFill>
                  <a:srgbClr val="C00000"/>
                </a:solidFill>
              </a:rPr>
              <a:t>La Investigación Cualitativa es una metodología de investigación que persigue obtener información que permita comprender la naturaleza y “calidad” del comportamiento </a:t>
            </a:r>
            <a:r>
              <a:rPr lang="es-ES_tradnl" sz="1200" dirty="0"/>
              <a:t>de un evento o situación, así como los </a:t>
            </a:r>
            <a:r>
              <a:rPr lang="es-ES_tradnl" sz="1200" dirty="0">
                <a:solidFill>
                  <a:srgbClr val="C00000"/>
                </a:solidFill>
              </a:rPr>
              <a:t>motivos </a:t>
            </a:r>
            <a:r>
              <a:rPr lang="es-ES_tradnl" sz="1200" dirty="0"/>
              <a:t>de dicho comportamiento </a:t>
            </a:r>
            <a:r>
              <a:rPr lang="es-ES_tradnl" sz="1200" i="1" dirty="0"/>
              <a:t>(qué, cómo, por qué</a:t>
            </a:r>
            <a:r>
              <a:rPr lang="es-ES_tradnl" sz="1200" dirty="0"/>
              <a:t>). </a:t>
            </a:r>
          </a:p>
          <a:p>
            <a:pPr marL="0" indent="0">
              <a:buNone/>
            </a:pPr>
            <a:r>
              <a:rPr lang="es-ES_tradnl" sz="1200" dirty="0"/>
              <a:t>Está centrada en la búsqueda de lo conceptual. </a:t>
            </a:r>
            <a:r>
              <a:rPr lang="es-ES_tradnl" sz="1200" dirty="0">
                <a:solidFill>
                  <a:srgbClr val="C00000"/>
                </a:solidFill>
              </a:rPr>
              <a:t>El propósito es principalmente exploratorio u orientador con énfasis en la comprensión y en la búsqueda de profundidad en el conocimiento de los problemas.</a:t>
            </a:r>
            <a:r>
              <a:rPr lang="es-ES_tradnl" sz="1200" dirty="0"/>
              <a:t> Tiene una aproximación subjetiva, con una </a:t>
            </a:r>
            <a:r>
              <a:rPr lang="es-ES_tradnl" sz="1200" b="1" dirty="0">
                <a:solidFill>
                  <a:srgbClr val="C00000"/>
                </a:solidFill>
              </a:rPr>
              <a:t>“visión desde dentro” </a:t>
            </a:r>
            <a:r>
              <a:rPr lang="es-ES_tradnl" sz="1200" dirty="0"/>
              <a:t>y con una proximidad con la información. Utiliza muestras de tamaños pequeños.</a:t>
            </a:r>
          </a:p>
          <a:p>
            <a:pPr marL="0" indent="0">
              <a:buNone/>
            </a:pPr>
            <a:r>
              <a:rPr lang="es-ES_tradnl" sz="1200" dirty="0">
                <a:solidFill>
                  <a:schemeClr val="tx1"/>
                </a:solidFill>
              </a:rPr>
              <a:t>Entre los métodos cualitativos más utilizados encontramos: </a:t>
            </a:r>
          </a:p>
          <a:p>
            <a:pPr>
              <a:buFont typeface="Courier New" pitchFamily="49" charset="0"/>
              <a:buChar char="o"/>
            </a:pPr>
            <a:r>
              <a:rPr lang="es-ES_tradnl" sz="1200" b="1" i="1" dirty="0">
                <a:solidFill>
                  <a:srgbClr val="0070C0"/>
                </a:solidFill>
              </a:rPr>
              <a:t>Entrevistas de Profundidad,</a:t>
            </a:r>
          </a:p>
          <a:p>
            <a:pPr>
              <a:buFont typeface="Courier New" pitchFamily="49" charset="0"/>
              <a:buChar char="o"/>
            </a:pPr>
            <a:r>
              <a:rPr lang="es-ES_tradnl" sz="1200" b="1" i="1" dirty="0">
                <a:solidFill>
                  <a:srgbClr val="0070C0"/>
                </a:solidFill>
              </a:rPr>
              <a:t> Sesiones de Grupo,</a:t>
            </a:r>
          </a:p>
          <a:p>
            <a:pPr>
              <a:buFont typeface="Courier New" pitchFamily="49" charset="0"/>
              <a:buChar char="o"/>
            </a:pPr>
            <a:r>
              <a:rPr lang="es-ES_tradnl" sz="1200" b="1" i="1" dirty="0">
                <a:solidFill>
                  <a:srgbClr val="0070C0"/>
                </a:solidFill>
              </a:rPr>
              <a:t> Observación, Técnicas Proyectivas,</a:t>
            </a:r>
          </a:p>
          <a:p>
            <a:pPr>
              <a:buFont typeface="Courier New" pitchFamily="49" charset="0"/>
              <a:buChar char="o"/>
            </a:pPr>
            <a:r>
              <a:rPr lang="es-ES_tradnl" sz="1200" b="1" i="1" dirty="0">
                <a:solidFill>
                  <a:srgbClr val="0070C0"/>
                </a:solidFill>
              </a:rPr>
              <a:t> Analogías y Casos.</a:t>
            </a:r>
          </a:p>
          <a:p>
            <a:pPr>
              <a:buFont typeface="Courier New" pitchFamily="49" charset="0"/>
              <a:buChar char="o"/>
            </a:pPr>
            <a:r>
              <a:rPr lang="es-ES_tradnl" sz="1200" b="1" i="1" dirty="0">
                <a:solidFill>
                  <a:srgbClr val="0070C0"/>
                </a:solidFill>
              </a:rPr>
              <a:t> Por pare de los cuantitativos los más usuales son: Encuestas, Monitorias por Paneles, y los Experimentos de Laboratorio y de Campo</a:t>
            </a:r>
          </a:p>
        </p:txBody>
      </p:sp>
      <p:cxnSp>
        <p:nvCxnSpPr>
          <p:cNvPr id="4" name="5 Conector recto">
            <a:extLst>
              <a:ext uri="{FF2B5EF4-FFF2-40B4-BE49-F238E27FC236}">
                <a16:creationId xmlns:a16="http://schemas.microsoft.com/office/drawing/2014/main" id="{818F5AD6-F134-4509-9A72-962A8FC8A14F}"/>
              </a:ext>
            </a:extLst>
          </p:cNvPr>
          <p:cNvCxnSpPr/>
          <p:nvPr/>
        </p:nvCxnSpPr>
        <p:spPr>
          <a:xfrm>
            <a:off x="251520" y="4803998"/>
            <a:ext cx="712879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6" name="3 Imagen" descr="C:\Users\e13104\Dropbox\UTP\Logo UTP en alta - 29-8-13.jpg">
            <a:extLst>
              <a:ext uri="{FF2B5EF4-FFF2-40B4-BE49-F238E27FC236}">
                <a16:creationId xmlns:a16="http://schemas.microsoft.com/office/drawing/2014/main" id="{B8DEE84F-758D-4906-9D48-5561BA04CC13}"/>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68344" y="4302224"/>
            <a:ext cx="1371600" cy="571500"/>
          </a:xfrm>
          <a:prstGeom prst="rect">
            <a:avLst/>
          </a:prstGeom>
          <a:noFill/>
          <a:ln>
            <a:noFill/>
          </a:ln>
        </p:spPr>
      </p:pic>
    </p:spTree>
    <p:extLst>
      <p:ext uri="{BB962C8B-B14F-4D97-AF65-F5344CB8AC3E}">
        <p14:creationId xmlns:p14="http://schemas.microsoft.com/office/powerpoint/2010/main" val="16650614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Diagrama"/>
          <p:cNvGraphicFramePr/>
          <p:nvPr>
            <p:extLst/>
          </p:nvPr>
        </p:nvGraphicFramePr>
        <p:xfrm>
          <a:off x="457200" y="205979"/>
          <a:ext cx="8229600" cy="857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Marcador de contenido"/>
          <p:cNvSpPr>
            <a:spLocks noGrp="1"/>
          </p:cNvSpPr>
          <p:nvPr>
            <p:ph idx="1"/>
          </p:nvPr>
        </p:nvSpPr>
        <p:spPr>
          <a:xfrm>
            <a:off x="3419872" y="1347614"/>
            <a:ext cx="5472608" cy="3099791"/>
          </a:xfrm>
        </p:spPr>
        <p:txBody>
          <a:bodyPr>
            <a:normAutofit fontScale="47500" lnSpcReduction="20000"/>
          </a:bodyPr>
          <a:lstStyle/>
          <a:p>
            <a:pPr marL="0" indent="0">
              <a:buNone/>
            </a:pPr>
            <a:r>
              <a:rPr lang="es-ES_tradnl" dirty="0">
                <a:solidFill>
                  <a:srgbClr val="C00000"/>
                </a:solidFill>
              </a:rPr>
              <a:t>Herramienta utilizada para la toma de decisiones </a:t>
            </a:r>
            <a:r>
              <a:rPr lang="es-ES_tradnl" dirty="0"/>
              <a:t>en base a factores cualitativos no homogéneos que intervienen en un suceso.</a:t>
            </a:r>
          </a:p>
          <a:p>
            <a:pPr marL="0" indent="0">
              <a:buNone/>
            </a:pPr>
            <a:r>
              <a:rPr lang="es-ES_tradnl" dirty="0"/>
              <a:t>Obtenemos un </a:t>
            </a:r>
            <a:r>
              <a:rPr lang="es-ES_tradnl" dirty="0">
                <a:solidFill>
                  <a:srgbClr val="C00000"/>
                </a:solidFill>
              </a:rPr>
              <a:t>sistema de clasificación de dos dimensiones</a:t>
            </a:r>
            <a:r>
              <a:rPr lang="es-ES_tradnl" dirty="0"/>
              <a:t>, parecido a la matriz del BCG. </a:t>
            </a:r>
          </a:p>
          <a:p>
            <a:pPr marL="0" indent="0">
              <a:buNone/>
            </a:pPr>
            <a:r>
              <a:rPr lang="es-ES_tradnl" dirty="0"/>
              <a:t>Es usual </a:t>
            </a:r>
            <a:r>
              <a:rPr lang="es-ES_tradnl" dirty="0">
                <a:solidFill>
                  <a:srgbClr val="C00000"/>
                </a:solidFill>
              </a:rPr>
              <a:t>subdividir cada dimensión en tres niveles </a:t>
            </a:r>
            <a:r>
              <a:rPr lang="es-ES_tradnl" dirty="0"/>
              <a:t>(</a:t>
            </a:r>
            <a:r>
              <a:rPr lang="es-ES_tradnl" i="1" dirty="0"/>
              <a:t>débil, medio, fuerte</a:t>
            </a:r>
            <a:r>
              <a:rPr lang="es-ES_tradnl" dirty="0"/>
              <a:t>), lo que conlleva a definir nueve casillas, correspondiendo </a:t>
            </a:r>
            <a:r>
              <a:rPr lang="es-ES_tradnl" dirty="0">
                <a:solidFill>
                  <a:srgbClr val="C00000"/>
                </a:solidFill>
              </a:rPr>
              <a:t>cada una a una posición estratégica específica.</a:t>
            </a:r>
          </a:p>
          <a:p>
            <a:pPr marL="0" indent="0">
              <a:buNone/>
            </a:pPr>
            <a:endParaRPr lang="es-ES_tradnl" dirty="0"/>
          </a:p>
          <a:p>
            <a:pPr marL="0" indent="0">
              <a:buNone/>
            </a:pPr>
            <a:r>
              <a:rPr lang="es-ES_tradnl" b="1" dirty="0">
                <a:solidFill>
                  <a:schemeClr val="tx1"/>
                </a:solidFill>
              </a:rPr>
              <a:t>Individualmente las zonas corresponden a un posicionamiento específico. </a:t>
            </a:r>
          </a:p>
          <a:p>
            <a:pPr marL="0" indent="0">
              <a:buNone/>
            </a:pPr>
            <a:r>
              <a:rPr lang="es-ES_tradnl" dirty="0"/>
              <a:t>Las distintas actividades de la empresa pueden ser </a:t>
            </a:r>
            <a:r>
              <a:rPr lang="es-ES_tradnl" dirty="0">
                <a:solidFill>
                  <a:srgbClr val="C00000"/>
                </a:solidFill>
              </a:rPr>
              <a:t>representadas por círculos</a:t>
            </a:r>
            <a:r>
              <a:rPr lang="es-ES_tradnl" dirty="0"/>
              <a:t>, en donde su superficie es proporcional a la importancia en la cifra total de ventas.</a:t>
            </a:r>
          </a:p>
          <a:p>
            <a:pPr marL="0" indent="0">
              <a:buNone/>
            </a:pPr>
            <a:r>
              <a:rPr lang="es-ES_tradnl" dirty="0"/>
              <a:t> Los posicionamientos más claros son aquellos que se sitúan en las cuatro esquinas de la matriz.</a:t>
            </a:r>
          </a:p>
        </p:txBody>
      </p:sp>
      <p:pic>
        <p:nvPicPr>
          <p:cNvPr id="1331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131590"/>
            <a:ext cx="3419872"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5 Conector recto">
            <a:extLst>
              <a:ext uri="{FF2B5EF4-FFF2-40B4-BE49-F238E27FC236}">
                <a16:creationId xmlns:a16="http://schemas.microsoft.com/office/drawing/2014/main" id="{44C88F5A-29CD-4B8A-B7C8-59C26881A089}"/>
              </a:ext>
            </a:extLst>
          </p:cNvPr>
          <p:cNvCxnSpPr>
            <a:cxnSpLocks/>
          </p:cNvCxnSpPr>
          <p:nvPr/>
        </p:nvCxnSpPr>
        <p:spPr>
          <a:xfrm>
            <a:off x="251520" y="4803998"/>
            <a:ext cx="7416824"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7" name="3 Imagen" descr="C:\Users\e13104\Dropbox\UTP\Logo UTP en alta - 29-8-13.jpg">
            <a:extLst>
              <a:ext uri="{FF2B5EF4-FFF2-40B4-BE49-F238E27FC236}">
                <a16:creationId xmlns:a16="http://schemas.microsoft.com/office/drawing/2014/main" id="{A51E3C54-F727-4ADB-B027-23EA368F2986}"/>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68344" y="4083918"/>
            <a:ext cx="1371600" cy="571500"/>
          </a:xfrm>
          <a:prstGeom prst="rect">
            <a:avLst/>
          </a:prstGeom>
          <a:noFill/>
          <a:ln>
            <a:noFill/>
          </a:ln>
        </p:spPr>
      </p:pic>
    </p:spTree>
    <p:extLst>
      <p:ext uri="{BB962C8B-B14F-4D97-AF65-F5344CB8AC3E}">
        <p14:creationId xmlns:p14="http://schemas.microsoft.com/office/powerpoint/2010/main" val="319305735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4 Diagrama"/>
          <p:cNvGraphicFramePr/>
          <p:nvPr>
            <p:extLst>
              <p:ext uri="{D42A27DB-BD31-4B8C-83A1-F6EECF244321}">
                <p14:modId xmlns:p14="http://schemas.microsoft.com/office/powerpoint/2010/main" val="2800665042"/>
              </p:ext>
            </p:extLst>
          </p:nvPr>
        </p:nvGraphicFramePr>
        <p:xfrm>
          <a:off x="457200" y="205979"/>
          <a:ext cx="8229600" cy="857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Marcador de contenido"/>
          <p:cNvSpPr>
            <a:spLocks noGrp="1"/>
          </p:cNvSpPr>
          <p:nvPr>
            <p:ph idx="1"/>
          </p:nvPr>
        </p:nvSpPr>
        <p:spPr>
          <a:xfrm>
            <a:off x="457200" y="1200151"/>
            <a:ext cx="2674640" cy="2163687"/>
          </a:xfrm>
        </p:spPr>
        <p:txBody>
          <a:bodyPr>
            <a:normAutofit fontScale="92500" lnSpcReduction="10000"/>
          </a:bodyPr>
          <a:lstStyle/>
          <a:p>
            <a:pPr marL="0" indent="0">
              <a:buNone/>
            </a:pPr>
            <a:r>
              <a:rPr lang="es-ES_tradnl" sz="1800" b="1" dirty="0">
                <a:solidFill>
                  <a:srgbClr val="0070C0"/>
                </a:solidFill>
              </a:rPr>
              <a:t>Pasos Para Examinar la Demanda Selectiva</a:t>
            </a:r>
          </a:p>
          <a:p>
            <a:pPr>
              <a:buFont typeface="Wingdings" pitchFamily="2" charset="2"/>
              <a:buChar char="q"/>
            </a:pPr>
            <a:r>
              <a:rPr lang="es-ES_tradnl" sz="1800" b="1" dirty="0">
                <a:solidFill>
                  <a:schemeClr val="tx1"/>
                </a:solidFill>
              </a:rPr>
              <a:t>Identificación de los Tipos de Procesos de Decisión</a:t>
            </a:r>
          </a:p>
          <a:p>
            <a:pPr>
              <a:buFont typeface="Wingdings" pitchFamily="2" charset="2"/>
              <a:buChar char="q"/>
            </a:pPr>
            <a:r>
              <a:rPr lang="es-ES_tradnl" sz="1800" b="1" dirty="0">
                <a:solidFill>
                  <a:schemeClr val="tx1"/>
                </a:solidFill>
              </a:rPr>
              <a:t>Identificación de los Atributos Determinantes</a:t>
            </a:r>
          </a:p>
        </p:txBody>
      </p:sp>
      <p:pic>
        <p:nvPicPr>
          <p:cNvPr id="1229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6099" y="1275606"/>
            <a:ext cx="4815978" cy="3007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5 Conector recto">
            <a:extLst>
              <a:ext uri="{FF2B5EF4-FFF2-40B4-BE49-F238E27FC236}">
                <a16:creationId xmlns:a16="http://schemas.microsoft.com/office/drawing/2014/main" id="{B70E9F78-F1A1-4F2A-9C9E-2B47D52ED230}"/>
              </a:ext>
            </a:extLst>
          </p:cNvPr>
          <p:cNvCxnSpPr/>
          <p:nvPr/>
        </p:nvCxnSpPr>
        <p:spPr>
          <a:xfrm>
            <a:off x="251520" y="4803998"/>
            <a:ext cx="712879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7" name="3 Imagen" descr="C:\Users\e13104\Dropbox\UTP\Logo UTP en alta - 29-8-13.jpg">
            <a:extLst>
              <a:ext uri="{FF2B5EF4-FFF2-40B4-BE49-F238E27FC236}">
                <a16:creationId xmlns:a16="http://schemas.microsoft.com/office/drawing/2014/main" id="{7142371C-1303-403A-9693-99F61517F3C5}"/>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524328" y="4155926"/>
            <a:ext cx="1371600" cy="571500"/>
          </a:xfrm>
          <a:prstGeom prst="rect">
            <a:avLst/>
          </a:prstGeom>
          <a:noFill/>
          <a:ln>
            <a:noFill/>
          </a:ln>
        </p:spPr>
      </p:pic>
    </p:spTree>
    <p:extLst>
      <p:ext uri="{BB962C8B-B14F-4D97-AF65-F5344CB8AC3E}">
        <p14:creationId xmlns:p14="http://schemas.microsoft.com/office/powerpoint/2010/main" val="1221804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527181" y="2895786"/>
            <a:ext cx="4374486" cy="648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b="1" dirty="0">
              <a:solidFill>
                <a:srgbClr val="FF0000"/>
              </a:solidFill>
            </a:endParaRPr>
          </a:p>
        </p:txBody>
      </p:sp>
      <p:sp>
        <p:nvSpPr>
          <p:cNvPr id="5" name="4 Rectángulo"/>
          <p:cNvSpPr/>
          <p:nvPr/>
        </p:nvSpPr>
        <p:spPr>
          <a:xfrm>
            <a:off x="2422586" y="978573"/>
            <a:ext cx="4590510" cy="10261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b="1" dirty="0">
              <a:solidFill>
                <a:srgbClr val="FF0000"/>
              </a:solidFill>
            </a:endParaRPr>
          </a:p>
        </p:txBody>
      </p:sp>
      <p:cxnSp>
        <p:nvCxnSpPr>
          <p:cNvPr id="6" name="5 Conector recto"/>
          <p:cNvCxnSpPr>
            <a:cxnSpLocks/>
          </p:cNvCxnSpPr>
          <p:nvPr/>
        </p:nvCxnSpPr>
        <p:spPr>
          <a:xfrm>
            <a:off x="755576" y="4803998"/>
            <a:ext cx="6912768"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8" name="7 Imagen" descr="C:\Users\e13104\Dropbox\UTP\Logo UTP en alta - 29-8-1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47992" y="4098400"/>
            <a:ext cx="1371600" cy="571500"/>
          </a:xfrm>
          <a:prstGeom prst="rect">
            <a:avLst/>
          </a:prstGeom>
          <a:noFill/>
          <a:ln>
            <a:noFill/>
          </a:ln>
        </p:spPr>
      </p:pic>
      <p:sp>
        <p:nvSpPr>
          <p:cNvPr id="2" name="Rectángulo 1">
            <a:extLst>
              <a:ext uri="{FF2B5EF4-FFF2-40B4-BE49-F238E27FC236}">
                <a16:creationId xmlns:a16="http://schemas.microsoft.com/office/drawing/2014/main" id="{DEDC1BAE-A9E4-45D7-B1BD-DC9C0682DF23}"/>
              </a:ext>
            </a:extLst>
          </p:cNvPr>
          <p:cNvSpPr/>
          <p:nvPr/>
        </p:nvSpPr>
        <p:spPr>
          <a:xfrm>
            <a:off x="1925706" y="303498"/>
            <a:ext cx="5454606" cy="594066"/>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400" dirty="0">
                <a:solidFill>
                  <a:srgbClr val="FF0000"/>
                </a:solidFill>
              </a:rPr>
              <a:t>Definición de nueva economía</a:t>
            </a:r>
          </a:p>
        </p:txBody>
      </p:sp>
      <p:sp>
        <p:nvSpPr>
          <p:cNvPr id="7" name="Marcador de contenido 2">
            <a:extLst>
              <a:ext uri="{FF2B5EF4-FFF2-40B4-BE49-F238E27FC236}">
                <a16:creationId xmlns:a16="http://schemas.microsoft.com/office/drawing/2014/main" id="{C9392FCA-A0F4-4808-AF4E-C61F21A3C41E}"/>
              </a:ext>
            </a:extLst>
          </p:cNvPr>
          <p:cNvSpPr txBox="1">
            <a:spLocks/>
          </p:cNvSpPr>
          <p:nvPr/>
        </p:nvSpPr>
        <p:spPr>
          <a:xfrm>
            <a:off x="827584" y="1064146"/>
            <a:ext cx="7406208" cy="2947764"/>
          </a:xfrm>
          <a:prstGeom prst="rect">
            <a:avLst/>
          </a:prstGeom>
        </p:spPr>
        <p:txBody>
          <a:bodyPr>
            <a:normAutofit fontScale="25000" lnSpcReduction="20000"/>
          </a:bodyPr>
          <a:lstStyle>
            <a:lvl1pPr marL="342900" indent="-342900" algn="just" defTabSz="914400" rtl="0" eaLnBrk="1" latinLnBrk="0" hangingPunct="1">
              <a:spcBef>
                <a:spcPct val="20000"/>
              </a:spcBef>
              <a:buFont typeface="Arial" panose="020B0604020202020204" pitchFamily="34" charset="0"/>
              <a:buChar char="•"/>
              <a:defRPr sz="3200" b="0" i="0" u="none" kern="1200">
                <a:solidFill>
                  <a:schemeClr val="tx1">
                    <a:lumMod val="65000"/>
                    <a:lumOff val="35000"/>
                  </a:schemeClr>
                </a:solidFill>
                <a:latin typeface="+mn-lt"/>
                <a:ea typeface="+mn-ea"/>
                <a:cs typeface="+mn-cs"/>
              </a:defRPr>
            </a:lvl1pPr>
            <a:lvl2pPr marL="742950" indent="-285750" algn="just" defTabSz="914400" rtl="0" eaLnBrk="1" latinLnBrk="0" hangingPunct="1">
              <a:spcBef>
                <a:spcPct val="20000"/>
              </a:spcBef>
              <a:buFont typeface="Arial" panose="020B0604020202020204" pitchFamily="34" charset="0"/>
              <a:buChar char="–"/>
              <a:defRPr sz="2800" kern="1200">
                <a:solidFill>
                  <a:schemeClr val="tx1">
                    <a:lumMod val="65000"/>
                    <a:lumOff val="35000"/>
                  </a:schemeClr>
                </a:solidFill>
                <a:latin typeface="+mn-lt"/>
                <a:ea typeface="+mn-ea"/>
                <a:cs typeface="+mn-cs"/>
              </a:defRPr>
            </a:lvl2pPr>
            <a:lvl3pPr marL="1143000" indent="-228600" algn="just" defTabSz="914400" rtl="0" eaLnBrk="1" latinLnBrk="0" hangingPunct="1">
              <a:spcBef>
                <a:spcPct val="20000"/>
              </a:spcBef>
              <a:buFont typeface="Arial" panose="020B0604020202020204" pitchFamily="34" charset="0"/>
              <a:buChar char="•"/>
              <a:defRPr sz="2400" kern="1200">
                <a:solidFill>
                  <a:schemeClr val="tx1">
                    <a:lumMod val="65000"/>
                    <a:lumOff val="35000"/>
                  </a:schemeClr>
                </a:solidFill>
                <a:latin typeface="+mn-lt"/>
                <a:ea typeface="+mn-ea"/>
                <a:cs typeface="+mn-cs"/>
              </a:defRPr>
            </a:lvl3pPr>
            <a:lvl4pPr marL="1600200" indent="-228600" algn="just" defTabSz="914400"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mn-lt"/>
                <a:ea typeface="+mn-ea"/>
                <a:cs typeface="+mn-cs"/>
              </a:defRPr>
            </a:lvl4pPr>
            <a:lvl5pPr marL="2057400" indent="-228600" algn="just" defTabSz="914400"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s-PE" dirty="0"/>
          </a:p>
          <a:p>
            <a:endParaRPr lang="es-PE" dirty="0"/>
          </a:p>
          <a:p>
            <a:endParaRPr lang="es-PE" dirty="0"/>
          </a:p>
          <a:p>
            <a:pPr marL="0" indent="0">
              <a:buFont typeface="Arial" panose="020B0604020202020204" pitchFamily="34" charset="0"/>
              <a:buNone/>
            </a:pPr>
            <a:r>
              <a:rPr lang="es-PE" sz="9800" dirty="0"/>
              <a:t>Realidad empresarial marcada por el uso de internet , la red aplicada a los negocios y  la creación de un mercado de valores de referencia  Nasdaq que busca realizar transacciones bursátiles de un conjunto de empresas que no posee activos físicos relevantes  y cuyas acciones se cotizan en función del conocimiento  e innovación para la creación ,mercadeo y distribución de productos  que implica la aplicación de tecnología.</a:t>
            </a:r>
          </a:p>
        </p:txBody>
      </p:sp>
    </p:spTree>
    <p:extLst>
      <p:ext uri="{BB962C8B-B14F-4D97-AF65-F5344CB8AC3E}">
        <p14:creationId xmlns:p14="http://schemas.microsoft.com/office/powerpoint/2010/main" val="410743753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4 Diagrama"/>
          <p:cNvGraphicFramePr/>
          <p:nvPr>
            <p:extLst>
              <p:ext uri="{D42A27DB-BD31-4B8C-83A1-F6EECF244321}">
                <p14:modId xmlns:p14="http://schemas.microsoft.com/office/powerpoint/2010/main" val="3262149961"/>
              </p:ext>
            </p:extLst>
          </p:nvPr>
        </p:nvGraphicFramePr>
        <p:xfrm>
          <a:off x="457200" y="205979"/>
          <a:ext cx="8229600" cy="857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Marcador de contenido"/>
          <p:cNvSpPr>
            <a:spLocks noGrp="1"/>
          </p:cNvSpPr>
          <p:nvPr>
            <p:ph idx="1"/>
          </p:nvPr>
        </p:nvSpPr>
        <p:spPr>
          <a:xfrm>
            <a:off x="457200" y="1200151"/>
            <a:ext cx="2602632" cy="2163687"/>
          </a:xfrm>
        </p:spPr>
        <p:style>
          <a:lnRef idx="2">
            <a:schemeClr val="accent6"/>
          </a:lnRef>
          <a:fillRef idx="1">
            <a:schemeClr val="lt1"/>
          </a:fillRef>
          <a:effectRef idx="0">
            <a:schemeClr val="accent6"/>
          </a:effectRef>
          <a:fontRef idx="minor">
            <a:schemeClr val="dk1"/>
          </a:fontRef>
        </p:style>
        <p:txBody>
          <a:bodyPr>
            <a:normAutofit fontScale="47500" lnSpcReduction="20000"/>
          </a:bodyPr>
          <a:lstStyle/>
          <a:p>
            <a:pPr marL="0" indent="0">
              <a:buNone/>
            </a:pPr>
            <a:r>
              <a:rPr lang="es-ES_tradnl" dirty="0">
                <a:solidFill>
                  <a:srgbClr val="C00000"/>
                </a:solidFill>
              </a:rPr>
              <a:t>El árbol de decisiones es una excelente ayuda para la elección entre varios cursos de acción. </a:t>
            </a:r>
          </a:p>
          <a:p>
            <a:pPr marL="0" indent="0">
              <a:buNone/>
            </a:pPr>
            <a:r>
              <a:rPr lang="es-ES_tradnl" dirty="0">
                <a:solidFill>
                  <a:srgbClr val="00B0F0"/>
                </a:solidFill>
              </a:rPr>
              <a:t>Proveen una estructura sumamente efectiva dentro de la cual estimar cuales son las opciones e investigar las posibles consecuencias de seleccionar cada una de ellas.</a:t>
            </a:r>
          </a:p>
          <a:p>
            <a:pPr marL="0" indent="0">
              <a:buNone/>
            </a:pPr>
            <a:r>
              <a:rPr lang="es-ES_tradnl" dirty="0">
                <a:solidFill>
                  <a:schemeClr val="accent4">
                    <a:lumMod val="75000"/>
                  </a:schemeClr>
                </a:solidFill>
              </a:rPr>
              <a:t>También ayudan a construir una imagen balanceada de los riesgos y recompensas asociados con cada posible curso de acción.</a:t>
            </a:r>
          </a:p>
        </p:txBody>
      </p:sp>
      <p:pic>
        <p:nvPicPr>
          <p:cNvPr id="1638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90900" y="1347615"/>
            <a:ext cx="5285556"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5 Conector recto">
            <a:extLst>
              <a:ext uri="{FF2B5EF4-FFF2-40B4-BE49-F238E27FC236}">
                <a16:creationId xmlns:a16="http://schemas.microsoft.com/office/drawing/2014/main" id="{DF845052-0EDB-4E19-B696-72D7CC30FA33}"/>
              </a:ext>
            </a:extLst>
          </p:cNvPr>
          <p:cNvCxnSpPr/>
          <p:nvPr/>
        </p:nvCxnSpPr>
        <p:spPr>
          <a:xfrm>
            <a:off x="251520" y="4803998"/>
            <a:ext cx="712879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7" name="3 Imagen" descr="C:\Users\e13104\Dropbox\UTP\Logo UTP en alta - 29-8-13.jpg">
            <a:extLst>
              <a:ext uri="{FF2B5EF4-FFF2-40B4-BE49-F238E27FC236}">
                <a16:creationId xmlns:a16="http://schemas.microsoft.com/office/drawing/2014/main" id="{9B99573B-6F8D-4434-84BF-9B2415CD72C2}"/>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35924" y="4201797"/>
            <a:ext cx="1371600" cy="571500"/>
          </a:xfrm>
          <a:prstGeom prst="rect">
            <a:avLst/>
          </a:prstGeom>
          <a:noFill/>
          <a:ln>
            <a:noFill/>
          </a:ln>
        </p:spPr>
      </p:pic>
    </p:spTree>
    <p:extLst>
      <p:ext uri="{BB962C8B-B14F-4D97-AF65-F5344CB8AC3E}">
        <p14:creationId xmlns:p14="http://schemas.microsoft.com/office/powerpoint/2010/main" val="300627168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6 Diagrama"/>
          <p:cNvGraphicFramePr/>
          <p:nvPr>
            <p:extLst>
              <p:ext uri="{D42A27DB-BD31-4B8C-83A1-F6EECF244321}">
                <p14:modId xmlns:p14="http://schemas.microsoft.com/office/powerpoint/2010/main" val="2471396469"/>
              </p:ext>
            </p:extLst>
          </p:nvPr>
        </p:nvGraphicFramePr>
        <p:xfrm>
          <a:off x="457200" y="205979"/>
          <a:ext cx="8229600" cy="857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Marcador de contenido"/>
          <p:cNvSpPr>
            <a:spLocks noGrp="1"/>
          </p:cNvSpPr>
          <p:nvPr>
            <p:ph sz="half" idx="1"/>
          </p:nvPr>
        </p:nvSpPr>
        <p:spPr/>
        <p:txBody>
          <a:bodyPr>
            <a:normAutofit fontScale="70000" lnSpcReduction="20000"/>
          </a:bodyPr>
          <a:lstStyle/>
          <a:p>
            <a:pPr marL="0" indent="0">
              <a:buNone/>
            </a:pPr>
            <a:r>
              <a:rPr lang="es-ES_tradnl" sz="1800" dirty="0">
                <a:solidFill>
                  <a:srgbClr val="FF0000"/>
                </a:solidFill>
              </a:rPr>
              <a:t>Los árboles de decisión proveen un método efectivo para la toma de decisiones debido a que:</a:t>
            </a:r>
          </a:p>
          <a:p>
            <a:pPr>
              <a:buFont typeface="Courier New" pitchFamily="49" charset="0"/>
              <a:buChar char="o"/>
            </a:pPr>
            <a:r>
              <a:rPr lang="es-ES_tradnl" sz="1800" dirty="0">
                <a:solidFill>
                  <a:srgbClr val="00B0F0"/>
                </a:solidFill>
              </a:rPr>
              <a:t>claramente plantean el problema para que todas las opciones sean analizadas.</a:t>
            </a:r>
          </a:p>
          <a:p>
            <a:pPr>
              <a:buFont typeface="Courier New" pitchFamily="49" charset="0"/>
              <a:buChar char="o"/>
            </a:pPr>
            <a:r>
              <a:rPr lang="es-ES_tradnl" sz="1800" dirty="0">
                <a:solidFill>
                  <a:srgbClr val="00B0F0"/>
                </a:solidFill>
              </a:rPr>
              <a:t>permiten analizar totalmente las posibles consecuencias de tomar una decisión.</a:t>
            </a:r>
          </a:p>
          <a:p>
            <a:pPr>
              <a:buFont typeface="Courier New" pitchFamily="49" charset="0"/>
              <a:buChar char="o"/>
            </a:pPr>
            <a:r>
              <a:rPr lang="es-ES_tradnl" sz="1800" dirty="0">
                <a:solidFill>
                  <a:srgbClr val="00B0F0"/>
                </a:solidFill>
              </a:rPr>
              <a:t>proveen un esquema para cuantificar el costo de un resultado y la probabilidad de que suceda.</a:t>
            </a:r>
          </a:p>
          <a:p>
            <a:pPr>
              <a:buFont typeface="Courier New" pitchFamily="49" charset="0"/>
              <a:buChar char="o"/>
            </a:pPr>
            <a:r>
              <a:rPr lang="es-ES_tradnl" sz="1800" dirty="0">
                <a:solidFill>
                  <a:srgbClr val="00B0F0"/>
                </a:solidFill>
              </a:rPr>
              <a:t>nos ayuda a realizar las mejores decisiones sobre la base de la información existente y de las mejores suposiciones.</a:t>
            </a:r>
          </a:p>
        </p:txBody>
      </p:sp>
      <p:sp>
        <p:nvSpPr>
          <p:cNvPr id="6" name="5 Marcador de contenido"/>
          <p:cNvSpPr>
            <a:spLocks noGrp="1"/>
          </p:cNvSpPr>
          <p:nvPr>
            <p:ph sz="half" idx="2"/>
          </p:nvPr>
        </p:nvSpPr>
        <p:spPr/>
        <p:txBody>
          <a:bodyPr>
            <a:normAutofit fontScale="70000" lnSpcReduction="20000"/>
          </a:bodyPr>
          <a:lstStyle/>
          <a:p>
            <a:pPr marL="0" indent="0">
              <a:buNone/>
            </a:pPr>
            <a:endParaRPr lang="es-ES_tradnl" dirty="0">
              <a:solidFill>
                <a:srgbClr val="00B0F0"/>
              </a:solidFill>
            </a:endParaRPr>
          </a:p>
        </p:txBody>
      </p:sp>
      <p:pic>
        <p:nvPicPr>
          <p:cNvPr id="1536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9992" y="267494"/>
            <a:ext cx="4176464" cy="4176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5 Conector recto">
            <a:extLst>
              <a:ext uri="{FF2B5EF4-FFF2-40B4-BE49-F238E27FC236}">
                <a16:creationId xmlns:a16="http://schemas.microsoft.com/office/drawing/2014/main" id="{D3E72C03-57FC-4369-B400-6D3B7010AD5F}"/>
              </a:ext>
            </a:extLst>
          </p:cNvPr>
          <p:cNvCxnSpPr/>
          <p:nvPr/>
        </p:nvCxnSpPr>
        <p:spPr>
          <a:xfrm>
            <a:off x="251520" y="4803998"/>
            <a:ext cx="712879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9" name="3 Imagen" descr="C:\Users\e13104\Dropbox\UTP\Logo UTP en alta - 29-8-13.jpg">
            <a:extLst>
              <a:ext uri="{FF2B5EF4-FFF2-40B4-BE49-F238E27FC236}">
                <a16:creationId xmlns:a16="http://schemas.microsoft.com/office/drawing/2014/main" id="{4F41498A-8F23-486E-94D4-FE637BD927E1}"/>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68344" y="4083918"/>
            <a:ext cx="1371600" cy="571500"/>
          </a:xfrm>
          <a:prstGeom prst="rect">
            <a:avLst/>
          </a:prstGeom>
          <a:noFill/>
          <a:ln>
            <a:noFill/>
          </a:ln>
        </p:spPr>
      </p:pic>
    </p:spTree>
    <p:extLst>
      <p:ext uri="{BB962C8B-B14F-4D97-AF65-F5344CB8AC3E}">
        <p14:creationId xmlns:p14="http://schemas.microsoft.com/office/powerpoint/2010/main" val="135413100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5 Diagrama"/>
          <p:cNvGraphicFramePr/>
          <p:nvPr>
            <p:extLst>
              <p:ext uri="{D42A27DB-BD31-4B8C-83A1-F6EECF244321}">
                <p14:modId xmlns:p14="http://schemas.microsoft.com/office/powerpoint/2010/main" val="1625493978"/>
              </p:ext>
            </p:extLst>
          </p:nvPr>
        </p:nvGraphicFramePr>
        <p:xfrm>
          <a:off x="457200" y="205979"/>
          <a:ext cx="8229600" cy="857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Marcador de contenido"/>
          <p:cNvSpPr>
            <a:spLocks noGrp="1"/>
          </p:cNvSpPr>
          <p:nvPr>
            <p:ph idx="1"/>
          </p:nvPr>
        </p:nvSpPr>
        <p:spPr>
          <a:xfrm>
            <a:off x="457200" y="1200151"/>
            <a:ext cx="3178696" cy="2163687"/>
          </a:xfrm>
        </p:spPr>
        <p:txBody>
          <a:bodyPr>
            <a:normAutofit fontScale="47500" lnSpcReduction="20000"/>
          </a:bodyPr>
          <a:lstStyle/>
          <a:p>
            <a:pPr marL="0" indent="0">
              <a:buNone/>
            </a:pPr>
            <a:r>
              <a:rPr lang="es-ES_tradnl" sz="2500" b="1" dirty="0">
                <a:solidFill>
                  <a:srgbClr val="C00000"/>
                </a:solidFill>
              </a:rPr>
              <a:t>CÓMO DIBUJAR UN ÁRBOL DE DECISION</a:t>
            </a:r>
          </a:p>
          <a:p>
            <a:pPr>
              <a:buFont typeface="Wingdings" pitchFamily="2" charset="2"/>
              <a:buChar char="§"/>
            </a:pPr>
            <a:r>
              <a:rPr lang="es-ES_tradnl" sz="1600" b="1" dirty="0">
                <a:solidFill>
                  <a:schemeClr val="tx1"/>
                </a:solidFill>
              </a:rPr>
              <a:t>Para comenzar a dibujar un árbol de decisión debemos escribir cuál es la decisión que necesitamos tomar. Dibujaremos un recuadro para representar esto en la parte izquierda de una página grande de papel.</a:t>
            </a:r>
          </a:p>
          <a:p>
            <a:pPr>
              <a:buFont typeface="Wingdings" pitchFamily="2" charset="2"/>
              <a:buChar char="§"/>
            </a:pPr>
            <a:r>
              <a:rPr lang="es-ES_tradnl" sz="1600" b="1" dirty="0">
                <a:solidFill>
                  <a:schemeClr val="tx1"/>
                </a:solidFill>
              </a:rPr>
              <a:t>Desde este recuadro se deben dibujar líneas hacia la derecha para cada posible solución, y escribir cuál es la solución sobre cada línea. </a:t>
            </a:r>
          </a:p>
          <a:p>
            <a:pPr>
              <a:buFont typeface="Wingdings" pitchFamily="2" charset="2"/>
              <a:buChar char="§"/>
            </a:pPr>
            <a:r>
              <a:rPr lang="es-ES_tradnl" sz="1600" b="1" dirty="0">
                <a:solidFill>
                  <a:schemeClr val="tx1"/>
                </a:solidFill>
              </a:rPr>
              <a:t>Se debe mantener las líneas lo más apartadas posibles para poder expandir tanto como se pueda el esquema</a:t>
            </a:r>
          </a:p>
          <a:p>
            <a:pPr>
              <a:buFont typeface="Wingdings" pitchFamily="2" charset="2"/>
              <a:buChar char="§"/>
            </a:pPr>
            <a:r>
              <a:rPr lang="es-ES_tradnl" sz="1600" b="1" dirty="0">
                <a:solidFill>
                  <a:schemeClr val="tx1"/>
                </a:solidFill>
              </a:rPr>
              <a:t>Al final de cada línea se debe estimar cuál puede ser el resultado. </a:t>
            </a:r>
          </a:p>
          <a:p>
            <a:pPr>
              <a:buFont typeface="Wingdings" pitchFamily="2" charset="2"/>
              <a:buChar char="§"/>
            </a:pPr>
            <a:r>
              <a:rPr lang="es-ES_tradnl" sz="1600" b="1" dirty="0">
                <a:solidFill>
                  <a:schemeClr val="tx1"/>
                </a:solidFill>
              </a:rPr>
              <a:t>Si este resultado es incierto, se puede dibujar un pequeño círculo.</a:t>
            </a:r>
          </a:p>
          <a:p>
            <a:pPr>
              <a:buFont typeface="Wingdings" pitchFamily="2" charset="2"/>
              <a:buChar char="§"/>
            </a:pPr>
            <a:r>
              <a:rPr lang="es-ES_tradnl" sz="1600" b="1" dirty="0">
                <a:solidFill>
                  <a:schemeClr val="tx1"/>
                </a:solidFill>
              </a:rPr>
              <a:t>Si el resultado es otra decisión que necesita ser tomada, se debe dibujar otro recuadro. </a:t>
            </a:r>
          </a:p>
          <a:p>
            <a:pPr>
              <a:buFont typeface="Wingdings" pitchFamily="2" charset="2"/>
              <a:buChar char="§"/>
            </a:pPr>
            <a:r>
              <a:rPr lang="es-ES_tradnl" sz="1600" b="1" dirty="0">
                <a:solidFill>
                  <a:schemeClr val="tx1"/>
                </a:solidFill>
              </a:rPr>
              <a:t> </a:t>
            </a:r>
          </a:p>
        </p:txBody>
      </p:sp>
      <p:sp>
        <p:nvSpPr>
          <p:cNvPr id="5" name="4 Rectángulo"/>
          <p:cNvSpPr/>
          <p:nvPr/>
        </p:nvSpPr>
        <p:spPr>
          <a:xfrm>
            <a:off x="3815916" y="1036521"/>
            <a:ext cx="4716524" cy="3539430"/>
          </a:xfrm>
          <a:prstGeom prst="rect">
            <a:avLst/>
          </a:prstGeom>
        </p:spPr>
        <p:txBody>
          <a:bodyPr wrap="square">
            <a:spAutoFit/>
          </a:bodyPr>
          <a:lstStyle/>
          <a:p>
            <a:pPr marL="285750" indent="-285750" algn="just">
              <a:buFont typeface="Wingdings" pitchFamily="2" charset="2"/>
              <a:buChar char="§"/>
            </a:pPr>
            <a:r>
              <a:rPr lang="es-ES_tradnl" sz="1400" dirty="0"/>
              <a:t>Se debe escribir la decisión o el causante arriba de los cuadros o círculos.</a:t>
            </a:r>
          </a:p>
          <a:p>
            <a:pPr marL="285750" indent="-285750" algn="just">
              <a:buFont typeface="Wingdings" pitchFamily="2" charset="2"/>
              <a:buChar char="§"/>
            </a:pPr>
            <a:r>
              <a:rPr lang="es-ES_tradnl" sz="1400" dirty="0"/>
              <a:t>Los recuadros representan decisiones, y los círculos representan resultados inciertos.</a:t>
            </a:r>
          </a:p>
          <a:p>
            <a:pPr marL="285750" indent="-285750" algn="just">
              <a:buFont typeface="Wingdings" pitchFamily="2" charset="2"/>
              <a:buChar char="§"/>
            </a:pPr>
            <a:r>
              <a:rPr lang="es-ES_tradnl" sz="1400" dirty="0"/>
              <a:t>Comenzando por los recuadros de una nueva decisión en el diagrama, dibujar líneas que salgan representando las opciones que podemos seleccionar.</a:t>
            </a:r>
          </a:p>
          <a:p>
            <a:pPr marL="285750" indent="-285750" algn="just">
              <a:buFont typeface="Wingdings" pitchFamily="2" charset="2"/>
              <a:buChar char="§"/>
            </a:pPr>
            <a:r>
              <a:rPr lang="es-ES_tradnl" sz="1400" dirty="0"/>
              <a:t>Si se completa la solución al final de la línea, se puede dejar en blanco.</a:t>
            </a:r>
          </a:p>
          <a:p>
            <a:pPr marL="285750" indent="-285750" algn="just">
              <a:buFont typeface="Wingdings" pitchFamily="2" charset="2"/>
              <a:buChar char="§"/>
            </a:pPr>
            <a:r>
              <a:rPr lang="es-ES_tradnl" sz="1400" dirty="0"/>
              <a:t>Desde los círculos se deben dibujar líneas que representen las posibles consecuencias. </a:t>
            </a:r>
          </a:p>
          <a:p>
            <a:pPr marL="285750" indent="-285750" algn="just">
              <a:buFont typeface="Wingdings" pitchFamily="2" charset="2"/>
              <a:buChar char="§"/>
            </a:pPr>
            <a:r>
              <a:rPr lang="es-ES_tradnl" sz="1400" dirty="0"/>
              <a:t>Nuevamente se debe hacer una pequeña inscripción sobre las líneas que digan que significan. </a:t>
            </a:r>
          </a:p>
          <a:p>
            <a:pPr marL="285750" indent="-285750" algn="just">
              <a:buFont typeface="Wingdings" pitchFamily="2" charset="2"/>
              <a:buChar char="§"/>
            </a:pPr>
            <a:r>
              <a:rPr lang="es-ES_tradnl" sz="1400" dirty="0"/>
              <a:t>Seguir realizando esto hasta que tengamos dibujado tantas consecuencias y decisiones como sea posible ver asociadas a la decisión original.</a:t>
            </a:r>
          </a:p>
        </p:txBody>
      </p:sp>
      <p:cxnSp>
        <p:nvCxnSpPr>
          <p:cNvPr id="7" name="5 Conector recto">
            <a:extLst>
              <a:ext uri="{FF2B5EF4-FFF2-40B4-BE49-F238E27FC236}">
                <a16:creationId xmlns:a16="http://schemas.microsoft.com/office/drawing/2014/main" id="{ADCCDEB9-29AF-4D1B-9E36-A4281495B823}"/>
              </a:ext>
            </a:extLst>
          </p:cNvPr>
          <p:cNvCxnSpPr/>
          <p:nvPr/>
        </p:nvCxnSpPr>
        <p:spPr>
          <a:xfrm>
            <a:off x="251520" y="4803998"/>
            <a:ext cx="712879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8" name="3 Imagen" descr="C:\Users\e13104\Dropbox\UTP\Logo UTP en alta - 29-8-13.jpg">
            <a:extLst>
              <a:ext uri="{FF2B5EF4-FFF2-40B4-BE49-F238E27FC236}">
                <a16:creationId xmlns:a16="http://schemas.microsoft.com/office/drawing/2014/main" id="{E19BCAAA-25C1-448D-9545-A0D1EECE64B0}"/>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74414" y="4290201"/>
            <a:ext cx="1371600" cy="571500"/>
          </a:xfrm>
          <a:prstGeom prst="rect">
            <a:avLst/>
          </a:prstGeom>
          <a:noFill/>
          <a:ln>
            <a:noFill/>
          </a:ln>
        </p:spPr>
      </p:pic>
    </p:spTree>
    <p:extLst>
      <p:ext uri="{BB962C8B-B14F-4D97-AF65-F5344CB8AC3E}">
        <p14:creationId xmlns:p14="http://schemas.microsoft.com/office/powerpoint/2010/main" val="396709468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4 Diagrama"/>
          <p:cNvGraphicFramePr/>
          <p:nvPr>
            <p:extLst>
              <p:ext uri="{D42A27DB-BD31-4B8C-83A1-F6EECF244321}">
                <p14:modId xmlns:p14="http://schemas.microsoft.com/office/powerpoint/2010/main" val="4161402954"/>
              </p:ext>
            </p:extLst>
          </p:nvPr>
        </p:nvGraphicFramePr>
        <p:xfrm>
          <a:off x="457200" y="205979"/>
          <a:ext cx="8229600" cy="857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Marcador de contenido"/>
          <p:cNvSpPr>
            <a:spLocks noGrp="1"/>
          </p:cNvSpPr>
          <p:nvPr>
            <p:ph idx="1"/>
          </p:nvPr>
        </p:nvSpPr>
        <p:spPr>
          <a:xfrm>
            <a:off x="3203848" y="1200151"/>
            <a:ext cx="5760640" cy="3387823"/>
          </a:xfrm>
        </p:spPr>
        <p:txBody>
          <a:bodyPr>
            <a:normAutofit fontScale="55000" lnSpcReduction="20000"/>
          </a:bodyPr>
          <a:lstStyle/>
          <a:p>
            <a:pPr marL="0" indent="0">
              <a:buNone/>
            </a:pPr>
            <a:r>
              <a:rPr lang="es-ES_tradnl" dirty="0"/>
              <a:t>Aunque el enfoque principal del análisis competitivo tiende a estar en los competidores directos, la intensidad general de la competencia en el mercado es una función de una cadena de fuerzas implícitas del mercado. </a:t>
            </a:r>
            <a:r>
              <a:rPr lang="es-ES_tradnl" b="1" dirty="0">
                <a:solidFill>
                  <a:srgbClr val="FF0000"/>
                </a:solidFill>
              </a:rPr>
              <a:t>Michael </a:t>
            </a:r>
            <a:r>
              <a:rPr lang="es-ES_tradnl" b="1" dirty="0" err="1">
                <a:solidFill>
                  <a:srgbClr val="FF0000"/>
                </a:solidFill>
              </a:rPr>
              <a:t>Porter</a:t>
            </a:r>
            <a:r>
              <a:rPr lang="es-ES_tradnl" b="1" dirty="0">
                <a:solidFill>
                  <a:srgbClr val="FF0000"/>
                </a:solidFill>
              </a:rPr>
              <a:t> </a:t>
            </a:r>
            <a:r>
              <a:rPr lang="es-ES_tradnl" dirty="0"/>
              <a:t>de la Universidad de Harvard, desarrollo el modelo de las </a:t>
            </a:r>
            <a:r>
              <a:rPr lang="es-ES_tradnl" dirty="0">
                <a:solidFill>
                  <a:srgbClr val="FF0000"/>
                </a:solidFill>
              </a:rPr>
              <a:t>“cinco fuerzas” </a:t>
            </a:r>
            <a:r>
              <a:rPr lang="es-ES_tradnl" dirty="0"/>
              <a:t>para describir estos determinantes fundamentales de la intensidad competitiva.</a:t>
            </a:r>
          </a:p>
          <a:p>
            <a:endParaRPr lang="es-ES_tradnl" dirty="0"/>
          </a:p>
          <a:p>
            <a:pPr marL="0" indent="0">
              <a:buNone/>
            </a:pPr>
            <a:r>
              <a:rPr lang="es-ES_tradnl" dirty="0"/>
              <a:t>Cuanto mayor sea la orientación colectiva de estas fuerzas, más intensa será la competencia y menor la ganancia potencial para aquellos que compiten en ese mercado. </a:t>
            </a:r>
          </a:p>
          <a:p>
            <a:pPr marL="0" indent="0">
              <a:buNone/>
            </a:pPr>
            <a:r>
              <a:rPr lang="es-ES_tradnl" dirty="0"/>
              <a:t>En consecuencia, el </a:t>
            </a:r>
            <a:r>
              <a:rPr lang="es-ES_tradnl" b="1" i="1" dirty="0">
                <a:solidFill>
                  <a:srgbClr val="FF0000"/>
                </a:solidFill>
              </a:rPr>
              <a:t>modelos de las “cinco fuerzas” </a:t>
            </a:r>
            <a:r>
              <a:rPr lang="es-ES_tradnl" dirty="0"/>
              <a:t>puede ser útil para evaluar el atractivo del mercado cuando un gerente está analizando un </a:t>
            </a:r>
            <a:r>
              <a:rPr lang="es-ES_tradnl" b="1" i="1" dirty="0">
                <a:solidFill>
                  <a:srgbClr val="FF0000"/>
                </a:solidFill>
              </a:rPr>
              <a:t>portafolio de productos</a:t>
            </a:r>
            <a:r>
              <a:rPr lang="es-ES_tradnl" dirty="0"/>
              <a:t>. Además, el hecho de evaluar las fuerzas de manera individual permitirá a los gerentes una mejor comprensión de los </a:t>
            </a:r>
            <a:r>
              <a:rPr lang="es-ES_tradnl" i="1" dirty="0">
                <a:solidFill>
                  <a:srgbClr val="FF0000"/>
                </a:solidFill>
              </a:rPr>
              <a:t>tipos de ventaja y estrategias competitivas </a:t>
            </a:r>
            <a:r>
              <a:rPr lang="es-ES_tradnl" dirty="0"/>
              <a:t>que serán las más importantes en un mercado a través del tiempo.</a:t>
            </a:r>
          </a:p>
        </p:txBody>
      </p:sp>
      <p:cxnSp>
        <p:nvCxnSpPr>
          <p:cNvPr id="4" name="5 Conector recto">
            <a:extLst>
              <a:ext uri="{FF2B5EF4-FFF2-40B4-BE49-F238E27FC236}">
                <a16:creationId xmlns:a16="http://schemas.microsoft.com/office/drawing/2014/main" id="{21AA5EF1-2291-4A8B-9D1A-0E3AF5A713F3}"/>
              </a:ext>
            </a:extLst>
          </p:cNvPr>
          <p:cNvCxnSpPr/>
          <p:nvPr/>
        </p:nvCxnSpPr>
        <p:spPr>
          <a:xfrm>
            <a:off x="251520" y="4803998"/>
            <a:ext cx="712879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6" name="3 Imagen" descr="C:\Users\e13104\Dropbox\UTP\Logo UTP en alta - 29-8-13.jpg">
            <a:extLst>
              <a:ext uri="{FF2B5EF4-FFF2-40B4-BE49-F238E27FC236}">
                <a16:creationId xmlns:a16="http://schemas.microsoft.com/office/drawing/2014/main" id="{B449E12E-B31A-4046-9BF7-0291C90E1EE3}"/>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92888" y="4232498"/>
            <a:ext cx="1371600" cy="571500"/>
          </a:xfrm>
          <a:prstGeom prst="rect">
            <a:avLst/>
          </a:prstGeom>
          <a:noFill/>
          <a:ln>
            <a:noFill/>
          </a:ln>
        </p:spPr>
      </p:pic>
    </p:spTree>
    <p:extLst>
      <p:ext uri="{BB962C8B-B14F-4D97-AF65-F5344CB8AC3E}">
        <p14:creationId xmlns:p14="http://schemas.microsoft.com/office/powerpoint/2010/main" val="281202315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Diagrama"/>
          <p:cNvGraphicFramePr/>
          <p:nvPr>
            <p:extLst/>
          </p:nvPr>
        </p:nvGraphicFramePr>
        <p:xfrm>
          <a:off x="457200" y="205979"/>
          <a:ext cx="8229600" cy="857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5 Marcador de contenido"/>
          <p:cNvGraphicFramePr>
            <a:graphicFrameLocks noGrp="1"/>
          </p:cNvGraphicFramePr>
          <p:nvPr>
            <p:ph idx="1"/>
            <p:extLst/>
          </p:nvPr>
        </p:nvGraphicFramePr>
        <p:xfrm>
          <a:off x="457200" y="1200151"/>
          <a:ext cx="8229600" cy="216368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4" name="5 Conector recto">
            <a:extLst>
              <a:ext uri="{FF2B5EF4-FFF2-40B4-BE49-F238E27FC236}">
                <a16:creationId xmlns:a16="http://schemas.microsoft.com/office/drawing/2014/main" id="{42665FA5-9A06-4BF8-BD8B-4BDDF32822C2}"/>
              </a:ext>
            </a:extLst>
          </p:cNvPr>
          <p:cNvCxnSpPr/>
          <p:nvPr/>
        </p:nvCxnSpPr>
        <p:spPr>
          <a:xfrm>
            <a:off x="251520" y="4803998"/>
            <a:ext cx="712879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7" name="3 Imagen" descr="C:\Users\e13104\Dropbox\UTP\Logo UTP en alta - 29-8-13.jpg">
            <a:extLst>
              <a:ext uri="{FF2B5EF4-FFF2-40B4-BE49-F238E27FC236}">
                <a16:creationId xmlns:a16="http://schemas.microsoft.com/office/drawing/2014/main" id="{597504FA-BE54-4AAD-BE56-70AF6C9C1D4F}"/>
              </a:ext>
            </a:extLst>
          </p:cNvPr>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668344" y="4230673"/>
            <a:ext cx="1371600" cy="571500"/>
          </a:xfrm>
          <a:prstGeom prst="rect">
            <a:avLst/>
          </a:prstGeom>
          <a:noFill/>
          <a:ln>
            <a:noFill/>
          </a:ln>
        </p:spPr>
      </p:pic>
    </p:spTree>
    <p:extLst>
      <p:ext uri="{BB962C8B-B14F-4D97-AF65-F5344CB8AC3E}">
        <p14:creationId xmlns:p14="http://schemas.microsoft.com/office/powerpoint/2010/main" val="216379464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6 Diagrama"/>
          <p:cNvGraphicFramePr/>
          <p:nvPr>
            <p:extLst/>
          </p:nvPr>
        </p:nvGraphicFramePr>
        <p:xfrm>
          <a:off x="457200" y="205979"/>
          <a:ext cx="8229600" cy="857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Marcador de contenido"/>
          <p:cNvSpPr>
            <a:spLocks noGrp="1"/>
          </p:cNvSpPr>
          <p:nvPr>
            <p:ph sz="half" idx="1"/>
          </p:nvPr>
        </p:nvSpPr>
        <p:spPr/>
        <p:style>
          <a:lnRef idx="1">
            <a:schemeClr val="accent2"/>
          </a:lnRef>
          <a:fillRef idx="2">
            <a:schemeClr val="accent2"/>
          </a:fillRef>
          <a:effectRef idx="1">
            <a:schemeClr val="accent2"/>
          </a:effectRef>
          <a:fontRef idx="minor">
            <a:schemeClr val="dk1"/>
          </a:fontRef>
        </p:style>
        <p:txBody>
          <a:bodyPr>
            <a:normAutofit fontScale="25000" lnSpcReduction="20000"/>
          </a:bodyPr>
          <a:lstStyle/>
          <a:p>
            <a:pPr marL="0" indent="0">
              <a:buNone/>
            </a:pPr>
            <a:r>
              <a:rPr lang="es-ES_tradnl" sz="4400" b="1" dirty="0">
                <a:solidFill>
                  <a:srgbClr val="C00000"/>
                </a:solidFill>
              </a:rPr>
              <a:t>EN LA SEGMENTACION DE MERCADO SE INCLUYEN TRES ACTIVIDADES:</a:t>
            </a:r>
          </a:p>
          <a:p>
            <a:pPr marL="0" indent="0">
              <a:buNone/>
            </a:pPr>
            <a:r>
              <a:rPr lang="es-ES_tradnl" sz="4400" b="1" dirty="0">
                <a:solidFill>
                  <a:srgbClr val="C00000"/>
                </a:solidFill>
              </a:rPr>
              <a:t>FORMACION Y PERFIL DE LOS SEGMENTOS</a:t>
            </a:r>
            <a:r>
              <a:rPr lang="es-ES_tradnl" sz="4400" b="1" dirty="0"/>
              <a:t>:</a:t>
            </a:r>
          </a:p>
          <a:p>
            <a:pPr>
              <a:buFont typeface="Wingdings" pitchFamily="2" charset="2"/>
              <a:buChar char="§"/>
            </a:pPr>
            <a:r>
              <a:rPr lang="es-ES_tradnl" sz="4400" dirty="0"/>
              <a:t>NECESIDADES Vs BENEFICIOS FINALES</a:t>
            </a:r>
          </a:p>
          <a:p>
            <a:pPr>
              <a:buFont typeface="Wingdings" pitchFamily="2" charset="2"/>
              <a:buChar char="§"/>
            </a:pPr>
            <a:r>
              <a:rPr lang="es-ES_tradnl" sz="4400" dirty="0"/>
              <a:t> COMPORTAMIENTO EN LA COMPRA</a:t>
            </a:r>
          </a:p>
          <a:p>
            <a:pPr>
              <a:buFont typeface="Wingdings" pitchFamily="2" charset="2"/>
              <a:buChar char="§"/>
            </a:pPr>
            <a:r>
              <a:rPr lang="es-ES_tradnl" sz="4400" dirty="0"/>
              <a:t>VALORES Vs ESTILO DE VIDA</a:t>
            </a:r>
          </a:p>
          <a:p>
            <a:pPr>
              <a:buFont typeface="Wingdings" pitchFamily="2" charset="2"/>
              <a:buChar char="§"/>
            </a:pPr>
            <a:r>
              <a:rPr lang="es-ES_tradnl" sz="4400" dirty="0"/>
              <a:t> CARACTERISITCAS DE CLASIFICACION</a:t>
            </a:r>
          </a:p>
          <a:p>
            <a:pPr marL="0" indent="0">
              <a:buNone/>
            </a:pPr>
            <a:r>
              <a:rPr lang="es-ES_tradnl" sz="4400" dirty="0">
                <a:solidFill>
                  <a:srgbClr val="C00000"/>
                </a:solidFill>
              </a:rPr>
              <a:t>EVALUACION DE LOS SEGMENTOS DE MERCADO</a:t>
            </a:r>
          </a:p>
          <a:p>
            <a:pPr>
              <a:buFont typeface="Wingdings" pitchFamily="2" charset="2"/>
              <a:buChar char="§"/>
            </a:pPr>
            <a:r>
              <a:rPr lang="es-ES_tradnl" sz="4400" dirty="0"/>
              <a:t>UNICIDAD</a:t>
            </a:r>
          </a:p>
          <a:p>
            <a:pPr>
              <a:buFont typeface="Wingdings" pitchFamily="2" charset="2"/>
              <a:buChar char="§"/>
            </a:pPr>
            <a:r>
              <a:rPr lang="es-ES_tradnl" sz="4400" dirty="0"/>
              <a:t> SENSIBILIDAD</a:t>
            </a:r>
          </a:p>
          <a:p>
            <a:pPr>
              <a:buFont typeface="Wingdings" pitchFamily="2" charset="2"/>
              <a:buChar char="§"/>
            </a:pPr>
            <a:r>
              <a:rPr lang="es-ES_tradnl" sz="4400" dirty="0"/>
              <a:t>POSIBILIDAD DE LLEGAR A LA ACCION</a:t>
            </a:r>
          </a:p>
          <a:p>
            <a:pPr>
              <a:buFont typeface="Wingdings" pitchFamily="2" charset="2"/>
              <a:buChar char="§"/>
            </a:pPr>
            <a:r>
              <a:rPr lang="es-ES_tradnl" sz="4400" dirty="0"/>
              <a:t>ESTABILIDAD</a:t>
            </a:r>
          </a:p>
          <a:p>
            <a:pPr>
              <a:buFont typeface="Wingdings" pitchFamily="2" charset="2"/>
              <a:buChar char="§"/>
            </a:pPr>
            <a:r>
              <a:rPr lang="es-ES_tradnl" sz="4400" dirty="0"/>
              <a:t>-RENTABILIDAD</a:t>
            </a:r>
          </a:p>
          <a:p>
            <a:pPr marL="0" indent="0">
              <a:buNone/>
            </a:pPr>
            <a:endParaRPr lang="es-ES_tradnl" dirty="0"/>
          </a:p>
          <a:p>
            <a:pPr>
              <a:buFontTx/>
              <a:buChar char="-"/>
            </a:pPr>
            <a:endParaRPr lang="es-ES_tradnl" dirty="0"/>
          </a:p>
        </p:txBody>
      </p:sp>
      <p:sp>
        <p:nvSpPr>
          <p:cNvPr id="6" name="5 Marcador de contenido"/>
          <p:cNvSpPr>
            <a:spLocks noGrp="1"/>
          </p:cNvSpPr>
          <p:nvPr>
            <p:ph sz="half" idx="2"/>
          </p:nvPr>
        </p:nvSpPr>
        <p:spPr>
          <a:xfrm>
            <a:off x="4644008" y="1275605"/>
            <a:ext cx="3826768" cy="2016225"/>
          </a:xfrm>
        </p:spPr>
        <p:style>
          <a:lnRef idx="1">
            <a:schemeClr val="accent3"/>
          </a:lnRef>
          <a:fillRef idx="2">
            <a:schemeClr val="accent3"/>
          </a:fillRef>
          <a:effectRef idx="1">
            <a:schemeClr val="accent3"/>
          </a:effectRef>
          <a:fontRef idx="minor">
            <a:schemeClr val="dk1"/>
          </a:fontRef>
        </p:style>
        <p:txBody>
          <a:bodyPr>
            <a:noAutofit/>
          </a:bodyPr>
          <a:lstStyle/>
          <a:p>
            <a:pPr marL="0" indent="0">
              <a:buNone/>
            </a:pPr>
            <a:r>
              <a:rPr lang="es-ES_tradnl" sz="1100" b="1" dirty="0">
                <a:solidFill>
                  <a:srgbClr val="C00000"/>
                </a:solidFill>
              </a:rPr>
              <a:t>SELECCIÓN DE LA ESTRATEGIA</a:t>
            </a:r>
          </a:p>
          <a:p>
            <a:pPr marL="0" indent="0">
              <a:buNone/>
            </a:pPr>
            <a:r>
              <a:rPr lang="es-ES_tradnl" sz="1100" dirty="0"/>
              <a:t> SEGMENTACION SEGÚN BASE DE DATOS</a:t>
            </a:r>
          </a:p>
          <a:p>
            <a:pPr marL="0" indent="0">
              <a:buNone/>
            </a:pPr>
            <a:r>
              <a:rPr lang="es-ES_tradnl" sz="1100" b="1" dirty="0">
                <a:solidFill>
                  <a:srgbClr val="C00000"/>
                </a:solidFill>
              </a:rPr>
              <a:t>EXAMEN DE LAS FUERZAS COMPETITIVAS DEL MERCADO</a:t>
            </a:r>
          </a:p>
          <a:p>
            <a:pPr marL="0" indent="0">
              <a:buNone/>
            </a:pPr>
            <a:r>
              <a:rPr lang="es-ES_tradnl" sz="1100" dirty="0"/>
              <a:t>- SEGÚN CARACTERISTICAS DE LA INDUSTRIA</a:t>
            </a:r>
          </a:p>
          <a:p>
            <a:pPr marL="0" indent="0">
              <a:buNone/>
            </a:pPr>
            <a:r>
              <a:rPr lang="es-ES_tradnl" sz="1100" dirty="0"/>
              <a:t>- SEGÚN EL DESARROLLO DE LOS COMPETIDORES</a:t>
            </a:r>
          </a:p>
          <a:p>
            <a:pPr marL="0" indent="0">
              <a:buNone/>
            </a:pPr>
            <a:r>
              <a:rPr lang="es-ES_tradnl" sz="1100" dirty="0"/>
              <a:t>- SEGÚN LA POSICION DE LOS COMPETIDORES</a:t>
            </a:r>
          </a:p>
          <a:p>
            <a:pPr marL="0" indent="0">
              <a:buNone/>
            </a:pPr>
            <a:r>
              <a:rPr lang="es-ES_tradnl" sz="1100" dirty="0"/>
              <a:t>- SEGÚN EL MOVIMIENTO PROBABLE DE LOS COMPETIDORES</a:t>
            </a:r>
          </a:p>
          <a:p>
            <a:pPr marL="0" indent="0">
              <a:buNone/>
            </a:pPr>
            <a:r>
              <a:rPr lang="es-ES_tradnl" sz="1100" dirty="0"/>
              <a:t>- QUE MOVIMIENTOS PODEMOS HACER PARA CONSERVAR LA </a:t>
            </a:r>
            <a:r>
              <a:rPr lang="es-ES_tradnl" sz="1100" b="1" dirty="0">
                <a:solidFill>
                  <a:srgbClr val="C00000"/>
                </a:solidFill>
              </a:rPr>
              <a:t>VENTAJA COMPETITIVA SOSTENIBLE</a:t>
            </a:r>
          </a:p>
          <a:p>
            <a:pPr marL="0" indent="0">
              <a:buNone/>
            </a:pPr>
            <a:r>
              <a:rPr lang="es-ES_tradnl" sz="1100" b="1" dirty="0">
                <a:solidFill>
                  <a:srgbClr val="C00000"/>
                </a:solidFill>
              </a:rPr>
              <a:t>EXAMEN DE LAS FUERZAS COMPETITIVAS DEL MERCADO</a:t>
            </a:r>
          </a:p>
          <a:p>
            <a:pPr marL="0" indent="0">
              <a:buNone/>
            </a:pPr>
            <a:r>
              <a:rPr lang="es-ES_tradnl" sz="1100" b="1" dirty="0">
                <a:solidFill>
                  <a:srgbClr val="C00000"/>
                </a:solidFill>
              </a:rPr>
              <a:t>CREACION DE UN PERFIL DE MERCADO</a:t>
            </a:r>
          </a:p>
          <a:p>
            <a:pPr marL="0" indent="0">
              <a:buNone/>
            </a:pPr>
            <a:r>
              <a:rPr lang="es-ES_tradnl" sz="1100" dirty="0"/>
              <a:t> </a:t>
            </a:r>
            <a:r>
              <a:rPr lang="es-ES_tradnl" sz="1100" b="1" dirty="0">
                <a:solidFill>
                  <a:srgbClr val="C00000"/>
                </a:solidFill>
              </a:rPr>
              <a:t>CARACTERISTICAS DE LA INDUSTRIA</a:t>
            </a:r>
          </a:p>
          <a:p>
            <a:pPr marL="0" indent="0">
              <a:buNone/>
            </a:pPr>
            <a:r>
              <a:rPr lang="es-ES_tradnl" sz="1100" dirty="0"/>
              <a:t>- PERFILES DEL COMPETIDOR</a:t>
            </a:r>
          </a:p>
          <a:p>
            <a:pPr marL="0" indent="0">
              <a:buNone/>
            </a:pPr>
            <a:r>
              <a:rPr lang="es-ES_tradnl" sz="1100" dirty="0"/>
              <a:t>- ELABORACION DE MAPAS PERCEPTUALES</a:t>
            </a:r>
          </a:p>
          <a:p>
            <a:pPr marL="0" indent="0">
              <a:buNone/>
            </a:pPr>
            <a:r>
              <a:rPr lang="es-ES_tradnl" sz="1100" dirty="0"/>
              <a:t>- </a:t>
            </a:r>
            <a:r>
              <a:rPr lang="es-ES_tradnl" sz="1100" b="1" dirty="0">
                <a:solidFill>
                  <a:srgbClr val="C00000"/>
                </a:solidFill>
              </a:rPr>
              <a:t>CREACION DE ESPACIOS PERCEPTUALES</a:t>
            </a:r>
          </a:p>
        </p:txBody>
      </p:sp>
      <p:cxnSp>
        <p:nvCxnSpPr>
          <p:cNvPr id="5" name="5 Conector recto">
            <a:extLst>
              <a:ext uri="{FF2B5EF4-FFF2-40B4-BE49-F238E27FC236}">
                <a16:creationId xmlns:a16="http://schemas.microsoft.com/office/drawing/2014/main" id="{90371CBC-4A69-4445-A48D-9D8CD3F3F578}"/>
              </a:ext>
            </a:extLst>
          </p:cNvPr>
          <p:cNvCxnSpPr>
            <a:cxnSpLocks/>
          </p:cNvCxnSpPr>
          <p:nvPr/>
        </p:nvCxnSpPr>
        <p:spPr>
          <a:xfrm>
            <a:off x="251520" y="4803998"/>
            <a:ext cx="748883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8" name="3 Imagen" descr="C:\Users\e13104\Dropbox\UTP\Logo UTP en alta - 29-8-13.jpg">
            <a:extLst>
              <a:ext uri="{FF2B5EF4-FFF2-40B4-BE49-F238E27FC236}">
                <a16:creationId xmlns:a16="http://schemas.microsoft.com/office/drawing/2014/main" id="{422C20F5-6FEA-451F-AC03-90DCC13FC74A}"/>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7022" y="4232498"/>
            <a:ext cx="1371600" cy="571500"/>
          </a:xfrm>
          <a:prstGeom prst="rect">
            <a:avLst/>
          </a:prstGeom>
          <a:noFill/>
          <a:ln>
            <a:noFill/>
          </a:ln>
        </p:spPr>
      </p:pic>
    </p:spTree>
    <p:extLst>
      <p:ext uri="{BB962C8B-B14F-4D97-AF65-F5344CB8AC3E}">
        <p14:creationId xmlns:p14="http://schemas.microsoft.com/office/powerpoint/2010/main" val="363695077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solidFill>
            <a:schemeClr val="bg1"/>
          </a:solidFill>
          <a:ln>
            <a:solidFill>
              <a:srgbClr val="FF0000"/>
            </a:solidFill>
          </a:ln>
        </p:spPr>
        <p:txBody>
          <a:bodyPr/>
          <a:lstStyle/>
          <a:p>
            <a:r>
              <a:rPr lang="es-ES_tradnl" dirty="0">
                <a:solidFill>
                  <a:schemeClr val="tx1"/>
                </a:solidFill>
              </a:rPr>
              <a:t>Mercado objetivo y ventaja competitiva</a:t>
            </a:r>
          </a:p>
        </p:txBody>
      </p:sp>
      <p:sp>
        <p:nvSpPr>
          <p:cNvPr id="3" name="2 Marcador de contenido"/>
          <p:cNvSpPr>
            <a:spLocks noGrp="1"/>
          </p:cNvSpPr>
          <p:nvPr>
            <p:ph sz="half" idx="1"/>
          </p:nvPr>
        </p:nvSpPr>
        <p:spPr/>
        <p:style>
          <a:lnRef idx="1">
            <a:schemeClr val="accent4"/>
          </a:lnRef>
          <a:fillRef idx="2">
            <a:schemeClr val="accent4"/>
          </a:fillRef>
          <a:effectRef idx="1">
            <a:schemeClr val="accent4"/>
          </a:effectRef>
          <a:fontRef idx="minor">
            <a:schemeClr val="dk1"/>
          </a:fontRef>
        </p:style>
        <p:txBody>
          <a:bodyPr>
            <a:normAutofit fontScale="40000" lnSpcReduction="20000"/>
          </a:bodyPr>
          <a:lstStyle/>
          <a:p>
            <a:pPr marL="0" indent="0">
              <a:buNone/>
            </a:pPr>
            <a:r>
              <a:rPr lang="es-ES_tradnl" sz="2900" i="1" dirty="0"/>
              <a:t>Ejemplo de cómo elaborar una matriz de competitividad, consiste en hacer un </a:t>
            </a:r>
            <a:r>
              <a:rPr lang="es-ES_tradnl" sz="2900" i="1" dirty="0" err="1"/>
              <a:t>analisis</a:t>
            </a:r>
            <a:r>
              <a:rPr lang="es-ES_tradnl" sz="2900" i="1" dirty="0"/>
              <a:t> DOFA</a:t>
            </a:r>
            <a:r>
              <a:rPr lang="es-ES_tradnl" dirty="0"/>
              <a:t> con los siguientes elementos:</a:t>
            </a:r>
          </a:p>
          <a:p>
            <a:pPr marL="0" indent="0">
              <a:buNone/>
            </a:pPr>
            <a:r>
              <a:rPr lang="es-ES_tradnl" dirty="0"/>
              <a:t>FORTALEZAS:</a:t>
            </a:r>
          </a:p>
          <a:p>
            <a:pPr marL="0" indent="0">
              <a:buNone/>
            </a:pPr>
            <a:r>
              <a:rPr lang="es-ES_tradnl" dirty="0"/>
              <a:t>o Distribución</a:t>
            </a:r>
          </a:p>
          <a:p>
            <a:pPr marL="0" indent="0">
              <a:buNone/>
            </a:pPr>
            <a:r>
              <a:rPr lang="es-ES_tradnl" dirty="0"/>
              <a:t>o Ventas</a:t>
            </a:r>
          </a:p>
          <a:p>
            <a:pPr marL="0" indent="0">
              <a:buNone/>
            </a:pPr>
            <a:r>
              <a:rPr lang="es-ES_tradnl" dirty="0"/>
              <a:t>o Administración</a:t>
            </a:r>
          </a:p>
          <a:p>
            <a:pPr marL="0" indent="0">
              <a:buNone/>
            </a:pPr>
            <a:r>
              <a:rPr lang="es-ES_tradnl" dirty="0"/>
              <a:t>o Tecnología</a:t>
            </a:r>
          </a:p>
          <a:p>
            <a:pPr marL="0" indent="0">
              <a:buNone/>
            </a:pPr>
            <a:r>
              <a:rPr lang="es-ES_tradnl" dirty="0"/>
              <a:t>o Capacidad</a:t>
            </a:r>
          </a:p>
          <a:p>
            <a:pPr marL="0" indent="0">
              <a:buNone/>
            </a:pPr>
            <a:endParaRPr lang="es-ES_tradnl" dirty="0"/>
          </a:p>
          <a:p>
            <a:pPr marL="0" indent="0">
              <a:buNone/>
            </a:pPr>
            <a:r>
              <a:rPr lang="es-ES_tradnl" dirty="0"/>
              <a:t>- DEBILIDADES:</a:t>
            </a:r>
          </a:p>
          <a:p>
            <a:pPr marL="0" indent="0">
              <a:buNone/>
            </a:pPr>
            <a:r>
              <a:rPr lang="es-ES_tradnl" dirty="0"/>
              <a:t>o Administración</a:t>
            </a:r>
          </a:p>
          <a:p>
            <a:pPr marL="0" indent="0">
              <a:buNone/>
            </a:pPr>
            <a:r>
              <a:rPr lang="es-ES_tradnl" dirty="0"/>
              <a:t>o Tecnología</a:t>
            </a:r>
          </a:p>
          <a:p>
            <a:pPr marL="0" indent="0">
              <a:buNone/>
            </a:pPr>
            <a:r>
              <a:rPr lang="es-ES_tradnl" dirty="0"/>
              <a:t>o Costos</a:t>
            </a:r>
          </a:p>
          <a:p>
            <a:pPr marL="0" indent="0">
              <a:buNone/>
            </a:pPr>
            <a:r>
              <a:rPr lang="es-ES_tradnl" dirty="0"/>
              <a:t>o Rentabilidad</a:t>
            </a:r>
          </a:p>
          <a:p>
            <a:pPr marL="0" indent="0">
              <a:buNone/>
            </a:pPr>
            <a:endParaRPr lang="es-ES_tradnl" dirty="0"/>
          </a:p>
        </p:txBody>
      </p:sp>
      <p:sp>
        <p:nvSpPr>
          <p:cNvPr id="6" name="5 Marcador de contenido"/>
          <p:cNvSpPr>
            <a:spLocks noGrp="1"/>
          </p:cNvSpPr>
          <p:nvPr>
            <p:ph sz="half" idx="2"/>
          </p:nvPr>
        </p:nvSpPr>
        <p:spPr/>
        <p:style>
          <a:lnRef idx="1">
            <a:schemeClr val="dk1"/>
          </a:lnRef>
          <a:fillRef idx="2">
            <a:schemeClr val="dk1"/>
          </a:fillRef>
          <a:effectRef idx="1">
            <a:schemeClr val="dk1"/>
          </a:effectRef>
          <a:fontRef idx="minor">
            <a:schemeClr val="dk1"/>
          </a:fontRef>
        </p:style>
        <p:txBody>
          <a:bodyPr>
            <a:normAutofit fontScale="40000" lnSpcReduction="20000"/>
          </a:bodyPr>
          <a:lstStyle/>
          <a:p>
            <a:pPr marL="0" indent="0">
              <a:buNone/>
            </a:pPr>
            <a:r>
              <a:rPr lang="es-ES_tradnl" dirty="0"/>
              <a:t>- OPORTUNIDADES:</a:t>
            </a:r>
          </a:p>
          <a:p>
            <a:pPr marL="0" indent="0">
              <a:buNone/>
            </a:pPr>
            <a:r>
              <a:rPr lang="es-ES_tradnl" dirty="0"/>
              <a:t>o Clientes</a:t>
            </a:r>
          </a:p>
          <a:p>
            <a:pPr marL="0" indent="0">
              <a:buNone/>
            </a:pPr>
            <a:r>
              <a:rPr lang="es-ES_tradnl" dirty="0"/>
              <a:t>o Competidores</a:t>
            </a:r>
          </a:p>
          <a:p>
            <a:pPr marL="0" indent="0">
              <a:buNone/>
            </a:pPr>
            <a:r>
              <a:rPr lang="es-ES_tradnl" dirty="0"/>
              <a:t>o Tendencias</a:t>
            </a:r>
          </a:p>
          <a:p>
            <a:pPr marL="0" indent="0">
              <a:buNone/>
            </a:pPr>
            <a:endParaRPr lang="es-ES_tradnl" dirty="0"/>
          </a:p>
          <a:p>
            <a:pPr marL="0" indent="0">
              <a:buNone/>
            </a:pPr>
            <a:r>
              <a:rPr lang="es-ES_tradnl" dirty="0"/>
              <a:t>- AMENAZAS:</a:t>
            </a:r>
          </a:p>
          <a:p>
            <a:pPr marL="0" indent="0">
              <a:buNone/>
            </a:pPr>
            <a:r>
              <a:rPr lang="es-ES_tradnl" dirty="0"/>
              <a:t>o Clientes</a:t>
            </a:r>
          </a:p>
          <a:p>
            <a:pPr marL="0" indent="0">
              <a:buNone/>
            </a:pPr>
            <a:r>
              <a:rPr lang="es-ES_tradnl" dirty="0"/>
              <a:t>o Globalización</a:t>
            </a:r>
          </a:p>
          <a:p>
            <a:pPr marL="0" indent="0">
              <a:buNone/>
            </a:pPr>
            <a:endParaRPr lang="es-ES_tradnl" dirty="0"/>
          </a:p>
          <a:p>
            <a:pPr marL="0" indent="0">
              <a:buNone/>
            </a:pPr>
            <a:r>
              <a:rPr lang="es-ES_tradnl" dirty="0"/>
              <a:t>costos Vs servicio (en un plano cartesiano)</a:t>
            </a:r>
          </a:p>
          <a:p>
            <a:pPr marL="0" indent="0">
              <a:buNone/>
            </a:pPr>
            <a:endParaRPr lang="es-ES_tradnl" dirty="0"/>
          </a:p>
          <a:p>
            <a:pPr marL="0" indent="0">
              <a:buNone/>
            </a:pPr>
            <a:r>
              <a:rPr lang="es-ES_tradnl" dirty="0"/>
              <a:t>Mapa perceptual</a:t>
            </a:r>
          </a:p>
        </p:txBody>
      </p:sp>
      <p:cxnSp>
        <p:nvCxnSpPr>
          <p:cNvPr id="7" name="5 Conector recto">
            <a:extLst>
              <a:ext uri="{FF2B5EF4-FFF2-40B4-BE49-F238E27FC236}">
                <a16:creationId xmlns:a16="http://schemas.microsoft.com/office/drawing/2014/main" id="{02D68700-C87C-42A1-BB6F-5266B1C521B7}"/>
              </a:ext>
            </a:extLst>
          </p:cNvPr>
          <p:cNvCxnSpPr>
            <a:cxnSpLocks/>
          </p:cNvCxnSpPr>
          <p:nvPr/>
        </p:nvCxnSpPr>
        <p:spPr>
          <a:xfrm>
            <a:off x="251520" y="4803998"/>
            <a:ext cx="7560840"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8" name="3 Imagen" descr="C:\Users\e13104\Dropbox\UTP\Logo UTP en alta - 29-8-13.jpg">
            <a:extLst>
              <a:ext uri="{FF2B5EF4-FFF2-40B4-BE49-F238E27FC236}">
                <a16:creationId xmlns:a16="http://schemas.microsoft.com/office/drawing/2014/main" id="{62383A94-F603-464F-93FE-FD04BC2A932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4205703"/>
            <a:ext cx="1371600" cy="571500"/>
          </a:xfrm>
          <a:prstGeom prst="rect">
            <a:avLst/>
          </a:prstGeom>
          <a:noFill/>
          <a:ln>
            <a:noFill/>
          </a:ln>
        </p:spPr>
      </p:pic>
    </p:spTree>
    <p:extLst>
      <p:ext uri="{BB962C8B-B14F-4D97-AF65-F5344CB8AC3E}">
        <p14:creationId xmlns:p14="http://schemas.microsoft.com/office/powerpoint/2010/main" val="138911362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Diagrama"/>
          <p:cNvGraphicFramePr/>
          <p:nvPr>
            <p:extLst/>
          </p:nvPr>
        </p:nvGraphicFramePr>
        <p:xfrm>
          <a:off x="457200" y="205979"/>
          <a:ext cx="8229600" cy="857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4 Marcador de contenido"/>
          <p:cNvGraphicFramePr>
            <a:graphicFrameLocks noGrp="1"/>
          </p:cNvGraphicFramePr>
          <p:nvPr>
            <p:ph idx="1"/>
            <p:extLst/>
          </p:nvPr>
        </p:nvGraphicFramePr>
        <p:xfrm>
          <a:off x="457200" y="1200151"/>
          <a:ext cx="8229600" cy="216368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4" name="5 Conector recto">
            <a:extLst>
              <a:ext uri="{FF2B5EF4-FFF2-40B4-BE49-F238E27FC236}">
                <a16:creationId xmlns:a16="http://schemas.microsoft.com/office/drawing/2014/main" id="{49FB0556-EFDA-4E57-AB43-576479B33400}"/>
              </a:ext>
            </a:extLst>
          </p:cNvPr>
          <p:cNvCxnSpPr>
            <a:cxnSpLocks/>
          </p:cNvCxnSpPr>
          <p:nvPr/>
        </p:nvCxnSpPr>
        <p:spPr>
          <a:xfrm>
            <a:off x="251520" y="4803998"/>
            <a:ext cx="7560840"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7" name="3 Imagen" descr="C:\Users\e13104\Dropbox\UTP\Logo UTP en alta - 29-8-13.jpg">
            <a:extLst>
              <a:ext uri="{FF2B5EF4-FFF2-40B4-BE49-F238E27FC236}">
                <a16:creationId xmlns:a16="http://schemas.microsoft.com/office/drawing/2014/main" id="{C16DC743-2A46-4A20-BD67-881C866EA651}"/>
              </a:ext>
            </a:extLst>
          </p:cNvPr>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748707" y="4155926"/>
            <a:ext cx="1371600" cy="571500"/>
          </a:xfrm>
          <a:prstGeom prst="rect">
            <a:avLst/>
          </a:prstGeom>
          <a:noFill/>
          <a:ln>
            <a:noFill/>
          </a:ln>
        </p:spPr>
      </p:pic>
    </p:spTree>
    <p:extLst>
      <p:ext uri="{BB962C8B-B14F-4D97-AF65-F5344CB8AC3E}">
        <p14:creationId xmlns:p14="http://schemas.microsoft.com/office/powerpoint/2010/main" val="342062735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4 Diagrama"/>
          <p:cNvGraphicFramePr/>
          <p:nvPr>
            <p:extLst>
              <p:ext uri="{D42A27DB-BD31-4B8C-83A1-F6EECF244321}">
                <p14:modId xmlns:p14="http://schemas.microsoft.com/office/powerpoint/2010/main" val="2531624460"/>
              </p:ext>
            </p:extLst>
          </p:nvPr>
        </p:nvGraphicFramePr>
        <p:xfrm>
          <a:off x="457200" y="205979"/>
          <a:ext cx="8229600" cy="857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Marcador de contenido"/>
          <p:cNvSpPr>
            <a:spLocks noGrp="1"/>
          </p:cNvSpPr>
          <p:nvPr>
            <p:ph idx="1"/>
          </p:nvPr>
        </p:nvSpPr>
        <p:spPr>
          <a:xfrm>
            <a:off x="3131840" y="1200151"/>
            <a:ext cx="5554960" cy="3243807"/>
          </a:xfrm>
        </p:spPr>
        <p:txBody>
          <a:bodyPr>
            <a:normAutofit/>
          </a:bodyPr>
          <a:lstStyle/>
          <a:p>
            <a:pPr>
              <a:buFont typeface="Courier New" pitchFamily="49" charset="0"/>
              <a:buChar char="o"/>
            </a:pPr>
            <a:r>
              <a:rPr lang="es-ES_tradnl" sz="1800" b="1" dirty="0">
                <a:solidFill>
                  <a:srgbClr val="C00000"/>
                </a:solidFill>
              </a:rPr>
              <a:t>Descripción del Producto</a:t>
            </a:r>
          </a:p>
          <a:p>
            <a:pPr>
              <a:buFont typeface="Courier New" pitchFamily="49" charset="0"/>
              <a:buChar char="o"/>
            </a:pPr>
            <a:r>
              <a:rPr lang="es-ES_tradnl" sz="1800" b="1" dirty="0">
                <a:solidFill>
                  <a:srgbClr val="C00000"/>
                </a:solidFill>
              </a:rPr>
              <a:t>Producción </a:t>
            </a:r>
          </a:p>
          <a:p>
            <a:pPr>
              <a:buFont typeface="Courier New" pitchFamily="49" charset="0"/>
              <a:buChar char="o"/>
            </a:pPr>
            <a:r>
              <a:rPr lang="es-ES_tradnl" sz="1800" b="1" dirty="0">
                <a:solidFill>
                  <a:srgbClr val="C00000"/>
                </a:solidFill>
              </a:rPr>
              <a:t>Descripción del País de destino</a:t>
            </a:r>
          </a:p>
          <a:p>
            <a:pPr>
              <a:buFont typeface="Courier New" pitchFamily="49" charset="0"/>
              <a:buChar char="o"/>
            </a:pPr>
            <a:r>
              <a:rPr lang="es-ES_tradnl" sz="1800" b="1" dirty="0">
                <a:solidFill>
                  <a:srgbClr val="C00000"/>
                </a:solidFill>
              </a:rPr>
              <a:t>Características del Mercado de destino</a:t>
            </a:r>
          </a:p>
          <a:p>
            <a:pPr>
              <a:buFont typeface="Courier New" pitchFamily="49" charset="0"/>
              <a:buChar char="o"/>
            </a:pPr>
            <a:r>
              <a:rPr lang="es-ES_tradnl" sz="1800" b="1" dirty="0">
                <a:solidFill>
                  <a:srgbClr val="C00000"/>
                </a:solidFill>
              </a:rPr>
              <a:t> Acceso al mercado</a:t>
            </a:r>
          </a:p>
          <a:p>
            <a:pPr>
              <a:buFont typeface="Courier New" pitchFamily="49" charset="0"/>
              <a:buChar char="o"/>
            </a:pPr>
            <a:r>
              <a:rPr lang="es-ES_tradnl" sz="1800" b="1" dirty="0">
                <a:solidFill>
                  <a:srgbClr val="C00000"/>
                </a:solidFill>
              </a:rPr>
              <a:t>Legislación </a:t>
            </a:r>
          </a:p>
          <a:p>
            <a:pPr>
              <a:buFont typeface="Courier New" pitchFamily="49" charset="0"/>
              <a:buChar char="o"/>
            </a:pPr>
            <a:r>
              <a:rPr lang="es-ES_tradnl" sz="1800" b="1" dirty="0">
                <a:solidFill>
                  <a:srgbClr val="C00000"/>
                </a:solidFill>
              </a:rPr>
              <a:t>Comercialización</a:t>
            </a:r>
          </a:p>
          <a:p>
            <a:pPr>
              <a:buFont typeface="Courier New" pitchFamily="49" charset="0"/>
              <a:buChar char="o"/>
            </a:pPr>
            <a:r>
              <a:rPr lang="es-ES_tradnl" sz="1800" b="1" dirty="0">
                <a:solidFill>
                  <a:srgbClr val="C00000"/>
                </a:solidFill>
              </a:rPr>
              <a:t>Perspectivas del Mercado </a:t>
            </a:r>
          </a:p>
          <a:p>
            <a:pPr>
              <a:buFont typeface="Courier New" pitchFamily="49" charset="0"/>
              <a:buChar char="o"/>
            </a:pPr>
            <a:r>
              <a:rPr lang="es-ES_tradnl" sz="1800" b="1" dirty="0">
                <a:solidFill>
                  <a:srgbClr val="C00000"/>
                </a:solidFill>
              </a:rPr>
              <a:t>Direcciones útiles</a:t>
            </a:r>
          </a:p>
          <a:p>
            <a:pPr marL="0" indent="0">
              <a:buNone/>
            </a:pPr>
            <a:endParaRPr lang="es-ES_tradnl" sz="1800" b="1" dirty="0">
              <a:solidFill>
                <a:srgbClr val="C00000"/>
              </a:solidFill>
            </a:endParaRPr>
          </a:p>
          <a:p>
            <a:pPr marL="0" indent="0">
              <a:buNone/>
            </a:pPr>
            <a:endParaRPr lang="es-ES_tradnl" sz="1800" b="1" dirty="0">
              <a:solidFill>
                <a:srgbClr val="C00000"/>
              </a:solidFill>
            </a:endParaRPr>
          </a:p>
          <a:p>
            <a:pPr marL="0" indent="0">
              <a:buNone/>
            </a:pPr>
            <a:endParaRPr lang="es-ES_tradnl" sz="1800" b="1" dirty="0">
              <a:solidFill>
                <a:srgbClr val="C00000"/>
              </a:solidFill>
            </a:endParaRPr>
          </a:p>
          <a:p>
            <a:pPr marL="0" indent="0">
              <a:buNone/>
            </a:pPr>
            <a:endParaRPr lang="es-ES_tradnl" dirty="0"/>
          </a:p>
        </p:txBody>
      </p:sp>
      <p:sp>
        <p:nvSpPr>
          <p:cNvPr id="7" name="6 Rectángulo"/>
          <p:cNvSpPr/>
          <p:nvPr/>
        </p:nvSpPr>
        <p:spPr>
          <a:xfrm>
            <a:off x="179512" y="2387084"/>
            <a:ext cx="2880320" cy="646331"/>
          </a:xfrm>
          <a:prstGeom prst="rect">
            <a:avLst/>
          </a:prstGeom>
        </p:spPr>
        <p:txBody>
          <a:bodyPr wrap="square">
            <a:spAutoFit/>
          </a:bodyPr>
          <a:lstStyle/>
          <a:p>
            <a:pPr algn="ctr"/>
            <a:r>
              <a:rPr lang="es-ES_tradnl" dirty="0"/>
              <a:t>ELEMENTOS DEL PERFIL DE MERCADO</a:t>
            </a:r>
          </a:p>
        </p:txBody>
      </p:sp>
      <p:cxnSp>
        <p:nvCxnSpPr>
          <p:cNvPr id="6" name="5 Conector recto">
            <a:extLst>
              <a:ext uri="{FF2B5EF4-FFF2-40B4-BE49-F238E27FC236}">
                <a16:creationId xmlns:a16="http://schemas.microsoft.com/office/drawing/2014/main" id="{B29E52E9-4654-4633-B235-DFDDF4E320FA}"/>
              </a:ext>
            </a:extLst>
          </p:cNvPr>
          <p:cNvCxnSpPr/>
          <p:nvPr/>
        </p:nvCxnSpPr>
        <p:spPr>
          <a:xfrm>
            <a:off x="251520" y="4803998"/>
            <a:ext cx="712879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8" name="3 Imagen" descr="C:\Users\e13104\Dropbox\UTP\Logo UTP en alta - 29-8-13.jpg">
            <a:extLst>
              <a:ext uri="{FF2B5EF4-FFF2-40B4-BE49-F238E27FC236}">
                <a16:creationId xmlns:a16="http://schemas.microsoft.com/office/drawing/2014/main" id="{091D1A07-975D-499A-9CEB-205DB23FAA77}"/>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68344" y="4083918"/>
            <a:ext cx="1371600" cy="571500"/>
          </a:xfrm>
          <a:prstGeom prst="rect">
            <a:avLst/>
          </a:prstGeom>
          <a:noFill/>
          <a:ln>
            <a:noFill/>
          </a:ln>
        </p:spPr>
      </p:pic>
    </p:spTree>
    <p:extLst>
      <p:ext uri="{BB962C8B-B14F-4D97-AF65-F5344CB8AC3E}">
        <p14:creationId xmlns:p14="http://schemas.microsoft.com/office/powerpoint/2010/main" val="78924755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4 Diagrama"/>
          <p:cNvGraphicFramePr/>
          <p:nvPr>
            <p:extLst>
              <p:ext uri="{D42A27DB-BD31-4B8C-83A1-F6EECF244321}">
                <p14:modId xmlns:p14="http://schemas.microsoft.com/office/powerpoint/2010/main" val="1879502492"/>
              </p:ext>
            </p:extLst>
          </p:nvPr>
        </p:nvGraphicFramePr>
        <p:xfrm>
          <a:off x="457200" y="205979"/>
          <a:ext cx="8229600" cy="857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Marcador de contenido"/>
          <p:cNvSpPr>
            <a:spLocks noGrp="1"/>
          </p:cNvSpPr>
          <p:nvPr>
            <p:ph idx="1"/>
          </p:nvPr>
        </p:nvSpPr>
        <p:spPr/>
        <p:txBody>
          <a:bodyPr>
            <a:normAutofit fontScale="25000" lnSpcReduction="20000"/>
          </a:bodyPr>
          <a:lstStyle/>
          <a:p>
            <a:pPr marL="0" indent="0">
              <a:buNone/>
            </a:pPr>
            <a:r>
              <a:rPr lang="es-ES_tradnl" sz="5600" dirty="0">
                <a:solidFill>
                  <a:schemeClr val="tx1"/>
                </a:solidFill>
              </a:rPr>
              <a:t>Conjunto de actividades destinadas a lograr con beneficio la satisfacción del consumidor mediante un producto o servicio.</a:t>
            </a:r>
          </a:p>
          <a:p>
            <a:pPr marL="0" indent="0">
              <a:buNone/>
            </a:pPr>
            <a:r>
              <a:rPr lang="es-ES_tradnl" sz="5600" dirty="0">
                <a:solidFill>
                  <a:srgbClr val="00B050"/>
                </a:solidFill>
              </a:rPr>
              <a:t>involucra estrategias de mercado, de ventas, estudio de mercado, posicionamiento de mercado, entre otros. </a:t>
            </a:r>
          </a:p>
          <a:p>
            <a:pPr marL="0" indent="0">
              <a:buNone/>
            </a:pPr>
            <a:r>
              <a:rPr lang="es-ES_tradnl" sz="5600" dirty="0">
                <a:solidFill>
                  <a:srgbClr val="00B050"/>
                </a:solidFill>
              </a:rPr>
              <a:t>La estrategia de marketing debe enfocarse en un mercado objetivo . </a:t>
            </a:r>
          </a:p>
          <a:p>
            <a:pPr marL="0" indent="0">
              <a:buNone/>
            </a:pPr>
            <a:r>
              <a:rPr lang="es-ES_tradnl" sz="5600" dirty="0">
                <a:solidFill>
                  <a:srgbClr val="00B050"/>
                </a:solidFill>
              </a:rPr>
              <a:t>De esta manera, la tarea de difusión se vuelve más simple y los objetivos ofrecen la oportunidad de convertirse en el líder de una industria. </a:t>
            </a:r>
          </a:p>
          <a:p>
            <a:pPr marL="0" indent="0">
              <a:buNone/>
            </a:pPr>
            <a:r>
              <a:rPr lang="es-ES_tradnl" sz="5600" dirty="0">
                <a:solidFill>
                  <a:srgbClr val="00B050"/>
                </a:solidFill>
              </a:rPr>
              <a:t>El detalle está en no planear una estrategia de marketing sin conocer al mercado al que nos dirigimos. </a:t>
            </a:r>
          </a:p>
          <a:p>
            <a:pPr marL="0" indent="0">
              <a:buNone/>
            </a:pPr>
            <a:r>
              <a:rPr lang="es-ES_tradnl" sz="5600" dirty="0">
                <a:solidFill>
                  <a:srgbClr val="00B050"/>
                </a:solidFill>
              </a:rPr>
              <a:t>Tomando en cuenta El tamaño del mercado: Mercado objetivo: Incluyamos estadísticas sobre el tamaño de designa la totalidad de un espacio nuestra audiencia; Incluyamos información sobre preferente donde confluyen la oferta y si el mercado está creciendo, disminuyendo, o se demanda para el intercambio de bienes y mantiene igual. . servicios Análisis competitivo de mercado:</a:t>
            </a:r>
          </a:p>
          <a:p>
            <a:pPr marL="0" indent="0">
              <a:buNone/>
            </a:pPr>
            <a:r>
              <a:rPr lang="es-ES_tradnl" sz="5600" dirty="0">
                <a:solidFill>
                  <a:srgbClr val="00B050"/>
                </a:solidFill>
              </a:rPr>
              <a:t>Definir el mercado objetivo, Identificar los competidores directos, Examinar las fuerzas competitivas del mercado, Evaluar la ventaja competitiva.</a:t>
            </a:r>
          </a:p>
        </p:txBody>
      </p:sp>
      <p:cxnSp>
        <p:nvCxnSpPr>
          <p:cNvPr id="4" name="5 Conector recto">
            <a:extLst>
              <a:ext uri="{FF2B5EF4-FFF2-40B4-BE49-F238E27FC236}">
                <a16:creationId xmlns:a16="http://schemas.microsoft.com/office/drawing/2014/main" id="{F6DC8173-E01F-4AF3-A960-FB3270BA5A00}"/>
              </a:ext>
            </a:extLst>
          </p:cNvPr>
          <p:cNvCxnSpPr/>
          <p:nvPr/>
        </p:nvCxnSpPr>
        <p:spPr>
          <a:xfrm>
            <a:off x="251520" y="4803998"/>
            <a:ext cx="7128792"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pic>
        <p:nvPicPr>
          <p:cNvPr id="6" name="3 Imagen" descr="C:\Users\e13104\Dropbox\UTP\Logo UTP en alta - 29-8-13.jpg">
            <a:extLst>
              <a:ext uri="{FF2B5EF4-FFF2-40B4-BE49-F238E27FC236}">
                <a16:creationId xmlns:a16="http://schemas.microsoft.com/office/drawing/2014/main" id="{D9D291C5-9A94-4D7A-9B77-85056B37AE66}"/>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68344" y="4083918"/>
            <a:ext cx="1371600" cy="571500"/>
          </a:xfrm>
          <a:prstGeom prst="rect">
            <a:avLst/>
          </a:prstGeom>
          <a:noFill/>
          <a:ln>
            <a:noFill/>
          </a:ln>
        </p:spPr>
      </p:pic>
    </p:spTree>
    <p:extLst>
      <p:ext uri="{BB962C8B-B14F-4D97-AF65-F5344CB8AC3E}">
        <p14:creationId xmlns:p14="http://schemas.microsoft.com/office/powerpoint/2010/main" val="11674630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8&quot; unique_id=&quot;10008&quot;&gt;&lt;/object&gt;&lt;object type=&quot;2&quot; unique_id=&quot;10009&quot;&gt;&lt;object type=&quot;3&quot; unique_id=&quot;10077&quot;&gt;&lt;property id=&quot;20148&quot; value=&quot;5&quot;/&gt;&lt;property id=&quot;20300&quot; value=&quot;Diapositiva 1&quot;/&gt;&lt;property id=&quot;20307&quot; value=&quot;260&quot;/&gt;&lt;/object&gt;&lt;object type=&quot;3&quot; unique_id=&quot;10081&quot;&gt;&lt;property id=&quot;20148&quot; value=&quot;5&quot;/&gt;&lt;property id=&quot;20300&quot; value=&quot;Diapositiva 24&quot;/&gt;&lt;property id=&quot;20307&quot; value=&quot;297&quot;/&gt;&lt;/object&gt;&lt;object type=&quot;3&quot; unique_id=&quot;10082&quot;&gt;&lt;property id=&quot;20148&quot; value=&quot;5&quot;/&gt;&lt;property id=&quot;20300&quot; value=&quot;Diapositiva 26&quot;/&gt;&lt;property id=&quot;20307&quot; value=&quot;298&quot;/&gt;&lt;/object&gt;&lt;object type=&quot;3&quot; unique_id=&quot;10083&quot;&gt;&lt;property id=&quot;20148&quot; value=&quot;5&quot;/&gt;&lt;property id=&quot;20300&quot; value=&quot;Diapositiva 25&quot;/&gt;&lt;property id=&quot;20307&quot; value=&quot;299&quot;/&gt;&lt;/object&gt;&lt;object type=&quot;3&quot; unique_id=&quot;10084&quot;&gt;&lt;property id=&quot;20148&quot; value=&quot;5&quot;/&gt;&lt;property id=&quot;20300&quot; value=&quot;Diapositiva 27&quot;/&gt;&lt;property id=&quot;20307&quot; value=&quot;300&quot;/&gt;&lt;/object&gt;&lt;object type=&quot;3&quot; unique_id=&quot;10087&quot;&gt;&lt;property id=&quot;20148&quot; value=&quot;5&quot;/&gt;&lt;property id=&quot;20300&quot; value=&quot;Diapositiva 28 - &amp;quot;Motivación&amp;quot;&quot;/&gt;&lt;property id=&quot;20307&quot; value=&quot;303&quot;/&gt;&lt;/object&gt;&lt;object type=&quot;3&quot; unique_id=&quot;10093&quot;&gt;&lt;property id=&quot;20148&quot; value=&quot;5&quot;/&gt;&lt;property id=&quot;20300&quot; value=&quot;Diapositiva 65&quot;/&gt;&lt;property id=&quot;20307&quot; value=&quot;264&quot;/&gt;&lt;/object&gt;&lt;object type=&quot;3&quot; unique_id=&quot;10094&quot;&gt;&lt;property id=&quot;20148&quot; value=&quot;5&quot;/&gt;&lt;property id=&quot;20300&quot; value=&quot;Diapositiva 66&quot;/&gt;&lt;property id=&quot;20307&quot; value=&quot;265&quot;/&gt;&lt;/object&gt;&lt;object type=&quot;3&quot; unique_id=&quot;10537&quot;&gt;&lt;property id=&quot;20148&quot; value=&quot;5&quot;/&gt;&lt;property id=&quot;20300&quot; value=&quot;Diapositiva 20&quot;/&gt;&lt;property id=&quot;20307&quot; value=&quot;309&quot;/&gt;&lt;/object&gt;&lt;object type=&quot;3&quot; unique_id=&quot;10538&quot;&gt;&lt;property id=&quot;20148&quot; value=&quot;5&quot;/&gt;&lt;property id=&quot;20300&quot; value=&quot;Diapositiva 2&quot;/&gt;&lt;property id=&quot;20307&quot; value=&quot;371&quot;/&gt;&lt;/object&gt;&lt;object type=&quot;3&quot; unique_id=&quot;10539&quot;&gt;&lt;property id=&quot;20148&quot; value=&quot;5&quot;/&gt;&lt;property id=&quot;20300&quot; value=&quot;Diapositiva 3&quot;/&gt;&lt;property id=&quot;20307&quot; value=&quot;370&quot;/&gt;&lt;/object&gt;&lt;object type=&quot;3&quot; unique_id=&quot;10540&quot;&gt;&lt;property id=&quot;20148&quot; value=&quot;5&quot;/&gt;&lt;property id=&quot;20300&quot; value=&quot;Diapositiva 4&quot;/&gt;&lt;property id=&quot;20307&quot; value=&quot;380&quot;/&gt;&lt;/object&gt;&lt;object type=&quot;3&quot; unique_id=&quot;10541&quot;&gt;&lt;property id=&quot;20148&quot; value=&quot;5&quot;/&gt;&lt;property id=&quot;20300&quot; value=&quot;Diapositiva 5 - &amp;quot;La Planificación Estratégica&amp;quot;&quot;/&gt;&lt;property id=&quot;20307&quot; value=&quot;381&quot;/&gt;&lt;/object&gt;&lt;object type=&quot;3&quot; unique_id=&quot;10542&quot;&gt;&lt;property id=&quot;20148&quot; value=&quot;5&quot;/&gt;&lt;property id=&quot;20300&quot; value=&quot;Diapositiva 6 - &amp;quot;La Planificación Estratégica&amp;quot;&quot;/&gt;&lt;property id=&quot;20307&quot; value=&quot;382&quot;/&gt;&lt;/object&gt;&lt;object type=&quot;3&quot; unique_id=&quot;10543&quot;&gt;&lt;property id=&quot;20148&quot; value=&quot;5&quot;/&gt;&lt;property id=&quot;20300&quot; value=&quot;Diapositiva 7 - &amp;quot;La Planificación Estratégica&amp;quot;&quot;/&gt;&lt;property id=&quot;20307&quot; value=&quot;401&quot;/&gt;&lt;/object&gt;&lt;object type=&quot;3&quot; unique_id=&quot;10544&quot;&gt;&lt;property id=&quot;20148&quot; value=&quot;5&quot;/&gt;&lt;property id=&quot;20300&quot; value=&quot;Diapositiva 8 - &amp;quot;La Planificación Estratégica&amp;quot;&quot;/&gt;&lt;property id=&quot;20307&quot; value=&quot;383&quot;/&gt;&lt;/object&gt;&lt;object type=&quot;3&quot; unique_id=&quot;10545&quot;&gt;&lt;property id=&quot;20148&quot; value=&quot;5&quot;/&gt;&lt;property id=&quot;20300&quot; value=&quot;Diapositiva 10&quot;/&gt;&lt;property id=&quot;20307&quot; value=&quot;399&quot;/&gt;&lt;/object&gt;&lt;object type=&quot;3&quot; unique_id=&quot;10546&quot;&gt;&lt;property id=&quot;20148&quot; value=&quot;5&quot;/&gt;&lt;property id=&quot;20300&quot; value=&quot;Diapositiva 11 - &amp;quot;La Planificación Estratégica&amp;quot;&quot;/&gt;&lt;property id=&quot;20307&quot; value=&quot;384&quot;/&gt;&lt;/object&gt;&lt;object type=&quot;3&quot; unique_id=&quot;10547&quot;&gt;&lt;property id=&quot;20148&quot; value=&quot;5&quot;/&gt;&lt;property id=&quot;20300&quot; value=&quot;Diapositiva 12 - &amp;quot;La Planificación Estratégica&amp;quot;&quot;/&gt;&lt;property id=&quot;20307&quot; value=&quot;385&quot;/&gt;&lt;/object&gt;&lt;object type=&quot;3&quot; unique_id=&quot;10548&quot;&gt;&lt;property id=&quot;20148&quot; value=&quot;5&quot;/&gt;&lt;property id=&quot;20300&quot; value=&quot;Diapositiva 13 - &amp;quot;La Planificación Estratégica&amp;quot;&quot;/&gt;&lt;property id=&quot;20307&quot; value=&quot;386&quot;/&gt;&lt;/object&gt;&lt;object type=&quot;3&quot; unique_id=&quot;10549&quot;&gt;&lt;property id=&quot;20148&quot; value=&quot;5&quot;/&gt;&lt;property id=&quot;20300&quot; value=&quot;Diapositiva 14 - &amp;quot;La Planificación Estratégica&amp;quot;&quot;/&gt;&lt;property id=&quot;20307&quot; value=&quot;387&quot;/&gt;&lt;/object&gt;&lt;object type=&quot;3&quot; unique_id=&quot;10550&quot;&gt;&lt;property id=&quot;20148&quot; value=&quot;5&quot;/&gt;&lt;property id=&quot;20300&quot; value=&quot;Diapositiva 15 - &amp;quot;La Planificación Estratégica&amp;quot;&quot;/&gt;&lt;property id=&quot;20307&quot; value=&quot;388&quot;/&gt;&lt;/object&gt;&lt;object type=&quot;3&quot; unique_id=&quot;10551&quot;&gt;&lt;property id=&quot;20148&quot; value=&quot;5&quot;/&gt;&lt;property id=&quot;20300&quot; value=&quot;Diapositiva 16 - &amp;quot;La Planificación Estratégica&amp;quot;&quot;/&gt;&lt;property id=&quot;20307&quot; value=&quot;390&quot;/&gt;&lt;/object&gt;&lt;object type=&quot;3&quot; unique_id=&quot;10552&quot;&gt;&lt;property id=&quot;20148&quot; value=&quot;5&quot;/&gt;&lt;property id=&quot;20300&quot; value=&quot;Diapositiva 17 - &amp;quot;La Planificación Estratégica&amp;quot;&quot;/&gt;&lt;property id=&quot;20307&quot; value=&quot;391&quot;/&gt;&lt;/object&gt;&lt;object type=&quot;3&quot; unique_id=&quot;10553&quot;&gt;&lt;property id=&quot;20148&quot; value=&quot;5&quot;/&gt;&lt;property id=&quot;20300&quot; value=&quot;Diapositiva 18 - &amp;quot;La Planificación Estratégica&amp;quot;&quot;/&gt;&lt;property id=&quot;20307&quot; value=&quot;392&quot;/&gt;&lt;/object&gt;&lt;object type=&quot;3&quot; unique_id=&quot;10554&quot;&gt;&lt;property id=&quot;20148&quot; value=&quot;5&quot;/&gt;&lt;property id=&quot;20300&quot; value=&quot;Diapositiva 21&quot;/&gt;&lt;property id=&quot;20307&quot; value=&quot;367&quot;/&gt;&lt;/object&gt;&lt;object type=&quot;3&quot; unique_id=&quot;10555&quot;&gt;&lt;property id=&quot;20148&quot; value=&quot;5&quot;/&gt;&lt;property id=&quot;20300&quot; value=&quot;Diapositiva 22&quot;/&gt;&lt;property id=&quot;20307&quot; value=&quot;368&quot;/&gt;&lt;/object&gt;&lt;object type=&quot;3&quot; unique_id=&quot;10556&quot;&gt;&lt;property id=&quot;20148&quot; value=&quot;5&quot;/&gt;&lt;property id=&quot;20300&quot; value=&quot;Diapositiva 23&quot;/&gt;&lt;property id=&quot;20307&quot; value=&quot;369&quot;/&gt;&lt;/object&gt;&lt;object type=&quot;3&quot; unique_id=&quot;10557&quot;&gt;&lt;property id=&quot;20148&quot; value=&quot;5&quot;/&gt;&lt;property id=&quot;20300&quot; value=&quot;Diapositiva 30&quot;/&gt;&lt;property id=&quot;20307&quot; value=&quot;373&quot;/&gt;&lt;/object&gt;&lt;object type=&quot;3&quot; unique_id=&quot;10558&quot;&gt;&lt;property id=&quot;20148&quot; value=&quot;5&quot;/&gt;&lt;property id=&quot;20300&quot; value=&quot;Diapositiva 31&quot;/&gt;&lt;property id=&quot;20307&quot; value=&quot;349&quot;/&gt;&lt;/object&gt;&lt;object type=&quot;3&quot; unique_id=&quot;10559&quot;&gt;&lt;property id=&quot;20148&quot; value=&quot;5&quot;/&gt;&lt;property id=&quot;20300&quot; value=&quot;Diapositiva 32&quot;/&gt;&lt;property id=&quot;20307&quot; value=&quot;350&quot;/&gt;&lt;/object&gt;&lt;object type=&quot;3&quot; unique_id=&quot;10560&quot;&gt;&lt;property id=&quot;20148&quot; value=&quot;5&quot;/&gt;&lt;property id=&quot;20300&quot; value=&quot;Diapositiva 33&quot;/&gt;&lt;property id=&quot;20307&quot; value=&quot;351&quot;/&gt;&lt;/object&gt;&lt;object type=&quot;3&quot; unique_id=&quot;10561&quot;&gt;&lt;property id=&quot;20148&quot; value=&quot;5&quot;/&gt;&lt;property id=&quot;20300&quot; value=&quot;Diapositiva 34&quot;/&gt;&lt;property id=&quot;20307&quot; value=&quot;352&quot;/&gt;&lt;/object&gt;&lt;object type=&quot;3&quot; unique_id=&quot;10562&quot;&gt;&lt;property id=&quot;20148&quot; value=&quot;5&quot;/&gt;&lt;property id=&quot;20300&quot; value=&quot;Diapositiva 35&quot;/&gt;&lt;property id=&quot;20307&quot; value=&quot;353&quot;/&gt;&lt;/object&gt;&lt;object type=&quot;3&quot; unique_id=&quot;10563&quot;&gt;&lt;property id=&quot;20148&quot; value=&quot;5&quot;/&gt;&lt;property id=&quot;20300&quot; value=&quot;Diapositiva 36&quot;/&gt;&lt;property id=&quot;20307&quot; value=&quot;354&quot;/&gt;&lt;/object&gt;&lt;object type=&quot;3&quot; unique_id=&quot;10564&quot;&gt;&lt;property id=&quot;20148&quot; value=&quot;5&quot;/&gt;&lt;property id=&quot;20300&quot; value=&quot;Diapositiva 37&quot;/&gt;&lt;property id=&quot;20307&quot; value=&quot;356&quot;/&gt;&lt;/object&gt;&lt;object type=&quot;3&quot; unique_id=&quot;10565&quot;&gt;&lt;property id=&quot;20148&quot; value=&quot;5&quot;/&gt;&lt;property id=&quot;20300&quot; value=&quot;Diapositiva 38&quot;/&gt;&lt;property id=&quot;20307&quot; value=&quot;357&quot;/&gt;&lt;/object&gt;&lt;object type=&quot;3&quot; unique_id=&quot;10566&quot;&gt;&lt;property id=&quot;20148&quot; value=&quot;5&quot;/&gt;&lt;property id=&quot;20300&quot; value=&quot;Diapositiva 39&quot;/&gt;&lt;property id=&quot;20307&quot; value=&quot;358&quot;/&gt;&lt;/object&gt;&lt;object type=&quot;3&quot; unique_id=&quot;10567&quot;&gt;&lt;property id=&quot;20148&quot; value=&quot;5&quot;/&gt;&lt;property id=&quot;20300&quot; value=&quot;Diapositiva 40&quot;/&gt;&lt;property id=&quot;20307&quot; value=&quot;359&quot;/&gt;&lt;/object&gt;&lt;object type=&quot;3&quot; unique_id=&quot;10568&quot;&gt;&lt;property id=&quot;20148&quot; value=&quot;5&quot;/&gt;&lt;property id=&quot;20300&quot; value=&quot;Diapositiva 41&quot;/&gt;&lt;property id=&quot;20307&quot; value=&quot;360&quot;/&gt;&lt;/object&gt;&lt;object type=&quot;3&quot; unique_id=&quot;10569&quot;&gt;&lt;property id=&quot;20148&quot; value=&quot;5&quot;/&gt;&lt;property id=&quot;20300&quot; value=&quot;Diapositiva 42&quot;/&gt;&lt;property id=&quot;20307&quot; value=&quot;361&quot;/&gt;&lt;/object&gt;&lt;object type=&quot;3&quot; unique_id=&quot;10570&quot;&gt;&lt;property id=&quot;20148&quot; value=&quot;5&quot;/&gt;&lt;property id=&quot;20300&quot; value=&quot;Diapositiva 43&quot;/&gt;&lt;property id=&quot;20307&quot; value=&quot;362&quot;/&gt;&lt;/object&gt;&lt;object type=&quot;3&quot; unique_id=&quot;10571&quot;&gt;&lt;property id=&quot;20148&quot; value=&quot;5&quot;/&gt;&lt;property id=&quot;20300&quot; value=&quot;Diapositiva 44&quot;/&gt;&lt;property id=&quot;20307&quot; value=&quot;363&quot;/&gt;&lt;/object&gt;&lt;object type=&quot;3&quot; unique_id=&quot;10572&quot;&gt;&lt;property id=&quot;20148&quot; value=&quot;5&quot;/&gt;&lt;property id=&quot;20300&quot; value=&quot;Diapositiva 45&quot;/&gt;&lt;property id=&quot;20307&quot; value=&quot;364&quot;/&gt;&lt;/object&gt;&lt;object type=&quot;3&quot; unique_id=&quot;10573&quot;&gt;&lt;property id=&quot;20148&quot; value=&quot;5&quot;/&gt;&lt;property id=&quot;20300&quot; value=&quot;Diapositiva 47&quot;/&gt;&lt;property id=&quot;20307&quot; value=&quot;374&quot;/&gt;&lt;/object&gt;&lt;object type=&quot;3&quot; unique_id=&quot;10574&quot;&gt;&lt;property id=&quot;20148&quot; value=&quot;5&quot;/&gt;&lt;property id=&quot;20300&quot; value=&quot;Diapositiva 48&quot;/&gt;&lt;property id=&quot;20307&quot; value=&quot;375&quot;/&gt;&lt;/object&gt;&lt;object type=&quot;3&quot; unique_id=&quot;10575&quot;&gt;&lt;property id=&quot;20148&quot; value=&quot;5&quot;/&gt;&lt;property id=&quot;20300&quot; value=&quot;Diapositiva 49&quot;/&gt;&lt;property id=&quot;20307&quot; value=&quot;376&quot;/&gt;&lt;/object&gt;&lt;object type=&quot;3&quot; unique_id=&quot;10576&quot;&gt;&lt;property id=&quot;20148&quot; value=&quot;5&quot;/&gt;&lt;property id=&quot;20300&quot; value=&quot;Diapositiva 50&quot;/&gt;&lt;property id=&quot;20307&quot; value=&quot;365&quot;/&gt;&lt;/object&gt;&lt;object type=&quot;3&quot; unique_id=&quot;10577&quot;&gt;&lt;property id=&quot;20148&quot; value=&quot;5&quot;/&gt;&lt;property id=&quot;20300&quot; value=&quot;Diapositiva 51 - &amp;quot;DESAFIOS  &amp;quot;&quot;/&gt;&lt;property id=&quot;20307&quot; value=&quot;366&quot;/&gt;&lt;/object&gt;&lt;object type=&quot;3&quot; unique_id=&quot;10578&quot;&gt;&lt;property id=&quot;20148&quot; value=&quot;5&quot;/&gt;&lt;property id=&quot;20300&quot; value=&quot;Diapositiva 53&quot;/&gt;&lt;property id=&quot;20307&quot; value=&quot;377&quot;/&gt;&lt;/object&gt;&lt;object type=&quot;3&quot; unique_id=&quot;10579&quot;&gt;&lt;property id=&quot;20148&quot; value=&quot;5&quot;/&gt;&lt;property id=&quot;20300&quot; value=&quot;Diapositiva 54&quot;/&gt;&lt;property id=&quot;20307&quot; value=&quot;333&quot;/&gt;&lt;/object&gt;&lt;object type=&quot;3&quot; unique_id=&quot;10580&quot;&gt;&lt;property id=&quot;20148&quot; value=&quot;5&quot;/&gt;&lt;property id=&quot;20300&quot; value=&quot;Diapositiva 55&quot;/&gt;&lt;property id=&quot;20307&quot; value=&quot;334&quot;/&gt;&lt;/object&gt;&lt;object type=&quot;3&quot; unique_id=&quot;10581&quot;&gt;&lt;property id=&quot;20148&quot; value=&quot;5&quot;/&gt;&lt;property id=&quot;20300&quot; value=&quot;Diapositiva 56 - &amp;quot;Características de Comportamiento Organizacional &amp;quot;&quot;/&gt;&lt;property id=&quot;20307&quot; value=&quot;336&quot;/&gt;&lt;/object&gt;&lt;object type=&quot;3&quot; unique_id=&quot;10582&quot;&gt;&lt;property id=&quot;20148&quot; value=&quot;5&quot;/&gt;&lt;property id=&quot;20300&quot; value=&quot;Diapositiva 57 - &amp;quot;Disciplinas del Comportamiento Organizacional&amp;quot;&quot;/&gt;&lt;property id=&quot;20307&quot; value=&quot;337&quot;/&gt;&lt;/object&gt;&lt;object type=&quot;3&quot; unique_id=&quot;10583&quot;&gt;&lt;property id=&quot;20148&quot; value=&quot;5&quot;/&gt;&lt;property id=&quot;20300&quot; value=&quot;Diapositiva 58&quot;/&gt;&lt;property id=&quot;20307&quot; value=&quot;344&quot;/&gt;&lt;/object&gt;&lt;object type=&quot;3&quot; unique_id=&quot;10584&quot;&gt;&lt;property id=&quot;20148&quot; value=&quot;5&quot;/&gt;&lt;property id=&quot;20300&quot; value=&quot;Diapositiva 59&quot;/&gt;&lt;property id=&quot;20307&quot; value=&quot;348&quot;/&gt;&lt;/object&gt;&lt;object type=&quot;3&quot; unique_id=&quot;10586&quot;&gt;&lt;property id=&quot;20148&quot; value=&quot;5&quot;/&gt;&lt;property id=&quot;20300&quot; value=&quot;Diapositiva 60 - &amp;quot; Clima Laboral&amp;quot;&quot;/&gt;&lt;property id=&quot;20307&quot; value=&quot;326&quot;/&gt;&lt;/object&gt;&lt;object type=&quot;3&quot; unique_id=&quot;10587&quot;&gt;&lt;property id=&quot;20148&quot; value=&quot;5&quot;/&gt;&lt;property id=&quot;20300&quot; value=&quot;Diapositiva 61 - &amp;quot; Clima Laboral&amp;quot;&quot;/&gt;&lt;property id=&quot;20307&quot; value=&quot;327&quot;/&gt;&lt;/object&gt;&lt;object type=&quot;3&quot; unique_id=&quot;10588&quot;&gt;&lt;property id=&quot;20148&quot; value=&quot;5&quot;/&gt;&lt;property id=&quot;20300&quot; value=&quot;Diapositiva 62 - &amp;quot; Clima Laboral&amp;quot;&quot;/&gt;&lt;property id=&quot;20307&quot; value=&quot;328&quot;/&gt;&lt;/object&gt;&lt;object type=&quot;3&quot; unique_id=&quot;10589&quot;&gt;&lt;property id=&quot;20148&quot; value=&quot;5&quot;/&gt;&lt;property id=&quot;20300&quot; value=&quot;Diapositiva 63 - &amp;quot; Clima Laboral&amp;quot;&quot;/&gt;&lt;property id=&quot;20307&quot; value=&quot;329&quot;/&gt;&lt;/object&gt;&lt;object type=&quot;3&quot; unique_id=&quot;10590&quot;&gt;&lt;property id=&quot;20148&quot; value=&quot;5&quot;/&gt;&lt;property id=&quot;20300&quot; value=&quot;Diapositiva 64 - &amp;quot; Clima Laboral&amp;quot;&quot;/&gt;&lt;property id=&quot;20307&quot; value=&quot;330&quot;/&gt;&lt;/object&gt;&lt;object type=&quot;3&quot; unique_id=&quot;10853&quot;&gt;&lt;property id=&quot;20148&quot; value=&quot;5&quot;/&gt;&lt;property id=&quot;20300&quot; value=&quot;Diapositiva 9 - &amp;quot;Corte 1&amp;quot;&quot;/&gt;&lt;property id=&quot;20307&quot; value=&quot;402&quot;/&gt;&lt;/object&gt;&lt;object type=&quot;3&quot; unique_id=&quot;10854&quot;&gt;&lt;property id=&quot;20148&quot; value=&quot;5&quot;/&gt;&lt;property id=&quot;20300&quot; value=&quot;Diapositiva 19 - &amp;quot;Corte 2&amp;quot;&quot;/&gt;&lt;property id=&quot;20307&quot; value=&quot;403&quot;/&gt;&lt;/object&gt;&lt;object type=&quot;3&quot; unique_id=&quot;10855&quot;&gt;&lt;property id=&quot;20148&quot; value=&quot;5&quot;/&gt;&lt;property id=&quot;20300&quot; value=&quot;Diapositiva 29 - &amp;quot;Corte 3&amp;quot;&quot;/&gt;&lt;property id=&quot;20307&quot; value=&quot;404&quot;/&gt;&lt;/object&gt;&lt;object type=&quot;3&quot; unique_id=&quot;10856&quot;&gt;&lt;property id=&quot;20148&quot; value=&quot;5&quot;/&gt;&lt;property id=&quot;20300&quot; value=&quot;Diapositiva 46&quot;/&gt;&lt;property id=&quot;20307&quot; value=&quot;405&quot;/&gt;&lt;/object&gt;&lt;object type=&quot;3&quot; unique_id=&quot;10857&quot;&gt;&lt;property id=&quot;20148&quot; value=&quot;5&quot;/&gt;&lt;property id=&quot;20300&quot; value=&quot;Diapositiva 52&quot;/&gt;&lt;property id=&quot;20307&quot; value=&quot;406&quot;/&gt;&lt;/object&gt;&lt;/object&gt;&lt;/object&gt;&lt;/database&gt;"/>
  <p:tag name="SECTOMILLISECCONVERTED" val="1"/>
</p:tagLst>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8830</TotalTime>
  <Words>9299</Words>
  <Application>Microsoft Office PowerPoint</Application>
  <PresentationFormat>Presentación en pantalla (16:9)</PresentationFormat>
  <Paragraphs>973</Paragraphs>
  <Slides>137</Slides>
  <Notes>14</Notes>
  <HiddenSlides>0</HiddenSlides>
  <MMClips>0</MMClips>
  <ScaleCrop>false</ScaleCrop>
  <HeadingPairs>
    <vt:vector size="8" baseType="variant">
      <vt:variant>
        <vt:lpstr>Fuentes usadas</vt:lpstr>
      </vt:variant>
      <vt:variant>
        <vt:i4>12</vt:i4>
      </vt:variant>
      <vt:variant>
        <vt:lpstr>Tema</vt:lpstr>
      </vt:variant>
      <vt:variant>
        <vt:i4>1</vt:i4>
      </vt:variant>
      <vt:variant>
        <vt:lpstr>Servidores OLE incrustados</vt:lpstr>
      </vt:variant>
      <vt:variant>
        <vt:i4>1</vt:i4>
      </vt:variant>
      <vt:variant>
        <vt:lpstr>Títulos de diapositiva</vt:lpstr>
      </vt:variant>
      <vt:variant>
        <vt:i4>137</vt:i4>
      </vt:variant>
    </vt:vector>
  </HeadingPairs>
  <TitlesOfParts>
    <vt:vector size="151" baseType="lpstr">
      <vt:lpstr>MS PGothic</vt:lpstr>
      <vt:lpstr>新細明體</vt:lpstr>
      <vt:lpstr>Arial</vt:lpstr>
      <vt:lpstr>Arial Narrow</vt:lpstr>
      <vt:lpstr>Calibri</vt:lpstr>
      <vt:lpstr>Century Gothic</vt:lpstr>
      <vt:lpstr>Courier New</vt:lpstr>
      <vt:lpstr>Tahoma</vt:lpstr>
      <vt:lpstr>Times New Roman</vt:lpstr>
      <vt:lpstr>Trebuchet MS</vt:lpstr>
      <vt:lpstr>Wingdings</vt:lpstr>
      <vt:lpstr>Wingdings 2</vt:lpstr>
      <vt:lpstr>Tema de Office</vt:lpstr>
      <vt:lpstr>Diapositiva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La función del marketing en la economía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COMPORTAMIENTO DE CONSUMO</vt:lpstr>
      <vt:lpstr>ROLES DE COMPRA</vt:lpstr>
      <vt:lpstr>MODELO DE COMPORTAMIENTO DE COMPRA DEL CONSUMIDOR </vt:lpstr>
      <vt:lpstr>Presentación de PowerPoint</vt:lpstr>
      <vt:lpstr>Presentación de PowerPoint</vt:lpstr>
      <vt:lpstr>Presentación de PowerPoint</vt:lpstr>
      <vt:lpstr>Presentación de PowerPoint</vt:lpstr>
      <vt:lpstr>Presentación de PowerPoint</vt:lpstr>
      <vt:lpstr>Análisis de la situación . Análisis externo</vt:lpstr>
      <vt:lpstr>Análisis de la situación Análisis externo- Macroentorno</vt:lpstr>
      <vt:lpstr> Análisis de la situación   Análisis externo- Macroentorno</vt:lpstr>
      <vt:lpstr>Análisis de la situación Análisis externo</vt:lpstr>
      <vt:lpstr>Análisis de la situación  Análisis interno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CICLO DE VIDA DE LA INDUSTRIA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Demanda primaria y selectiva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Mercado objetivo y ventaja competitiva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Medición de Mercado</vt:lpstr>
      <vt:lpstr>Presentación de PowerPoint</vt:lpstr>
      <vt:lpstr>Presentación de PowerPoint</vt:lpstr>
      <vt:lpstr>Objetivo del análisis del mercado</vt:lpstr>
      <vt:lpstr>Objetivo del análisis del mercado</vt:lpstr>
      <vt:lpstr>Mercado objetivo</vt:lpstr>
      <vt:lpstr>Mercado objetivo</vt:lpstr>
      <vt:lpstr>  </vt:lpstr>
      <vt:lpstr>Tipos de Segmentación de mercado</vt:lpstr>
      <vt:lpstr>Mercado objetivo</vt:lpstr>
      <vt:lpstr>Presentación de PowerPoint</vt:lpstr>
      <vt:lpstr>Presentación de PowerPoint</vt:lpstr>
      <vt:lpstr>Presentación de PowerPoint</vt:lpstr>
      <vt:lpstr>Presentación de PowerPoint</vt:lpstr>
      <vt:lpstr>Medición del mercado</vt:lpstr>
      <vt:lpstr>Medición del mercado</vt:lpstr>
      <vt:lpstr>Medición del mercado</vt:lpstr>
      <vt:lpstr>Mercado total</vt:lpstr>
      <vt:lpstr>Presentación de PowerPoint</vt:lpstr>
      <vt:lpstr>Presentación de PowerPoint</vt:lpstr>
      <vt:lpstr>Presentación de PowerPoint</vt:lpstr>
      <vt:lpstr>Presentación de PowerPoint</vt:lpstr>
      <vt:lpstr>FACTORES A CONSIDERAR CUANDO SE ESTIMA PRODUCTIVIDAD CON BASE EN CRITERIO:</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Luis Belmonte Cossio Luna</dc:creator>
  <cp:lastModifiedBy>maria teresa quiroz vasquez</cp:lastModifiedBy>
  <cp:revision>660</cp:revision>
  <cp:lastPrinted>2016-02-05T01:07:20Z</cp:lastPrinted>
  <dcterms:created xsi:type="dcterms:W3CDTF">2015-06-05T14:41:33Z</dcterms:created>
  <dcterms:modified xsi:type="dcterms:W3CDTF">2018-07-12T21:23:52Z</dcterms:modified>
</cp:coreProperties>
</file>