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7" r:id="rId2"/>
    <p:sldId id="375" r:id="rId3"/>
    <p:sldId id="260" r:id="rId4"/>
    <p:sldId id="263" r:id="rId5"/>
    <p:sldId id="270" r:id="rId6"/>
    <p:sldId id="272" r:id="rId7"/>
    <p:sldId id="262" r:id="rId8"/>
    <p:sldId id="268" r:id="rId9"/>
    <p:sldId id="273" r:id="rId10"/>
    <p:sldId id="269" r:id="rId11"/>
    <p:sldId id="266" r:id="rId12"/>
    <p:sldId id="274" r:id="rId13"/>
    <p:sldId id="267" r:id="rId14"/>
    <p:sldId id="264" r:id="rId15"/>
    <p:sldId id="284" r:id="rId16"/>
    <p:sldId id="275" r:id="rId17"/>
    <p:sldId id="276" r:id="rId18"/>
    <p:sldId id="271" r:id="rId19"/>
    <p:sldId id="265" r:id="rId20"/>
    <p:sldId id="277" r:id="rId21"/>
    <p:sldId id="278" r:id="rId22"/>
    <p:sldId id="538" r:id="rId23"/>
    <p:sldId id="537" r:id="rId24"/>
    <p:sldId id="279" r:id="rId25"/>
    <p:sldId id="540" r:id="rId26"/>
    <p:sldId id="539" r:id="rId27"/>
    <p:sldId id="281" r:id="rId28"/>
    <p:sldId id="280" r:id="rId29"/>
    <p:sldId id="282" r:id="rId30"/>
    <p:sldId id="545" r:id="rId31"/>
    <p:sldId id="544" r:id="rId32"/>
    <p:sldId id="543" r:id="rId33"/>
    <p:sldId id="542" r:id="rId34"/>
    <p:sldId id="541" r:id="rId35"/>
    <p:sldId id="283" r:id="rId36"/>
    <p:sldId id="547" r:id="rId37"/>
    <p:sldId id="546" r:id="rId38"/>
    <p:sldId id="285" r:id="rId39"/>
    <p:sldId id="516" r:id="rId40"/>
    <p:sldId id="287" r:id="rId41"/>
    <p:sldId id="286" r:id="rId42"/>
    <p:sldId id="515" r:id="rId43"/>
    <p:sldId id="549" r:id="rId44"/>
    <p:sldId id="548" r:id="rId45"/>
    <p:sldId id="289" r:id="rId46"/>
    <p:sldId id="288" r:id="rId47"/>
    <p:sldId id="290" r:id="rId48"/>
    <p:sldId id="291" r:id="rId49"/>
    <p:sldId id="292" r:id="rId50"/>
    <p:sldId id="520" r:id="rId51"/>
    <p:sldId id="529" r:id="rId52"/>
    <p:sldId id="533" r:id="rId53"/>
    <p:sldId id="535" r:id="rId54"/>
    <p:sldId id="534" r:id="rId55"/>
    <p:sldId id="523" r:id="rId56"/>
    <p:sldId id="532" r:id="rId57"/>
    <p:sldId id="531" r:id="rId58"/>
    <p:sldId id="530" r:id="rId59"/>
    <p:sldId id="519" r:id="rId60"/>
    <p:sldId id="293" r:id="rId61"/>
    <p:sldId id="536" r:id="rId62"/>
    <p:sldId id="514" r:id="rId6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00"/>
    <a:srgbClr val="E8EBF0"/>
    <a:srgbClr val="8FEE8F"/>
    <a:srgbClr val="36103C"/>
    <a:srgbClr val="6F227C"/>
    <a:srgbClr val="EFECF0"/>
    <a:srgbClr val="EBE8EC"/>
    <a:srgbClr val="BFB2C2"/>
    <a:srgbClr val="D5C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1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EBF3E-B1C9-4280-A1C8-DE57673450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F6DBE-0B92-4B1B-84C4-96D1C2FE7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37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86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981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002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80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673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3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4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3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2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63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2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26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202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1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6DBE-0B92-4B1B-84C4-96D1C2FE720B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29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24BF7-CB0E-42D7-8101-B06CE85D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2F8074-22C4-4B33-8C9A-8CFDFE359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46406-5458-4CF1-A913-58F937D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B34F0-62C5-496A-8162-7D6F313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A3EBE-4A3F-4155-B142-EE19D3F3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56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87934-4E1C-4D8D-8E1A-3DC76C59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2CE012-2418-4CD9-8C41-41F019427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1DADF-1FFA-4B23-A2B3-422550D0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030B8-ECA8-4211-8971-17CF25CF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D717A-AAC8-4F80-857B-6D0042C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86CCD5-1E6C-497A-AEAA-8C6C6A9D3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CDB7B6-6113-45D4-AA31-1AD27289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773D3-7E54-49C0-91E6-A8199442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DAF6C-F28B-4FAC-8C6D-3BDAB49A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B8820-950E-45DE-AD4C-CA4DB37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5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74185-40A1-4C48-BACC-D54CB6A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DF803-57B0-47D6-839D-8896847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35F923-D073-4A2C-817B-2125F24C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E1CB0-B2BB-4E64-8395-221A011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C47BBCE-96A4-41E5-86ED-25383FA1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17716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67754CB-2E92-4ECA-A45B-CAA6B0179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39431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72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74185-40A1-4C48-BACC-D54CB6A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DF803-57B0-47D6-839D-8896847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35F923-D073-4A2C-817B-2125F24C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E1CB0-B2BB-4E64-8395-221A011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C47BBCE-96A4-41E5-86ED-25383FA1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39431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3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0662C-1D3E-4013-968B-3E2AE984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27DBD-2EB3-4677-8CF4-8A518D58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19E60-5052-41E3-804B-6010D5D3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0BDFC-A21E-4EE7-8F8E-3E96C3C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D8281-F640-4861-B907-4F7EB8FA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63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D7EA-8CD7-4CF1-B829-459E3C06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D6BC3-014A-4A55-B32F-389A0636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E7360-1AF8-4148-B3E7-56F8F554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F7DE9-0008-440D-B20D-6F3A89EA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6CA7C-8BE5-4B4B-AFE4-07C885BE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72FA-E2C0-4D95-A194-251142A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01836-4EC8-4A92-8B51-6741057A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1E923F-9613-4D01-B479-100702F7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09BBD-3076-408C-9A43-2101FB6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72D48-9035-4011-8B70-A411E590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21D55A-3725-4148-9C90-65B35D17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89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72CA3-22D4-403E-9CB0-23923B41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DEFF5B-059F-47D2-890F-7433CCA7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F9F1D5-A056-4FDF-A080-FE2C7934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830549-3FA5-43CF-9DC7-CB69290D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263CC5-83ED-4AA4-A1BF-5E23CA1FC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414CC4-4978-4CAD-8192-8781F36C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E62E09-3FC0-49E0-8822-5B1EAA0E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27EAAB-B326-4816-A0D3-118C9C79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719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B3CF-D76D-429C-B354-F39259F6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FFB6A9-66C2-4EFA-A12D-F1436F5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6525BD-5A66-4C4F-B28C-D76A8385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8A61EA-656A-4926-98EE-A43F827C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5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3EC34E-4F70-4182-B733-EBF27A49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89E292-DB61-404D-9E0B-C875587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FDF29E-695E-48A7-95D9-69244A18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04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8903C-07BF-4B9A-933F-A05DC126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9B0F2-A227-46A8-A2FC-C975B068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8B7804-65C0-404E-8ABA-7E291F35D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C5B8B-7244-4CFC-BAC9-F8799C88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31040-E727-4208-BB43-6F99D681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9E5D4E-2A9B-4C25-8A6C-E570B96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322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A820C-70F7-4437-811E-618ADE18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4CE78-D9A1-4433-9A2F-E583CCDA8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37EF0-09D9-4B8E-A386-FDA565FC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2D6F4-C4E6-4B70-85E8-50C342F6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27114-F3A5-49DB-AE49-F1F7874F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2E27BC-DB0D-4112-93AF-40349FBB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6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4251D0-7C2A-452E-A495-A24C87C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34A22-CB5D-4562-BBBC-8EBF34339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E9E541-69CF-4247-A3B5-CE4038C1B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DAA8-0D53-4C2A-A274-4B39CC06CFA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547409-BFCD-4E93-A347-E2A24AFD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B93C7-F157-42A2-9CCB-4EBEB5955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A50BE0-CDFC-4688-9FB1-59FC2C276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53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circuitverse.org/users/166835/projects/somador-929841eb-6954-4a67-8643-d3a1ac3b5c3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hyperlink" Target="https://circuitverse.org/users/166835/projects/somador-929841eb-6954-4a67-8643-d3a1ac3b5c3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ircuitverse.org/users/166835/projects/somador-929841eb-6954-4a67-8643-d3a1ac3b5c3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1.png"/><Relationship Id="rId4" Type="http://schemas.openxmlformats.org/officeDocument/2006/relationships/image" Target="../media/image1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6.png"/><Relationship Id="rId4" Type="http://schemas.openxmlformats.org/officeDocument/2006/relationships/image" Target="../media/image2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6.png"/><Relationship Id="rId4" Type="http://schemas.openxmlformats.org/officeDocument/2006/relationships/image" Target="../media/image2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9.png"/><Relationship Id="rId4" Type="http://schemas.openxmlformats.org/officeDocument/2006/relationships/image" Target="../media/image2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circuitverse.org/users/166835/projects/somador-929841eb-6954-4a67-8643-d3a1ac3b5c3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verse.org/users/166835/projects/somador-929841eb-6954-4a67-8643-d3a1ac3b5c3c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7ABB3-4CEE-409B-994B-F146A1E7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1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Aula 7</a:t>
            </a:r>
            <a:br>
              <a:rPr lang="pt-BR" b="1" dirty="0"/>
            </a:br>
            <a:r>
              <a:rPr lang="pt-BR" dirty="0"/>
              <a:t>MEIO SOMADOR E SOMADOR COMPLETO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C8570-E9DD-488F-A2B1-8EB73317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81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Projeto de Ensino</a:t>
            </a:r>
          </a:p>
          <a:p>
            <a:r>
              <a:rPr lang="pt-BR" dirty="0"/>
              <a:t>Material didático para lógica digital I: circuitos </a:t>
            </a:r>
            <a:r>
              <a:rPr lang="pt-BR" dirty="0" err="1"/>
              <a:t>combinacionais</a:t>
            </a:r>
            <a:r>
              <a:rPr lang="pt-BR" dirty="0"/>
              <a:t> </a:t>
            </a:r>
          </a:p>
          <a:p>
            <a:r>
              <a:rPr lang="pt-BR" dirty="0"/>
              <a:t>Bolsista: Everaldina Guimarães Barbosa</a:t>
            </a:r>
          </a:p>
          <a:p>
            <a:r>
              <a:rPr lang="pt-BR" dirty="0"/>
              <a:t>Orientador: César Alberto Bravo </a:t>
            </a:r>
            <a:r>
              <a:rPr lang="pt-BR" dirty="0" err="1"/>
              <a:t>Pariente</a:t>
            </a:r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AA0254A-9110-43F0-977A-A79E13AA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UESC - 2022/23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41E02BA-3367-4880-8C5B-F99ADD87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E4BBEA-FEE6-4FEA-86CC-FA998A8B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7" y="505317"/>
            <a:ext cx="885936" cy="11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6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 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1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188DB5-2F91-4E69-A50F-8AB2F9C0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1837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0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01C8EF-66B4-4B5B-B03A-CE154A32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007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0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ABF52A-EC09-4D8A-89A4-5F3BCB3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531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0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10711F-540F-4500-BEC1-54C50FD2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299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1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FFF0D0-BE94-432F-8EA4-6A5D07EB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6452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</a:t>
            </a:r>
          </a:p>
          <a:p>
            <a:pPr algn="just"/>
            <a:r>
              <a:rPr lang="pt-BR" dirty="0"/>
              <a:t>Na adição 1</a:t>
            </a:r>
            <a:r>
              <a:rPr lang="pt-BR" baseline="-25000" dirty="0"/>
              <a:t>2</a:t>
            </a:r>
            <a:r>
              <a:rPr lang="pt-BR" dirty="0"/>
              <a:t> + 1</a:t>
            </a:r>
            <a:r>
              <a:rPr lang="pt-BR" baseline="-25000" dirty="0"/>
              <a:t>2</a:t>
            </a:r>
            <a:r>
              <a:rPr lang="pt-BR" dirty="0"/>
              <a:t> o resultado é zero e “vai um” para a casa logo à esquerda. Esse “um” é chamado de transporte (</a:t>
            </a:r>
            <a:r>
              <a:rPr lang="pt-BR" dirty="0" err="1"/>
              <a:t>carry</a:t>
            </a:r>
            <a:r>
              <a:rPr lang="pt-BR" dirty="0"/>
              <a:t>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1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F84E94-C0A1-40DF-AD5E-7993B0BB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04152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</a:t>
            </a:r>
          </a:p>
          <a:p>
            <a:pPr algn="just"/>
            <a:r>
              <a:rPr lang="pt-BR" dirty="0"/>
              <a:t>Na adição 1</a:t>
            </a:r>
            <a:r>
              <a:rPr lang="pt-BR" baseline="-25000" dirty="0"/>
              <a:t>2</a:t>
            </a:r>
            <a:r>
              <a:rPr lang="pt-BR" dirty="0"/>
              <a:t> + 1</a:t>
            </a:r>
            <a:r>
              <a:rPr lang="pt-BR" baseline="-25000" dirty="0"/>
              <a:t>2</a:t>
            </a:r>
            <a:r>
              <a:rPr lang="pt-BR" dirty="0"/>
              <a:t> o resultado é zero e “vai um” para a casa logo à esquerda. Esse “um” é chamado de transporte (</a:t>
            </a:r>
            <a:r>
              <a:rPr lang="pt-BR" dirty="0" err="1"/>
              <a:t>carry</a:t>
            </a:r>
            <a:r>
              <a:rPr lang="pt-BR" dirty="0"/>
              <a:t>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1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A9C9FA-04F9-F291-DF01-9E9571BA2225}"/>
              </a:ext>
            </a:extLst>
          </p:cNvPr>
          <p:cNvSpPr txBox="1"/>
          <p:nvPr/>
        </p:nvSpPr>
        <p:spPr>
          <a:xfrm>
            <a:off x="7428538" y="31768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3610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5F5784-65F1-4376-80E7-EEFECE4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0793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</a:t>
            </a:r>
          </a:p>
          <a:p>
            <a:pPr algn="just"/>
            <a:r>
              <a:rPr lang="pt-BR" dirty="0"/>
              <a:t>Na adição 1</a:t>
            </a:r>
            <a:r>
              <a:rPr lang="pt-BR" baseline="-25000" dirty="0"/>
              <a:t>2</a:t>
            </a:r>
            <a:r>
              <a:rPr lang="pt-BR" dirty="0"/>
              <a:t> + 1</a:t>
            </a:r>
            <a:r>
              <a:rPr lang="pt-BR" baseline="-25000" dirty="0"/>
              <a:t>2</a:t>
            </a:r>
            <a:r>
              <a:rPr lang="pt-BR" dirty="0"/>
              <a:t> o resultado é zero e “vai um” para a casa logo à esquerda. Esse “um” é chamado de transporte (</a:t>
            </a:r>
            <a:r>
              <a:rPr lang="pt-BR" dirty="0" err="1"/>
              <a:t>carry</a:t>
            </a:r>
            <a:r>
              <a:rPr lang="pt-BR" dirty="0"/>
              <a:t>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1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A9C9FA-04F9-F291-DF01-9E9571BA2225}"/>
              </a:ext>
            </a:extLst>
          </p:cNvPr>
          <p:cNvSpPr txBox="1"/>
          <p:nvPr/>
        </p:nvSpPr>
        <p:spPr>
          <a:xfrm>
            <a:off x="7428538" y="31768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3610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9A59D-A415-44DF-8BAA-DEE39BC6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8161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</a:t>
            </a:r>
          </a:p>
          <a:p>
            <a:pPr algn="just"/>
            <a:r>
              <a:rPr lang="pt-BR" dirty="0"/>
              <a:t>Na adição 1</a:t>
            </a:r>
            <a:r>
              <a:rPr lang="pt-BR" baseline="-25000" dirty="0"/>
              <a:t>2</a:t>
            </a:r>
            <a:r>
              <a:rPr lang="pt-BR" dirty="0"/>
              <a:t> + 1</a:t>
            </a:r>
            <a:r>
              <a:rPr lang="pt-BR" baseline="-25000" dirty="0"/>
              <a:t>2</a:t>
            </a:r>
            <a:r>
              <a:rPr lang="pt-BR" dirty="0"/>
              <a:t> o resultado é zero e “vai um” para a casa logo à esquerda. Esse “um” é chamado de transporte (</a:t>
            </a:r>
            <a:r>
              <a:rPr lang="pt-BR" dirty="0" err="1"/>
              <a:t>carry</a:t>
            </a:r>
            <a:r>
              <a:rPr lang="pt-BR" dirty="0"/>
              <a:t>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1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A9C9FA-04F9-F291-DF01-9E9571BA2225}"/>
              </a:ext>
            </a:extLst>
          </p:cNvPr>
          <p:cNvSpPr txBox="1"/>
          <p:nvPr/>
        </p:nvSpPr>
        <p:spPr>
          <a:xfrm>
            <a:off x="7428538" y="31768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3610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1996C6-4444-4995-8C97-0CE2470C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90972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= 1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 = 10</a:t>
            </a:r>
          </a:p>
          <a:p>
            <a:pPr algn="just"/>
            <a:r>
              <a:rPr lang="pt-BR" dirty="0"/>
              <a:t>Na adição 1</a:t>
            </a:r>
            <a:r>
              <a:rPr lang="pt-BR" baseline="-25000" dirty="0"/>
              <a:t>2</a:t>
            </a:r>
            <a:r>
              <a:rPr lang="pt-BR" dirty="0"/>
              <a:t> + 1</a:t>
            </a:r>
            <a:r>
              <a:rPr lang="pt-BR" baseline="-25000" dirty="0"/>
              <a:t>2</a:t>
            </a:r>
            <a:r>
              <a:rPr lang="pt-BR" dirty="0"/>
              <a:t> o resultado é zero e “vai um” para a casa logo à esquerda. Esse “um” é chamado de transporte (</a:t>
            </a:r>
            <a:r>
              <a:rPr lang="pt-BR" dirty="0" err="1"/>
              <a:t>carry</a:t>
            </a:r>
            <a:r>
              <a:rPr lang="pt-BR" dirty="0"/>
              <a:t>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1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8FFC1C-157F-3E0B-8463-C2B3CD3DF707}"/>
              </a:ext>
            </a:extLst>
          </p:cNvPr>
          <p:cNvSpPr txBox="1"/>
          <p:nvPr/>
        </p:nvSpPr>
        <p:spPr>
          <a:xfrm>
            <a:off x="7428538" y="31768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3610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694684-8334-4A9B-B409-3B00F58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6400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2DB66-256F-4250-B3D2-6F96C77D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CEA37-57B6-481E-BFDC-977D717B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6" y="1777770"/>
            <a:ext cx="5257800" cy="47151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dirty="0"/>
              <a:t>Aritmética binária: Adição .	3</a:t>
            </a:r>
          </a:p>
          <a:p>
            <a:pPr marL="514350" indent="-514350">
              <a:buAutoNum type="arabicPeriod"/>
            </a:pPr>
            <a:r>
              <a:rPr lang="pt-BR" dirty="0"/>
              <a:t>Meio Somador</a:t>
            </a:r>
          </a:p>
          <a:p>
            <a:pPr marL="457200" lvl="1" indent="0">
              <a:buNone/>
            </a:pPr>
            <a:r>
              <a:rPr lang="pt-BR" sz="2400" dirty="0"/>
              <a:t>2.1. Introdução ...........................	8</a:t>
            </a:r>
          </a:p>
          <a:p>
            <a:pPr marL="457200" lvl="1" indent="0">
              <a:buNone/>
            </a:pPr>
            <a:r>
              <a:rPr lang="pt-BR" sz="2400" dirty="0"/>
              <a:t>2.2. </a:t>
            </a:r>
            <a:r>
              <a:rPr lang="pt-BR" sz="2400" dirty="0">
                <a:solidFill>
                  <a:prstClr val="black"/>
                </a:solidFill>
              </a:rPr>
              <a:t>Circuito combinacional</a:t>
            </a:r>
            <a:r>
              <a:rPr lang="pt-BR" sz="2400" dirty="0"/>
              <a:t> ....... 	9</a:t>
            </a:r>
          </a:p>
          <a:p>
            <a:pPr marL="457200" lvl="1" indent="0">
              <a:buNone/>
            </a:pPr>
            <a:r>
              <a:rPr lang="pt-BR" sz="2400" dirty="0"/>
              <a:t>2.3. </a:t>
            </a:r>
            <a:r>
              <a:rPr lang="pt-BR" sz="2400" dirty="0">
                <a:solidFill>
                  <a:prstClr val="black"/>
                </a:solidFill>
              </a:rPr>
              <a:t>Simulação</a:t>
            </a:r>
            <a:r>
              <a:rPr lang="pt-BR" sz="2400" dirty="0"/>
              <a:t> ........................... 	11</a:t>
            </a:r>
          </a:p>
          <a:p>
            <a:pPr marL="514350" indent="-514350">
              <a:buAutoNum type="arabicPeriod"/>
            </a:pPr>
            <a:r>
              <a:rPr lang="pt-BR" dirty="0"/>
              <a:t>Somador Completo</a:t>
            </a:r>
          </a:p>
          <a:p>
            <a:pPr marL="457200" lvl="1" indent="0">
              <a:buNone/>
            </a:pPr>
            <a:r>
              <a:rPr lang="pt-BR" sz="2400" dirty="0"/>
              <a:t>3.1. Introdução ...........................	12</a:t>
            </a:r>
          </a:p>
          <a:p>
            <a:pPr marL="457200" lvl="1" indent="0">
              <a:buNone/>
            </a:pPr>
            <a:r>
              <a:rPr lang="pt-BR" sz="2400" dirty="0"/>
              <a:t>3.2. </a:t>
            </a:r>
            <a:r>
              <a:rPr lang="pt-BR" sz="2400" dirty="0">
                <a:solidFill>
                  <a:prstClr val="black"/>
                </a:solidFill>
              </a:rPr>
              <a:t>Circuito combinacional</a:t>
            </a:r>
            <a:r>
              <a:rPr lang="pt-BR" sz="2400" dirty="0"/>
              <a:t> ....... 	13</a:t>
            </a:r>
          </a:p>
          <a:p>
            <a:pPr marL="457200" lvl="1" indent="0">
              <a:buNone/>
            </a:pPr>
            <a:r>
              <a:rPr lang="pt-BR" sz="2400" dirty="0"/>
              <a:t>3.3. </a:t>
            </a:r>
            <a:r>
              <a:rPr lang="pt-BR" sz="2400" dirty="0">
                <a:solidFill>
                  <a:prstClr val="black"/>
                </a:solidFill>
              </a:rPr>
              <a:t>Simulação</a:t>
            </a:r>
            <a:r>
              <a:rPr lang="pt-BR" sz="2400" dirty="0"/>
              <a:t> ........................... 	15</a:t>
            </a:r>
          </a:p>
          <a:p>
            <a:pPr marL="457200" lvl="1" indent="0">
              <a:buNone/>
            </a:pPr>
            <a:r>
              <a:rPr lang="pt-BR" sz="2400" dirty="0"/>
              <a:t>3.4. </a:t>
            </a:r>
            <a:r>
              <a:rPr lang="pt-BR" sz="2400" dirty="0">
                <a:solidFill>
                  <a:prstClr val="black"/>
                </a:solidFill>
              </a:rPr>
              <a:t>A partir de “Meio Somador”</a:t>
            </a:r>
            <a:r>
              <a:rPr lang="pt-BR" sz="2400" dirty="0"/>
              <a:t> 	17</a:t>
            </a:r>
          </a:p>
          <a:p>
            <a:pPr marL="457200" lvl="1" indent="0">
              <a:buNone/>
            </a:pPr>
            <a:r>
              <a:rPr lang="pt-BR" sz="2400" dirty="0"/>
              <a:t>3.5. </a:t>
            </a:r>
            <a:r>
              <a:rPr lang="pt-BR" sz="2400" dirty="0">
                <a:solidFill>
                  <a:prstClr val="black"/>
                </a:solidFill>
              </a:rPr>
              <a:t>Adição de 4 bits</a:t>
            </a:r>
            <a:r>
              <a:rPr lang="pt-BR" sz="2400" dirty="0"/>
              <a:t> .................. 	31</a:t>
            </a:r>
          </a:p>
          <a:p>
            <a:pPr marL="457200" lvl="1" indent="0">
              <a:buNone/>
            </a:pPr>
            <a:endParaRPr lang="pt-BR" sz="2400" dirty="0"/>
          </a:p>
          <a:p>
            <a:pPr marL="457200" lvl="1" indent="0">
              <a:buNone/>
            </a:pPr>
            <a:endParaRPr lang="pt-BR" sz="2400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C2D0FE6-4338-4809-B719-D7AE728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DFB67DD-D21E-4A4B-A7AA-BFE252D4E519}"/>
              </a:ext>
            </a:extLst>
          </p:cNvPr>
          <p:cNvSpPr txBox="1">
            <a:spLocks/>
          </p:cNvSpPr>
          <p:nvPr/>
        </p:nvSpPr>
        <p:spPr>
          <a:xfrm>
            <a:off x="6317345" y="1777770"/>
            <a:ext cx="5257800" cy="457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REFERÊNCIAS BIBLIOGRÁFICAS ...........	</a:t>
            </a:r>
            <a:r>
              <a:rPr lang="pt-BR" dirty="0">
                <a:solidFill>
                  <a:prstClr val="black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6852466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 Somador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34150" cy="4351338"/>
          </a:xfrm>
        </p:spPr>
        <p:txBody>
          <a:bodyPr/>
          <a:lstStyle/>
          <a:p>
            <a:pPr algn="just"/>
            <a:r>
              <a:rPr lang="pt-BR" dirty="0"/>
              <a:t>Utilizando essas noções de adição entre dois bits, é possível criar um circuito combinacional que corresponda a tal operação.</a:t>
            </a:r>
          </a:p>
          <a:p>
            <a:pPr algn="just"/>
            <a:r>
              <a:rPr lang="pt-BR" dirty="0"/>
              <a:t>Na tabela ao lado estão as possíveis combinações aditivas de dois bits A e B, a saída (S) e o transporte de saída (</a:t>
            </a:r>
            <a:r>
              <a:rPr lang="pt-BR" dirty="0" err="1"/>
              <a:t>T</a:t>
            </a:r>
            <a:r>
              <a:rPr lang="pt-BR" baseline="-25000" dirty="0" err="1"/>
              <a:t>s</a:t>
            </a:r>
            <a:r>
              <a:rPr lang="pt-BR" dirty="0"/>
              <a:t>). </a:t>
            </a:r>
          </a:p>
          <a:p>
            <a:pPr algn="just"/>
            <a:r>
              <a:rPr lang="pt-BR" dirty="0"/>
              <a:t>O transporte de saída representa o bit </a:t>
            </a:r>
            <a:r>
              <a:rPr lang="pt-BR" dirty="0" err="1"/>
              <a:t>carry</a:t>
            </a:r>
            <a:r>
              <a:rPr lang="pt-BR" dirty="0"/>
              <a:t> da soma. Ele só é verdadeiro na soma      1</a:t>
            </a:r>
            <a:r>
              <a:rPr lang="pt-BR" baseline="-25000" dirty="0"/>
              <a:t>2</a:t>
            </a:r>
            <a:r>
              <a:rPr lang="pt-BR" dirty="0"/>
              <a:t> + 1</a:t>
            </a:r>
            <a:r>
              <a:rPr lang="pt-BR" baseline="-25000" dirty="0"/>
              <a:t>2</a:t>
            </a:r>
            <a:r>
              <a:rPr lang="pt-BR" dirty="0"/>
              <a:t>. </a:t>
            </a:r>
          </a:p>
          <a:p>
            <a:pPr algn="just"/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9A54E18-7C62-9A23-7F21-88A2C13E7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688222"/>
              </p:ext>
            </p:extLst>
          </p:nvPr>
        </p:nvGraphicFramePr>
        <p:xfrm>
          <a:off x="7608413" y="2578100"/>
          <a:ext cx="331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6ABB6C-9715-41D7-A3D5-8CEC204C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1600266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 Somador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4351338"/>
          </a:xfrm>
        </p:spPr>
        <p:txBody>
          <a:bodyPr/>
          <a:lstStyle/>
          <a:p>
            <a:pPr algn="just"/>
            <a:r>
              <a:rPr lang="pt-BR" dirty="0"/>
              <a:t>Analisando a tabela verdade da operação é possível obter a expressão para cada saída.</a:t>
            </a:r>
          </a:p>
          <a:p>
            <a:pPr algn="just"/>
            <a:r>
              <a:rPr lang="pt-BR" dirty="0"/>
              <a:t>A saída (S) possui a mesma tabela verdade da operação A XOR B. Logo: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dirty="0" err="1"/>
              <a:t>T</a:t>
            </a:r>
            <a:r>
              <a:rPr lang="pt-BR" baseline="-25000" dirty="0" err="1"/>
              <a:t>s</a:t>
            </a:r>
            <a:r>
              <a:rPr lang="pt-BR" dirty="0"/>
              <a:t> só é verdadeiro quando os dois bits de entrada são verdadeiros, então podemos concluir que: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D6B2A62-D362-84D4-EFBC-15B73C946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09759"/>
              </p:ext>
            </p:extLst>
          </p:nvPr>
        </p:nvGraphicFramePr>
        <p:xfrm>
          <a:off x="7608413" y="2578100"/>
          <a:ext cx="331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8BD3AB-9ECE-4909-A560-B647AC5E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139094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 Somador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4351338"/>
          </a:xfrm>
        </p:spPr>
        <p:txBody>
          <a:bodyPr/>
          <a:lstStyle/>
          <a:p>
            <a:pPr algn="just"/>
            <a:r>
              <a:rPr lang="pt-BR" dirty="0"/>
              <a:t>Analisando a tabela verdade da operação é possível obter a expressão para cada saída.</a:t>
            </a:r>
          </a:p>
          <a:p>
            <a:pPr algn="just"/>
            <a:r>
              <a:rPr lang="pt-BR" dirty="0"/>
              <a:t>A saída (S) possui a mesma tabela verdade da operação A XOR B. Logo: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dirty="0" err="1"/>
              <a:t>T</a:t>
            </a:r>
            <a:r>
              <a:rPr lang="pt-BR" baseline="-25000" dirty="0" err="1"/>
              <a:t>s</a:t>
            </a:r>
            <a:r>
              <a:rPr lang="pt-BR" dirty="0"/>
              <a:t> só é verdadeiro quando os dois bits de entrada são verdadeiros, então podemos concluir que: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D6B2A62-D362-84D4-EFBC-15B73C946CA8}"/>
              </a:ext>
            </a:extLst>
          </p:cNvPr>
          <p:cNvGraphicFramePr>
            <a:graphicFrameLocks/>
          </p:cNvGraphicFramePr>
          <p:nvPr/>
        </p:nvGraphicFramePr>
        <p:xfrm>
          <a:off x="7608413" y="2578100"/>
          <a:ext cx="331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4759E1-B8F3-1A1E-41F8-F7A2BB385FF6}"/>
              </a:ext>
            </a:extLst>
          </p:cNvPr>
          <p:cNvSpPr txBox="1"/>
          <p:nvPr/>
        </p:nvSpPr>
        <p:spPr>
          <a:xfrm>
            <a:off x="3305175" y="3572669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A 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8BD3AB-9ECE-4909-A560-B647AC5E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65398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 Somador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4351338"/>
          </a:xfrm>
        </p:spPr>
        <p:txBody>
          <a:bodyPr/>
          <a:lstStyle/>
          <a:p>
            <a:pPr algn="just"/>
            <a:r>
              <a:rPr lang="pt-BR" dirty="0"/>
              <a:t>Analisando a tabela verdade da operação é possível obter a expressão para cada saída.</a:t>
            </a:r>
          </a:p>
          <a:p>
            <a:pPr algn="just"/>
            <a:r>
              <a:rPr lang="pt-BR" dirty="0"/>
              <a:t>A saída (S) possui a mesma tabela verdade da operação A XOR B. Logo: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dirty="0" err="1"/>
              <a:t>T</a:t>
            </a:r>
            <a:r>
              <a:rPr lang="pt-BR" baseline="-25000" dirty="0" err="1"/>
              <a:t>s</a:t>
            </a:r>
            <a:r>
              <a:rPr lang="pt-BR" dirty="0"/>
              <a:t> só é verdadeiro quando os dois bits de entrada são verdadeiros, então podemos concluir que: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D6B2A62-D362-84D4-EFBC-15B73C946CA8}"/>
              </a:ext>
            </a:extLst>
          </p:cNvPr>
          <p:cNvGraphicFramePr>
            <a:graphicFrameLocks/>
          </p:cNvGraphicFramePr>
          <p:nvPr/>
        </p:nvGraphicFramePr>
        <p:xfrm>
          <a:off x="7608413" y="2578100"/>
          <a:ext cx="331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4759E1-B8F3-1A1E-41F8-F7A2BB385FF6}"/>
              </a:ext>
            </a:extLst>
          </p:cNvPr>
          <p:cNvSpPr txBox="1"/>
          <p:nvPr/>
        </p:nvSpPr>
        <p:spPr>
          <a:xfrm>
            <a:off x="3305175" y="3572669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A 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FE9608-FB0D-B1B8-7F54-8678ED2B8A83}"/>
              </a:ext>
            </a:extLst>
          </p:cNvPr>
          <p:cNvSpPr txBox="1"/>
          <p:nvPr/>
        </p:nvSpPr>
        <p:spPr>
          <a:xfrm>
            <a:off x="3362324" y="5213212"/>
            <a:ext cx="144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pt-BR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A.B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8BD3AB-9ECE-4909-A560-B647AC5E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73368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 Somador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1407769"/>
          </a:xfrm>
        </p:spPr>
        <p:txBody>
          <a:bodyPr/>
          <a:lstStyle/>
          <a:p>
            <a:pPr algn="just"/>
            <a:r>
              <a:rPr lang="pt-BR" dirty="0"/>
              <a:t>Isso também poderia ser percebido com a ajuda dos mapas de Karnaugh correspondentes.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D6B2A62-D362-84D4-EFBC-15B73C946CA8}"/>
              </a:ext>
            </a:extLst>
          </p:cNvPr>
          <p:cNvGraphicFramePr>
            <a:graphicFrameLocks/>
          </p:cNvGraphicFramePr>
          <p:nvPr/>
        </p:nvGraphicFramePr>
        <p:xfrm>
          <a:off x="7608413" y="2578100"/>
          <a:ext cx="331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3D356E60-0257-33F2-50E6-995066E1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0175932"/>
                  </p:ext>
                </p:extLst>
              </p:nvPr>
            </p:nvGraphicFramePr>
            <p:xfrm>
              <a:off x="1432987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pt-BR" sz="28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3D356E60-0257-33F2-50E6-995066E1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0175932"/>
                  </p:ext>
                </p:extLst>
              </p:nvPr>
            </p:nvGraphicFramePr>
            <p:xfrm>
              <a:off x="1432987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65" t="-11765" r="-101351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505085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2941" r="-505085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658627B-7FFE-A415-4518-1792A1417007}"/>
              </a:ext>
            </a:extLst>
          </p:cNvPr>
          <p:cNvSpPr txBox="1"/>
          <p:nvPr/>
        </p:nvSpPr>
        <p:spPr>
          <a:xfrm>
            <a:off x="1331887" y="323339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2348B715-FEED-061E-5347-4BC029274E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478626"/>
                  </p:ext>
                </p:extLst>
              </p:nvPr>
            </p:nvGraphicFramePr>
            <p:xfrm>
              <a:off x="4520700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pt-BR" sz="28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2348B715-FEED-061E-5347-4BC029274E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478626"/>
                  </p:ext>
                </p:extLst>
              </p:nvPr>
            </p:nvGraphicFramePr>
            <p:xfrm>
              <a:off x="4520700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9865" t="-11765" r="-101351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10465" r="-505085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2941" r="-505085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5520A2F-7FF7-A3F2-E533-61B77925C114}"/>
              </a:ext>
            </a:extLst>
          </p:cNvPr>
          <p:cNvSpPr txBox="1"/>
          <p:nvPr/>
        </p:nvSpPr>
        <p:spPr>
          <a:xfrm>
            <a:off x="4248150" y="3233394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3200" b="1" baseline="-25000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3200" b="1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993E4B81-E66C-4EE2-A7A9-3E36C9D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2491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 Somador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1407769"/>
          </a:xfrm>
        </p:spPr>
        <p:txBody>
          <a:bodyPr/>
          <a:lstStyle/>
          <a:p>
            <a:pPr algn="just"/>
            <a:r>
              <a:rPr lang="pt-BR" dirty="0"/>
              <a:t>Isso também poderia ser percebido com a ajuda dos mapas de Karnaugh correspondentes.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D6B2A62-D362-84D4-EFBC-15B73C946CA8}"/>
              </a:ext>
            </a:extLst>
          </p:cNvPr>
          <p:cNvGraphicFramePr>
            <a:graphicFrameLocks/>
          </p:cNvGraphicFramePr>
          <p:nvPr/>
        </p:nvGraphicFramePr>
        <p:xfrm>
          <a:off x="7608413" y="2578100"/>
          <a:ext cx="331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3D356E60-0257-33F2-50E6-995066E1D3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32987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pt-BR" sz="28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3D356E60-0257-33F2-50E6-995066E1D3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32987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65" t="-11765" r="-101351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505085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2941" r="-505085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658627B-7FFE-A415-4518-1792A1417007}"/>
              </a:ext>
            </a:extLst>
          </p:cNvPr>
          <p:cNvSpPr txBox="1"/>
          <p:nvPr/>
        </p:nvSpPr>
        <p:spPr>
          <a:xfrm>
            <a:off x="1331887" y="323339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2348B715-FEED-061E-5347-4BC029274E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20700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pt-BR" sz="28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2348B715-FEED-061E-5347-4BC029274E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20700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9865" t="-11765" r="-101351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10465" r="-505085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2941" r="-505085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5520A2F-7FF7-A3F2-E533-61B77925C114}"/>
              </a:ext>
            </a:extLst>
          </p:cNvPr>
          <p:cNvSpPr txBox="1"/>
          <p:nvPr/>
        </p:nvSpPr>
        <p:spPr>
          <a:xfrm>
            <a:off x="4248150" y="3233394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3200" b="1" baseline="-25000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3200" b="1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2F1FA00-009D-5C50-2410-EB796396AC4D}"/>
              </a:ext>
            </a:extLst>
          </p:cNvPr>
          <p:cNvSpPr/>
          <p:nvPr/>
        </p:nvSpPr>
        <p:spPr>
          <a:xfrm>
            <a:off x="1912912" y="4490694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52266A6-C8E0-44DC-8266-2503F90776B7}"/>
              </a:ext>
            </a:extLst>
          </p:cNvPr>
          <p:cNvSpPr/>
          <p:nvPr/>
        </p:nvSpPr>
        <p:spPr>
          <a:xfrm>
            <a:off x="5910263" y="450180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3FA217-7CA9-3CC9-B82E-59A545132FEF}"/>
              </a:ext>
            </a:extLst>
          </p:cNvPr>
          <p:cNvSpPr/>
          <p:nvPr/>
        </p:nvSpPr>
        <p:spPr>
          <a:xfrm>
            <a:off x="2813025" y="3974116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solidFill>
              <a:srgbClr val="BFB2C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993E4B81-E66C-4EE2-A7A9-3E36C9D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5956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 Somador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1407769"/>
          </a:xfrm>
        </p:spPr>
        <p:txBody>
          <a:bodyPr/>
          <a:lstStyle/>
          <a:p>
            <a:pPr algn="just"/>
            <a:r>
              <a:rPr lang="pt-BR" dirty="0"/>
              <a:t>Isso também poderia ser percebido com a ajuda dos mapas de Karnaugh correspondentes.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D6B2A62-D362-84D4-EFBC-15B73C946CA8}"/>
              </a:ext>
            </a:extLst>
          </p:cNvPr>
          <p:cNvGraphicFramePr>
            <a:graphicFrameLocks/>
          </p:cNvGraphicFramePr>
          <p:nvPr/>
        </p:nvGraphicFramePr>
        <p:xfrm>
          <a:off x="7608413" y="2578100"/>
          <a:ext cx="331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3D356E60-0257-33F2-50E6-995066E1D3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32987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pt-BR" sz="28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3D356E60-0257-33F2-50E6-995066E1D3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32987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65" t="-11765" r="-101351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505085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2941" r="-505085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658627B-7FFE-A415-4518-1792A1417007}"/>
              </a:ext>
            </a:extLst>
          </p:cNvPr>
          <p:cNvSpPr txBox="1"/>
          <p:nvPr/>
        </p:nvSpPr>
        <p:spPr>
          <a:xfrm>
            <a:off x="1331887" y="3233394"/>
            <a:ext cx="4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2348B715-FEED-061E-5347-4BC029274E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20700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pt-BR" sz="28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2348B715-FEED-061E-5347-4BC029274E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20700" y="3387376"/>
              <a:ext cx="216000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9865" t="-11765" r="-101351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10465" r="-505085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2941" r="-505085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5520A2F-7FF7-A3F2-E533-61B77925C114}"/>
              </a:ext>
            </a:extLst>
          </p:cNvPr>
          <p:cNvSpPr txBox="1"/>
          <p:nvPr/>
        </p:nvSpPr>
        <p:spPr>
          <a:xfrm>
            <a:off x="4248150" y="3233394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3200" b="1" baseline="-25000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3200" b="1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2F1FA00-009D-5C50-2410-EB796396AC4D}"/>
              </a:ext>
            </a:extLst>
          </p:cNvPr>
          <p:cNvSpPr/>
          <p:nvPr/>
        </p:nvSpPr>
        <p:spPr>
          <a:xfrm>
            <a:off x="1912912" y="4490694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52266A6-C8E0-44DC-8266-2503F90776B7}"/>
              </a:ext>
            </a:extLst>
          </p:cNvPr>
          <p:cNvSpPr/>
          <p:nvPr/>
        </p:nvSpPr>
        <p:spPr>
          <a:xfrm>
            <a:off x="5910263" y="450180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3FA217-7CA9-3CC9-B82E-59A545132FEF}"/>
              </a:ext>
            </a:extLst>
          </p:cNvPr>
          <p:cNvSpPr/>
          <p:nvPr/>
        </p:nvSpPr>
        <p:spPr>
          <a:xfrm>
            <a:off x="2813025" y="3974116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solidFill>
              <a:srgbClr val="BFB2C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3957E0-C154-1B26-B8BE-774075E29304}"/>
              </a:ext>
            </a:extLst>
          </p:cNvPr>
          <p:cNvSpPr txBox="1"/>
          <p:nvPr/>
        </p:nvSpPr>
        <p:spPr>
          <a:xfrm>
            <a:off x="4958720" y="5095838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A.B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FE3E0DD-0FEC-0F6B-74A8-91D4CEC2AABE}"/>
                  </a:ext>
                </a:extLst>
              </p:cNvPr>
              <p:cNvSpPr txBox="1"/>
              <p:nvPr/>
            </p:nvSpPr>
            <p:spPr>
              <a:xfrm>
                <a:off x="1371611" y="5095838"/>
                <a:ext cx="228062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800" b="1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</m:acc>
                    <m:r>
                      <a:rPr lang="pt-BR" sz="28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𝐁</m:t>
                    </m:r>
                    <m:r>
                      <a:rPr lang="pt-BR" sz="28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t-BR" sz="28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800" b="1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𝐁</m:t>
                        </m:r>
                      </m:e>
                    </m:acc>
                  </m:oMath>
                </a14:m>
                <a:endParaRPr lang="pt-BR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pt-B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 = </a:t>
                </a:r>
                <a14:m>
                  <m:oMath xmlns:m="http://schemas.openxmlformats.org/officeDocument/2006/math">
                    <m:r>
                      <a:rPr lang="pt-BR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</m:t>
                    </m:r>
                    <m:r>
                      <a:rPr lang="pt-BR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⨁ </m:t>
                    </m:r>
                    <m:r>
                      <a:rPr lang="pt-BR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𝐁</m:t>
                    </m:r>
                  </m:oMath>
                </a14:m>
                <a:endParaRPr lang="pt-BR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FE3E0DD-0FEC-0F6B-74A8-91D4CEC2A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11" y="5095838"/>
                <a:ext cx="2280624" cy="954107"/>
              </a:xfrm>
              <a:prstGeom prst="rect">
                <a:avLst/>
              </a:prstGeom>
              <a:blipFill>
                <a:blip r:embed="rId4"/>
                <a:stretch>
                  <a:fillRect l="-4278" t="-7051" b="-17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993E4B81-E66C-4EE2-A7A9-3E36C9D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6741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 Somador – Simulação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82213" cy="487045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Abaixo a simulação do circuito “Meio Somador” e sua versão encapsulada.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sz="2000" dirty="0"/>
              <a:t>Disponível em: </a:t>
            </a:r>
            <a:r>
              <a:rPr lang="pt-BR" sz="2000" dirty="0">
                <a:hlinkClick r:id="rId2"/>
              </a:rPr>
              <a:t>https://circuitverse.org/users/166835/projects/somador-929841eb-6954-4a67-8643-d3a1ac3b5c3c</a:t>
            </a:r>
            <a:endParaRPr lang="pt-BR" sz="20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ACA750B-C6BC-8421-2112-BB3756703955}"/>
              </a:ext>
            </a:extLst>
          </p:cNvPr>
          <p:cNvGrpSpPr/>
          <p:nvPr/>
        </p:nvGrpSpPr>
        <p:grpSpPr>
          <a:xfrm>
            <a:off x="1828164" y="2927568"/>
            <a:ext cx="4267836" cy="2823891"/>
            <a:chOff x="1828164" y="2927568"/>
            <a:chExt cx="4267836" cy="28238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FE3E0DD-0FEC-0F6B-74A8-91D4CEC2AABE}"/>
                    </a:ext>
                  </a:extLst>
                </p:cNvPr>
                <p:cNvSpPr txBox="1"/>
                <p:nvPr/>
              </p:nvSpPr>
              <p:spPr>
                <a:xfrm>
                  <a:off x="1828164" y="5228239"/>
                  <a:ext cx="426783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 = </a:t>
                  </a:r>
                  <a14:m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⨁ 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𝐁</m:t>
                      </m:r>
                    </m:oMath>
                  </a14:m>
                  <a:r>
                    <a:rPr lang="pt-BR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T</a:t>
                  </a:r>
                  <a:r>
                    <a:rPr lang="pt-BR" sz="28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pt-BR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= A.B</a:t>
                  </a:r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FE3E0DD-0FEC-0F6B-74A8-91D4CEC2A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164" y="5228239"/>
                  <a:ext cx="4267836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4" b="-3103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CCBC8BF-1074-914E-5C00-9DB62DA89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50" t="4827" r="13664" b="7164"/>
            <a:stretch/>
          </p:blipFill>
          <p:spPr>
            <a:xfrm>
              <a:off x="1837689" y="2927568"/>
              <a:ext cx="4258311" cy="2300671"/>
            </a:xfrm>
            <a:prstGeom prst="rect">
              <a:avLst/>
            </a:prstGeom>
            <a:ln>
              <a:solidFill>
                <a:srgbClr val="36103C"/>
              </a:solidFill>
            </a:ln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7676E10-1C0B-1EF7-F8F7-B9D3A7C5AAB8}"/>
              </a:ext>
            </a:extLst>
          </p:cNvPr>
          <p:cNvGrpSpPr/>
          <p:nvPr/>
        </p:nvGrpSpPr>
        <p:grpSpPr>
          <a:xfrm>
            <a:off x="6952059" y="2927568"/>
            <a:ext cx="3112294" cy="2514600"/>
            <a:chOff x="6947295" y="2918043"/>
            <a:chExt cx="3112294" cy="25146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0868FEE-18ED-3D62-31C2-DEE6E8916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23" t="16547" r="36328" b="36489"/>
            <a:stretch/>
          </p:blipFill>
          <p:spPr>
            <a:xfrm>
              <a:off x="6956822" y="2927568"/>
              <a:ext cx="3102767" cy="2505075"/>
            </a:xfrm>
            <a:prstGeom prst="rect">
              <a:avLst/>
            </a:prstGeom>
            <a:ln>
              <a:solidFill>
                <a:srgbClr val="36103C"/>
              </a:solidFill>
            </a:ln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41C12A9-B233-35BE-F96C-6D90C4B3C3F6}"/>
                </a:ext>
              </a:extLst>
            </p:cNvPr>
            <p:cNvSpPr txBox="1"/>
            <p:nvPr/>
          </p:nvSpPr>
          <p:spPr>
            <a:xfrm>
              <a:off x="6947295" y="2918043"/>
              <a:ext cx="31122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Componente encapsulado</a:t>
              </a:r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A0B7AE-41F0-4EA1-A8D9-210B9AFB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7471437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Somador Completo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34150" cy="4351338"/>
          </a:xfrm>
        </p:spPr>
        <p:txBody>
          <a:bodyPr/>
          <a:lstStyle/>
          <a:p>
            <a:pPr algn="just"/>
            <a:r>
              <a:rPr lang="pt-BR" dirty="0"/>
              <a:t>O “Meio Somador” faz a adição de dois bits. Porém, para um caso geral, em uma soma são necessárias três entradas: os dois bits que serão somados e o transporte de entrada.</a:t>
            </a:r>
          </a:p>
          <a:p>
            <a:pPr algn="just"/>
            <a:r>
              <a:rPr lang="pt-BR" dirty="0"/>
              <a:t>Caso não haja </a:t>
            </a:r>
            <a:r>
              <a:rPr lang="pt-BR" dirty="0" err="1"/>
              <a:t>carry</a:t>
            </a:r>
            <a:r>
              <a:rPr lang="pt-BR" dirty="0"/>
              <a:t>, o transporte de entrada (T</a:t>
            </a:r>
            <a:r>
              <a:rPr lang="pt-BR" baseline="-25000" dirty="0"/>
              <a:t>e</a:t>
            </a:r>
            <a:r>
              <a:rPr lang="pt-BR" dirty="0"/>
              <a:t>) será igual a “zero”. Se houver, o T</a:t>
            </a:r>
            <a:r>
              <a:rPr lang="pt-BR" baseline="-25000" dirty="0"/>
              <a:t>e</a:t>
            </a:r>
            <a:r>
              <a:rPr lang="pt-BR" dirty="0"/>
              <a:t> será igual “um”.</a:t>
            </a:r>
          </a:p>
          <a:p>
            <a:pPr algn="just"/>
            <a:r>
              <a:rPr lang="pt-BR" dirty="0"/>
              <a:t>Ao lado a tabela verdade da adição de A, B e T</a:t>
            </a:r>
            <a:r>
              <a:rPr lang="pt-BR" baseline="-25000" dirty="0"/>
              <a:t>e</a:t>
            </a:r>
            <a:r>
              <a:rPr lang="pt-BR" dirty="0"/>
              <a:t> . 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EEE9DB7-0643-78EB-B024-1C0DCF6E2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07631"/>
              </p:ext>
            </p:extLst>
          </p:nvPr>
        </p:nvGraphicFramePr>
        <p:xfrm>
          <a:off x="7591425" y="1882775"/>
          <a:ext cx="331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248428857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277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CC8969-7BCC-49FE-B85D-9ED086EC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63883468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6591300" cy="1407769"/>
          </a:xfrm>
        </p:spPr>
        <p:txBody>
          <a:bodyPr/>
          <a:lstStyle/>
          <a:p>
            <a:pPr algn="just"/>
            <a:r>
              <a:rPr lang="pt-BR" dirty="0"/>
              <a:t>É possível obter a expressão de saída com o auxílio do mapa de Karnaugh abaixo: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88E7132-D9E8-7FA5-E3F0-432624012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983491"/>
              </p:ext>
            </p:extLst>
          </p:nvPr>
        </p:nvGraphicFramePr>
        <p:xfrm>
          <a:off x="7591425" y="1882775"/>
          <a:ext cx="331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248428857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2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265417"/>
                  </p:ext>
                </p:extLst>
              </p:nvPr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265417"/>
                  </p:ext>
                </p:extLst>
              </p:nvPr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679" t="-11765" r="-100402" b="-332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90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1018367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2941" r="-1018367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16" t="-312941" r="-302419" b="-3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323" t="-312941" r="-1613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63A13F4-5BF2-B7ED-515A-88D3499AD2A3}"/>
              </a:ext>
            </a:extLst>
          </p:cNvPr>
          <p:cNvSpPr txBox="1"/>
          <p:nvPr/>
        </p:nvSpPr>
        <p:spPr>
          <a:xfrm>
            <a:off x="2122949" y="2638931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CDBD6-2D9C-4092-AA2A-3E5EE8D4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810651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81550" cy="4537075"/>
          </a:xfrm>
        </p:spPr>
        <p:txBody>
          <a:bodyPr/>
          <a:lstStyle/>
          <a:p>
            <a:pPr algn="just"/>
            <a:r>
              <a:rPr lang="pt-BR" dirty="0"/>
              <a:t>No sistema decimal, é possível fazer 100 operações de adição distintas, já que possui 10 dígitos. Se levado em conta a comutatividade, esse número cai para 55. </a:t>
            </a:r>
          </a:p>
          <a:p>
            <a:pPr algn="just"/>
            <a:r>
              <a:rPr lang="pt-BR" dirty="0"/>
              <a:t>O quadro ao lado ilustra o resultado das somas entre os 10 dígitos do sistema decimal. 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3479C1A-9A43-5BEE-8B64-3ADE11D59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50779"/>
              </p:ext>
            </p:extLst>
          </p:nvPr>
        </p:nvGraphicFramePr>
        <p:xfrm>
          <a:off x="5809800" y="1825625"/>
          <a:ext cx="5544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92525647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74363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8923611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665887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7642921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630475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6610529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350665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803389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4050704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53972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68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75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7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48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8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89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7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44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021246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8851D4-4DE4-46BB-85D8-0C8AA3C0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0BE0-CDFC-4688-9FB1-59FC2C276FE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76374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6591300" cy="1407769"/>
          </a:xfrm>
        </p:spPr>
        <p:txBody>
          <a:bodyPr/>
          <a:lstStyle/>
          <a:p>
            <a:pPr algn="just"/>
            <a:r>
              <a:rPr lang="pt-BR" dirty="0"/>
              <a:t>É possível obter a expressão de saída com o auxílio do mapa de Karnaugh abaixo: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88E7132-D9E8-7FA5-E3F0-4326240124FC}"/>
              </a:ext>
            </a:extLst>
          </p:cNvPr>
          <p:cNvGraphicFramePr>
            <a:graphicFrameLocks/>
          </p:cNvGraphicFramePr>
          <p:nvPr/>
        </p:nvGraphicFramePr>
        <p:xfrm>
          <a:off x="7591425" y="1882775"/>
          <a:ext cx="331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248428857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679" t="-11765" r="-100402" b="-332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90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1018367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2941" r="-1018367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16" t="-312941" r="-302419" b="-3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323" t="-312941" r="-1613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63A13F4-5BF2-B7ED-515A-88D3499AD2A3}"/>
              </a:ext>
            </a:extLst>
          </p:cNvPr>
          <p:cNvSpPr txBox="1"/>
          <p:nvPr/>
        </p:nvSpPr>
        <p:spPr>
          <a:xfrm>
            <a:off x="2122949" y="2638931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5677FF1-DA00-5D6D-6105-C8EE29016C2B}"/>
              </a:ext>
            </a:extLst>
          </p:cNvPr>
          <p:cNvSpPr/>
          <p:nvPr/>
        </p:nvSpPr>
        <p:spPr>
          <a:xfrm>
            <a:off x="4096284" y="3920676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8F37F6D-D43F-6D3F-95B7-08E6B444DD9B}"/>
              </a:ext>
            </a:extLst>
          </p:cNvPr>
          <p:cNvSpPr/>
          <p:nvPr/>
        </p:nvSpPr>
        <p:spPr>
          <a:xfrm>
            <a:off x="2600857" y="389210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AFFBD7F-69F7-14F6-8C8E-B08F7E1C10E5}"/>
              </a:ext>
            </a:extLst>
          </p:cNvPr>
          <p:cNvSpPr/>
          <p:nvPr/>
        </p:nvSpPr>
        <p:spPr>
          <a:xfrm>
            <a:off x="3334284" y="337775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F6E8318-FA43-1B0B-8CBD-EDE153CEF063}"/>
              </a:ext>
            </a:extLst>
          </p:cNvPr>
          <p:cNvSpPr/>
          <p:nvPr/>
        </p:nvSpPr>
        <p:spPr>
          <a:xfrm>
            <a:off x="4863045" y="3378800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CDBD6-2D9C-4092-AA2A-3E5EE8D4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57901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6591300" cy="1407769"/>
          </a:xfrm>
        </p:spPr>
        <p:txBody>
          <a:bodyPr/>
          <a:lstStyle/>
          <a:p>
            <a:pPr algn="just"/>
            <a:r>
              <a:rPr lang="pt-BR" dirty="0"/>
              <a:t>É possível obter a expressão de saída com o auxílio do mapa de Karnaugh abaixo: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88E7132-D9E8-7FA5-E3F0-4326240124FC}"/>
              </a:ext>
            </a:extLst>
          </p:cNvPr>
          <p:cNvGraphicFramePr>
            <a:graphicFrameLocks/>
          </p:cNvGraphicFramePr>
          <p:nvPr/>
        </p:nvGraphicFramePr>
        <p:xfrm>
          <a:off x="7591425" y="1882775"/>
          <a:ext cx="331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248428857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679" t="-11765" r="-100402" b="-332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90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1018367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2941" r="-1018367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16" t="-312941" r="-302419" b="-3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323" t="-312941" r="-1613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63A13F4-5BF2-B7ED-515A-88D3499AD2A3}"/>
              </a:ext>
            </a:extLst>
          </p:cNvPr>
          <p:cNvSpPr txBox="1"/>
          <p:nvPr/>
        </p:nvSpPr>
        <p:spPr>
          <a:xfrm>
            <a:off x="2122949" y="2638931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5677FF1-DA00-5D6D-6105-C8EE29016C2B}"/>
              </a:ext>
            </a:extLst>
          </p:cNvPr>
          <p:cNvSpPr/>
          <p:nvPr/>
        </p:nvSpPr>
        <p:spPr>
          <a:xfrm>
            <a:off x="4096284" y="3920676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8F37F6D-D43F-6D3F-95B7-08E6B444DD9B}"/>
              </a:ext>
            </a:extLst>
          </p:cNvPr>
          <p:cNvSpPr/>
          <p:nvPr/>
        </p:nvSpPr>
        <p:spPr>
          <a:xfrm>
            <a:off x="2600857" y="389210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AFFBD7F-69F7-14F6-8C8E-B08F7E1C10E5}"/>
              </a:ext>
            </a:extLst>
          </p:cNvPr>
          <p:cNvSpPr/>
          <p:nvPr/>
        </p:nvSpPr>
        <p:spPr>
          <a:xfrm>
            <a:off x="3334284" y="337775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F6E8318-FA43-1B0B-8CBD-EDE153CEF063}"/>
              </a:ext>
            </a:extLst>
          </p:cNvPr>
          <p:cNvSpPr/>
          <p:nvPr/>
        </p:nvSpPr>
        <p:spPr>
          <a:xfrm>
            <a:off x="4863045" y="3378800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9A1BB7-4B0C-ACD2-C4C9-10FF09FC3C7A}"/>
                  </a:ext>
                </a:extLst>
              </p:cNvPr>
              <p:cNvSpPr txBox="1"/>
              <p:nvPr/>
            </p:nvSpPr>
            <p:spPr>
              <a:xfrm>
                <a:off x="1695746" y="4989607"/>
                <a:ext cx="4607480" cy="73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9A1BB7-4B0C-ACD2-C4C9-10FF09FC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46" y="4989607"/>
                <a:ext cx="4607480" cy="739433"/>
              </a:xfrm>
              <a:prstGeom prst="rect">
                <a:avLst/>
              </a:prstGeom>
              <a:blipFill>
                <a:blip r:embed="rId3"/>
                <a:stretch>
                  <a:fillRect t="-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CDBD6-2D9C-4092-AA2A-3E5EE8D4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78452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6591300" cy="1407769"/>
          </a:xfrm>
        </p:spPr>
        <p:txBody>
          <a:bodyPr/>
          <a:lstStyle/>
          <a:p>
            <a:pPr algn="just"/>
            <a:r>
              <a:rPr lang="pt-BR" dirty="0"/>
              <a:t>É possível obter a expressão de saída com o auxílio do mapa de Karnaugh abaixo: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88E7132-D9E8-7FA5-E3F0-4326240124FC}"/>
              </a:ext>
            </a:extLst>
          </p:cNvPr>
          <p:cNvGraphicFramePr>
            <a:graphicFrameLocks/>
          </p:cNvGraphicFramePr>
          <p:nvPr/>
        </p:nvGraphicFramePr>
        <p:xfrm>
          <a:off x="7591425" y="1882775"/>
          <a:ext cx="331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248428857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679" t="-11765" r="-100402" b="-332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90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1018367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2941" r="-1018367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16" t="-312941" r="-302419" b="-3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323" t="-312941" r="-1613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63A13F4-5BF2-B7ED-515A-88D3499AD2A3}"/>
              </a:ext>
            </a:extLst>
          </p:cNvPr>
          <p:cNvSpPr txBox="1"/>
          <p:nvPr/>
        </p:nvSpPr>
        <p:spPr>
          <a:xfrm>
            <a:off x="2122949" y="2638931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5677FF1-DA00-5D6D-6105-C8EE29016C2B}"/>
              </a:ext>
            </a:extLst>
          </p:cNvPr>
          <p:cNvSpPr/>
          <p:nvPr/>
        </p:nvSpPr>
        <p:spPr>
          <a:xfrm>
            <a:off x="4096284" y="3920676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8F37F6D-D43F-6D3F-95B7-08E6B444DD9B}"/>
              </a:ext>
            </a:extLst>
          </p:cNvPr>
          <p:cNvSpPr/>
          <p:nvPr/>
        </p:nvSpPr>
        <p:spPr>
          <a:xfrm>
            <a:off x="2600857" y="389210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AFFBD7F-69F7-14F6-8C8E-B08F7E1C10E5}"/>
              </a:ext>
            </a:extLst>
          </p:cNvPr>
          <p:cNvSpPr/>
          <p:nvPr/>
        </p:nvSpPr>
        <p:spPr>
          <a:xfrm>
            <a:off x="3334284" y="337775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F6E8318-FA43-1B0B-8CBD-EDE153CEF063}"/>
              </a:ext>
            </a:extLst>
          </p:cNvPr>
          <p:cNvSpPr/>
          <p:nvPr/>
        </p:nvSpPr>
        <p:spPr>
          <a:xfrm>
            <a:off x="4863045" y="3378800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9A1BB7-4B0C-ACD2-C4C9-10FF09FC3C7A}"/>
                  </a:ext>
                </a:extLst>
              </p:cNvPr>
              <p:cNvSpPr txBox="1"/>
              <p:nvPr/>
            </p:nvSpPr>
            <p:spPr>
              <a:xfrm>
                <a:off x="1695746" y="4989607"/>
                <a:ext cx="4660378" cy="1109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9A1BB7-4B0C-ACD2-C4C9-10FF09FC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46" y="4989607"/>
                <a:ext cx="4660378" cy="1109535"/>
              </a:xfrm>
              <a:prstGeom prst="rect">
                <a:avLst/>
              </a:prstGeom>
              <a:blipFill>
                <a:blip r:embed="rId3"/>
                <a:stretch>
                  <a:fillRect t="-549" r="-6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CDBD6-2D9C-4092-AA2A-3E5EE8D4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36608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6591300" cy="1407769"/>
          </a:xfrm>
        </p:spPr>
        <p:txBody>
          <a:bodyPr/>
          <a:lstStyle/>
          <a:p>
            <a:pPr algn="just"/>
            <a:r>
              <a:rPr lang="pt-BR" dirty="0"/>
              <a:t>É possível obter a expressão de saída com o auxílio do mapa de Karnaugh abaixo: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88E7132-D9E8-7FA5-E3F0-4326240124FC}"/>
              </a:ext>
            </a:extLst>
          </p:cNvPr>
          <p:cNvGraphicFramePr>
            <a:graphicFrameLocks/>
          </p:cNvGraphicFramePr>
          <p:nvPr/>
        </p:nvGraphicFramePr>
        <p:xfrm>
          <a:off x="7591425" y="1882775"/>
          <a:ext cx="331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248428857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679" t="-11765" r="-100402" b="-332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90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1018367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2941" r="-1018367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16" t="-312941" r="-302419" b="-3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323" t="-312941" r="-1613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63A13F4-5BF2-B7ED-515A-88D3499AD2A3}"/>
              </a:ext>
            </a:extLst>
          </p:cNvPr>
          <p:cNvSpPr txBox="1"/>
          <p:nvPr/>
        </p:nvSpPr>
        <p:spPr>
          <a:xfrm>
            <a:off x="2122949" y="2638931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5677FF1-DA00-5D6D-6105-C8EE29016C2B}"/>
              </a:ext>
            </a:extLst>
          </p:cNvPr>
          <p:cNvSpPr/>
          <p:nvPr/>
        </p:nvSpPr>
        <p:spPr>
          <a:xfrm>
            <a:off x="4096284" y="3920676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8F37F6D-D43F-6D3F-95B7-08E6B444DD9B}"/>
              </a:ext>
            </a:extLst>
          </p:cNvPr>
          <p:cNvSpPr/>
          <p:nvPr/>
        </p:nvSpPr>
        <p:spPr>
          <a:xfrm>
            <a:off x="2600857" y="389210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AFFBD7F-69F7-14F6-8C8E-B08F7E1C10E5}"/>
              </a:ext>
            </a:extLst>
          </p:cNvPr>
          <p:cNvSpPr/>
          <p:nvPr/>
        </p:nvSpPr>
        <p:spPr>
          <a:xfrm>
            <a:off x="3334284" y="337775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F6E8318-FA43-1B0B-8CBD-EDE153CEF063}"/>
              </a:ext>
            </a:extLst>
          </p:cNvPr>
          <p:cNvSpPr/>
          <p:nvPr/>
        </p:nvSpPr>
        <p:spPr>
          <a:xfrm>
            <a:off x="4863045" y="3378800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9A1BB7-4B0C-ACD2-C4C9-10FF09FC3C7A}"/>
                  </a:ext>
                </a:extLst>
              </p:cNvPr>
              <p:cNvSpPr txBox="1"/>
              <p:nvPr/>
            </p:nvSpPr>
            <p:spPr>
              <a:xfrm>
                <a:off x="1695746" y="4989607"/>
                <a:ext cx="4637423" cy="1479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⨁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400" i="0">
                          <a:latin typeface="Cambria Math" panose="02040503050406030204" pitchFamily="18" charset="0"/>
                        </a:rPr>
                        <m:t> ⨀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b="0" dirty="0">
                  <a:latin typeface="Cambria Math" panose="02040503050406030204" pitchFamily="18" charset="0"/>
                </a:endParaRPr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9A1BB7-4B0C-ACD2-C4C9-10FF09FC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46" y="4989607"/>
                <a:ext cx="4637423" cy="1479636"/>
              </a:xfrm>
              <a:prstGeom prst="rect">
                <a:avLst/>
              </a:prstGeom>
              <a:blipFill>
                <a:blip r:embed="rId3"/>
                <a:stretch>
                  <a:fillRect t="-413" r="-9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CDBD6-2D9C-4092-AA2A-3E5EE8D4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35651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6591300" cy="1407769"/>
          </a:xfrm>
        </p:spPr>
        <p:txBody>
          <a:bodyPr/>
          <a:lstStyle/>
          <a:p>
            <a:pPr algn="just"/>
            <a:r>
              <a:rPr lang="pt-BR" dirty="0"/>
              <a:t>É possível obter a expressão de saída com o auxílio do mapa de Karnaugh abaixo: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88E7132-D9E8-7FA5-E3F0-4326240124FC}"/>
              </a:ext>
            </a:extLst>
          </p:cNvPr>
          <p:cNvGraphicFramePr>
            <a:graphicFrameLocks/>
          </p:cNvGraphicFramePr>
          <p:nvPr/>
        </p:nvGraphicFramePr>
        <p:xfrm>
          <a:off x="7591425" y="1882775"/>
          <a:ext cx="331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248428857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2792913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679" t="-11765" r="-100402" b="-332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90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1018367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2941" r="-1018367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16" t="-312941" r="-302419" b="-3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323" t="-312941" r="-1613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63A13F4-5BF2-B7ED-515A-88D3499AD2A3}"/>
              </a:ext>
            </a:extLst>
          </p:cNvPr>
          <p:cNvSpPr txBox="1"/>
          <p:nvPr/>
        </p:nvSpPr>
        <p:spPr>
          <a:xfrm>
            <a:off x="2122949" y="2638931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5677FF1-DA00-5D6D-6105-C8EE29016C2B}"/>
              </a:ext>
            </a:extLst>
          </p:cNvPr>
          <p:cNvSpPr/>
          <p:nvPr/>
        </p:nvSpPr>
        <p:spPr>
          <a:xfrm>
            <a:off x="4096284" y="3920676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8F37F6D-D43F-6D3F-95B7-08E6B444DD9B}"/>
              </a:ext>
            </a:extLst>
          </p:cNvPr>
          <p:cNvSpPr/>
          <p:nvPr/>
        </p:nvSpPr>
        <p:spPr>
          <a:xfrm>
            <a:off x="2600857" y="389210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AFFBD7F-69F7-14F6-8C8E-B08F7E1C10E5}"/>
              </a:ext>
            </a:extLst>
          </p:cNvPr>
          <p:cNvSpPr/>
          <p:nvPr/>
        </p:nvSpPr>
        <p:spPr>
          <a:xfrm>
            <a:off x="3334284" y="3377751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F6E8318-FA43-1B0B-8CBD-EDE153CEF063}"/>
              </a:ext>
            </a:extLst>
          </p:cNvPr>
          <p:cNvSpPr/>
          <p:nvPr/>
        </p:nvSpPr>
        <p:spPr>
          <a:xfrm>
            <a:off x="4863045" y="3378800"/>
            <a:ext cx="638175" cy="381000"/>
          </a:xfrm>
          <a:custGeom>
            <a:avLst/>
            <a:gdLst>
              <a:gd name="connsiteX0" fmla="*/ 0 w 638175"/>
              <a:gd name="connsiteY0" fmla="*/ 63501 h 381000"/>
              <a:gd name="connsiteX1" fmla="*/ 63501 w 638175"/>
              <a:gd name="connsiteY1" fmla="*/ 0 h 381000"/>
              <a:gd name="connsiteX2" fmla="*/ 574674 w 638175"/>
              <a:gd name="connsiteY2" fmla="*/ 0 h 381000"/>
              <a:gd name="connsiteX3" fmla="*/ 638175 w 638175"/>
              <a:gd name="connsiteY3" fmla="*/ 63501 h 381000"/>
              <a:gd name="connsiteX4" fmla="*/ 638175 w 638175"/>
              <a:gd name="connsiteY4" fmla="*/ 317499 h 381000"/>
              <a:gd name="connsiteX5" fmla="*/ 574674 w 638175"/>
              <a:gd name="connsiteY5" fmla="*/ 381000 h 381000"/>
              <a:gd name="connsiteX6" fmla="*/ 63501 w 638175"/>
              <a:gd name="connsiteY6" fmla="*/ 381000 h 381000"/>
              <a:gd name="connsiteX7" fmla="*/ 0 w 638175"/>
              <a:gd name="connsiteY7" fmla="*/ 317499 h 381000"/>
              <a:gd name="connsiteX8" fmla="*/ 0 w 63817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179356" y="-8076"/>
                  <a:pt x="418901" y="-33004"/>
                  <a:pt x="574674" y="0"/>
                </a:cubicBezTo>
                <a:cubicBezTo>
                  <a:pt x="607655" y="699"/>
                  <a:pt x="635670" y="31392"/>
                  <a:pt x="638175" y="63501"/>
                </a:cubicBezTo>
                <a:cubicBezTo>
                  <a:pt x="653455" y="113699"/>
                  <a:pt x="645691" y="200702"/>
                  <a:pt x="638175" y="317499"/>
                </a:cubicBezTo>
                <a:cubicBezTo>
                  <a:pt x="641184" y="349710"/>
                  <a:pt x="613984" y="381280"/>
                  <a:pt x="574674" y="381000"/>
                </a:cubicBezTo>
                <a:cubicBezTo>
                  <a:pt x="332262" y="399771"/>
                  <a:pt x="207445" y="341455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9A1BB7-4B0C-ACD2-C4C9-10FF09FC3C7A}"/>
                  </a:ext>
                </a:extLst>
              </p:cNvPr>
              <p:cNvSpPr txBox="1"/>
              <p:nvPr/>
            </p:nvSpPr>
            <p:spPr>
              <a:xfrm>
                <a:off x="1695746" y="4989607"/>
                <a:ext cx="4637423" cy="1479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⨁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400" i="0">
                          <a:latin typeface="Cambria Math" panose="02040503050406030204" pitchFamily="18" charset="0"/>
                        </a:rPr>
                        <m:t> ⨀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⨁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⨁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9A1BB7-4B0C-ACD2-C4C9-10FF09FC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46" y="4989607"/>
                <a:ext cx="4637423" cy="1479636"/>
              </a:xfrm>
              <a:prstGeom prst="rect">
                <a:avLst/>
              </a:prstGeom>
              <a:blipFill>
                <a:blip r:embed="rId3"/>
                <a:stretch>
                  <a:fillRect t="-413" r="-920"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CDBD6-2D9C-4092-AA2A-3E5EE8D4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4983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131645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mapa de Karnaugh abaixo é utilizado para se obter a expressão do “Transporte de saída” da tabela.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88E7132-D9E8-7FA5-E3F0-432624012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554671"/>
              </p:ext>
            </p:extLst>
          </p:nvPr>
        </p:nvGraphicFramePr>
        <p:xfrm>
          <a:off x="7591425" y="1882775"/>
          <a:ext cx="331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248428857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2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3369874"/>
                  </p:ext>
                </p:extLst>
              </p:nvPr>
            </p:nvGraphicFramePr>
            <p:xfrm>
              <a:off x="2225315" y="3297731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3369874"/>
                  </p:ext>
                </p:extLst>
              </p:nvPr>
            </p:nvGraphicFramePr>
            <p:xfrm>
              <a:off x="2225315" y="3297731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679" t="-11765" r="-100402" b="-3341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90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1018367" b="-2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0465" r="-1018367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16" t="-314118" r="-302419" b="-3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323" t="-314118" r="-1613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63A13F4-5BF2-B7ED-515A-88D3499AD2A3}"/>
              </a:ext>
            </a:extLst>
          </p:cNvPr>
          <p:cNvSpPr txBox="1"/>
          <p:nvPr/>
        </p:nvSpPr>
        <p:spPr>
          <a:xfrm>
            <a:off x="1915557" y="3143749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3200" b="1" baseline="-25000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3200" b="1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1D7BE31-DB11-4CB4-B47C-48FEE70F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1812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131645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mapa de Karnaugh abaixo é utilizado para se obter a expressão do “Transporte de saída” da tabela.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88E7132-D9E8-7FA5-E3F0-4326240124FC}"/>
              </a:ext>
            </a:extLst>
          </p:cNvPr>
          <p:cNvGraphicFramePr>
            <a:graphicFrameLocks/>
          </p:cNvGraphicFramePr>
          <p:nvPr/>
        </p:nvGraphicFramePr>
        <p:xfrm>
          <a:off x="7591425" y="1882775"/>
          <a:ext cx="331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248428857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3297731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3297731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679" t="-11765" r="-100402" b="-3341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90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1018367" b="-2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0465" r="-1018367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16" t="-314118" r="-302419" b="-3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323" t="-314118" r="-1613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63A13F4-5BF2-B7ED-515A-88D3499AD2A3}"/>
              </a:ext>
            </a:extLst>
          </p:cNvPr>
          <p:cNvSpPr txBox="1"/>
          <p:nvPr/>
        </p:nvSpPr>
        <p:spPr>
          <a:xfrm>
            <a:off x="1915557" y="3143749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3200" b="1" baseline="-25000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3200" b="1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5FD716A-2F8F-855E-B492-A6722B292AF1}"/>
              </a:ext>
            </a:extLst>
          </p:cNvPr>
          <p:cNvSpPr/>
          <p:nvPr/>
        </p:nvSpPr>
        <p:spPr>
          <a:xfrm>
            <a:off x="4208192" y="4409411"/>
            <a:ext cx="1174513" cy="381000"/>
          </a:xfrm>
          <a:custGeom>
            <a:avLst/>
            <a:gdLst>
              <a:gd name="connsiteX0" fmla="*/ 0 w 1174513"/>
              <a:gd name="connsiteY0" fmla="*/ 63501 h 381000"/>
              <a:gd name="connsiteX1" fmla="*/ 63501 w 1174513"/>
              <a:gd name="connsiteY1" fmla="*/ 0 h 381000"/>
              <a:gd name="connsiteX2" fmla="*/ 1111012 w 1174513"/>
              <a:gd name="connsiteY2" fmla="*/ 0 h 381000"/>
              <a:gd name="connsiteX3" fmla="*/ 1174513 w 1174513"/>
              <a:gd name="connsiteY3" fmla="*/ 63501 h 381000"/>
              <a:gd name="connsiteX4" fmla="*/ 1174513 w 1174513"/>
              <a:gd name="connsiteY4" fmla="*/ 317499 h 381000"/>
              <a:gd name="connsiteX5" fmla="*/ 1111012 w 1174513"/>
              <a:gd name="connsiteY5" fmla="*/ 381000 h 381000"/>
              <a:gd name="connsiteX6" fmla="*/ 63501 w 1174513"/>
              <a:gd name="connsiteY6" fmla="*/ 381000 h 381000"/>
              <a:gd name="connsiteX7" fmla="*/ 0 w 1174513"/>
              <a:gd name="connsiteY7" fmla="*/ 317499 h 381000"/>
              <a:gd name="connsiteX8" fmla="*/ 0 w 1174513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513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377101" y="15473"/>
                  <a:pt x="954975" y="-54627"/>
                  <a:pt x="1111012" y="0"/>
                </a:cubicBezTo>
                <a:cubicBezTo>
                  <a:pt x="1143993" y="699"/>
                  <a:pt x="1172008" y="31392"/>
                  <a:pt x="1174513" y="63501"/>
                </a:cubicBezTo>
                <a:cubicBezTo>
                  <a:pt x="1189793" y="113699"/>
                  <a:pt x="1182029" y="200702"/>
                  <a:pt x="1174513" y="317499"/>
                </a:cubicBezTo>
                <a:cubicBezTo>
                  <a:pt x="1177522" y="349710"/>
                  <a:pt x="1150322" y="381280"/>
                  <a:pt x="1111012" y="381000"/>
                </a:cubicBezTo>
                <a:cubicBezTo>
                  <a:pt x="816786" y="414336"/>
                  <a:pt x="448246" y="425221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solidFill>
              <a:srgbClr val="BFB2C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8A0DCAA-328C-F3A9-5641-1C48DE1548C3}"/>
              </a:ext>
            </a:extLst>
          </p:cNvPr>
          <p:cNvSpPr/>
          <p:nvPr/>
        </p:nvSpPr>
        <p:spPr>
          <a:xfrm>
            <a:off x="4105791" y="3883951"/>
            <a:ext cx="638175" cy="906459"/>
          </a:xfrm>
          <a:custGeom>
            <a:avLst/>
            <a:gdLst>
              <a:gd name="connsiteX0" fmla="*/ 0 w 638175"/>
              <a:gd name="connsiteY0" fmla="*/ 106365 h 906459"/>
              <a:gd name="connsiteX1" fmla="*/ 106365 w 638175"/>
              <a:gd name="connsiteY1" fmla="*/ 0 h 906459"/>
              <a:gd name="connsiteX2" fmla="*/ 531810 w 638175"/>
              <a:gd name="connsiteY2" fmla="*/ 0 h 906459"/>
              <a:gd name="connsiteX3" fmla="*/ 638175 w 638175"/>
              <a:gd name="connsiteY3" fmla="*/ 106365 h 906459"/>
              <a:gd name="connsiteX4" fmla="*/ 638175 w 638175"/>
              <a:gd name="connsiteY4" fmla="*/ 800094 h 906459"/>
              <a:gd name="connsiteX5" fmla="*/ 531810 w 638175"/>
              <a:gd name="connsiteY5" fmla="*/ 906459 h 906459"/>
              <a:gd name="connsiteX6" fmla="*/ 106365 w 638175"/>
              <a:gd name="connsiteY6" fmla="*/ 906459 h 906459"/>
              <a:gd name="connsiteX7" fmla="*/ 0 w 638175"/>
              <a:gd name="connsiteY7" fmla="*/ 800094 h 906459"/>
              <a:gd name="connsiteX8" fmla="*/ 0 w 638175"/>
              <a:gd name="connsiteY8" fmla="*/ 106365 h 90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906459" extrusionOk="0">
                <a:moveTo>
                  <a:pt x="0" y="106365"/>
                </a:moveTo>
                <a:cubicBezTo>
                  <a:pt x="-3374" y="53541"/>
                  <a:pt x="39004" y="-3558"/>
                  <a:pt x="106365" y="0"/>
                </a:cubicBezTo>
                <a:cubicBezTo>
                  <a:pt x="262775" y="20499"/>
                  <a:pt x="436142" y="-13207"/>
                  <a:pt x="531810" y="0"/>
                </a:cubicBezTo>
                <a:cubicBezTo>
                  <a:pt x="587982" y="860"/>
                  <a:pt x="635538" y="50739"/>
                  <a:pt x="638175" y="106365"/>
                </a:cubicBezTo>
                <a:cubicBezTo>
                  <a:pt x="675132" y="235789"/>
                  <a:pt x="660236" y="698263"/>
                  <a:pt x="638175" y="800094"/>
                </a:cubicBezTo>
                <a:cubicBezTo>
                  <a:pt x="642448" y="854777"/>
                  <a:pt x="595642" y="906795"/>
                  <a:pt x="531810" y="906459"/>
                </a:cubicBezTo>
                <a:cubicBezTo>
                  <a:pt x="476676" y="915947"/>
                  <a:pt x="305398" y="886633"/>
                  <a:pt x="106365" y="906459"/>
                </a:cubicBezTo>
                <a:cubicBezTo>
                  <a:pt x="54720" y="907488"/>
                  <a:pt x="-8600" y="854913"/>
                  <a:pt x="0" y="800094"/>
                </a:cubicBezTo>
                <a:cubicBezTo>
                  <a:pt x="-12335" y="464840"/>
                  <a:pt x="-5268" y="318693"/>
                  <a:pt x="0" y="106365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1CD345E-A2E0-2440-E5CD-AB467A5B036C}"/>
              </a:ext>
            </a:extLst>
          </p:cNvPr>
          <p:cNvSpPr/>
          <p:nvPr/>
        </p:nvSpPr>
        <p:spPr>
          <a:xfrm>
            <a:off x="3386653" y="4409411"/>
            <a:ext cx="1251335" cy="381000"/>
          </a:xfrm>
          <a:custGeom>
            <a:avLst/>
            <a:gdLst>
              <a:gd name="connsiteX0" fmla="*/ 0 w 1251335"/>
              <a:gd name="connsiteY0" fmla="*/ 63501 h 381000"/>
              <a:gd name="connsiteX1" fmla="*/ 63501 w 1251335"/>
              <a:gd name="connsiteY1" fmla="*/ 0 h 381000"/>
              <a:gd name="connsiteX2" fmla="*/ 1187834 w 1251335"/>
              <a:gd name="connsiteY2" fmla="*/ 0 h 381000"/>
              <a:gd name="connsiteX3" fmla="*/ 1251335 w 1251335"/>
              <a:gd name="connsiteY3" fmla="*/ 63501 h 381000"/>
              <a:gd name="connsiteX4" fmla="*/ 1251335 w 1251335"/>
              <a:gd name="connsiteY4" fmla="*/ 317499 h 381000"/>
              <a:gd name="connsiteX5" fmla="*/ 1187834 w 1251335"/>
              <a:gd name="connsiteY5" fmla="*/ 381000 h 381000"/>
              <a:gd name="connsiteX6" fmla="*/ 63501 w 1251335"/>
              <a:gd name="connsiteY6" fmla="*/ 381000 h 381000"/>
              <a:gd name="connsiteX7" fmla="*/ 0 w 1251335"/>
              <a:gd name="connsiteY7" fmla="*/ 317499 h 381000"/>
              <a:gd name="connsiteX8" fmla="*/ 0 w 125133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133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395975" y="43432"/>
                  <a:pt x="1040254" y="-88273"/>
                  <a:pt x="1187834" y="0"/>
                </a:cubicBezTo>
                <a:cubicBezTo>
                  <a:pt x="1220815" y="699"/>
                  <a:pt x="1248830" y="31392"/>
                  <a:pt x="1251335" y="63501"/>
                </a:cubicBezTo>
                <a:cubicBezTo>
                  <a:pt x="1266615" y="113699"/>
                  <a:pt x="1258851" y="200702"/>
                  <a:pt x="1251335" y="317499"/>
                </a:cubicBezTo>
                <a:cubicBezTo>
                  <a:pt x="1254344" y="349710"/>
                  <a:pt x="1227144" y="381280"/>
                  <a:pt x="1187834" y="381000"/>
                </a:cubicBezTo>
                <a:cubicBezTo>
                  <a:pt x="830979" y="367089"/>
                  <a:pt x="597077" y="450363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1D7BE31-DB11-4CB4-B47C-48FEE70F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3408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Circuito Combinacional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131645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mapa de Karnaugh abaixo é utilizado para se obter a expressão do “Transporte de saída” da tabela.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88E7132-D9E8-7FA5-E3F0-4326240124FC}"/>
              </a:ext>
            </a:extLst>
          </p:cNvPr>
          <p:cNvGraphicFramePr>
            <a:graphicFrameLocks/>
          </p:cNvGraphicFramePr>
          <p:nvPr/>
        </p:nvGraphicFramePr>
        <p:xfrm>
          <a:off x="7591425" y="1882775"/>
          <a:ext cx="331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0">
                  <a:extLst>
                    <a:ext uri="{9D8B030D-6E8A-4147-A177-3AD203B41FA5}">
                      <a16:colId xmlns:a16="http://schemas.microsoft.com/office/drawing/2014/main" val="3524379938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89738504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248428857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885157744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195737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4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3297731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8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8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6A36DEAA-2338-4F3B-726C-5D3E3C76C9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5315" y="3297731"/>
              <a:ext cx="3323040" cy="2073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040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679" t="-11765" r="-100402" b="-3341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5190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10465" r="-1018367" b="-2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0465" r="-1018367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16" t="-314118" r="-302419" b="-3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pt-BR" sz="28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323" t="-314118" r="-1613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63A13F4-5BF2-B7ED-515A-88D3499AD2A3}"/>
              </a:ext>
            </a:extLst>
          </p:cNvPr>
          <p:cNvSpPr txBox="1"/>
          <p:nvPr/>
        </p:nvSpPr>
        <p:spPr>
          <a:xfrm>
            <a:off x="1915557" y="3143749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3200" b="1" baseline="-25000" dirty="0" err="1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3200" b="1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5FD716A-2F8F-855E-B492-A6722B292AF1}"/>
              </a:ext>
            </a:extLst>
          </p:cNvPr>
          <p:cNvSpPr/>
          <p:nvPr/>
        </p:nvSpPr>
        <p:spPr>
          <a:xfrm>
            <a:off x="4208192" y="4409411"/>
            <a:ext cx="1174513" cy="381000"/>
          </a:xfrm>
          <a:custGeom>
            <a:avLst/>
            <a:gdLst>
              <a:gd name="connsiteX0" fmla="*/ 0 w 1174513"/>
              <a:gd name="connsiteY0" fmla="*/ 63501 h 381000"/>
              <a:gd name="connsiteX1" fmla="*/ 63501 w 1174513"/>
              <a:gd name="connsiteY1" fmla="*/ 0 h 381000"/>
              <a:gd name="connsiteX2" fmla="*/ 1111012 w 1174513"/>
              <a:gd name="connsiteY2" fmla="*/ 0 h 381000"/>
              <a:gd name="connsiteX3" fmla="*/ 1174513 w 1174513"/>
              <a:gd name="connsiteY3" fmla="*/ 63501 h 381000"/>
              <a:gd name="connsiteX4" fmla="*/ 1174513 w 1174513"/>
              <a:gd name="connsiteY4" fmla="*/ 317499 h 381000"/>
              <a:gd name="connsiteX5" fmla="*/ 1111012 w 1174513"/>
              <a:gd name="connsiteY5" fmla="*/ 381000 h 381000"/>
              <a:gd name="connsiteX6" fmla="*/ 63501 w 1174513"/>
              <a:gd name="connsiteY6" fmla="*/ 381000 h 381000"/>
              <a:gd name="connsiteX7" fmla="*/ 0 w 1174513"/>
              <a:gd name="connsiteY7" fmla="*/ 317499 h 381000"/>
              <a:gd name="connsiteX8" fmla="*/ 0 w 1174513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513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377101" y="15473"/>
                  <a:pt x="954975" y="-54627"/>
                  <a:pt x="1111012" y="0"/>
                </a:cubicBezTo>
                <a:cubicBezTo>
                  <a:pt x="1143993" y="699"/>
                  <a:pt x="1172008" y="31392"/>
                  <a:pt x="1174513" y="63501"/>
                </a:cubicBezTo>
                <a:cubicBezTo>
                  <a:pt x="1189793" y="113699"/>
                  <a:pt x="1182029" y="200702"/>
                  <a:pt x="1174513" y="317499"/>
                </a:cubicBezTo>
                <a:cubicBezTo>
                  <a:pt x="1177522" y="349710"/>
                  <a:pt x="1150322" y="381280"/>
                  <a:pt x="1111012" y="381000"/>
                </a:cubicBezTo>
                <a:cubicBezTo>
                  <a:pt x="816786" y="414336"/>
                  <a:pt x="448246" y="425221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solidFill>
              <a:srgbClr val="BFB2C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8A0DCAA-328C-F3A9-5641-1C48DE1548C3}"/>
              </a:ext>
            </a:extLst>
          </p:cNvPr>
          <p:cNvSpPr/>
          <p:nvPr/>
        </p:nvSpPr>
        <p:spPr>
          <a:xfrm>
            <a:off x="4105791" y="3883951"/>
            <a:ext cx="638175" cy="906459"/>
          </a:xfrm>
          <a:custGeom>
            <a:avLst/>
            <a:gdLst>
              <a:gd name="connsiteX0" fmla="*/ 0 w 638175"/>
              <a:gd name="connsiteY0" fmla="*/ 106365 h 906459"/>
              <a:gd name="connsiteX1" fmla="*/ 106365 w 638175"/>
              <a:gd name="connsiteY1" fmla="*/ 0 h 906459"/>
              <a:gd name="connsiteX2" fmla="*/ 531810 w 638175"/>
              <a:gd name="connsiteY2" fmla="*/ 0 h 906459"/>
              <a:gd name="connsiteX3" fmla="*/ 638175 w 638175"/>
              <a:gd name="connsiteY3" fmla="*/ 106365 h 906459"/>
              <a:gd name="connsiteX4" fmla="*/ 638175 w 638175"/>
              <a:gd name="connsiteY4" fmla="*/ 800094 h 906459"/>
              <a:gd name="connsiteX5" fmla="*/ 531810 w 638175"/>
              <a:gd name="connsiteY5" fmla="*/ 906459 h 906459"/>
              <a:gd name="connsiteX6" fmla="*/ 106365 w 638175"/>
              <a:gd name="connsiteY6" fmla="*/ 906459 h 906459"/>
              <a:gd name="connsiteX7" fmla="*/ 0 w 638175"/>
              <a:gd name="connsiteY7" fmla="*/ 800094 h 906459"/>
              <a:gd name="connsiteX8" fmla="*/ 0 w 638175"/>
              <a:gd name="connsiteY8" fmla="*/ 106365 h 90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906459" extrusionOk="0">
                <a:moveTo>
                  <a:pt x="0" y="106365"/>
                </a:moveTo>
                <a:cubicBezTo>
                  <a:pt x="-3374" y="53541"/>
                  <a:pt x="39004" y="-3558"/>
                  <a:pt x="106365" y="0"/>
                </a:cubicBezTo>
                <a:cubicBezTo>
                  <a:pt x="262775" y="20499"/>
                  <a:pt x="436142" y="-13207"/>
                  <a:pt x="531810" y="0"/>
                </a:cubicBezTo>
                <a:cubicBezTo>
                  <a:pt x="587982" y="860"/>
                  <a:pt x="635538" y="50739"/>
                  <a:pt x="638175" y="106365"/>
                </a:cubicBezTo>
                <a:cubicBezTo>
                  <a:pt x="675132" y="235789"/>
                  <a:pt x="660236" y="698263"/>
                  <a:pt x="638175" y="800094"/>
                </a:cubicBezTo>
                <a:cubicBezTo>
                  <a:pt x="642448" y="854777"/>
                  <a:pt x="595642" y="906795"/>
                  <a:pt x="531810" y="906459"/>
                </a:cubicBezTo>
                <a:cubicBezTo>
                  <a:pt x="476676" y="915947"/>
                  <a:pt x="305398" y="886633"/>
                  <a:pt x="106365" y="906459"/>
                </a:cubicBezTo>
                <a:cubicBezTo>
                  <a:pt x="54720" y="907488"/>
                  <a:pt x="-8600" y="854913"/>
                  <a:pt x="0" y="800094"/>
                </a:cubicBezTo>
                <a:cubicBezTo>
                  <a:pt x="-12335" y="464840"/>
                  <a:pt x="-5268" y="318693"/>
                  <a:pt x="0" y="106365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1CD345E-A2E0-2440-E5CD-AB467A5B036C}"/>
              </a:ext>
            </a:extLst>
          </p:cNvPr>
          <p:cNvSpPr/>
          <p:nvPr/>
        </p:nvSpPr>
        <p:spPr>
          <a:xfrm>
            <a:off x="3386653" y="4409411"/>
            <a:ext cx="1251335" cy="381000"/>
          </a:xfrm>
          <a:custGeom>
            <a:avLst/>
            <a:gdLst>
              <a:gd name="connsiteX0" fmla="*/ 0 w 1251335"/>
              <a:gd name="connsiteY0" fmla="*/ 63501 h 381000"/>
              <a:gd name="connsiteX1" fmla="*/ 63501 w 1251335"/>
              <a:gd name="connsiteY1" fmla="*/ 0 h 381000"/>
              <a:gd name="connsiteX2" fmla="*/ 1187834 w 1251335"/>
              <a:gd name="connsiteY2" fmla="*/ 0 h 381000"/>
              <a:gd name="connsiteX3" fmla="*/ 1251335 w 1251335"/>
              <a:gd name="connsiteY3" fmla="*/ 63501 h 381000"/>
              <a:gd name="connsiteX4" fmla="*/ 1251335 w 1251335"/>
              <a:gd name="connsiteY4" fmla="*/ 317499 h 381000"/>
              <a:gd name="connsiteX5" fmla="*/ 1187834 w 1251335"/>
              <a:gd name="connsiteY5" fmla="*/ 381000 h 381000"/>
              <a:gd name="connsiteX6" fmla="*/ 63501 w 1251335"/>
              <a:gd name="connsiteY6" fmla="*/ 381000 h 381000"/>
              <a:gd name="connsiteX7" fmla="*/ 0 w 1251335"/>
              <a:gd name="connsiteY7" fmla="*/ 317499 h 381000"/>
              <a:gd name="connsiteX8" fmla="*/ 0 w 1251335"/>
              <a:gd name="connsiteY8" fmla="*/ 635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1335" h="381000" extrusionOk="0">
                <a:moveTo>
                  <a:pt x="0" y="63501"/>
                </a:moveTo>
                <a:cubicBezTo>
                  <a:pt x="-1630" y="31290"/>
                  <a:pt x="27227" y="-497"/>
                  <a:pt x="63501" y="0"/>
                </a:cubicBezTo>
                <a:cubicBezTo>
                  <a:pt x="395975" y="43432"/>
                  <a:pt x="1040254" y="-88273"/>
                  <a:pt x="1187834" y="0"/>
                </a:cubicBezTo>
                <a:cubicBezTo>
                  <a:pt x="1220815" y="699"/>
                  <a:pt x="1248830" y="31392"/>
                  <a:pt x="1251335" y="63501"/>
                </a:cubicBezTo>
                <a:cubicBezTo>
                  <a:pt x="1266615" y="113699"/>
                  <a:pt x="1258851" y="200702"/>
                  <a:pt x="1251335" y="317499"/>
                </a:cubicBezTo>
                <a:cubicBezTo>
                  <a:pt x="1254344" y="349710"/>
                  <a:pt x="1227144" y="381280"/>
                  <a:pt x="1187834" y="381000"/>
                </a:cubicBezTo>
                <a:cubicBezTo>
                  <a:pt x="830979" y="367089"/>
                  <a:pt x="597077" y="450363"/>
                  <a:pt x="63501" y="381000"/>
                </a:cubicBezTo>
                <a:cubicBezTo>
                  <a:pt x="33136" y="381682"/>
                  <a:pt x="-2289" y="351525"/>
                  <a:pt x="0" y="317499"/>
                </a:cubicBezTo>
                <a:cubicBezTo>
                  <a:pt x="15771" y="272915"/>
                  <a:pt x="2410" y="118903"/>
                  <a:pt x="0" y="63501"/>
                </a:cubicBezTo>
                <a:close/>
              </a:path>
            </a:pathLst>
          </a:custGeom>
          <a:noFill/>
          <a:ln w="38100"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6E005CF-EB29-F77D-9801-A0EA446C2DB2}"/>
                  </a:ext>
                </a:extLst>
              </p:cNvPr>
              <p:cNvSpPr txBox="1"/>
              <p:nvPr/>
            </p:nvSpPr>
            <p:spPr>
              <a:xfrm>
                <a:off x="2586962" y="5488423"/>
                <a:ext cx="28507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6E005CF-EB29-F77D-9801-A0EA446C2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962" y="5488423"/>
                <a:ext cx="2850716" cy="369332"/>
              </a:xfrm>
              <a:prstGeom prst="rect">
                <a:avLst/>
              </a:prstGeom>
              <a:blipFill>
                <a:blip r:embed="rId3"/>
                <a:stretch>
                  <a:fillRect l="-1709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1D7BE31-DB11-4CB4-B47C-48FEE70F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2551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Simulação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9657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seguir a simulação do circuito combinacional do “Somador Completo”: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sz="4000" dirty="0"/>
          </a:p>
          <a:p>
            <a:pPr algn="just"/>
            <a:r>
              <a:rPr lang="pt-BR" sz="2000" dirty="0"/>
              <a:t>Disponível em: </a:t>
            </a:r>
            <a:r>
              <a:rPr lang="pt-BR" sz="2000" dirty="0">
                <a:hlinkClick r:id="rId2"/>
              </a:rPr>
              <a:t>https://circuitverse.org/users/166835/projects/somador-929841eb-6954-4a67-8643-d3a1ac3b5c3c</a:t>
            </a:r>
            <a:endParaRPr lang="pt-BR" sz="2000" dirty="0"/>
          </a:p>
          <a:p>
            <a:pPr algn="just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6E005CF-EB29-F77D-9801-A0EA446C2DB2}"/>
                  </a:ext>
                </a:extLst>
              </p:cNvPr>
              <p:cNvSpPr txBox="1"/>
              <p:nvPr/>
            </p:nvSpPr>
            <p:spPr>
              <a:xfrm>
                <a:off x="8684770" y="3845274"/>
                <a:ext cx="28507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⨁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⨁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6E005CF-EB29-F77D-9801-A0EA446C2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770" y="3845274"/>
                <a:ext cx="2850716" cy="738664"/>
              </a:xfrm>
              <a:prstGeom prst="rect">
                <a:avLst/>
              </a:prstGeom>
              <a:blipFill>
                <a:blip r:embed="rId3"/>
                <a:stretch>
                  <a:fillRect l="-1927" b="-9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EAEF13E6-87D9-4687-A184-6586EE389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12" y="2670544"/>
            <a:ext cx="4678976" cy="3088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B9DE3C-574C-4C7D-809A-53F8CA53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26305627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Simulação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9657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Versão encapsulada: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sz="3200" dirty="0"/>
          </a:p>
          <a:p>
            <a:pPr algn="just"/>
            <a:r>
              <a:rPr lang="pt-BR" sz="2000" dirty="0"/>
              <a:t>Disponível em: </a:t>
            </a:r>
            <a:r>
              <a:rPr lang="pt-BR" sz="2000" dirty="0">
                <a:hlinkClick r:id="rId2"/>
              </a:rPr>
              <a:t>https://circuitverse.org/users/166835/projects/somador-929841eb-6954-4a67-8643-d3a1ac3b5c3c</a:t>
            </a:r>
            <a:endParaRPr lang="pt-BR" sz="2000" dirty="0"/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2A6469-DA5E-44A4-AD1E-AE6A6471E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8" t="14254" r="41854" b="37487"/>
          <a:stretch/>
        </p:blipFill>
        <p:spPr>
          <a:xfrm>
            <a:off x="4591048" y="2447893"/>
            <a:ext cx="3009900" cy="279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7E1CBE-2EF9-4520-BB9B-C6AD4C77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025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 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D327F3-B072-4049-91A9-6EFA5901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0BE0-CDFC-4688-9FB1-59FC2C276FE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O “Meio Somador” faz a adição de dois bits, sem a presença do bit de </a:t>
            </a:r>
            <a:r>
              <a:rPr lang="pt-BR" dirty="0" err="1"/>
              <a:t>carry</a:t>
            </a:r>
            <a:r>
              <a:rPr lang="pt-BR" dirty="0"/>
              <a:t>, porém é possível combinar mais de um componente “Meio Somador” de forma que ele funcione como “Somador Completo”.</a:t>
            </a:r>
          </a:p>
          <a:p>
            <a:pPr algn="just"/>
            <a:r>
              <a:rPr lang="pt-BR" dirty="0"/>
              <a:t>Para isso podemos analisar as saídas do “Meio Somador” e do “Somador Completo”.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7C9837C-5A0C-5EAA-43AE-F1967EC38C5B}"/>
              </a:ext>
            </a:extLst>
          </p:cNvPr>
          <p:cNvGrpSpPr/>
          <p:nvPr/>
        </p:nvGrpSpPr>
        <p:grpSpPr>
          <a:xfrm>
            <a:off x="6186482" y="4083051"/>
            <a:ext cx="4352926" cy="2333625"/>
            <a:chOff x="6096000" y="3629025"/>
            <a:chExt cx="4352926" cy="2333625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85C40456-E149-1842-9044-3CD99ED72AE3}"/>
                </a:ext>
              </a:extLst>
            </p:cNvPr>
            <p:cNvSpPr/>
            <p:nvPr/>
          </p:nvSpPr>
          <p:spPr>
            <a:xfrm>
              <a:off x="6096000" y="3629025"/>
              <a:ext cx="4352926" cy="2333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Somador completo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BC88D6FE-18CE-3E5D-51AE-CF865A7A3A59}"/>
                </a:ext>
              </a:extLst>
            </p:cNvPr>
            <p:cNvGrpSpPr/>
            <p:nvPr/>
          </p:nvGrpSpPr>
          <p:grpSpPr>
            <a:xfrm>
              <a:off x="6353179" y="4171949"/>
              <a:ext cx="4000498" cy="1524000"/>
              <a:chOff x="7048500" y="4219575"/>
              <a:chExt cx="4000498" cy="1524000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E2763370-9AEA-BA70-90E7-5B1207506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69" t="25902" r="23750" b="45538"/>
              <a:stretch/>
            </p:blipFill>
            <p:spPr>
              <a:xfrm>
                <a:off x="7048500" y="4219575"/>
                <a:ext cx="2228850" cy="1524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D4D41A6-520A-0299-9DB3-9B58D5BB2FA5}"/>
                      </a:ext>
                    </a:extLst>
                  </p:cNvPr>
                  <p:cNvSpPr txBox="1"/>
                  <p:nvPr/>
                </p:nvSpPr>
                <p:spPr>
                  <a:xfrm>
                    <a:off x="9277350" y="4488418"/>
                    <a:ext cx="1771648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800" dirty="0"/>
                  </a:p>
                </p:txBody>
              </p:sp>
            </mc:Choice>
            <mc:Fallback xmlns="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D4D41A6-520A-0299-9DB3-9B58D5BB2F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7350" y="4488418"/>
                    <a:ext cx="1771648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02469E7-AABC-32CE-7358-E7C10D02CA87}"/>
              </a:ext>
            </a:extLst>
          </p:cNvPr>
          <p:cNvGrpSpPr/>
          <p:nvPr/>
        </p:nvGrpSpPr>
        <p:grpSpPr>
          <a:xfrm>
            <a:off x="1652592" y="4083051"/>
            <a:ext cx="3752848" cy="2333624"/>
            <a:chOff x="1333503" y="3978276"/>
            <a:chExt cx="3752848" cy="2333624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4CE2A275-8989-5C85-F60E-D1FBD9B6281B}"/>
                </a:ext>
              </a:extLst>
            </p:cNvPr>
            <p:cNvSpPr/>
            <p:nvPr/>
          </p:nvSpPr>
          <p:spPr>
            <a:xfrm>
              <a:off x="1333503" y="3978276"/>
              <a:ext cx="3752848" cy="233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Meio Somador</a:t>
              </a:r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4A0B0C08-FC9F-42CA-E386-D684CBCA97D1}"/>
                </a:ext>
              </a:extLst>
            </p:cNvPr>
            <p:cNvGrpSpPr/>
            <p:nvPr/>
          </p:nvGrpSpPr>
          <p:grpSpPr>
            <a:xfrm>
              <a:off x="1714492" y="4577555"/>
              <a:ext cx="3114677" cy="1333500"/>
              <a:chOff x="2028824" y="4314825"/>
              <a:chExt cx="3114677" cy="1333500"/>
            </a:xfrm>
          </p:grpSpPr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5A84E0D0-D8F2-E36F-A5C6-C77518447D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09" t="25010" r="61562" b="50000"/>
              <a:stretch/>
            </p:blipFill>
            <p:spPr>
              <a:xfrm>
                <a:off x="2028824" y="4314825"/>
                <a:ext cx="2295525" cy="13335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6E3169C2-C0AC-8B84-C3F9-466658D118AC}"/>
                      </a:ext>
                    </a:extLst>
                  </p:cNvPr>
                  <p:cNvSpPr txBox="1"/>
                  <p:nvPr/>
                </p:nvSpPr>
                <p:spPr>
                  <a:xfrm>
                    <a:off x="4248152" y="4610784"/>
                    <a:ext cx="895349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pt-BR" sz="1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oMath>
                      </m:oMathPara>
                    </a14:m>
                    <a:endParaRPr lang="pt-BR" sz="1800" dirty="0"/>
                  </a:p>
                </p:txBody>
              </p:sp>
            </mc:Choice>
            <mc:Fallback xmlns=""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6E3169C2-C0AC-8B84-C3F9-466658D118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8152" y="4610784"/>
                    <a:ext cx="895349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2ACAA1-5A1C-451F-B7C6-636E29B8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67757267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69484"/>
            <a:ext cx="10515600" cy="860425"/>
          </a:xfrm>
        </p:spPr>
        <p:txBody>
          <a:bodyPr/>
          <a:lstStyle/>
          <a:p>
            <a:pPr algn="just"/>
            <a:r>
              <a:rPr lang="pt-BR" dirty="0"/>
              <a:t>Observando o Transporte de saída do “Somador Completo”, é possível fazer algumas operações booleanas.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7C9837C-5A0C-5EAA-43AE-F1967EC38C5B}"/>
              </a:ext>
            </a:extLst>
          </p:cNvPr>
          <p:cNvGrpSpPr/>
          <p:nvPr/>
        </p:nvGrpSpPr>
        <p:grpSpPr>
          <a:xfrm>
            <a:off x="3817034" y="1690688"/>
            <a:ext cx="4557933" cy="1884294"/>
            <a:chOff x="6096000" y="3629025"/>
            <a:chExt cx="4352926" cy="2333625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85C40456-E149-1842-9044-3CD99ED72AE3}"/>
                </a:ext>
              </a:extLst>
            </p:cNvPr>
            <p:cNvSpPr/>
            <p:nvPr/>
          </p:nvSpPr>
          <p:spPr>
            <a:xfrm>
              <a:off x="6096000" y="3629025"/>
              <a:ext cx="4352926" cy="2333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Somador completo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BC88D6FE-18CE-3E5D-51AE-CF865A7A3A59}"/>
                </a:ext>
              </a:extLst>
            </p:cNvPr>
            <p:cNvGrpSpPr/>
            <p:nvPr/>
          </p:nvGrpSpPr>
          <p:grpSpPr>
            <a:xfrm>
              <a:off x="6353179" y="4171949"/>
              <a:ext cx="4000498" cy="1524000"/>
              <a:chOff x="7048500" y="4219575"/>
              <a:chExt cx="4000498" cy="1524000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E2763370-9AEA-BA70-90E7-5B1207506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69" t="25902" r="23750" b="45538"/>
              <a:stretch/>
            </p:blipFill>
            <p:spPr>
              <a:xfrm>
                <a:off x="7048500" y="4219575"/>
                <a:ext cx="2228850" cy="1524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D4D41A6-520A-0299-9DB3-9B58D5BB2FA5}"/>
                      </a:ext>
                    </a:extLst>
                  </p:cNvPr>
                  <p:cNvSpPr txBox="1"/>
                  <p:nvPr/>
                </p:nvSpPr>
                <p:spPr>
                  <a:xfrm>
                    <a:off x="9277350" y="4488418"/>
                    <a:ext cx="1771648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800" dirty="0"/>
                  </a:p>
                </p:txBody>
              </p:sp>
            </mc:Choice>
            <mc:Fallback xmlns="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D4D41A6-520A-0299-9DB3-9B58D5BB2F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7350" y="4488418"/>
                    <a:ext cx="1771648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21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8072C9-A841-4615-8A05-133D2F25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09117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69484"/>
            <a:ext cx="10515600" cy="860425"/>
          </a:xfrm>
        </p:spPr>
        <p:txBody>
          <a:bodyPr/>
          <a:lstStyle/>
          <a:p>
            <a:pPr algn="just"/>
            <a:r>
              <a:rPr lang="pt-BR" dirty="0"/>
              <a:t>Observando o Transporte de saída do “Somador Completo”, é possível fazer algumas operações booleanas.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7C9837C-5A0C-5EAA-43AE-F1967EC38C5B}"/>
              </a:ext>
            </a:extLst>
          </p:cNvPr>
          <p:cNvGrpSpPr/>
          <p:nvPr/>
        </p:nvGrpSpPr>
        <p:grpSpPr>
          <a:xfrm>
            <a:off x="3817034" y="1690688"/>
            <a:ext cx="4557933" cy="1884294"/>
            <a:chOff x="6096000" y="3629025"/>
            <a:chExt cx="4352926" cy="2333625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85C40456-E149-1842-9044-3CD99ED72AE3}"/>
                </a:ext>
              </a:extLst>
            </p:cNvPr>
            <p:cNvSpPr/>
            <p:nvPr/>
          </p:nvSpPr>
          <p:spPr>
            <a:xfrm>
              <a:off x="6096000" y="3629025"/>
              <a:ext cx="4352926" cy="2333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Somador completo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BC88D6FE-18CE-3E5D-51AE-CF865A7A3A59}"/>
                </a:ext>
              </a:extLst>
            </p:cNvPr>
            <p:cNvGrpSpPr/>
            <p:nvPr/>
          </p:nvGrpSpPr>
          <p:grpSpPr>
            <a:xfrm>
              <a:off x="6353179" y="4171949"/>
              <a:ext cx="4000498" cy="1524000"/>
              <a:chOff x="7048500" y="4219575"/>
              <a:chExt cx="4000498" cy="1524000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E2763370-9AEA-BA70-90E7-5B1207506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69" t="25902" r="23750" b="45538"/>
              <a:stretch/>
            </p:blipFill>
            <p:spPr>
              <a:xfrm>
                <a:off x="7048500" y="4219575"/>
                <a:ext cx="2228850" cy="1524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D4D41A6-520A-0299-9DB3-9B58D5BB2FA5}"/>
                      </a:ext>
                    </a:extLst>
                  </p:cNvPr>
                  <p:cNvSpPr txBox="1"/>
                  <p:nvPr/>
                </p:nvSpPr>
                <p:spPr>
                  <a:xfrm>
                    <a:off x="9277350" y="4488418"/>
                    <a:ext cx="1771648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800" dirty="0"/>
                  </a:p>
                </p:txBody>
              </p:sp>
            </mc:Choice>
            <mc:Fallback xmlns="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D4D41A6-520A-0299-9DB3-9B58D5BB2F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7350" y="4488418"/>
                    <a:ext cx="1771648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35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4E39713-9AD0-7B3E-AD4A-D668E3E0A595}"/>
                  </a:ext>
                </a:extLst>
              </p:cNvPr>
              <p:cNvSpPr txBox="1"/>
              <p:nvPr/>
            </p:nvSpPr>
            <p:spPr>
              <a:xfrm>
                <a:off x="501709" y="4694574"/>
                <a:ext cx="2848344" cy="1692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pt-BR" sz="22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pt-BR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r>
                  <a:rPr lang="pt-BR" sz="2200" b="1" dirty="0"/>
                  <a:t>    </a:t>
                </a:r>
                <a:r>
                  <a:rPr lang="pt-BR" sz="900" b="1" dirty="0"/>
                  <a:t>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AB</m:t>
                    </m:r>
                    <m:acc>
                      <m:accPr>
                        <m:chr m:val="̅"/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4E39713-9AD0-7B3E-AD4A-D668E3E0A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09" y="4694574"/>
                <a:ext cx="2848344" cy="1692771"/>
              </a:xfrm>
              <a:prstGeom prst="rect">
                <a:avLst/>
              </a:prstGeom>
              <a:blipFill>
                <a:blip r:embed="rId5"/>
                <a:stretch>
                  <a:fillRect l="-3419" b="-1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76EE6-C6C8-454D-811A-C446DD77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189096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69484"/>
            <a:ext cx="10515600" cy="860425"/>
          </a:xfrm>
        </p:spPr>
        <p:txBody>
          <a:bodyPr/>
          <a:lstStyle/>
          <a:p>
            <a:pPr algn="just"/>
            <a:r>
              <a:rPr lang="pt-BR" dirty="0"/>
              <a:t>Observando o Transporte de saída do “Somador Completo”, é possível fazer algumas operações booleanas.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7C9837C-5A0C-5EAA-43AE-F1967EC38C5B}"/>
              </a:ext>
            </a:extLst>
          </p:cNvPr>
          <p:cNvGrpSpPr/>
          <p:nvPr/>
        </p:nvGrpSpPr>
        <p:grpSpPr>
          <a:xfrm>
            <a:off x="3817034" y="1690688"/>
            <a:ext cx="4557933" cy="1884294"/>
            <a:chOff x="6096000" y="3629025"/>
            <a:chExt cx="4352926" cy="2333625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85C40456-E149-1842-9044-3CD99ED72AE3}"/>
                </a:ext>
              </a:extLst>
            </p:cNvPr>
            <p:cNvSpPr/>
            <p:nvPr/>
          </p:nvSpPr>
          <p:spPr>
            <a:xfrm>
              <a:off x="6096000" y="3629025"/>
              <a:ext cx="4352926" cy="2333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Somador completo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BC88D6FE-18CE-3E5D-51AE-CF865A7A3A59}"/>
                </a:ext>
              </a:extLst>
            </p:cNvPr>
            <p:cNvGrpSpPr/>
            <p:nvPr/>
          </p:nvGrpSpPr>
          <p:grpSpPr>
            <a:xfrm>
              <a:off x="6353179" y="4171949"/>
              <a:ext cx="4000498" cy="1524000"/>
              <a:chOff x="7048500" y="4219575"/>
              <a:chExt cx="4000498" cy="1524000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E2763370-9AEA-BA70-90E7-5B1207506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69" t="25902" r="23750" b="45538"/>
              <a:stretch/>
            </p:blipFill>
            <p:spPr>
              <a:xfrm>
                <a:off x="7048500" y="4219575"/>
                <a:ext cx="2228850" cy="1524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D4D41A6-520A-0299-9DB3-9B58D5BB2FA5}"/>
                      </a:ext>
                    </a:extLst>
                  </p:cNvPr>
                  <p:cNvSpPr txBox="1"/>
                  <p:nvPr/>
                </p:nvSpPr>
                <p:spPr>
                  <a:xfrm>
                    <a:off x="9277350" y="4488418"/>
                    <a:ext cx="1771648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800" dirty="0"/>
                  </a:p>
                </p:txBody>
              </p:sp>
            </mc:Choice>
            <mc:Fallback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D4D41A6-520A-0299-9DB3-9B58D5BB2F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7350" y="4488418"/>
                    <a:ext cx="1771648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35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4E39713-9AD0-7B3E-AD4A-D668E3E0A595}"/>
                  </a:ext>
                </a:extLst>
              </p:cNvPr>
              <p:cNvSpPr txBox="1"/>
              <p:nvPr/>
            </p:nvSpPr>
            <p:spPr>
              <a:xfrm>
                <a:off x="501709" y="4694574"/>
                <a:ext cx="2848344" cy="1692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pt-BR" sz="22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pt-BR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r>
                  <a:rPr lang="pt-BR" sz="2200" b="1" dirty="0"/>
                  <a:t>    </a:t>
                </a:r>
                <a:r>
                  <a:rPr lang="pt-BR" sz="900" b="1" dirty="0"/>
                  <a:t>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AB</m:t>
                    </m:r>
                    <m:acc>
                      <m:accPr>
                        <m:chr m:val="̅"/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4E39713-9AD0-7B3E-AD4A-D668E3E0A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09" y="4694574"/>
                <a:ext cx="2848344" cy="1692771"/>
              </a:xfrm>
              <a:prstGeom prst="rect">
                <a:avLst/>
              </a:prstGeom>
              <a:blipFill>
                <a:blip r:embed="rId5"/>
                <a:stretch>
                  <a:fillRect l="-3419" b="-1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6DD5472-F410-F55A-55D7-741E61DCE161}"/>
                  </a:ext>
                </a:extLst>
              </p:cNvPr>
              <p:cNvSpPr txBox="1"/>
              <p:nvPr/>
            </p:nvSpPr>
            <p:spPr>
              <a:xfrm>
                <a:off x="3710956" y="4680683"/>
                <a:ext cx="3796617" cy="169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pt-BR" sz="2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  <m:acc>
                            <m:accPr>
                              <m:chr m:val="̅"/>
                              <m:ctrlP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.(1)</m:t>
                      </m:r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.(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20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pt-BR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6DD5472-F410-F55A-55D7-741E61DC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56" y="4680683"/>
                <a:ext cx="3796617" cy="1693541"/>
              </a:xfrm>
              <a:prstGeom prst="rect">
                <a:avLst/>
              </a:prstGeom>
              <a:blipFill>
                <a:blip r:embed="rId6"/>
                <a:stretch>
                  <a:fillRect l="-1605" r="-6742" b="-6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D041FF9-D48B-55C8-F4C0-6AC1B7DA6A20}"/>
              </a:ext>
            </a:extLst>
          </p:cNvPr>
          <p:cNvCxnSpPr>
            <a:cxnSpLocks/>
          </p:cNvCxnSpPr>
          <p:nvPr/>
        </p:nvCxnSpPr>
        <p:spPr>
          <a:xfrm>
            <a:off x="3460955" y="4974064"/>
            <a:ext cx="0" cy="1209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76EE6-C6C8-454D-811A-C446DD77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282267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69484"/>
            <a:ext cx="10515600" cy="860425"/>
          </a:xfrm>
        </p:spPr>
        <p:txBody>
          <a:bodyPr/>
          <a:lstStyle/>
          <a:p>
            <a:pPr algn="just"/>
            <a:r>
              <a:rPr lang="pt-BR" dirty="0"/>
              <a:t>Observando o Transporte de saída do “Somador Completo”, é possível fazer algumas operações booleanas.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7C9837C-5A0C-5EAA-43AE-F1967EC38C5B}"/>
              </a:ext>
            </a:extLst>
          </p:cNvPr>
          <p:cNvGrpSpPr/>
          <p:nvPr/>
        </p:nvGrpSpPr>
        <p:grpSpPr>
          <a:xfrm>
            <a:off x="3817034" y="1690688"/>
            <a:ext cx="4557933" cy="1884294"/>
            <a:chOff x="6096000" y="3629025"/>
            <a:chExt cx="4352926" cy="2333625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85C40456-E149-1842-9044-3CD99ED72AE3}"/>
                </a:ext>
              </a:extLst>
            </p:cNvPr>
            <p:cNvSpPr/>
            <p:nvPr/>
          </p:nvSpPr>
          <p:spPr>
            <a:xfrm>
              <a:off x="6096000" y="3629025"/>
              <a:ext cx="4352926" cy="2333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Somador completo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BC88D6FE-18CE-3E5D-51AE-CF865A7A3A59}"/>
                </a:ext>
              </a:extLst>
            </p:cNvPr>
            <p:cNvGrpSpPr/>
            <p:nvPr/>
          </p:nvGrpSpPr>
          <p:grpSpPr>
            <a:xfrm>
              <a:off x="6353179" y="4171949"/>
              <a:ext cx="4000498" cy="1524000"/>
              <a:chOff x="7048500" y="4219575"/>
              <a:chExt cx="4000498" cy="1524000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E2763370-9AEA-BA70-90E7-5B1207506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69" t="25902" r="23750" b="45538"/>
              <a:stretch/>
            </p:blipFill>
            <p:spPr>
              <a:xfrm>
                <a:off x="7048500" y="4219575"/>
                <a:ext cx="2228850" cy="1524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D4D41A6-520A-0299-9DB3-9B58D5BB2FA5}"/>
                      </a:ext>
                    </a:extLst>
                  </p:cNvPr>
                  <p:cNvSpPr txBox="1"/>
                  <p:nvPr/>
                </p:nvSpPr>
                <p:spPr>
                  <a:xfrm>
                    <a:off x="9277350" y="4488418"/>
                    <a:ext cx="1771648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800" dirty="0"/>
                  </a:p>
                </p:txBody>
              </p:sp>
            </mc:Choice>
            <mc:Fallback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0D4D41A6-520A-0299-9DB3-9B58D5BB2F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7350" y="4488418"/>
                    <a:ext cx="1771648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35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4E39713-9AD0-7B3E-AD4A-D668E3E0A595}"/>
                  </a:ext>
                </a:extLst>
              </p:cNvPr>
              <p:cNvSpPr txBox="1"/>
              <p:nvPr/>
            </p:nvSpPr>
            <p:spPr>
              <a:xfrm>
                <a:off x="501709" y="4694574"/>
                <a:ext cx="2848344" cy="1692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pt-BR" sz="22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pt-BR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r>
                  <a:rPr lang="pt-BR" sz="2200" b="1" dirty="0"/>
                  <a:t>    </a:t>
                </a:r>
                <a:r>
                  <a:rPr lang="pt-BR" sz="900" b="1" dirty="0"/>
                  <a:t>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AB</m:t>
                    </m:r>
                    <m:acc>
                      <m:accPr>
                        <m:chr m:val="̅"/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4E39713-9AD0-7B3E-AD4A-D668E3E0A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09" y="4694574"/>
                <a:ext cx="2848344" cy="1692771"/>
              </a:xfrm>
              <a:prstGeom prst="rect">
                <a:avLst/>
              </a:prstGeom>
              <a:blipFill>
                <a:blip r:embed="rId5"/>
                <a:stretch>
                  <a:fillRect l="-3419" b="-1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6DD5472-F410-F55A-55D7-741E61DCE161}"/>
                  </a:ext>
                </a:extLst>
              </p:cNvPr>
              <p:cNvSpPr txBox="1"/>
              <p:nvPr/>
            </p:nvSpPr>
            <p:spPr>
              <a:xfrm>
                <a:off x="3710956" y="4680683"/>
                <a:ext cx="3796617" cy="169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pt-BR" sz="2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  <m:acc>
                            <m:accPr>
                              <m:chr m:val="̅"/>
                              <m:ctrlP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.(1)</m:t>
                      </m:r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.(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20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pt-BR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6DD5472-F410-F55A-55D7-741E61DC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56" y="4680683"/>
                <a:ext cx="3796617" cy="1693541"/>
              </a:xfrm>
              <a:prstGeom prst="rect">
                <a:avLst/>
              </a:prstGeom>
              <a:blipFill>
                <a:blip r:embed="rId6"/>
                <a:stretch>
                  <a:fillRect l="-1605" r="-6742" b="-6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0833D6-2656-1765-C131-493BAE81BBA5}"/>
                  </a:ext>
                </a:extLst>
              </p:cNvPr>
              <p:cNvSpPr txBox="1"/>
              <p:nvPr/>
            </p:nvSpPr>
            <p:spPr>
              <a:xfrm>
                <a:off x="7809485" y="4691496"/>
                <a:ext cx="3880806" cy="1695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pt-BR" sz="2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2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</m:e>
                          </m:acc>
                          <m: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1" i="1">
                          <a:latin typeface="Cambria Math" panose="02040503050406030204" pitchFamily="18" charset="0"/>
                        </a:rPr>
                        <m:t>𝐀𝐁</m:t>
                      </m:r>
                      <m:r>
                        <a:rPr lang="pt-BR" sz="22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pt-BR" sz="2200" b="1" i="0">
                              <a:latin typeface="Cambria Math" panose="02040503050406030204" pitchFamily="18" charset="0"/>
                            </a:rPr>
                            <m:t>𝐞</m:t>
                          </m:r>
                        </m:sub>
                      </m:sSub>
                      <m:r>
                        <a:rPr lang="pt-BR" sz="2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b="1" i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pt-B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pt-BR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0833D6-2656-1765-C131-493BAE81B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485" y="4691496"/>
                <a:ext cx="3880806" cy="1695849"/>
              </a:xfrm>
              <a:prstGeom prst="rect">
                <a:avLst/>
              </a:prstGeom>
              <a:blipFill>
                <a:blip r:embed="rId7"/>
                <a:stretch>
                  <a:fillRect l="-1570" b="-6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D041FF9-D48B-55C8-F4C0-6AC1B7DA6A20}"/>
              </a:ext>
            </a:extLst>
          </p:cNvPr>
          <p:cNvCxnSpPr>
            <a:cxnSpLocks/>
          </p:cNvCxnSpPr>
          <p:nvPr/>
        </p:nvCxnSpPr>
        <p:spPr>
          <a:xfrm>
            <a:off x="3460955" y="4974064"/>
            <a:ext cx="0" cy="1209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929B64-B224-906F-9F83-678A6646F1C6}"/>
              </a:ext>
            </a:extLst>
          </p:cNvPr>
          <p:cNvCxnSpPr>
            <a:cxnSpLocks/>
          </p:cNvCxnSpPr>
          <p:nvPr/>
        </p:nvCxnSpPr>
        <p:spPr>
          <a:xfrm>
            <a:off x="7537069" y="4962097"/>
            <a:ext cx="0" cy="1209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76EE6-C6C8-454D-811A-C446DD77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77330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69484"/>
            <a:ext cx="10515600" cy="860425"/>
          </a:xfrm>
        </p:spPr>
        <p:txBody>
          <a:bodyPr/>
          <a:lstStyle/>
          <a:p>
            <a:pPr algn="just"/>
            <a:r>
              <a:rPr lang="pt-BR" dirty="0"/>
              <a:t>Observando o Transporte de saída do “Somador Completo”, é possível fazer algumas operações booleanas.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4E39713-9AD0-7B3E-AD4A-D668E3E0A595}"/>
                  </a:ext>
                </a:extLst>
              </p:cNvPr>
              <p:cNvSpPr txBox="1"/>
              <p:nvPr/>
            </p:nvSpPr>
            <p:spPr>
              <a:xfrm>
                <a:off x="501709" y="4694574"/>
                <a:ext cx="2848344" cy="1692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pt-BR" sz="22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pt-BR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r>
                  <a:rPr lang="pt-BR" sz="2200" b="1" dirty="0"/>
                  <a:t>    </a:t>
                </a:r>
                <a:r>
                  <a:rPr lang="pt-BR" sz="900" b="1" dirty="0"/>
                  <a:t>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  <a:p>
                <a:r>
                  <a:rPr lang="pt-BR" sz="2200" b="1" dirty="0"/>
                  <a:t>  </a:t>
                </a:r>
                <a:r>
                  <a:rPr lang="pt-BR" sz="900" b="1" dirty="0"/>
                  <a:t> </a:t>
                </a:r>
                <a:r>
                  <a:rPr lang="pt-BR" sz="2200" b="1" dirty="0"/>
                  <a:t> 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AB</m:t>
                    </m:r>
                    <m:acc>
                      <m:accPr>
                        <m:chr m:val="̅"/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20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acc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2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pt-BR" sz="22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4E39713-9AD0-7B3E-AD4A-D668E3E0A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09" y="4694574"/>
                <a:ext cx="2848344" cy="1692771"/>
              </a:xfrm>
              <a:prstGeom prst="rect">
                <a:avLst/>
              </a:prstGeom>
              <a:blipFill>
                <a:blip r:embed="rId4"/>
                <a:stretch>
                  <a:fillRect l="-3419" b="-1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6DD5472-F410-F55A-55D7-741E61DCE161}"/>
                  </a:ext>
                </a:extLst>
              </p:cNvPr>
              <p:cNvSpPr txBox="1"/>
              <p:nvPr/>
            </p:nvSpPr>
            <p:spPr>
              <a:xfrm>
                <a:off x="3710956" y="4680683"/>
                <a:ext cx="3796617" cy="169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pt-BR" sz="2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  <m:acc>
                            <m:accPr>
                              <m:chr m:val="̅"/>
                              <m:ctrlPr>
                                <a:rPr lang="pt-BR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.(1)</m:t>
                      </m:r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.(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20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pt-BR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6DD5472-F410-F55A-55D7-741E61DC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56" y="4680683"/>
                <a:ext cx="3796617" cy="1693541"/>
              </a:xfrm>
              <a:prstGeom prst="rect">
                <a:avLst/>
              </a:prstGeom>
              <a:blipFill>
                <a:blip r:embed="rId5"/>
                <a:stretch>
                  <a:fillRect l="-1605" r="-6742" b="-6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0833D6-2656-1765-C131-493BAE81BBA5}"/>
                  </a:ext>
                </a:extLst>
              </p:cNvPr>
              <p:cNvSpPr txBox="1"/>
              <p:nvPr/>
            </p:nvSpPr>
            <p:spPr>
              <a:xfrm>
                <a:off x="7809485" y="4691496"/>
                <a:ext cx="3880806" cy="1695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pt-BR" sz="2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22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</m:e>
                          </m:acc>
                          <m: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pt-BR" sz="22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2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1" i="1">
                          <a:latin typeface="Cambria Math" panose="02040503050406030204" pitchFamily="18" charset="0"/>
                        </a:rPr>
                        <m:t>𝐀𝐁</m:t>
                      </m:r>
                      <m:r>
                        <a:rPr lang="pt-BR" sz="22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pt-BR" sz="2200" b="1" i="0">
                              <a:latin typeface="Cambria Math" panose="02040503050406030204" pitchFamily="18" charset="0"/>
                            </a:rPr>
                            <m:t>𝐞</m:t>
                          </m:r>
                        </m:sub>
                      </m:sSub>
                      <m:r>
                        <a:rPr lang="pt-BR" sz="2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b="1" i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pt-B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pt-BR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0833D6-2656-1765-C131-493BAE81B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485" y="4691496"/>
                <a:ext cx="3880806" cy="1695849"/>
              </a:xfrm>
              <a:prstGeom prst="rect">
                <a:avLst/>
              </a:prstGeom>
              <a:blipFill>
                <a:blip r:embed="rId6"/>
                <a:stretch>
                  <a:fillRect l="-1570" b="-6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D041FF9-D48B-55C8-F4C0-6AC1B7DA6A20}"/>
              </a:ext>
            </a:extLst>
          </p:cNvPr>
          <p:cNvCxnSpPr>
            <a:cxnSpLocks/>
          </p:cNvCxnSpPr>
          <p:nvPr/>
        </p:nvCxnSpPr>
        <p:spPr>
          <a:xfrm>
            <a:off x="3460955" y="4974064"/>
            <a:ext cx="0" cy="1209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929B64-B224-906F-9F83-678A6646F1C6}"/>
              </a:ext>
            </a:extLst>
          </p:cNvPr>
          <p:cNvCxnSpPr>
            <a:cxnSpLocks/>
          </p:cNvCxnSpPr>
          <p:nvPr/>
        </p:nvCxnSpPr>
        <p:spPr>
          <a:xfrm>
            <a:off x="7537069" y="4962097"/>
            <a:ext cx="0" cy="1209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F28AB7F-38E5-45E0-A636-459101B42B82}"/>
              </a:ext>
            </a:extLst>
          </p:cNvPr>
          <p:cNvGrpSpPr/>
          <p:nvPr/>
        </p:nvGrpSpPr>
        <p:grpSpPr>
          <a:xfrm>
            <a:off x="3817034" y="1687358"/>
            <a:ext cx="4557933" cy="1894042"/>
            <a:chOff x="6096000" y="3629025"/>
            <a:chExt cx="4352926" cy="2333625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D99F123-10E2-4DD7-9A06-B50520ACD77F}"/>
                </a:ext>
              </a:extLst>
            </p:cNvPr>
            <p:cNvSpPr/>
            <p:nvPr/>
          </p:nvSpPr>
          <p:spPr>
            <a:xfrm>
              <a:off x="6096000" y="3629025"/>
              <a:ext cx="4352926" cy="2333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Somador completo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005291DD-842D-4585-89A3-14D99FEBE539}"/>
                </a:ext>
              </a:extLst>
            </p:cNvPr>
            <p:cNvGrpSpPr/>
            <p:nvPr/>
          </p:nvGrpSpPr>
          <p:grpSpPr>
            <a:xfrm>
              <a:off x="6353179" y="4171949"/>
              <a:ext cx="4000498" cy="1524000"/>
              <a:chOff x="7048500" y="4219575"/>
              <a:chExt cx="4000498" cy="1524000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9701F49E-DB42-4B62-BC4D-8F94AAF8CD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69" t="25902" r="23750" b="45538"/>
              <a:stretch/>
            </p:blipFill>
            <p:spPr>
              <a:xfrm>
                <a:off x="7048500" y="4219575"/>
                <a:ext cx="2228850" cy="1524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7E31AFB9-8608-4BE7-9FDF-D03097A99CBA}"/>
                      </a:ext>
                    </a:extLst>
                  </p:cNvPr>
                  <p:cNvSpPr txBox="1"/>
                  <p:nvPr/>
                </p:nvSpPr>
                <p:spPr>
                  <a:xfrm>
                    <a:off x="9277350" y="4488418"/>
                    <a:ext cx="1771648" cy="80045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8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7E31AFB9-8608-4BE7-9FDF-D03097A99C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7350" y="4488418"/>
                    <a:ext cx="1771648" cy="8004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54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82E265-154D-4CF0-981C-7FD4F0A3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29553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C8001CD-40AF-307E-5100-73F2A9D6F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3" t="15262" r="21060" b="33632"/>
          <a:stretch/>
        </p:blipFill>
        <p:spPr>
          <a:xfrm>
            <a:off x="2536723" y="3709225"/>
            <a:ext cx="7118554" cy="2725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/>
          <a:lstStyle/>
          <a:p>
            <a:pPr algn="just"/>
            <a:r>
              <a:rPr lang="pt-BR" dirty="0"/>
              <a:t>A saída S, equivale à operação XOR das duas entradas.</a:t>
            </a:r>
          </a:p>
          <a:p>
            <a:pPr algn="just"/>
            <a:r>
              <a:rPr lang="pt-BR" dirty="0"/>
              <a:t>Tendo dois Meio Somadores, MS1 e MS2. Se alimentarmos no MS2, a entrada A, com a saída de MS1 e, a entrada B, com o Transporte de Entrada, teremos: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973C290-8535-0C3A-C9E2-9CA9C7F4E624}"/>
                  </a:ext>
                </a:extLst>
              </p:cNvPr>
              <p:cNvSpPr txBox="1"/>
              <p:nvPr/>
            </p:nvSpPr>
            <p:spPr>
              <a:xfrm>
                <a:off x="2621337" y="3716026"/>
                <a:ext cx="69947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𝐌𝐒𝟐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BMS</m:t>
                      </m:r>
                      <m: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pt-BR" sz="2400" baseline="-2500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pt-BR" sz="2400" baseline="-2500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973C290-8535-0C3A-C9E2-9CA9C7F4E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337" y="3716026"/>
                <a:ext cx="6994799" cy="369332"/>
              </a:xfrm>
              <a:prstGeom prst="rect">
                <a:avLst/>
              </a:prstGeom>
              <a:blipFill>
                <a:blip r:embed="rId3"/>
                <a:stretch>
                  <a:fillRect l="-436" b="-2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9ADBC5-3C68-7CC7-EA82-6E9EDA3D1B1F}"/>
                  </a:ext>
                </a:extLst>
              </p:cNvPr>
              <p:cNvSpPr txBox="1"/>
              <p:nvPr/>
            </p:nvSpPr>
            <p:spPr>
              <a:xfrm>
                <a:off x="5787341" y="4424223"/>
                <a:ext cx="85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⨁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9ADBC5-3C68-7CC7-EA82-6E9EDA3D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41" y="4424223"/>
                <a:ext cx="85837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324EFB09-07E8-1DE5-16A5-8841C4BD8A71}"/>
              </a:ext>
            </a:extLst>
          </p:cNvPr>
          <p:cNvSpPr txBox="1"/>
          <p:nvPr/>
        </p:nvSpPr>
        <p:spPr>
          <a:xfrm>
            <a:off x="4732232" y="4702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7D83C3-A67B-A3EA-B378-88C9CFA34E65}"/>
              </a:ext>
            </a:extLst>
          </p:cNvPr>
          <p:cNvSpPr txBox="1"/>
          <p:nvPr/>
        </p:nvSpPr>
        <p:spPr>
          <a:xfrm>
            <a:off x="7395860" y="49337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AB93C7D-F48E-6F9E-1B0E-A87A660509CE}"/>
                  </a:ext>
                </a:extLst>
              </p:cNvPr>
              <p:cNvSpPr txBox="1"/>
              <p:nvPr/>
            </p:nvSpPr>
            <p:spPr>
              <a:xfrm>
                <a:off x="8354924" y="4608888"/>
                <a:ext cx="11392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AB93C7D-F48E-6F9E-1B0E-A87A66050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24" y="4608888"/>
                <a:ext cx="113922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1E6814-F3A8-4618-9701-3AEE8700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8356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348541C-18A4-FA05-5C8B-C22D2F332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4" t="13903" r="15089" b="25389"/>
          <a:stretch/>
        </p:blipFill>
        <p:spPr>
          <a:xfrm>
            <a:off x="2526892" y="3711731"/>
            <a:ext cx="7118553" cy="2725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/>
          <a:lstStyle/>
          <a:p>
            <a:pPr algn="just"/>
            <a:r>
              <a:rPr lang="pt-BR" dirty="0"/>
              <a:t>A saída S, equivale à operação XOR das duas entradas.</a:t>
            </a:r>
          </a:p>
          <a:p>
            <a:pPr algn="just"/>
            <a:r>
              <a:rPr lang="pt-BR" dirty="0"/>
              <a:t>Tendo dois Meio Somadores, MS1 e MS2. Se alimentarmos no MS2, a entrada A, com a saída de MS1 e, a entrada B, com o Transporte de Entrada, teremos: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9ADBC5-3C68-7CC7-EA82-6E9EDA3D1B1F}"/>
                  </a:ext>
                </a:extLst>
              </p:cNvPr>
              <p:cNvSpPr txBox="1"/>
              <p:nvPr/>
            </p:nvSpPr>
            <p:spPr>
              <a:xfrm>
                <a:off x="5787341" y="4424223"/>
                <a:ext cx="85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⨁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9ADBC5-3C68-7CC7-EA82-6E9EDA3D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41" y="4424223"/>
                <a:ext cx="85837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324EFB09-07E8-1DE5-16A5-8841C4BD8A71}"/>
              </a:ext>
            </a:extLst>
          </p:cNvPr>
          <p:cNvSpPr txBox="1"/>
          <p:nvPr/>
        </p:nvSpPr>
        <p:spPr>
          <a:xfrm>
            <a:off x="4732232" y="4702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7D83C3-A67B-A3EA-B378-88C9CFA34E65}"/>
              </a:ext>
            </a:extLst>
          </p:cNvPr>
          <p:cNvSpPr txBox="1"/>
          <p:nvPr/>
        </p:nvSpPr>
        <p:spPr>
          <a:xfrm>
            <a:off x="7415524" y="49337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BE496F8-D7F8-CEDE-0024-BD11D865CE6E}"/>
                  </a:ext>
                </a:extLst>
              </p:cNvPr>
              <p:cNvSpPr txBox="1"/>
              <p:nvPr/>
            </p:nvSpPr>
            <p:spPr>
              <a:xfrm>
                <a:off x="8374588" y="4618720"/>
                <a:ext cx="1309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BE496F8-D7F8-CEDE-0024-BD11D865C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88" y="4618720"/>
                <a:ext cx="130984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B24058E-7CA8-4866-B2AF-BE7989BD8B16}"/>
                  </a:ext>
                </a:extLst>
              </p:cNvPr>
              <p:cNvSpPr txBox="1"/>
              <p:nvPr/>
            </p:nvSpPr>
            <p:spPr>
              <a:xfrm>
                <a:off x="2621337" y="3716026"/>
                <a:ext cx="69947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𝐌𝐒𝟐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BMS</m:t>
                      </m:r>
                      <m: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pt-BR" sz="2400" baseline="-2500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pt-BR" sz="2400" baseline="-2500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B24058E-7CA8-4866-B2AF-BE7989BD8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337" y="3716026"/>
                <a:ext cx="6994799" cy="369332"/>
              </a:xfrm>
              <a:prstGeom prst="rect">
                <a:avLst/>
              </a:prstGeom>
              <a:blipFill>
                <a:blip r:embed="rId6"/>
                <a:stretch>
                  <a:fillRect l="-436" b="-2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AE2B0D-891C-4D22-BC55-C686A8AD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7703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62D87A5-D652-D89B-F4DB-3B8401285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2" t="13787" r="15046" b="25387"/>
          <a:stretch/>
        </p:blipFill>
        <p:spPr>
          <a:xfrm>
            <a:off x="2522302" y="3709658"/>
            <a:ext cx="7118553" cy="2725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/>
          <a:lstStyle/>
          <a:p>
            <a:pPr algn="just"/>
            <a:r>
              <a:rPr lang="pt-BR" dirty="0"/>
              <a:t>A saída S, equivale à operação XOR das duas entradas.</a:t>
            </a:r>
          </a:p>
          <a:p>
            <a:pPr algn="just"/>
            <a:r>
              <a:rPr lang="pt-BR" dirty="0"/>
              <a:t>Tendo dois Meio Somadores, MS1 e MS2. Se alimentarmos no MS2, a entrada A, com a saída de MS1 e, a entrada B, com o Transporte de Entrada, teremos: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9ADBC5-3C68-7CC7-EA82-6E9EDA3D1B1F}"/>
                  </a:ext>
                </a:extLst>
              </p:cNvPr>
              <p:cNvSpPr txBox="1"/>
              <p:nvPr/>
            </p:nvSpPr>
            <p:spPr>
              <a:xfrm>
                <a:off x="5787341" y="4424223"/>
                <a:ext cx="85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⨁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9ADBC5-3C68-7CC7-EA82-6E9EDA3D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41" y="4424223"/>
                <a:ext cx="85837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324EFB09-07E8-1DE5-16A5-8841C4BD8A71}"/>
              </a:ext>
            </a:extLst>
          </p:cNvPr>
          <p:cNvSpPr txBox="1"/>
          <p:nvPr/>
        </p:nvSpPr>
        <p:spPr>
          <a:xfrm>
            <a:off x="4732232" y="4702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7D83C3-A67B-A3EA-B378-88C9CFA34E65}"/>
              </a:ext>
            </a:extLst>
          </p:cNvPr>
          <p:cNvSpPr txBox="1"/>
          <p:nvPr/>
        </p:nvSpPr>
        <p:spPr>
          <a:xfrm>
            <a:off x="7395860" y="49337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9CFE69E-9E5D-32C8-173D-0C74DF1C7763}"/>
                  </a:ext>
                </a:extLst>
              </p:cNvPr>
              <p:cNvSpPr txBox="1"/>
              <p:nvPr/>
            </p:nvSpPr>
            <p:spPr>
              <a:xfrm>
                <a:off x="8374588" y="4618720"/>
                <a:ext cx="1309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9CFE69E-9E5D-32C8-173D-0C74DF1C7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88" y="4618720"/>
                <a:ext cx="130984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3F3BAB2-20E9-4D0F-9787-315456E2B3A1}"/>
                  </a:ext>
                </a:extLst>
              </p:cNvPr>
              <p:cNvSpPr txBox="1"/>
              <p:nvPr/>
            </p:nvSpPr>
            <p:spPr>
              <a:xfrm>
                <a:off x="2621337" y="3716026"/>
                <a:ext cx="69947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𝐌𝐒𝟐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BMS</m:t>
                      </m:r>
                      <m: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pt-BR" sz="2400" baseline="-2500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pt-BR" sz="2400" baseline="-2500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3F3BAB2-20E9-4D0F-9787-315456E2B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337" y="3716026"/>
                <a:ext cx="6994799" cy="369332"/>
              </a:xfrm>
              <a:prstGeom prst="rect">
                <a:avLst/>
              </a:prstGeom>
              <a:blipFill>
                <a:blip r:embed="rId6"/>
                <a:stretch>
                  <a:fillRect l="-436" b="-2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575C90-0B24-49DD-AA20-BEF992A3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80465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874A23A-3779-3834-7E71-649C8C58A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9" t="12676" r="19334" b="26598"/>
          <a:stretch/>
        </p:blipFill>
        <p:spPr>
          <a:xfrm>
            <a:off x="2520171" y="3714756"/>
            <a:ext cx="7118554" cy="2725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/>
          <a:lstStyle/>
          <a:p>
            <a:pPr algn="just"/>
            <a:r>
              <a:rPr lang="pt-BR" dirty="0"/>
              <a:t>A saída S, equivale à operação XOR das duas entradas.</a:t>
            </a:r>
          </a:p>
          <a:p>
            <a:pPr algn="just"/>
            <a:r>
              <a:rPr lang="pt-BR" dirty="0"/>
              <a:t>Tendo dois Meio Somadores, MS1 e MS2. Se alimentarmos no MS2, a entrada A, com a saída de MS1 e, a entrada B, com o Transporte de Entrada, teremos: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9ADBC5-3C68-7CC7-EA82-6E9EDA3D1B1F}"/>
                  </a:ext>
                </a:extLst>
              </p:cNvPr>
              <p:cNvSpPr txBox="1"/>
              <p:nvPr/>
            </p:nvSpPr>
            <p:spPr>
              <a:xfrm>
                <a:off x="5787341" y="4424223"/>
                <a:ext cx="85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⨁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9ADBC5-3C68-7CC7-EA82-6E9EDA3D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41" y="4424223"/>
                <a:ext cx="85837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324EFB09-07E8-1DE5-16A5-8841C4BD8A71}"/>
              </a:ext>
            </a:extLst>
          </p:cNvPr>
          <p:cNvSpPr txBox="1"/>
          <p:nvPr/>
        </p:nvSpPr>
        <p:spPr>
          <a:xfrm>
            <a:off x="4732232" y="4702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7D83C3-A67B-A3EA-B378-88C9CFA34E65}"/>
              </a:ext>
            </a:extLst>
          </p:cNvPr>
          <p:cNvSpPr txBox="1"/>
          <p:nvPr/>
        </p:nvSpPr>
        <p:spPr>
          <a:xfrm>
            <a:off x="7395860" y="49337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BBE6E2B-814E-3318-AA30-4C3F917C561A}"/>
                  </a:ext>
                </a:extLst>
              </p:cNvPr>
              <p:cNvSpPr txBox="1"/>
              <p:nvPr/>
            </p:nvSpPr>
            <p:spPr>
              <a:xfrm>
                <a:off x="8393220" y="4588582"/>
                <a:ext cx="1306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BBE6E2B-814E-3318-AA30-4C3F917C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220" y="4588582"/>
                <a:ext cx="130606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C53C63A-C5EF-4943-92EB-1E140CEB2EB7}"/>
                  </a:ext>
                </a:extLst>
              </p:cNvPr>
              <p:cNvSpPr txBox="1"/>
              <p:nvPr/>
            </p:nvSpPr>
            <p:spPr>
              <a:xfrm>
                <a:off x="2621337" y="3716026"/>
                <a:ext cx="69947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𝐌𝐒𝟐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BMS</m:t>
                      </m:r>
                      <m:r>
                        <a:rPr lang="pt-BR" sz="2400" b="0" i="0" baseline="-25000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pt-BR" sz="2400" baseline="-2500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pt-BR" sz="2400" baseline="-2500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C53C63A-C5EF-4943-92EB-1E140CEB2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337" y="3716026"/>
                <a:ext cx="6994799" cy="369332"/>
              </a:xfrm>
              <a:prstGeom prst="rect">
                <a:avLst/>
              </a:prstGeom>
              <a:blipFill>
                <a:blip r:embed="rId6"/>
                <a:stretch>
                  <a:fillRect l="-436" b="-2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76392D-CF2D-4835-B602-95718D57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32192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 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E26DD-1B64-4D84-A4B0-E1D6FFDA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7706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isso é possível aplicar a equivalência de portas </a:t>
            </a:r>
            <a:r>
              <a:rPr lang="pt-BR" dirty="0" err="1"/>
              <a:t>Ts</a:t>
            </a:r>
            <a:r>
              <a:rPr lang="pt-BR" dirty="0"/>
              <a:t> encontrada anteriormente.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8F63DB8-79B4-4C0E-A764-648718AAE7E0}"/>
              </a:ext>
            </a:extLst>
          </p:cNvPr>
          <p:cNvGrpSpPr/>
          <p:nvPr/>
        </p:nvGrpSpPr>
        <p:grpSpPr>
          <a:xfrm>
            <a:off x="1363729" y="3079750"/>
            <a:ext cx="9464542" cy="2997199"/>
            <a:chOff x="1363729" y="3079750"/>
            <a:chExt cx="9464542" cy="299719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F5BF26F-5CEC-4D38-8CE2-FFBF3AF5EBD3}"/>
                </a:ext>
              </a:extLst>
            </p:cNvPr>
            <p:cNvSpPr/>
            <p:nvPr/>
          </p:nvSpPr>
          <p:spPr>
            <a:xfrm>
              <a:off x="1363729" y="3079750"/>
              <a:ext cx="9464542" cy="2997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D9CF1D3F-3E8D-4BC0-BB81-4FAFEC5EF9A3}"/>
                </a:ext>
              </a:extLst>
            </p:cNvPr>
            <p:cNvGrpSpPr/>
            <p:nvPr/>
          </p:nvGrpSpPr>
          <p:grpSpPr>
            <a:xfrm>
              <a:off x="1596571" y="3150977"/>
              <a:ext cx="8328867" cy="2669253"/>
              <a:chOff x="1872341" y="3150977"/>
              <a:chExt cx="8328867" cy="2669253"/>
            </a:xfrm>
          </p:grpSpPr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4120A671-2926-4D51-96C2-652E624EE9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96" t="18018" b="23962"/>
              <a:stretch/>
            </p:blipFill>
            <p:spPr>
              <a:xfrm>
                <a:off x="1872341" y="3150978"/>
                <a:ext cx="8328867" cy="266925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24EFB09-07E8-1DE5-16A5-8841C4BD8A71}"/>
                  </a:ext>
                </a:extLst>
              </p:cNvPr>
              <p:cNvSpPr txBox="1"/>
              <p:nvPr/>
            </p:nvSpPr>
            <p:spPr>
              <a:xfrm>
                <a:off x="3614632" y="393464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MS1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77D83C3-A67B-A3EA-B378-88C9CFA34E65}"/>
                  </a:ext>
                </a:extLst>
              </p:cNvPr>
              <p:cNvSpPr txBox="1"/>
              <p:nvPr/>
            </p:nvSpPr>
            <p:spPr>
              <a:xfrm>
                <a:off x="6367160" y="421627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56" r="-3313" b="-38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95728C-2279-47A0-9963-8FC49007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53587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isso é possível aplicar a equivalência de portas </a:t>
            </a:r>
            <a:r>
              <a:rPr lang="pt-BR" dirty="0" err="1"/>
              <a:t>Ts</a:t>
            </a:r>
            <a:r>
              <a:rPr lang="pt-BR" dirty="0"/>
              <a:t> encontrada anteriormente.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C01AC0-2875-4755-BE99-212F4BF518D2}"/>
              </a:ext>
            </a:extLst>
          </p:cNvPr>
          <p:cNvGrpSpPr/>
          <p:nvPr/>
        </p:nvGrpSpPr>
        <p:grpSpPr>
          <a:xfrm>
            <a:off x="1363729" y="3079750"/>
            <a:ext cx="9464542" cy="2997199"/>
            <a:chOff x="1363729" y="3079750"/>
            <a:chExt cx="9464542" cy="299719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69349FF-82BA-4516-888C-784269083630}"/>
                </a:ext>
              </a:extLst>
            </p:cNvPr>
            <p:cNvSpPr/>
            <p:nvPr/>
          </p:nvSpPr>
          <p:spPr>
            <a:xfrm>
              <a:off x="1363729" y="3079750"/>
              <a:ext cx="9464542" cy="2997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2A005E76-7C96-4908-A193-1CA007B66882}"/>
                </a:ext>
              </a:extLst>
            </p:cNvPr>
            <p:cNvGrpSpPr/>
            <p:nvPr/>
          </p:nvGrpSpPr>
          <p:grpSpPr>
            <a:xfrm>
              <a:off x="1480457" y="3150976"/>
              <a:ext cx="8793646" cy="2785589"/>
              <a:chOff x="1785259" y="3150976"/>
              <a:chExt cx="8793646" cy="2785589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2A313E87-8A50-4CF5-86F0-8041BFE276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45" t="24559" r="15748" b="35603"/>
              <a:stretch/>
            </p:blipFill>
            <p:spPr>
              <a:xfrm>
                <a:off x="1785259" y="3150976"/>
                <a:ext cx="8793646" cy="278558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24EFB09-07E8-1DE5-16A5-8841C4BD8A71}"/>
                  </a:ext>
                </a:extLst>
              </p:cNvPr>
              <p:cNvSpPr txBox="1"/>
              <p:nvPr/>
            </p:nvSpPr>
            <p:spPr>
              <a:xfrm>
                <a:off x="3614632" y="393464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MS1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77D83C3-A67B-A3EA-B378-88C9CFA34E65}"/>
                  </a:ext>
                </a:extLst>
              </p:cNvPr>
              <p:cNvSpPr txBox="1"/>
              <p:nvPr/>
            </p:nvSpPr>
            <p:spPr>
              <a:xfrm>
                <a:off x="6367160" y="421627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53" r="-3099" b="-38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ixaDeTexto 11">
                    <a:extLst>
                      <a:ext uri="{FF2B5EF4-FFF2-40B4-BE49-F238E27FC236}">
                        <a16:creationId xmlns:a16="http://schemas.microsoft.com/office/drawing/2014/main" id="{AA98D4AA-82B1-484E-99C7-F76F2F91E6CF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2" name="CaixaDeTexto 11">
                    <a:extLst>
                      <a:ext uri="{FF2B5EF4-FFF2-40B4-BE49-F238E27FC236}">
                        <a16:creationId xmlns:a16="http://schemas.microsoft.com/office/drawing/2014/main" id="{AA98D4AA-82B1-484E-99C7-F76F2F91E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A76CE6EC-1692-4DE9-AA4B-747BAED7D51C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A76CE6EC-1692-4DE9-AA4B-747BAED7D5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0042F1-8A55-4E0A-8C5A-F2308B89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0466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isso é possível aplicar a equivalência de portas </a:t>
            </a:r>
            <a:r>
              <a:rPr lang="pt-BR" dirty="0" err="1"/>
              <a:t>Ts</a:t>
            </a:r>
            <a:r>
              <a:rPr lang="pt-BR" dirty="0"/>
              <a:t> encontrada anteriormente.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B42BFAA-5430-4FCE-91F4-EAE7E089A693}"/>
              </a:ext>
            </a:extLst>
          </p:cNvPr>
          <p:cNvGrpSpPr/>
          <p:nvPr/>
        </p:nvGrpSpPr>
        <p:grpSpPr>
          <a:xfrm>
            <a:off x="1363729" y="3079750"/>
            <a:ext cx="9464542" cy="2997199"/>
            <a:chOff x="1670050" y="3079750"/>
            <a:chExt cx="9464542" cy="2997199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D2FC057-B6AD-46D2-BF7C-5A330CA96763}"/>
                </a:ext>
              </a:extLst>
            </p:cNvPr>
            <p:cNvSpPr/>
            <p:nvPr/>
          </p:nvSpPr>
          <p:spPr>
            <a:xfrm>
              <a:off x="1670050" y="3079750"/>
              <a:ext cx="9464542" cy="2997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C8A046E-DA99-4782-B4C9-B3DF28768495}"/>
                </a:ext>
              </a:extLst>
            </p:cNvPr>
            <p:cNvGrpSpPr/>
            <p:nvPr/>
          </p:nvGrpSpPr>
          <p:grpSpPr>
            <a:xfrm>
              <a:off x="1721509" y="3108741"/>
              <a:ext cx="8748983" cy="2916327"/>
              <a:chOff x="1721509" y="3108741"/>
              <a:chExt cx="8748983" cy="2916327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C37C580E-185D-4FBF-98BA-A784EF0BF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1509" y="3108741"/>
                <a:ext cx="8748983" cy="291632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24EFB09-07E8-1DE5-16A5-8841C4BD8A71}"/>
                  </a:ext>
                </a:extLst>
              </p:cNvPr>
              <p:cNvSpPr txBox="1"/>
              <p:nvPr/>
            </p:nvSpPr>
            <p:spPr>
              <a:xfrm>
                <a:off x="3614632" y="393464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MS1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77D83C3-A67B-A3EA-B378-88C9CFA34E65}"/>
                  </a:ext>
                </a:extLst>
              </p:cNvPr>
              <p:cNvSpPr txBox="1"/>
              <p:nvPr/>
            </p:nvSpPr>
            <p:spPr>
              <a:xfrm>
                <a:off x="6367160" y="421627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56" r="-3313" b="-38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1ECDC5-7788-476B-A0B1-1CED6EF8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64345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isso é possível aplicar a equivalência de portas </a:t>
            </a:r>
            <a:r>
              <a:rPr lang="pt-BR" dirty="0" err="1"/>
              <a:t>Ts</a:t>
            </a:r>
            <a:r>
              <a:rPr lang="pt-BR" dirty="0"/>
              <a:t> encontrada anteriormente.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B42BFAA-5430-4FCE-91F4-EAE7E089A693}"/>
              </a:ext>
            </a:extLst>
          </p:cNvPr>
          <p:cNvGrpSpPr/>
          <p:nvPr/>
        </p:nvGrpSpPr>
        <p:grpSpPr>
          <a:xfrm>
            <a:off x="1363729" y="3079750"/>
            <a:ext cx="9464542" cy="2997199"/>
            <a:chOff x="1670050" y="3079750"/>
            <a:chExt cx="9464542" cy="2997199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D2FC057-B6AD-46D2-BF7C-5A330CA96763}"/>
                </a:ext>
              </a:extLst>
            </p:cNvPr>
            <p:cNvSpPr/>
            <p:nvPr/>
          </p:nvSpPr>
          <p:spPr>
            <a:xfrm>
              <a:off x="1670050" y="3079750"/>
              <a:ext cx="9464542" cy="2997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C8A046E-DA99-4782-B4C9-B3DF28768495}"/>
                </a:ext>
              </a:extLst>
            </p:cNvPr>
            <p:cNvGrpSpPr/>
            <p:nvPr/>
          </p:nvGrpSpPr>
          <p:grpSpPr>
            <a:xfrm>
              <a:off x="1721509" y="3108741"/>
              <a:ext cx="8748983" cy="2916327"/>
              <a:chOff x="1721509" y="3108741"/>
              <a:chExt cx="8748983" cy="2916327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C37C580E-185D-4FBF-98BA-A784EF0BF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1509" y="3108741"/>
                <a:ext cx="8748983" cy="291632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24EFB09-07E8-1DE5-16A5-8841C4BD8A71}"/>
                  </a:ext>
                </a:extLst>
              </p:cNvPr>
              <p:cNvSpPr txBox="1"/>
              <p:nvPr/>
            </p:nvSpPr>
            <p:spPr>
              <a:xfrm>
                <a:off x="3614632" y="393464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MS1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77D83C3-A67B-A3EA-B378-88C9CFA34E65}"/>
                  </a:ext>
                </a:extLst>
              </p:cNvPr>
              <p:cNvSpPr txBox="1"/>
              <p:nvPr/>
            </p:nvSpPr>
            <p:spPr>
              <a:xfrm>
                <a:off x="6367160" y="421627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56" r="-3313" b="-38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/>
                  <p:nvPr/>
                </p:nvSpPr>
                <p:spPr>
                  <a:xfrm>
                    <a:off x="8804723" y="4710317"/>
                    <a:ext cx="12063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723" y="4710317"/>
                    <a:ext cx="120635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9EAFB6-CFA8-4881-B32F-95A224D2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47616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isso é possível aplicar a equivalência de portas </a:t>
            </a:r>
            <a:r>
              <a:rPr lang="pt-BR" dirty="0" err="1"/>
              <a:t>Ts</a:t>
            </a:r>
            <a:r>
              <a:rPr lang="pt-BR" dirty="0"/>
              <a:t> encontrada anteriormente.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B42BFAA-5430-4FCE-91F4-EAE7E089A693}"/>
              </a:ext>
            </a:extLst>
          </p:cNvPr>
          <p:cNvGrpSpPr/>
          <p:nvPr/>
        </p:nvGrpSpPr>
        <p:grpSpPr>
          <a:xfrm>
            <a:off x="1363729" y="3079750"/>
            <a:ext cx="9464542" cy="2997199"/>
            <a:chOff x="1670050" y="3079750"/>
            <a:chExt cx="9464542" cy="2997199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D2FC057-B6AD-46D2-BF7C-5A330CA96763}"/>
                </a:ext>
              </a:extLst>
            </p:cNvPr>
            <p:cNvSpPr/>
            <p:nvPr/>
          </p:nvSpPr>
          <p:spPr>
            <a:xfrm>
              <a:off x="1670050" y="3079750"/>
              <a:ext cx="9464542" cy="2997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C8A046E-DA99-4782-B4C9-B3DF28768495}"/>
                </a:ext>
              </a:extLst>
            </p:cNvPr>
            <p:cNvGrpSpPr/>
            <p:nvPr/>
          </p:nvGrpSpPr>
          <p:grpSpPr>
            <a:xfrm>
              <a:off x="1721509" y="3108741"/>
              <a:ext cx="9288048" cy="2916327"/>
              <a:chOff x="1721509" y="3108741"/>
              <a:chExt cx="9288048" cy="2916327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C37C580E-185D-4FBF-98BA-A784EF0BF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1509" y="3108741"/>
                <a:ext cx="8748983" cy="291632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24EFB09-07E8-1DE5-16A5-8841C4BD8A71}"/>
                  </a:ext>
                </a:extLst>
              </p:cNvPr>
              <p:cNvSpPr txBox="1"/>
              <p:nvPr/>
            </p:nvSpPr>
            <p:spPr>
              <a:xfrm>
                <a:off x="3614632" y="393464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MS1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77D83C3-A67B-A3EA-B378-88C9CFA34E65}"/>
                  </a:ext>
                </a:extLst>
              </p:cNvPr>
              <p:cNvSpPr txBox="1"/>
              <p:nvPr/>
            </p:nvSpPr>
            <p:spPr>
              <a:xfrm>
                <a:off x="6367160" y="421627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56" r="-3313" b="-38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/>
                  <p:nvPr/>
                </p:nvSpPr>
                <p:spPr>
                  <a:xfrm>
                    <a:off x="8804723" y="4710317"/>
                    <a:ext cx="2204834" cy="3702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d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723" y="4710317"/>
                    <a:ext cx="2204834" cy="3702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4C543E-0643-4B13-9A57-08AF75EE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85337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isso é possível aplicar a equivalência de portas </a:t>
            </a:r>
            <a:r>
              <a:rPr lang="pt-BR" dirty="0" err="1"/>
              <a:t>Ts</a:t>
            </a:r>
            <a:r>
              <a:rPr lang="pt-BR" dirty="0"/>
              <a:t> encontrada anteriormente.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B42BFAA-5430-4FCE-91F4-EAE7E089A693}"/>
              </a:ext>
            </a:extLst>
          </p:cNvPr>
          <p:cNvGrpSpPr/>
          <p:nvPr/>
        </p:nvGrpSpPr>
        <p:grpSpPr>
          <a:xfrm>
            <a:off x="1363729" y="3079750"/>
            <a:ext cx="9464542" cy="2997199"/>
            <a:chOff x="1670050" y="3079750"/>
            <a:chExt cx="9464542" cy="2997199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D2FC057-B6AD-46D2-BF7C-5A330CA96763}"/>
                </a:ext>
              </a:extLst>
            </p:cNvPr>
            <p:cNvSpPr/>
            <p:nvPr/>
          </p:nvSpPr>
          <p:spPr>
            <a:xfrm>
              <a:off x="1670050" y="3079750"/>
              <a:ext cx="9464542" cy="2997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C8A046E-DA99-4782-B4C9-B3DF28768495}"/>
                </a:ext>
              </a:extLst>
            </p:cNvPr>
            <p:cNvGrpSpPr/>
            <p:nvPr/>
          </p:nvGrpSpPr>
          <p:grpSpPr>
            <a:xfrm>
              <a:off x="1721509" y="3108741"/>
              <a:ext cx="9413083" cy="2916327"/>
              <a:chOff x="1721509" y="3108741"/>
              <a:chExt cx="9413083" cy="2916327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C37C580E-185D-4FBF-98BA-A784EF0BF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1509" y="3108741"/>
                <a:ext cx="8748983" cy="291632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24EFB09-07E8-1DE5-16A5-8841C4BD8A71}"/>
                  </a:ext>
                </a:extLst>
              </p:cNvPr>
              <p:cNvSpPr txBox="1"/>
              <p:nvPr/>
            </p:nvSpPr>
            <p:spPr>
              <a:xfrm>
                <a:off x="3614632" y="393464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MS1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77D83C3-A67B-A3EA-B378-88C9CFA34E65}"/>
                  </a:ext>
                </a:extLst>
              </p:cNvPr>
              <p:cNvSpPr txBox="1"/>
              <p:nvPr/>
            </p:nvSpPr>
            <p:spPr>
              <a:xfrm>
                <a:off x="6367160" y="421627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56" r="-3313" b="-38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/>
                  <p:nvPr/>
                </p:nvSpPr>
                <p:spPr>
                  <a:xfrm>
                    <a:off x="8804723" y="4710317"/>
                    <a:ext cx="2329869" cy="3702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d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723" y="4710317"/>
                    <a:ext cx="2329869" cy="3702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E2B385E3-37AF-4234-9117-DEE6BCABA8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98313" y="4864205"/>
                    <a:ext cx="6719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E2B385E3-37AF-4234-9117-DEE6BCABA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8313" y="4864205"/>
                    <a:ext cx="67197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F38A90-242E-4A74-84E4-50BC98CB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939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isso é possível aplicar a equivalência de portas </a:t>
            </a:r>
            <a:r>
              <a:rPr lang="pt-BR" dirty="0" err="1"/>
              <a:t>Ts</a:t>
            </a:r>
            <a:r>
              <a:rPr lang="pt-BR" dirty="0"/>
              <a:t> encontrada anteriormente.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BBFED75-97DF-4CAF-B2A3-6980A75D48DE}"/>
              </a:ext>
            </a:extLst>
          </p:cNvPr>
          <p:cNvGrpSpPr/>
          <p:nvPr/>
        </p:nvGrpSpPr>
        <p:grpSpPr>
          <a:xfrm>
            <a:off x="1363729" y="3079750"/>
            <a:ext cx="9464542" cy="2997199"/>
            <a:chOff x="1422431" y="3079750"/>
            <a:chExt cx="9464542" cy="2997199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707026A-2C7D-4FF3-921E-650D6B1080E7}"/>
                </a:ext>
              </a:extLst>
            </p:cNvPr>
            <p:cNvSpPr/>
            <p:nvPr/>
          </p:nvSpPr>
          <p:spPr>
            <a:xfrm>
              <a:off x="1422431" y="3079750"/>
              <a:ext cx="9464542" cy="2997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C8A046E-DA99-4782-B4C9-B3DF28768495}"/>
                </a:ext>
              </a:extLst>
            </p:cNvPr>
            <p:cNvGrpSpPr/>
            <p:nvPr/>
          </p:nvGrpSpPr>
          <p:grpSpPr>
            <a:xfrm>
              <a:off x="1473890" y="3108741"/>
              <a:ext cx="9167311" cy="2916327"/>
              <a:chOff x="1721509" y="3108741"/>
              <a:chExt cx="9167311" cy="2916327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C37C580E-185D-4FBF-98BA-A784EF0BF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1509" y="3108741"/>
                <a:ext cx="8748983" cy="291632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24EFB09-07E8-1DE5-16A5-8841C4BD8A71}"/>
                  </a:ext>
                </a:extLst>
              </p:cNvPr>
              <p:cNvSpPr txBox="1"/>
              <p:nvPr/>
            </p:nvSpPr>
            <p:spPr>
              <a:xfrm>
                <a:off x="3614632" y="393464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MS1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77D83C3-A67B-A3EA-B378-88C9CFA34E65}"/>
                  </a:ext>
                </a:extLst>
              </p:cNvPr>
              <p:cNvSpPr txBox="1"/>
              <p:nvPr/>
            </p:nvSpPr>
            <p:spPr>
              <a:xfrm>
                <a:off x="6367160" y="421627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56" r="-3313" b="-38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/>
                  <p:nvPr/>
                </p:nvSpPr>
                <p:spPr>
                  <a:xfrm>
                    <a:off x="8804723" y="4710317"/>
                    <a:ext cx="2084097" cy="3702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d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723" y="4710317"/>
                    <a:ext cx="2084097" cy="3702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E2B385E3-37AF-4234-9117-DEE6BCABA8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98313" y="4864205"/>
                    <a:ext cx="6719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E2B385E3-37AF-4234-9117-DEE6BCABA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8313" y="4864205"/>
                    <a:ext cx="67197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BA778FF-795F-4B15-927F-B5625AD1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1987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isso é possível aplicar a equivalência de portas </a:t>
            </a:r>
            <a:r>
              <a:rPr lang="pt-BR" dirty="0" err="1"/>
              <a:t>Ts</a:t>
            </a:r>
            <a:r>
              <a:rPr lang="pt-BR" dirty="0"/>
              <a:t> encontrada anteriormente.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DFDB58-5EC4-407A-8B55-EB7A4F5DC8D3}"/>
              </a:ext>
            </a:extLst>
          </p:cNvPr>
          <p:cNvGrpSpPr/>
          <p:nvPr/>
        </p:nvGrpSpPr>
        <p:grpSpPr>
          <a:xfrm>
            <a:off x="1363729" y="3079750"/>
            <a:ext cx="9464542" cy="2997199"/>
            <a:chOff x="1422431" y="3079750"/>
            <a:chExt cx="9464542" cy="2997199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11DC8CE-C46A-4C2D-98A6-F751582162CB}"/>
                </a:ext>
              </a:extLst>
            </p:cNvPr>
            <p:cNvSpPr/>
            <p:nvPr/>
          </p:nvSpPr>
          <p:spPr>
            <a:xfrm>
              <a:off x="1422431" y="3079750"/>
              <a:ext cx="9464542" cy="2997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C8A046E-DA99-4782-B4C9-B3DF28768495}"/>
                </a:ext>
              </a:extLst>
            </p:cNvPr>
            <p:cNvGrpSpPr/>
            <p:nvPr/>
          </p:nvGrpSpPr>
          <p:grpSpPr>
            <a:xfrm>
              <a:off x="1473890" y="3108741"/>
              <a:ext cx="8748983" cy="2916327"/>
              <a:chOff x="1721509" y="3108741"/>
              <a:chExt cx="8748983" cy="2916327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C37C580E-185D-4FBF-98BA-A784EF0BF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1509" y="3108741"/>
                <a:ext cx="8748983" cy="291632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24EFB09-07E8-1DE5-16A5-8841C4BD8A71}"/>
                  </a:ext>
                </a:extLst>
              </p:cNvPr>
              <p:cNvSpPr txBox="1"/>
              <p:nvPr/>
            </p:nvSpPr>
            <p:spPr>
              <a:xfrm>
                <a:off x="3614632" y="393464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MS1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77D83C3-A67B-A3EA-B378-88C9CFA34E65}"/>
                  </a:ext>
                </a:extLst>
              </p:cNvPr>
              <p:cNvSpPr txBox="1"/>
              <p:nvPr/>
            </p:nvSpPr>
            <p:spPr>
              <a:xfrm>
                <a:off x="6367160" y="421627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56" r="-3313" b="-38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/>
                  <p:nvPr/>
                </p:nvSpPr>
                <p:spPr>
                  <a:xfrm>
                    <a:off x="8804723" y="4710317"/>
                    <a:ext cx="165353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60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16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723" y="4710317"/>
                    <a:ext cx="1653530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E2B385E3-37AF-4234-9117-DEE6BCABA8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98313" y="4864205"/>
                    <a:ext cx="6719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E2B385E3-37AF-4234-9117-DEE6BCABA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8313" y="4864205"/>
                    <a:ext cx="67197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C3925C7-DDB2-47A7-AAEE-E7B3FDF2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07477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1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isso é possível aplicar a equivalência de portas </a:t>
            </a:r>
            <a:r>
              <a:rPr lang="pt-BR" dirty="0" err="1"/>
              <a:t>Ts</a:t>
            </a:r>
            <a:r>
              <a:rPr lang="pt-BR" dirty="0"/>
              <a:t> encontrada anteriormente.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A10F692-CB87-46C1-AA5B-AC761301AFFA}"/>
              </a:ext>
            </a:extLst>
          </p:cNvPr>
          <p:cNvGrpSpPr/>
          <p:nvPr/>
        </p:nvGrpSpPr>
        <p:grpSpPr>
          <a:xfrm>
            <a:off x="1363729" y="3079750"/>
            <a:ext cx="9464542" cy="2997199"/>
            <a:chOff x="1422431" y="3079750"/>
            <a:chExt cx="9464542" cy="2997199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B5BD847-6A71-456B-9974-732B6AA5CA1A}"/>
                </a:ext>
              </a:extLst>
            </p:cNvPr>
            <p:cNvSpPr/>
            <p:nvPr/>
          </p:nvSpPr>
          <p:spPr>
            <a:xfrm>
              <a:off x="1422431" y="3079750"/>
              <a:ext cx="9464542" cy="2997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C8A046E-DA99-4782-B4C9-B3DF28768495}"/>
                </a:ext>
              </a:extLst>
            </p:cNvPr>
            <p:cNvGrpSpPr/>
            <p:nvPr/>
          </p:nvGrpSpPr>
          <p:grpSpPr>
            <a:xfrm>
              <a:off x="1473890" y="3108741"/>
              <a:ext cx="9295679" cy="2916327"/>
              <a:chOff x="1721509" y="3108741"/>
              <a:chExt cx="9295679" cy="2916327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C37C580E-185D-4FBF-98BA-A784EF0BF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1509" y="3108741"/>
                <a:ext cx="8748983" cy="291632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3E9ADBC5-3C68-7CC7-EA82-6E9EDA3D1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741" y="3649624"/>
                    <a:ext cx="858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24EFB09-07E8-1DE5-16A5-8841C4BD8A71}"/>
                  </a:ext>
                </a:extLst>
              </p:cNvPr>
              <p:cNvSpPr txBox="1"/>
              <p:nvPr/>
            </p:nvSpPr>
            <p:spPr>
              <a:xfrm>
                <a:off x="3614632" y="393464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MS1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77D83C3-A67B-A3EA-B378-88C9CFA34E65}"/>
                  </a:ext>
                </a:extLst>
              </p:cNvPr>
              <p:cNvSpPr txBox="1"/>
              <p:nvPr/>
            </p:nvSpPr>
            <p:spPr>
              <a:xfrm>
                <a:off x="6367160" y="421627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007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5" name="CaixaDeTexto 4">
                    <a:extLst>
                      <a:ext uri="{FF2B5EF4-FFF2-40B4-BE49-F238E27FC236}">
                        <a16:creationId xmlns:a16="http://schemas.microsoft.com/office/drawing/2014/main" id="{CBBE6E2B-814E-3318-AA30-4C3F917C56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3871133"/>
                    <a:ext cx="1306063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0C53C63A-C5EF-4943-92EB-1E140CEB2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3415" y="3150977"/>
                    <a:ext cx="29451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56" r="-3313" b="-3833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/>
                  <p:nvPr/>
                </p:nvSpPr>
                <p:spPr>
                  <a:xfrm>
                    <a:off x="8804723" y="4710317"/>
                    <a:ext cx="221246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60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pt-BR" sz="16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4B6887B1-43EC-4EF5-A1F7-E15AB4E5A3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723" y="4710317"/>
                    <a:ext cx="2212465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E2B385E3-37AF-4234-9117-DEE6BCABA8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98313" y="4864205"/>
                    <a:ext cx="6719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E2B385E3-37AF-4234-9117-DEE6BCABA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8313" y="4864205"/>
                    <a:ext cx="67197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pt-BR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396E27C6-432E-4C98-852E-999F76E85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520" y="4249893"/>
                    <a:ext cx="1400961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2031405-C1C0-4E45-8305-2849188E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3504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Então temos por fim o “Somador Completo” por meio de “Meio Somador”.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sz="2000" dirty="0"/>
              <a:t>Disponível em: </a:t>
            </a:r>
            <a:r>
              <a:rPr lang="pt-BR" sz="2000" dirty="0">
                <a:hlinkClick r:id="rId2"/>
              </a:rPr>
              <a:t>https://circuitverse.org/users/166835/projects/somador-929841eb-6954-4a67-8643-d3a1ac3b5c3c</a:t>
            </a:r>
            <a:endParaRPr lang="pt-BR" sz="2000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 partir de “Meio Somador”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997A671-AE4C-470A-A405-75F66238079E}"/>
              </a:ext>
            </a:extLst>
          </p:cNvPr>
          <p:cNvGrpSpPr/>
          <p:nvPr/>
        </p:nvGrpSpPr>
        <p:grpSpPr>
          <a:xfrm>
            <a:off x="2380789" y="2778488"/>
            <a:ext cx="7416354" cy="2703049"/>
            <a:chOff x="2380789" y="2722216"/>
            <a:chExt cx="7416354" cy="2703049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207C628-D72E-48F6-9387-316B72097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857" y="2722216"/>
              <a:ext cx="7402286" cy="23601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35815A0C-6E1F-4A08-96F7-F520D13EA7E9}"/>
                    </a:ext>
                  </a:extLst>
                </p:cNvPr>
                <p:cNvSpPr/>
                <p:nvPr/>
              </p:nvSpPr>
              <p:spPr>
                <a:xfrm>
                  <a:off x="2380789" y="5082365"/>
                  <a:ext cx="7416354" cy="342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pt-B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B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pt-BR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a:rPr lang="pt-BR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pt-BR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pt-BR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pt-BR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sub>
                      </m:sSub>
                    </m:oMath>
                  </a14:m>
                  <a:r>
                    <a:rPr lang="pt-BR" b="1" dirty="0">
                      <a:solidFill>
                        <a:schemeClr val="tx1"/>
                      </a:solidFill>
                    </a:rPr>
                    <a:t>		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pt-BR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pt-BR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𝐀𝐁</m:t>
                      </m:r>
                      <m:r>
                        <a:rPr lang="pt-BR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pt-BR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sub>
                      </m:sSub>
                      <m:r>
                        <a:rPr lang="pt-BR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pt-BR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pt-BR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35815A0C-6E1F-4A08-96F7-F520D13EA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789" y="5082365"/>
                  <a:ext cx="7416354" cy="342900"/>
                </a:xfrm>
                <a:prstGeom prst="rect">
                  <a:avLst/>
                </a:prstGeom>
                <a:blipFill>
                  <a:blip r:embed="rId4"/>
                  <a:stretch>
                    <a:fillRect b="-189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CAE38E-CCAD-4A51-87CC-70D1DCB5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00497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 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9C2DD0-7583-4FD6-B0C8-309829D4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44219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22389" cy="453804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circuitos até aqui somam apenas um bit, obtendo a saída e o </a:t>
            </a:r>
            <a:r>
              <a:rPr lang="pt-BR" dirty="0" err="1"/>
              <a:t>carry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É possível somar mais de um bit, nesse caso o Transporte de entrada recebe o </a:t>
            </a:r>
            <a:r>
              <a:rPr lang="pt-BR" dirty="0" err="1"/>
              <a:t>carry</a:t>
            </a:r>
            <a:r>
              <a:rPr lang="pt-BR" dirty="0"/>
              <a:t> de saída de outro “Somador Completo”. Com exceção do primeiro “Somador Completo” que tem 0 como Transporte de entrada.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Adição de 4 bits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026D4D-989D-4CE1-84FC-4CF4FDE42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" b="13231"/>
          <a:stretch/>
        </p:blipFill>
        <p:spPr>
          <a:xfrm>
            <a:off x="6884963" y="1825624"/>
            <a:ext cx="4468837" cy="4538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135270-5628-4B4B-8B8F-71AE5FDADE34}"/>
              </a:ext>
            </a:extLst>
          </p:cNvPr>
          <p:cNvSpPr txBox="1"/>
          <p:nvPr/>
        </p:nvSpPr>
        <p:spPr>
          <a:xfrm rot="16200000">
            <a:off x="9967546" y="5351761"/>
            <a:ext cx="1090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+mj-lt"/>
              </a:rPr>
              <a:t>.</a:t>
            </a:r>
            <a:r>
              <a:rPr lang="pt-BR" sz="3200" b="1" dirty="0">
                <a:latin typeface="+mj-lt"/>
              </a:rPr>
              <a:t> </a:t>
            </a:r>
            <a:r>
              <a:rPr lang="pt-BR" sz="4000" b="1" dirty="0">
                <a:latin typeface="+mj-lt"/>
              </a:rPr>
              <a:t>.</a:t>
            </a:r>
            <a:r>
              <a:rPr lang="pt-BR" sz="3200" b="1" dirty="0">
                <a:latin typeface="+mj-lt"/>
              </a:rPr>
              <a:t> </a:t>
            </a:r>
            <a:r>
              <a:rPr lang="pt-BR" sz="4000" b="1" dirty="0">
                <a:latin typeface="+mj-lt"/>
              </a:rPr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B0D651-CCC3-4525-B819-917FCD78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081622011"/>
      </p:ext>
    </p:extLst>
  </p:cSld>
  <p:clrMapOvr>
    <a:masterClrMapping/>
  </p:clrMapOvr>
  <p:transition spd="slow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F365ACE-FC0D-4BB0-8916-DE907E713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95" y="1825624"/>
            <a:ext cx="3276771" cy="4537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699E3-57F6-AA0D-BBA3-B0EFB8A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22389" cy="5032376"/>
          </a:xfrm>
        </p:spPr>
        <p:txBody>
          <a:bodyPr>
            <a:normAutofit/>
          </a:bodyPr>
          <a:lstStyle/>
          <a:p>
            <a:pPr algn="just"/>
            <a:r>
              <a:rPr lang="pt-BR"/>
              <a:t>Ao lado, </a:t>
            </a:r>
            <a:r>
              <a:rPr lang="pt-BR" dirty="0"/>
              <a:t>o circuito para a adição de 4 bits.</a:t>
            </a:r>
          </a:p>
          <a:p>
            <a:pPr algn="just"/>
            <a:r>
              <a:rPr lang="pt-BR" dirty="0"/>
              <a:t>Na imagem a soma: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2000" dirty="0"/>
              <a:t>Disponível em: </a:t>
            </a:r>
            <a:r>
              <a:rPr lang="pt-BR" sz="2000" dirty="0">
                <a:hlinkClick r:id="rId4"/>
              </a:rPr>
              <a:t>https://circuitverse.org/users/166835/projects/somador-929841eb-6954-4a67-8643-d3a1ac3b5c3c</a:t>
            </a:r>
            <a:endParaRPr lang="pt-BR" sz="2000" dirty="0"/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F1369-BFDE-1662-383B-6E6CCAA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Completo – Adição de 4 bits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51B1E77-4714-4283-84A5-98DF77BCED13}"/>
              </a:ext>
            </a:extLst>
          </p:cNvPr>
          <p:cNvGrpSpPr/>
          <p:nvPr/>
        </p:nvGrpSpPr>
        <p:grpSpPr>
          <a:xfrm>
            <a:off x="2182852" y="3293741"/>
            <a:ext cx="2306281" cy="1824998"/>
            <a:chOff x="2182852" y="3425796"/>
            <a:chExt cx="2306281" cy="1824998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6CC92A2-8F4D-4768-8F50-34E1D383F871}"/>
                </a:ext>
              </a:extLst>
            </p:cNvPr>
            <p:cNvSpPr txBox="1"/>
            <p:nvPr/>
          </p:nvSpPr>
          <p:spPr>
            <a:xfrm>
              <a:off x="2182852" y="3681134"/>
              <a:ext cx="221579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0 0 1 1</a:t>
              </a:r>
            </a:p>
            <a:p>
              <a:pPr algn="r"/>
              <a:r>
                <a:rPr lang="pt-B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+ 0 0 1 1</a:t>
              </a:r>
            </a:p>
            <a:p>
              <a:pPr algn="r"/>
              <a:r>
                <a:rPr lang="pt-B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0 0 1 1 0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CAE71D4-4DB1-4DBF-8D4B-95DABE70F3F5}"/>
                </a:ext>
              </a:extLst>
            </p:cNvPr>
            <p:cNvCxnSpPr>
              <a:cxnSpLocks/>
            </p:cNvCxnSpPr>
            <p:nvPr/>
          </p:nvCxnSpPr>
          <p:spPr>
            <a:xfrm>
              <a:off x="2686929" y="4722883"/>
              <a:ext cx="18022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E5DEA03-4EC8-4F4C-A3B0-2B59B94D2561}"/>
                </a:ext>
              </a:extLst>
            </p:cNvPr>
            <p:cNvSpPr txBox="1"/>
            <p:nvPr/>
          </p:nvSpPr>
          <p:spPr>
            <a:xfrm>
              <a:off x="3770938" y="3429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36103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85B9159-5482-44E9-BC75-8FA9C318C035}"/>
                </a:ext>
              </a:extLst>
            </p:cNvPr>
            <p:cNvSpPr txBox="1"/>
            <p:nvPr/>
          </p:nvSpPr>
          <p:spPr>
            <a:xfrm>
              <a:off x="3448770" y="34257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36103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EE72FD-4281-47FD-B688-5BEC09B9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97394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87A0E-DDEC-4142-91D4-746A1371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82DBC-E847-47DA-90CF-09A2FED1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IDOETA, Ivan V.; CAPUANO, Francisco G. </a:t>
            </a:r>
            <a:r>
              <a:rPr lang="pt-BR" b="1" dirty="0"/>
              <a:t>Elementos de Eletrônica Digital.</a:t>
            </a:r>
            <a:r>
              <a:rPr lang="pt-BR" dirty="0"/>
              <a:t> 40. ed.  São Paulo: Érica, 2008.</a:t>
            </a:r>
          </a:p>
          <a:p>
            <a:r>
              <a:rPr lang="pt-BR" dirty="0"/>
              <a:t>TOCCI, R. J.; WIDMER, N. S.; MOSS, G. L. </a:t>
            </a:r>
            <a:r>
              <a:rPr lang="pt-BR" b="1" dirty="0"/>
              <a:t>Sistemas digitais:</a:t>
            </a:r>
            <a:r>
              <a:rPr lang="pt-BR" dirty="0"/>
              <a:t> princípios e aplicações. 12. ed. São Paulo, SP: Pearson, 2018. E-book.</a:t>
            </a:r>
          </a:p>
          <a:p>
            <a:r>
              <a:rPr lang="pt-BR" dirty="0"/>
              <a:t>NELSON, Victor P. </a:t>
            </a:r>
            <a:r>
              <a:rPr lang="pt-BR" i="1" dirty="0"/>
              <a:t>et al</a:t>
            </a:r>
            <a:r>
              <a:rPr lang="pt-BR" dirty="0"/>
              <a:t>. </a:t>
            </a:r>
            <a:r>
              <a:rPr lang="pt-BR" b="1" dirty="0"/>
              <a:t>Digital </a:t>
            </a:r>
            <a:r>
              <a:rPr lang="pt-BR" b="1" dirty="0" err="1"/>
              <a:t>logic</a:t>
            </a:r>
            <a:r>
              <a:rPr lang="pt-BR" b="1" dirty="0"/>
              <a:t> </a:t>
            </a:r>
            <a:r>
              <a:rPr lang="pt-BR" b="1" dirty="0" err="1"/>
              <a:t>circuit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design.</a:t>
            </a:r>
            <a:r>
              <a:rPr lang="pt-BR" dirty="0"/>
              <a:t> 1. ed. </a:t>
            </a:r>
            <a:r>
              <a:rPr lang="pt-BR" dirty="0" err="1"/>
              <a:t>Englewood</a:t>
            </a:r>
            <a:r>
              <a:rPr lang="pt-BR" dirty="0"/>
              <a:t> </a:t>
            </a:r>
            <a:r>
              <a:rPr lang="pt-BR" dirty="0" err="1"/>
              <a:t>Cliffs</a:t>
            </a:r>
            <a:r>
              <a:rPr lang="pt-BR" dirty="0"/>
              <a:t>: Prentice-Hall, 1995.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4E43E8-A913-4A09-8C2A-152A7280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65887726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 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AA82D9-3A34-4540-8D19-34EC8310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12063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 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1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0D146A-F4C7-4F1B-8BA6-E18143CF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6963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0883-8E0E-56F6-01D4-17C3DD46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binária: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C0757-9F06-3A54-6723-4E8A637C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7075"/>
          </a:xfrm>
        </p:spPr>
        <p:txBody>
          <a:bodyPr/>
          <a:lstStyle/>
          <a:p>
            <a:pPr algn="just"/>
            <a:r>
              <a:rPr lang="pt-BR" dirty="0"/>
              <a:t>No sistema numérico binário há apenas quatro combinações possíveis na adição, são elas:</a:t>
            </a:r>
          </a:p>
          <a:p>
            <a:pPr marL="0" indent="0" algn="just">
              <a:buNone/>
            </a:pPr>
            <a:endParaRPr lang="pt-BR" dirty="0"/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+ 1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 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B5B39-EB2E-54AE-CAF9-87E496FDDA5A}"/>
              </a:ext>
            </a:extLst>
          </p:cNvPr>
          <p:cNvSpPr txBox="1"/>
          <p:nvPr/>
        </p:nvSpPr>
        <p:spPr>
          <a:xfrm>
            <a:off x="7243763" y="3429000"/>
            <a:ext cx="99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1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8B132B2-4BDA-E414-1E17-3AC38E12CE49}"/>
              </a:ext>
            </a:extLst>
          </p:cNvPr>
          <p:cNvCxnSpPr/>
          <p:nvPr/>
        </p:nvCxnSpPr>
        <p:spPr>
          <a:xfrm>
            <a:off x="7043738" y="4470749"/>
            <a:ext cx="1285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3F4CF3-53F0-44BF-A22A-8092101A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5836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lsa">
  <a:themeElements>
    <a:clrScheme name="bb">
      <a:dk1>
        <a:sysClr val="windowText" lastClr="000000"/>
      </a:dk1>
      <a:lt1>
        <a:sysClr val="window" lastClr="FFFFFF"/>
      </a:lt1>
      <a:dk2>
        <a:srgbClr val="4F2F63"/>
      </a:dk2>
      <a:lt2>
        <a:srgbClr val="CABDCD"/>
      </a:lt2>
      <a:accent1>
        <a:srgbClr val="6F227C"/>
      </a:accent1>
      <a:accent2>
        <a:srgbClr val="5333C7"/>
      </a:accent2>
      <a:accent3>
        <a:srgbClr val="755DD9"/>
      </a:accent3>
      <a:accent4>
        <a:srgbClr val="665EB8"/>
      </a:accent4>
      <a:accent5>
        <a:srgbClr val="55DD9C"/>
      </a:accent5>
      <a:accent6>
        <a:srgbClr val="3F83CD"/>
      </a:accent6>
      <a:hlink>
        <a:srgbClr val="3DA551"/>
      </a:hlink>
      <a:folHlink>
        <a:srgbClr val="595985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ólidos Suti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sa" id="{5B1E1FBF-ED12-4303-AD34-9C6E782CAC3C}" vid="{68BE4700-DB36-4CDF-8115-5FFA00F8DB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bolsa</Template>
  <TotalTime>1162</TotalTime>
  <Words>4649</Words>
  <Application>Microsoft Office PowerPoint</Application>
  <PresentationFormat>Widescreen</PresentationFormat>
  <Paragraphs>1492</Paragraphs>
  <Slides>62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Cambria Math</vt:lpstr>
      <vt:lpstr>Times New Roman</vt:lpstr>
      <vt:lpstr>Wingdings</vt:lpstr>
      <vt:lpstr>bolsa</vt:lpstr>
      <vt:lpstr>Aula 7 MEIO SOMADOR E SOMADOR COMPLETO</vt:lpstr>
      <vt:lpstr>Sumário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Aritmética binária: Adição</vt:lpstr>
      <vt:lpstr>Meio Somador – Introdução</vt:lpstr>
      <vt:lpstr>Meio Somador – Circuito Combinacional</vt:lpstr>
      <vt:lpstr>Meio Somador – Circuito Combinacional</vt:lpstr>
      <vt:lpstr>Meio Somador – Circuito Combinacional</vt:lpstr>
      <vt:lpstr>Meio Somador – Circuito Combinacional</vt:lpstr>
      <vt:lpstr>Meio Somador – Circuito Combinacional</vt:lpstr>
      <vt:lpstr>Meio Somador – Circuito Combinacional</vt:lpstr>
      <vt:lpstr>Meio Somador – Simulação</vt:lpstr>
      <vt:lpstr>Somador Completo – Introdução</vt:lpstr>
      <vt:lpstr>Somador Completo – Circuito Combinacional</vt:lpstr>
      <vt:lpstr>Somador Completo – Circuito Combinacional</vt:lpstr>
      <vt:lpstr>Somador Completo – Circuito Combinacional</vt:lpstr>
      <vt:lpstr>Somador Completo – Circuito Combinacional</vt:lpstr>
      <vt:lpstr>Somador Completo – Circuito Combinacional</vt:lpstr>
      <vt:lpstr>Somador Completo – Circuito Combinacional</vt:lpstr>
      <vt:lpstr>Somador Completo – Circuito Combinacional</vt:lpstr>
      <vt:lpstr>Somador Completo – Circuito Combinacional</vt:lpstr>
      <vt:lpstr>Somador Completo – Circuito Combinacional</vt:lpstr>
      <vt:lpstr>Somador Completo – Simulação</vt:lpstr>
      <vt:lpstr>Somador Completo – Simulação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 partir de “Meio Somador”</vt:lpstr>
      <vt:lpstr>Somador Completo – Adição de 4 bits</vt:lpstr>
      <vt:lpstr>Somador Completo – Adição de 4 bits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7 MEIO SOMADOR E SOMADOR COMPLETO</dc:title>
  <dc:creator>Everaldina Barbosa</dc:creator>
  <cp:lastModifiedBy>Everaldina Guimarães</cp:lastModifiedBy>
  <cp:revision>25</cp:revision>
  <dcterms:created xsi:type="dcterms:W3CDTF">2023-01-23T04:13:30Z</dcterms:created>
  <dcterms:modified xsi:type="dcterms:W3CDTF">2023-11-07T18:12:34Z</dcterms:modified>
</cp:coreProperties>
</file>