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2"/>
  </p:notesMasterIdLst>
  <p:sldIdLst>
    <p:sldId id="257" r:id="rId2"/>
    <p:sldId id="375" r:id="rId3"/>
    <p:sldId id="517" r:id="rId4"/>
    <p:sldId id="525" r:id="rId5"/>
    <p:sldId id="524" r:id="rId6"/>
    <p:sldId id="522" r:id="rId7"/>
    <p:sldId id="529" r:id="rId8"/>
    <p:sldId id="528" r:id="rId9"/>
    <p:sldId id="527" r:id="rId10"/>
    <p:sldId id="526" r:id="rId11"/>
    <p:sldId id="530" r:id="rId12"/>
    <p:sldId id="521" r:id="rId13"/>
    <p:sldId id="523" r:id="rId14"/>
    <p:sldId id="258" r:id="rId15"/>
    <p:sldId id="515" r:id="rId16"/>
    <p:sldId id="260" r:id="rId17"/>
    <p:sldId id="516" r:id="rId18"/>
    <p:sldId id="261" r:id="rId19"/>
    <p:sldId id="531" r:id="rId20"/>
    <p:sldId id="280" r:id="rId21"/>
    <p:sldId id="532" r:id="rId22"/>
    <p:sldId id="262" r:id="rId23"/>
    <p:sldId id="263" r:id="rId24"/>
    <p:sldId id="533" r:id="rId25"/>
    <p:sldId id="281" r:id="rId26"/>
    <p:sldId id="534" r:id="rId27"/>
    <p:sldId id="264" r:id="rId28"/>
    <p:sldId id="265" r:id="rId29"/>
    <p:sldId id="535" r:id="rId30"/>
    <p:sldId id="282" r:id="rId31"/>
    <p:sldId id="536" r:id="rId32"/>
    <p:sldId id="266" r:id="rId33"/>
    <p:sldId id="267" r:id="rId34"/>
    <p:sldId id="537" r:id="rId35"/>
    <p:sldId id="283" r:id="rId36"/>
    <p:sldId id="538" r:id="rId37"/>
    <p:sldId id="268" r:id="rId38"/>
    <p:sldId id="269" r:id="rId39"/>
    <p:sldId id="539" r:id="rId40"/>
    <p:sldId id="284" r:id="rId41"/>
    <p:sldId id="540" r:id="rId42"/>
    <p:sldId id="270" r:id="rId43"/>
    <p:sldId id="271" r:id="rId44"/>
    <p:sldId id="541" r:id="rId45"/>
    <p:sldId id="285" r:id="rId46"/>
    <p:sldId id="542" r:id="rId47"/>
    <p:sldId id="272" r:id="rId48"/>
    <p:sldId id="273" r:id="rId49"/>
    <p:sldId id="543" r:id="rId50"/>
    <p:sldId id="286" r:id="rId51"/>
    <p:sldId id="544" r:id="rId52"/>
    <p:sldId id="274" r:id="rId53"/>
    <p:sldId id="275" r:id="rId54"/>
    <p:sldId id="545" r:id="rId55"/>
    <p:sldId id="287" r:id="rId56"/>
    <p:sldId id="546" r:id="rId57"/>
    <p:sldId id="276" r:id="rId58"/>
    <p:sldId id="277" r:id="rId59"/>
    <p:sldId id="547" r:id="rId60"/>
    <p:sldId id="288" r:id="rId61"/>
    <p:sldId id="548" r:id="rId62"/>
    <p:sldId id="278" r:id="rId63"/>
    <p:sldId id="279" r:id="rId64"/>
    <p:sldId id="549" r:id="rId65"/>
    <p:sldId id="289" r:id="rId66"/>
    <p:sldId id="550" r:id="rId67"/>
    <p:sldId id="518" r:id="rId68"/>
    <p:sldId id="519" r:id="rId69"/>
    <p:sldId id="520" r:id="rId70"/>
    <p:sldId id="514" r:id="rId7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F22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68" autoAdjust="0"/>
    <p:restoredTop sz="94660"/>
  </p:normalViewPr>
  <p:slideViewPr>
    <p:cSldViewPr snapToGrid="0" showGuides="1">
      <p:cViewPr varScale="1">
        <p:scale>
          <a:sx n="68" d="100"/>
          <a:sy n="68" d="100"/>
        </p:scale>
        <p:origin x="804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B803C4-B46C-4CB5-B6AB-CFBCC4CDD9BC}" type="datetimeFigureOut">
              <a:rPr lang="pt-BR" smtClean="0"/>
              <a:t>06/11/2023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C0C948-1601-4BBF-9887-B76B4786A8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7985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C0C948-1601-4BBF-9887-B76B4786A89C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02552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C0C948-1601-4BBF-9887-B76B4786A89C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42072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C0C948-1601-4BBF-9887-B76B4786A89C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18920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C0C948-1601-4BBF-9887-B76B4786A89C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33902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C0C948-1601-4BBF-9887-B76B4786A89C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76332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C0C948-1601-4BBF-9887-B76B4786A89C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39217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C0C948-1601-4BBF-9887-B76B4786A89C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21172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C0C948-1601-4BBF-9887-B76B4786A89C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62437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924BF7-CB0E-42D7-8101-B06CE85D0B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62F8074-22C4-4B33-8C9A-8CFDFE359E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5B46406-5458-4CF1-A913-58F937DB2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5F970-044A-4842-B0E1-BCE04E3E8E69}" type="datetimeFigureOut">
              <a:rPr lang="pt-BR" smtClean="0"/>
              <a:t>06/11/2023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79B34F0-62C5-496A-8162-7D6F31331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ECA3EBE-4A3F-4155-B142-EE19D3F3A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146B53-BDF6-479F-9077-2116C5B2BE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8254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587934-4E1C-4D8D-8E1A-3DC76C599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92CE012-2418-4CD9-8C41-41F019427B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CC1DADF-1FFA-4B23-A2B3-422550D00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5F970-044A-4842-B0E1-BCE04E3E8E69}" type="datetimeFigureOut">
              <a:rPr lang="pt-BR" smtClean="0"/>
              <a:t>06/11/2023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3D030B8-ECA8-4211-8971-17CF25CFA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88D717A-AAC8-4F80-857B-6D0042CD0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76146B53-BDF6-479F-9077-2116C5B2BE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5580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F86CCD5-1E6C-497A-AEAA-8C6C6A9D39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9CDB7B6-6113-45D4-AA31-1AD2728998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3D773D3-7E54-49C0-91E6-A81994422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5F970-044A-4842-B0E1-BCE04E3E8E69}" type="datetimeFigureOut">
              <a:rPr lang="pt-BR" smtClean="0"/>
              <a:t>06/11/2023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FCDAF6C-F28B-4FAC-8C6D-3BDAB49A6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3BB8820-950E-45DE-AD4C-CA4DB371E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76146B53-BDF6-479F-9077-2116C5B2BE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59067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274185-40A1-4C48-BACC-D54CB6A11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A4DF803-57B0-47D6-839D-889684703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5F970-044A-4842-B0E1-BCE04E3E8E69}" type="datetimeFigureOut">
              <a:rPr lang="pt-BR" smtClean="0"/>
              <a:t>06/11/2023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D35F923-D073-4A2C-817B-2125F24C7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93E1CB0-B2BB-4E64-8395-221A0118F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46B53-BDF6-479F-9077-2116C5B2BE07}" type="slidenum">
              <a:rPr lang="pt-BR" smtClean="0"/>
              <a:t>‹nº›</a:t>
            </a:fld>
            <a:endParaRPr lang="pt-BR"/>
          </a:p>
        </p:txBody>
      </p:sp>
      <p:graphicFrame>
        <p:nvGraphicFramePr>
          <p:cNvPr id="6" name="Tabela 6">
            <a:extLst>
              <a:ext uri="{FF2B5EF4-FFF2-40B4-BE49-F238E27FC236}">
                <a16:creationId xmlns:a16="http://schemas.microsoft.com/office/drawing/2014/main" id="{4C47BBCE-96A4-41E5-86ED-25383FA1DD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6417716"/>
              </p:ext>
            </p:extLst>
          </p:nvPr>
        </p:nvGraphicFramePr>
        <p:xfrm>
          <a:off x="838200" y="2208832"/>
          <a:ext cx="81280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47490926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75377980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73723451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4453550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pt-BR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0918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921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675141"/>
                  </a:ext>
                </a:extLst>
              </a:tr>
            </a:tbl>
          </a:graphicData>
        </a:graphic>
      </p:graphicFrame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D67754CB-2E92-4ECA-A45B-CAA6B0179B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4639431"/>
              </p:ext>
            </p:extLst>
          </p:nvPr>
        </p:nvGraphicFramePr>
        <p:xfrm>
          <a:off x="838200" y="2208832"/>
          <a:ext cx="81280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47490926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75377980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73723451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4453550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pt-BR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0918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921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6751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26991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274185-40A1-4C48-BACC-D54CB6A11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A4DF803-57B0-47D6-839D-889684703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5F970-044A-4842-B0E1-BCE04E3E8E69}" type="datetimeFigureOut">
              <a:rPr lang="pt-BR" smtClean="0"/>
              <a:t>06/11/2023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D35F923-D073-4A2C-817B-2125F24C7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93E1CB0-B2BB-4E64-8395-221A0118F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46B53-BDF6-479F-9077-2116C5B2BE07}" type="slidenum">
              <a:rPr lang="pt-BR" smtClean="0"/>
              <a:t>‹nº›</a:t>
            </a:fld>
            <a:endParaRPr lang="pt-BR"/>
          </a:p>
        </p:txBody>
      </p:sp>
      <p:graphicFrame>
        <p:nvGraphicFramePr>
          <p:cNvPr id="6" name="Tabela 6">
            <a:extLst>
              <a:ext uri="{FF2B5EF4-FFF2-40B4-BE49-F238E27FC236}">
                <a16:creationId xmlns:a16="http://schemas.microsoft.com/office/drawing/2014/main" id="{4C47BBCE-96A4-41E5-86ED-25383FA1DD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4639431"/>
              </p:ext>
            </p:extLst>
          </p:nvPr>
        </p:nvGraphicFramePr>
        <p:xfrm>
          <a:off x="838200" y="2208832"/>
          <a:ext cx="81280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47490926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75377980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73723451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4453550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pt-BR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0918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921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6751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7689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70662C-1D3E-4013-968B-3E2AE9846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4127DBD-2EB3-4677-8CF4-8A518D5877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0C19E60-5052-41E3-804B-6010D5D3F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5F970-044A-4842-B0E1-BCE04E3E8E69}" type="datetimeFigureOut">
              <a:rPr lang="pt-BR" smtClean="0"/>
              <a:t>06/11/2023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1C0BDFC-A21E-4EE7-8F8E-3E96C3C41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FFD8281-F640-4861-B907-4F7EB8FA4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76146B53-BDF6-479F-9077-2116C5B2BE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3991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FCD7EA-8CD7-4CF1-B829-459E3C06C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45D6BC3-014A-4A55-B32F-389A06360E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17E7360-1AF8-4148-B3E7-56F8F5543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5F970-044A-4842-B0E1-BCE04E3E8E69}" type="datetimeFigureOut">
              <a:rPr lang="pt-BR" smtClean="0"/>
              <a:t>06/11/2023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2BF7DE9-0008-440D-B20D-6F3A89EA4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0D6CA7C-8BE5-4B4B-AFE4-07C885BE9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76146B53-BDF6-479F-9077-2116C5B2BE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0905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6872FA-E2C0-4D95-A194-251142A2F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1301836-4EC8-4A92-8B51-6741057AB1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01E923F-9613-4D01-B479-100702F77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C409BBD-3076-408C-9A43-2101FB63E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5F970-044A-4842-B0E1-BCE04E3E8E69}" type="datetimeFigureOut">
              <a:rPr lang="pt-BR" smtClean="0"/>
              <a:t>06/11/2023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9172D48-9035-4011-8B70-A411E5901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121D55A-3725-4148-9C90-65B35D173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76146B53-BDF6-479F-9077-2116C5B2BE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00434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472CA3-22D4-403E-9CB0-23923B417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3DEFF5B-059F-47D2-890F-7433CCA7A2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5F9F1D5-A056-4FDF-A080-FE2C793428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7830549-3FA5-43CF-9DC7-CB69290D5C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2263CC5-83ED-4AA4-A1BF-5E23CA1FC4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C414CC4-4978-4CAD-8192-8781F36CE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5F970-044A-4842-B0E1-BCE04E3E8E69}" type="datetimeFigureOut">
              <a:rPr lang="pt-BR" smtClean="0"/>
              <a:t>06/11/2023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ACE62E09-3FC0-49E0-8822-5B1EAA0EB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427EAAB-B326-4816-A0D3-118C9C79D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76146B53-BDF6-479F-9077-2116C5B2BE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98984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11B3CF-D76D-429C-B354-F39259F6D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DFFB6A9-66C2-4EFA-A12D-F1436F562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5F970-044A-4842-B0E1-BCE04E3E8E69}" type="datetimeFigureOut">
              <a:rPr lang="pt-BR" smtClean="0"/>
              <a:t>06/11/2023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D6525BD-5A66-4C4F-B28C-D76A83858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98A61EA-656A-4926-98EE-A43F827CA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76146B53-BDF6-479F-9077-2116C5B2BE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1629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C3EC34E-4F70-4182-B733-EBF27A498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5F970-044A-4842-B0E1-BCE04E3E8E69}" type="datetimeFigureOut">
              <a:rPr lang="pt-BR" smtClean="0"/>
              <a:t>06/11/2023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089E292-DB61-404D-9E0B-C87558708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AFDF29E-695E-48A7-95D9-69244A18B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76146B53-BDF6-479F-9077-2116C5B2BE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3246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18903C-07BF-4B9A-933F-A05DC1260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0E9B0F2-A227-46A8-A2FC-C975B06876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C8B7804-65C0-404E-8ABA-7E291F35DE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EEC5B8B-7244-4CFC-BAC9-F8799C88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5F970-044A-4842-B0E1-BCE04E3E8E69}" type="datetimeFigureOut">
              <a:rPr lang="pt-BR" smtClean="0"/>
              <a:t>06/11/2023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1631040-E727-4208-BB43-6F99D6811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49E5D4E-2A9B-4C25-8A6C-E570B96F0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76146B53-BDF6-479F-9077-2116C5B2BE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154150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2A820C-70F7-4437-811E-618ADE180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8C64CE78-D9A1-4433-9A2F-E583CCDA84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FF37EF0-09D9-4B8E-A386-FDA565FC91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3F2D6F4-C4E6-4B70-85E8-50C342F69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5F970-044A-4842-B0E1-BCE04E3E8E69}" type="datetimeFigureOut">
              <a:rPr lang="pt-BR" smtClean="0"/>
              <a:t>06/11/2023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E827114-F3A5-49DB-AE49-F1F7874F4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42E27BC-DB0D-4112-93AF-40349FBB5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76146B53-BDF6-479F-9077-2116C5B2BE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9076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alphaModFix amt="65000"/>
            <a:lum/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sharpenSoften amount="15000"/>
                    </a14:imgEffect>
                  </a14:imgLayer>
                </a14:imgProps>
              </a:ext>
            </a:extLst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7B4251D0-7C2A-452E-A495-A24C87C6C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F434A22-CB5D-4562-BBBC-8EBF34339A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2E9E541-69CF-4247-A3B5-CE4038C1B4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15F970-044A-4842-B0E1-BCE04E3E8E69}" type="datetimeFigureOut">
              <a:rPr lang="pt-BR" smtClean="0"/>
              <a:t>06/11/2023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E547409-BFCD-4E93-A347-E2A24AFD94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53B93C7-F157-42A2-9CCB-4EBEB5955F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76146B53-BDF6-479F-9077-2116C5B2BE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0180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ircuitverse.org/users/166835/projects/decimal-binario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circuitverse.org/users/166835/projects/decimal-binario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hyperlink" Target="https://circuitverse.org/users/166835/projects/decimal-binario" TargetMode="Externa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hyperlink" Target="https://circuitverse.org/users/166835/projects/decimal-binario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07ABB3-4CEE-409B-994B-F146A1E71E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68135"/>
            <a:ext cx="9144000" cy="2387600"/>
          </a:xfrm>
        </p:spPr>
        <p:txBody>
          <a:bodyPr>
            <a:noAutofit/>
          </a:bodyPr>
          <a:lstStyle/>
          <a:p>
            <a:r>
              <a:rPr lang="pt-BR" sz="5400" b="1" dirty="0"/>
              <a:t>Aula </a:t>
            </a:r>
            <a:r>
              <a:rPr lang="pt-BR" sz="5400" dirty="0"/>
              <a:t>6</a:t>
            </a:r>
            <a:br>
              <a:rPr lang="pt-BR" sz="4000" b="1" dirty="0"/>
            </a:br>
            <a:r>
              <a:rPr lang="pt-BR" sz="4000" dirty="0"/>
              <a:t>CODIFICADOR/DECODIFICADOR </a:t>
            </a:r>
            <a:br>
              <a:rPr lang="pt-BR" sz="4000" dirty="0"/>
            </a:br>
            <a:r>
              <a:rPr lang="pt-BR" sz="4000" dirty="0"/>
              <a:t>BINÁRIO ↔ DECIMAL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40C8570-E9DD-488F-A2B1-8EB733170C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47810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pt-BR" b="1" dirty="0"/>
              <a:t>Projeto de Ensino</a:t>
            </a:r>
          </a:p>
          <a:p>
            <a:r>
              <a:rPr lang="pt-BR" dirty="0"/>
              <a:t>Material didático para lógica digital I: circuitos </a:t>
            </a:r>
            <a:r>
              <a:rPr lang="pt-BR" dirty="0" err="1"/>
              <a:t>combinacionais</a:t>
            </a:r>
            <a:r>
              <a:rPr lang="pt-BR" dirty="0"/>
              <a:t> </a:t>
            </a:r>
          </a:p>
          <a:p>
            <a:r>
              <a:rPr lang="pt-BR" dirty="0"/>
              <a:t>Bolsista: Everaldina Guimarães Barbosa</a:t>
            </a:r>
          </a:p>
          <a:p>
            <a:r>
              <a:rPr lang="pt-BR" dirty="0"/>
              <a:t>Orientador: César Alberto Bravo </a:t>
            </a:r>
            <a:r>
              <a:rPr lang="pt-BR" dirty="0" err="1"/>
              <a:t>Pariente</a:t>
            </a: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DE4BBEA-FEE6-4FEA-86CC-FA998A8B5B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5947" y="505317"/>
            <a:ext cx="885936" cy="1135663"/>
          </a:xfrm>
          <a:prstGeom prst="rect">
            <a:avLst/>
          </a:prstGeom>
        </p:spPr>
      </p:pic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441E02BA-3367-4880-8C5B-F99ADD87F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EB98F-DBBD-4164-9763-BCF7E69BE227}" type="slidenum">
              <a:rPr lang="pt-BR" smtClean="0"/>
              <a:pPr/>
              <a:t>1</a:t>
            </a:fld>
            <a:endParaRPr lang="pt-BR"/>
          </a:p>
        </p:txBody>
      </p:sp>
      <p:sp>
        <p:nvSpPr>
          <p:cNvPr id="9" name="Espaço Reservado para Rodapé 8">
            <a:extLst>
              <a:ext uri="{FF2B5EF4-FFF2-40B4-BE49-F238E27FC236}">
                <a16:creationId xmlns:a16="http://schemas.microsoft.com/office/drawing/2014/main" id="{DAA0254A-9110-43F0-977A-A79E13AA5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UESC - 2022/23</a:t>
            </a:r>
          </a:p>
        </p:txBody>
      </p:sp>
    </p:spTree>
    <p:extLst>
      <p:ext uri="{BB962C8B-B14F-4D97-AF65-F5344CB8AC3E}">
        <p14:creationId xmlns:p14="http://schemas.microsoft.com/office/powerpoint/2010/main" val="25426682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24E49D-EB56-CDCB-1A43-BB295A86B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Codificador “Decimal </a:t>
            </a:r>
            <a:r>
              <a:rPr lang="pt-BR" dirty="0">
                <a:sym typeface="Wingdings" panose="05000000000000000000" pitchFamily="2" charset="2"/>
              </a:rPr>
              <a:t> Binário” – Circuito combinacional</a:t>
            </a:r>
            <a:endParaRPr lang="pt-BR" dirty="0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DC20AFEC-F015-4051-B277-3CE72DFB1B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843953" cy="4351338"/>
          </a:xfrm>
        </p:spPr>
        <p:txBody>
          <a:bodyPr/>
          <a:lstStyle/>
          <a:p>
            <a:pPr algn="just"/>
            <a:r>
              <a:rPr lang="pt-BR" dirty="0"/>
              <a:t>Através da tabela verdade é possível obter facilmente as expressões mínimas de cada saída.</a:t>
            </a:r>
          </a:p>
          <a:p>
            <a:pPr algn="just"/>
            <a:endParaRPr lang="pt-BR" dirty="0"/>
          </a:p>
          <a:p>
            <a:pPr lvl="2" algn="just"/>
            <a:r>
              <a:rPr lang="pt-BR" dirty="0"/>
              <a:t>A = e8 + e9</a:t>
            </a:r>
          </a:p>
          <a:p>
            <a:pPr lvl="2" algn="just"/>
            <a:r>
              <a:rPr lang="pt-BR" dirty="0"/>
              <a:t>B = e4 + e5 + e6 + e7</a:t>
            </a:r>
          </a:p>
          <a:p>
            <a:pPr lvl="2" algn="just"/>
            <a:r>
              <a:rPr lang="pt-BR" dirty="0"/>
              <a:t>C = e2 + e3 + e6 + e7</a:t>
            </a:r>
          </a:p>
          <a:p>
            <a:pPr lvl="2" algn="just"/>
            <a:r>
              <a:rPr lang="pt-BR" dirty="0"/>
              <a:t>D = e1 + e3 + e5 + e7 + e9</a:t>
            </a:r>
          </a:p>
          <a:p>
            <a:pPr algn="just"/>
            <a:endParaRPr lang="pt-BR" dirty="0"/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801F07BA-803D-4B24-BAAF-41EA176856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0658384"/>
              </p:ext>
            </p:extLst>
          </p:nvPr>
        </p:nvGraphicFramePr>
        <p:xfrm>
          <a:off x="7288738" y="1924100"/>
          <a:ext cx="3637505" cy="435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3793">
                  <a:extLst>
                    <a:ext uri="{9D8B030D-6E8A-4147-A177-3AD203B41FA5}">
                      <a16:colId xmlns:a16="http://schemas.microsoft.com/office/drawing/2014/main" val="2422706259"/>
                    </a:ext>
                  </a:extLst>
                </a:gridCol>
                <a:gridCol w="625928">
                  <a:extLst>
                    <a:ext uri="{9D8B030D-6E8A-4147-A177-3AD203B41FA5}">
                      <a16:colId xmlns:a16="http://schemas.microsoft.com/office/drawing/2014/main" val="1048144912"/>
                    </a:ext>
                  </a:extLst>
                </a:gridCol>
                <a:gridCol w="625928">
                  <a:extLst>
                    <a:ext uri="{9D8B030D-6E8A-4147-A177-3AD203B41FA5}">
                      <a16:colId xmlns:a16="http://schemas.microsoft.com/office/drawing/2014/main" val="408744445"/>
                    </a:ext>
                  </a:extLst>
                </a:gridCol>
                <a:gridCol w="625928">
                  <a:extLst>
                    <a:ext uri="{9D8B030D-6E8A-4147-A177-3AD203B41FA5}">
                      <a16:colId xmlns:a16="http://schemas.microsoft.com/office/drawing/2014/main" val="3640525091"/>
                    </a:ext>
                  </a:extLst>
                </a:gridCol>
                <a:gridCol w="625928">
                  <a:extLst>
                    <a:ext uri="{9D8B030D-6E8A-4147-A177-3AD203B41FA5}">
                      <a16:colId xmlns:a16="http://schemas.microsoft.com/office/drawing/2014/main" val="22535308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9513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9501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4948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09543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483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4384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5388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2953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9297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11165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3212319"/>
                  </a:ext>
                </a:extLst>
              </a:tr>
            </a:tbl>
          </a:graphicData>
        </a:graphic>
      </p:graphicFrame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A9AEF83-DBFC-45A4-9BEC-C64AEB5DA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00318383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24E49D-EB56-CDCB-1A43-BB295A86B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Codificador “Decimal </a:t>
            </a:r>
            <a:r>
              <a:rPr lang="pt-BR" dirty="0">
                <a:sym typeface="Wingdings" panose="05000000000000000000" pitchFamily="2" charset="2"/>
              </a:rPr>
              <a:t> Binário” – Circuito combinacional</a:t>
            </a:r>
            <a:endParaRPr lang="pt-BR" dirty="0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DC20AFEC-F015-4051-B277-3CE72DFB1B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843953" cy="4351338"/>
          </a:xfrm>
        </p:spPr>
        <p:txBody>
          <a:bodyPr/>
          <a:lstStyle/>
          <a:p>
            <a:pPr algn="just"/>
            <a:r>
              <a:rPr lang="pt-BR" dirty="0"/>
              <a:t>Através da tabela verdade é possível obter facilmente as expressões mínimas de cada saída.</a:t>
            </a:r>
          </a:p>
          <a:p>
            <a:pPr algn="just"/>
            <a:endParaRPr lang="pt-BR" dirty="0"/>
          </a:p>
          <a:p>
            <a:pPr lvl="2" algn="just"/>
            <a:r>
              <a:rPr lang="pt-BR" dirty="0"/>
              <a:t>A = e8 + e9</a:t>
            </a:r>
          </a:p>
          <a:p>
            <a:pPr lvl="2" algn="just"/>
            <a:r>
              <a:rPr lang="pt-BR" dirty="0"/>
              <a:t>B = e4 + e5 + e6 + e7</a:t>
            </a:r>
          </a:p>
          <a:p>
            <a:pPr lvl="2" algn="just"/>
            <a:r>
              <a:rPr lang="pt-BR" dirty="0"/>
              <a:t>C = e2 + e3 + e6 + e7</a:t>
            </a:r>
          </a:p>
          <a:p>
            <a:pPr lvl="2" algn="just"/>
            <a:r>
              <a:rPr lang="pt-BR" dirty="0"/>
              <a:t>D = e1 + e3 + e5 + e7 + e9</a:t>
            </a:r>
          </a:p>
          <a:p>
            <a:pPr algn="just"/>
            <a:endParaRPr lang="pt-BR" dirty="0"/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801F07BA-803D-4B24-BAAF-41EA176856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8074581"/>
              </p:ext>
            </p:extLst>
          </p:nvPr>
        </p:nvGraphicFramePr>
        <p:xfrm>
          <a:off x="7288738" y="1924100"/>
          <a:ext cx="3637505" cy="435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3793">
                  <a:extLst>
                    <a:ext uri="{9D8B030D-6E8A-4147-A177-3AD203B41FA5}">
                      <a16:colId xmlns:a16="http://schemas.microsoft.com/office/drawing/2014/main" val="2422706259"/>
                    </a:ext>
                  </a:extLst>
                </a:gridCol>
                <a:gridCol w="625928">
                  <a:extLst>
                    <a:ext uri="{9D8B030D-6E8A-4147-A177-3AD203B41FA5}">
                      <a16:colId xmlns:a16="http://schemas.microsoft.com/office/drawing/2014/main" val="1048144912"/>
                    </a:ext>
                  </a:extLst>
                </a:gridCol>
                <a:gridCol w="625928">
                  <a:extLst>
                    <a:ext uri="{9D8B030D-6E8A-4147-A177-3AD203B41FA5}">
                      <a16:colId xmlns:a16="http://schemas.microsoft.com/office/drawing/2014/main" val="408744445"/>
                    </a:ext>
                  </a:extLst>
                </a:gridCol>
                <a:gridCol w="625928">
                  <a:extLst>
                    <a:ext uri="{9D8B030D-6E8A-4147-A177-3AD203B41FA5}">
                      <a16:colId xmlns:a16="http://schemas.microsoft.com/office/drawing/2014/main" val="3640525091"/>
                    </a:ext>
                  </a:extLst>
                </a:gridCol>
                <a:gridCol w="625928">
                  <a:extLst>
                    <a:ext uri="{9D8B030D-6E8A-4147-A177-3AD203B41FA5}">
                      <a16:colId xmlns:a16="http://schemas.microsoft.com/office/drawing/2014/main" val="22535308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9513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9501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4948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09543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483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4384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5388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2953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9297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11165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3212319"/>
                  </a:ext>
                </a:extLst>
              </a:tr>
            </a:tbl>
          </a:graphicData>
        </a:graphic>
      </p:graphicFrame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A9AEF83-DBFC-45A4-9BEC-C64AEB5DA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6205869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24E49D-EB56-CDCB-1A43-BB295A86B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Codificador “Decimal </a:t>
            </a:r>
            <a:r>
              <a:rPr lang="pt-BR" dirty="0">
                <a:sym typeface="Wingdings" panose="05000000000000000000" pitchFamily="2" charset="2"/>
              </a:rPr>
              <a:t> Binário” – Simulação</a:t>
            </a:r>
            <a:endParaRPr lang="pt-BR" dirty="0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DC20AFEC-F015-4051-B277-3CE72DFB1B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5257800" cy="3576370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BR" dirty="0"/>
              <a:t>A = e8 + e9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dirty="0"/>
              <a:t>B = e4 + e5 + e6 + e7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dirty="0"/>
              <a:t>C = e2 + e3 + e6 + e7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dirty="0"/>
              <a:t>D = e1 + e3 + e5 + e7 + e9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pt-BR" dirty="0"/>
          </a:p>
          <a:p>
            <a:pPr algn="just"/>
            <a:r>
              <a:rPr lang="pt-BR" dirty="0"/>
              <a:t>O circuito foi então simulado no </a:t>
            </a:r>
            <a:r>
              <a:rPr lang="pt-BR" dirty="0" err="1"/>
              <a:t>CircuitVerse</a:t>
            </a:r>
            <a:r>
              <a:rPr lang="pt-BR" dirty="0"/>
              <a:t>.</a:t>
            </a:r>
          </a:p>
          <a:p>
            <a:pPr marL="0" indent="0" algn="just">
              <a:buNone/>
            </a:pPr>
            <a:endParaRPr lang="pt-BR" dirty="0"/>
          </a:p>
          <a:p>
            <a:pPr algn="just"/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3C3E8B17-CBF8-4162-BCB4-DB27E3F141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7612" y="1690688"/>
            <a:ext cx="4966188" cy="39729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Espaço Reservado para Conteúdo 4">
            <a:extLst>
              <a:ext uri="{FF2B5EF4-FFF2-40B4-BE49-F238E27FC236}">
                <a16:creationId xmlns:a16="http://schemas.microsoft.com/office/drawing/2014/main" id="{CF3E5CE9-802F-42C9-9A3A-95B1589E55D8}"/>
              </a:ext>
            </a:extLst>
          </p:cNvPr>
          <p:cNvSpPr txBox="1">
            <a:spLocks/>
          </p:cNvSpPr>
          <p:nvPr/>
        </p:nvSpPr>
        <p:spPr>
          <a:xfrm>
            <a:off x="838200" y="5936566"/>
            <a:ext cx="8713763" cy="7151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2000" dirty="0"/>
              <a:t>Disponível em: </a:t>
            </a:r>
            <a:r>
              <a:rPr lang="pt-BR" sz="2000" dirty="0">
                <a:hlinkClick r:id="rId4"/>
              </a:rPr>
              <a:t>https://circuitverse.org/users/166835/projects/decimal-binario</a:t>
            </a:r>
            <a:r>
              <a:rPr lang="pt-BR" sz="2000" dirty="0"/>
              <a:t> 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9EAB2AE-501D-48B4-8AB6-E239436AD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899213381"/>
      </p:ext>
    </p:extLst>
  </p:cSld>
  <p:clrMapOvr>
    <a:masterClrMapping/>
  </p:clrMapOvr>
  <p:transition spd="slow">
    <p:cove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24E49D-EB56-CDCB-1A43-BB295A86B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Codificador “Decimal </a:t>
            </a:r>
            <a:r>
              <a:rPr lang="pt-BR" dirty="0">
                <a:sym typeface="Wingdings" panose="05000000000000000000" pitchFamily="2" charset="2"/>
              </a:rPr>
              <a:t> Binário” – Simulação</a:t>
            </a:r>
            <a:endParaRPr lang="pt-BR" dirty="0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DC20AFEC-F015-4051-B277-3CE72DFB1B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9684434" cy="715108"/>
          </a:xfrm>
        </p:spPr>
        <p:txBody>
          <a:bodyPr/>
          <a:lstStyle/>
          <a:p>
            <a:pPr algn="just"/>
            <a:r>
              <a:rPr lang="pt-BR" dirty="0"/>
              <a:t>Abaixo o circuito encapsulado.</a:t>
            </a:r>
          </a:p>
          <a:p>
            <a:pPr marL="0" indent="0" algn="just">
              <a:buNone/>
            </a:pPr>
            <a:endParaRPr lang="pt-BR" dirty="0"/>
          </a:p>
          <a:p>
            <a:pPr algn="just"/>
            <a:endParaRPr lang="pt-BR" dirty="0"/>
          </a:p>
        </p:txBody>
      </p:sp>
      <p:sp>
        <p:nvSpPr>
          <p:cNvPr id="8" name="Espaço Reservado para Conteúdo 4">
            <a:extLst>
              <a:ext uri="{FF2B5EF4-FFF2-40B4-BE49-F238E27FC236}">
                <a16:creationId xmlns:a16="http://schemas.microsoft.com/office/drawing/2014/main" id="{CF3E5CE9-802F-42C9-9A3A-95B1589E55D8}"/>
              </a:ext>
            </a:extLst>
          </p:cNvPr>
          <p:cNvSpPr txBox="1">
            <a:spLocks/>
          </p:cNvSpPr>
          <p:nvPr/>
        </p:nvSpPr>
        <p:spPr>
          <a:xfrm>
            <a:off x="838200" y="5936566"/>
            <a:ext cx="8713763" cy="7151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2000" dirty="0"/>
              <a:t>Disponível em: </a:t>
            </a:r>
            <a:r>
              <a:rPr lang="pt-BR" sz="2000" dirty="0">
                <a:hlinkClick r:id="rId3"/>
              </a:rPr>
              <a:t>https://circuitverse.org/users/166835/projects/decimal-binario</a:t>
            </a:r>
            <a:r>
              <a:rPr lang="pt-BR" sz="2000" dirty="0"/>
              <a:t> 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8DC4ADF-B4E7-4273-8DED-E44087873C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647" y="2419585"/>
            <a:ext cx="2882705" cy="329452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D38FD23-BFBC-4E6F-A3C7-FEFA934E8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8526739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24E49D-EB56-CDCB-1A43-BB295A86B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Decodificador “Binário </a:t>
            </a:r>
            <a:r>
              <a:rPr lang="pt-BR" dirty="0">
                <a:sym typeface="Wingdings" panose="05000000000000000000" pitchFamily="2" charset="2"/>
              </a:rPr>
              <a:t> Decimal”</a:t>
            </a:r>
            <a:endParaRPr lang="pt-BR" dirty="0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DC20AFEC-F015-4051-B277-3CE72DFB1B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Para o codificador “Binário </a:t>
            </a:r>
            <a:r>
              <a:rPr lang="pt-BR" dirty="0">
                <a:sym typeface="Wingdings" panose="05000000000000000000" pitchFamily="2" charset="2"/>
              </a:rPr>
              <a:t> Decimal</a:t>
            </a:r>
            <a:r>
              <a:rPr lang="pt-BR" dirty="0"/>
              <a:t>” será feita a correspondência entre o código BCD 8421 e o código 9876543210. Ambos abordados na “Aula 05”.</a:t>
            </a:r>
          </a:p>
          <a:p>
            <a:pPr algn="just"/>
            <a:r>
              <a:rPr lang="pt-BR" dirty="0"/>
              <a:t>A seguir a tabela verdade que relaciona esses dois códigos: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2CBC634-2C66-4106-AD33-085D0E5E5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55151047"/>
      </p:ext>
    </p:extLst>
  </p:cSld>
  <p:clrMapOvr>
    <a:masterClrMapping/>
  </p:clrMapOvr>
  <p:transition spd="slow">
    <p:cover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24E49D-EB56-CDCB-1A43-BB295A86B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Decodificador “Binário </a:t>
            </a:r>
            <a:r>
              <a:rPr lang="pt-BR" dirty="0">
                <a:sym typeface="Wingdings" panose="05000000000000000000" pitchFamily="2" charset="2"/>
              </a:rPr>
              <a:t> Decimal”</a:t>
            </a:r>
            <a:endParaRPr lang="pt-BR" dirty="0"/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077A1F54-4752-0A12-21C8-AE610E5F1E7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463675"/>
          <a:ext cx="10515596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1114">
                  <a:extLst>
                    <a:ext uri="{9D8B030D-6E8A-4147-A177-3AD203B41FA5}">
                      <a16:colId xmlns:a16="http://schemas.microsoft.com/office/drawing/2014/main" val="2982604561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2575004166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759064580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2918867404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1358789690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3915551797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302270407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53569481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3458181301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3666293908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2890645112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2358637504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3866038720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15382662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41158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5214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6261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9920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267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8717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1645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3329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2812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340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459533"/>
                  </a:ext>
                </a:extLst>
              </a:tr>
            </a:tbl>
          </a:graphicData>
        </a:graphic>
      </p:graphicFrame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E8765F3-D766-406D-A989-E48DE1AFF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9577505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427EED-7B7F-D6AC-6C01-70E63600B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Decodificador “Binário </a:t>
            </a:r>
            <a:r>
              <a:rPr lang="pt-BR" dirty="0">
                <a:sym typeface="Wingdings" panose="05000000000000000000" pitchFamily="2" charset="2"/>
              </a:rPr>
              <a:t> Decimal” – Circuito Combinacional</a:t>
            </a:r>
            <a:endParaRPr lang="pt-BR" dirty="0"/>
          </a:p>
        </p:txBody>
      </p:sp>
      <p:sp>
        <p:nvSpPr>
          <p:cNvPr id="8" name="Espaço Reservado para Conteúdo 4">
            <a:extLst>
              <a:ext uri="{FF2B5EF4-FFF2-40B4-BE49-F238E27FC236}">
                <a16:creationId xmlns:a16="http://schemas.microsoft.com/office/drawing/2014/main" id="{E5C59F26-4AB6-4B01-B0CF-CD9847BBC4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algn="just"/>
            <a:r>
              <a:rPr lang="pt-BR" dirty="0"/>
              <a:t>Para esse circuito existem 4 entradas (A, B, C e D) e 10 saídas. </a:t>
            </a:r>
          </a:p>
          <a:p>
            <a:pPr algn="just"/>
            <a:r>
              <a:rPr lang="pt-BR" dirty="0"/>
              <a:t>A seguir serão feitas as deduções das expressões mínimas para cada saída.</a:t>
            </a:r>
          </a:p>
          <a:p>
            <a:pPr algn="just"/>
            <a:r>
              <a:rPr lang="pt-BR" dirty="0"/>
              <a:t>Como o mapa de Karnaugh para 4 entradas possui 16 casas, casos que não estão explícitos na tabela verdade serão preenchidos com X e podem ser agrupados de acordo a conveniência.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6B8D9F7-2790-45A9-B551-A6F45CAE2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716787527"/>
      </p:ext>
    </p:extLst>
  </p:cSld>
  <p:clrMapOvr>
    <a:masterClrMapping/>
  </p:clrMapOvr>
  <p:transition spd="slow">
    <p:cover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427EED-7B7F-D6AC-6C01-70E63600B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Decodificador “Binário </a:t>
            </a:r>
            <a:r>
              <a:rPr lang="pt-BR" dirty="0">
                <a:sym typeface="Wingdings" panose="05000000000000000000" pitchFamily="2" charset="2"/>
              </a:rPr>
              <a:t> Decimal” – Circuito Combinacional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ela 3">
                <a:extLst>
                  <a:ext uri="{FF2B5EF4-FFF2-40B4-BE49-F238E27FC236}">
                    <a16:creationId xmlns:a16="http://schemas.microsoft.com/office/drawing/2014/main" id="{4532F266-5930-2029-9885-EBB081A08CA7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071860" y="2521343"/>
              <a:ext cx="4986042" cy="373912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49509">
                      <a:extLst>
                        <a:ext uri="{9D8B030D-6E8A-4147-A177-3AD203B41FA5}">
                          <a16:colId xmlns:a16="http://schemas.microsoft.com/office/drawing/2014/main" val="1874362615"/>
                        </a:ext>
                      </a:extLst>
                    </a:gridCol>
                    <a:gridCol w="971756">
                      <a:extLst>
                        <a:ext uri="{9D8B030D-6E8A-4147-A177-3AD203B41FA5}">
                          <a16:colId xmlns:a16="http://schemas.microsoft.com/office/drawing/2014/main" val="1191165301"/>
                        </a:ext>
                      </a:extLst>
                    </a:gridCol>
                    <a:gridCol w="971756">
                      <a:extLst>
                        <a:ext uri="{9D8B030D-6E8A-4147-A177-3AD203B41FA5}">
                          <a16:colId xmlns:a16="http://schemas.microsoft.com/office/drawing/2014/main" val="1598401684"/>
                        </a:ext>
                      </a:extLst>
                    </a:gridCol>
                    <a:gridCol w="971756">
                      <a:extLst>
                        <a:ext uri="{9D8B030D-6E8A-4147-A177-3AD203B41FA5}">
                          <a16:colId xmlns:a16="http://schemas.microsoft.com/office/drawing/2014/main" val="3493507002"/>
                        </a:ext>
                      </a:extLst>
                    </a:gridCol>
                    <a:gridCol w="971756">
                      <a:extLst>
                        <a:ext uri="{9D8B030D-6E8A-4147-A177-3AD203B41FA5}">
                          <a16:colId xmlns:a16="http://schemas.microsoft.com/office/drawing/2014/main" val="2880839528"/>
                        </a:ext>
                      </a:extLst>
                    </a:gridCol>
                    <a:gridCol w="549509">
                      <a:extLst>
                        <a:ext uri="{9D8B030D-6E8A-4147-A177-3AD203B41FA5}">
                          <a16:colId xmlns:a16="http://schemas.microsoft.com/office/drawing/2014/main" val="2380178616"/>
                        </a:ext>
                      </a:extLst>
                    </a:gridCol>
                  </a:tblGrid>
                  <a:tr h="549509">
                    <a:tc>
                      <a:txBody>
                        <a:bodyPr/>
                        <a:lstStyle/>
                        <a:p>
                          <a:pPr algn="ctr"/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9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9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85029" marR="85029" marT="42514" marB="42514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pt-BR" sz="29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C</a:t>
                          </a:r>
                        </a:p>
                      </a:txBody>
                      <a:tcPr marL="85029" marR="85029" marT="42514" marB="42514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56145574"/>
                      </a:ext>
                    </a:extLst>
                  </a:tr>
                  <a:tr h="660026">
                    <a:tc row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9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9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A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85029" marR="85029" marT="42514" marB="42514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4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A</m:t>
                                    </m:r>
                                  </m:e>
                                </m:acc>
                                <m:acc>
                                  <m:accPr>
                                    <m:chr m:val="̅"/>
                                    <m:ctrlPr>
                                      <a:rPr lang="pt-BR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4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B</m:t>
                                    </m:r>
                                  </m:e>
                                </m:acc>
                                <m:acc>
                                  <m:accPr>
                                    <m:chr m:val="̅"/>
                                    <m:ctrlPr>
                                      <a:rPr lang="pt-BR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4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C</m:t>
                                    </m:r>
                                  </m:e>
                                </m:acc>
                                <m:acc>
                                  <m:accPr>
                                    <m:chr m:val="̅"/>
                                    <m:ctrlPr>
                                      <a:rPr lang="pt-BR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4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D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400" b="0" i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4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A</m:t>
                                    </m:r>
                                  </m:e>
                                </m:acc>
                                <m:acc>
                                  <m:accPr>
                                    <m:chr m:val="̅"/>
                                    <m:ctrlPr>
                                      <a:rPr lang="pt-BR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4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B</m:t>
                                    </m:r>
                                  </m:e>
                                </m:acc>
                                <m:acc>
                                  <m:accPr>
                                    <m:chr m:val="̅"/>
                                    <m:ctrlPr>
                                      <a:rPr lang="pt-BR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4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C</m:t>
                                    </m:r>
                                  </m:e>
                                </m:acc>
                                <m:r>
                                  <m:rPr>
                                    <m:sty m:val="p"/>
                                  </m:rP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D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4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A</m:t>
                                    </m:r>
                                  </m:e>
                                </m:acc>
                                <m:acc>
                                  <m:accPr>
                                    <m:chr m:val="̅"/>
                                    <m:ctrlPr>
                                      <a:rPr lang="pt-BR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4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B</m:t>
                                    </m:r>
                                  </m:e>
                                </m:acc>
                                <m:r>
                                  <m:rPr>
                                    <m:sty m:val="p"/>
                                  </m:rP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CD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4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A</m:t>
                                    </m:r>
                                  </m:e>
                                </m:acc>
                                <m:acc>
                                  <m:accPr>
                                    <m:chr m:val="̅"/>
                                    <m:ctrlPr>
                                      <a:rPr lang="pt-BR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4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B</m:t>
                                    </m:r>
                                  </m:e>
                                </m:acc>
                                <m:r>
                                  <m:rPr>
                                    <m:sty m:val="p"/>
                                  </m:rP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C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pt-BR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4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D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9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9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B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2868251530"/>
                      </a:ext>
                    </a:extLst>
                  </a:tr>
                  <a:tr h="660026">
                    <a:tc v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4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A</m:t>
                                    </m:r>
                                  </m:e>
                                </m:acc>
                                <m:r>
                                  <m:rPr>
                                    <m:sty m:val="p"/>
                                  </m:rP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B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pt-BR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4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C</m:t>
                                    </m:r>
                                  </m:e>
                                </m:acc>
                                <m:acc>
                                  <m:accPr>
                                    <m:chr m:val="̅"/>
                                    <m:ctrlPr>
                                      <a:rPr lang="pt-BR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4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D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4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A</m:t>
                                    </m:r>
                                  </m:e>
                                </m:acc>
                                <m:r>
                                  <m:rPr>
                                    <m:sty m:val="p"/>
                                  </m:rP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B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pt-BR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4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C</m:t>
                                    </m:r>
                                  </m:e>
                                </m:acc>
                                <m:r>
                                  <m:rPr>
                                    <m:sty m:val="p"/>
                                  </m:rP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D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4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A</m:t>
                                    </m:r>
                                  </m:e>
                                </m:acc>
                                <m:r>
                                  <m:rPr>
                                    <m:sty m:val="p"/>
                                  </m:rP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BCD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4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A</m:t>
                                    </m:r>
                                  </m:e>
                                </m:acc>
                                <m:r>
                                  <m:rPr>
                                    <m:sty m:val="p"/>
                                  </m:rP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BC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pt-BR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4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D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29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B</a:t>
                          </a:r>
                        </a:p>
                      </a:txBody>
                      <a:tcPr marL="85029" marR="85029" marT="42514" marB="42514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856427081"/>
                      </a:ext>
                    </a:extLst>
                  </a:tr>
                  <a:tr h="660026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pt-BR" sz="29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</a:t>
                          </a:r>
                        </a:p>
                      </a:txBody>
                      <a:tcPr marL="85029" marR="85029" marT="42514" marB="42514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AB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pt-BR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4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C</m:t>
                                    </m:r>
                                  </m:e>
                                </m:acc>
                                <m:acc>
                                  <m:accPr>
                                    <m:chr m:val="̅"/>
                                    <m:ctrlPr>
                                      <a:rPr lang="pt-BR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4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D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AB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pt-BR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4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C</m:t>
                                    </m:r>
                                  </m:e>
                                </m:acc>
                                <m:r>
                                  <m:rPr>
                                    <m:sty m:val="p"/>
                                  </m:rP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D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ABCD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ABC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pt-BR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4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D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77490832"/>
                      </a:ext>
                    </a:extLst>
                  </a:tr>
                  <a:tr h="660026">
                    <a:tc vMerge="1">
                      <a:txBody>
                        <a:bodyPr/>
                        <a:lstStyle/>
                        <a:p>
                          <a:pPr algn="ctr"/>
                          <a:r>
                            <a:rPr lang="pt-BR" sz="2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A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pt-BR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4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B</m:t>
                                    </m:r>
                                  </m:e>
                                </m:acc>
                                <m:acc>
                                  <m:accPr>
                                    <m:chr m:val="̅"/>
                                    <m:ctrlPr>
                                      <a:rPr lang="pt-BR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4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C</m:t>
                                    </m:r>
                                  </m:e>
                                </m:acc>
                                <m:acc>
                                  <m:accPr>
                                    <m:chr m:val="̅"/>
                                    <m:ctrlPr>
                                      <a:rPr lang="pt-BR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4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D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A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pt-BR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4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B</m:t>
                                    </m:r>
                                  </m:e>
                                </m:acc>
                                <m:acc>
                                  <m:accPr>
                                    <m:chr m:val="̅"/>
                                    <m:ctrlPr>
                                      <a:rPr lang="pt-BR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4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C</m:t>
                                    </m:r>
                                  </m:e>
                                </m:acc>
                                <m:r>
                                  <m:rPr>
                                    <m:sty m:val="p"/>
                                  </m:rP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D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A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pt-BR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4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B</m:t>
                                    </m:r>
                                  </m:e>
                                </m:acc>
                                <m:r>
                                  <m:rPr>
                                    <m:sty m:val="p"/>
                                  </m:rP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CD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A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pt-BR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4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B</m:t>
                                    </m:r>
                                  </m:e>
                                </m:acc>
                                <m:r>
                                  <m:rPr>
                                    <m:sty m:val="p"/>
                                  </m:rP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C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pt-BR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4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D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9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9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B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44599753"/>
                      </a:ext>
                    </a:extLst>
                  </a:tr>
                  <a:tr h="549509">
                    <a:tc>
                      <a:txBody>
                        <a:bodyPr/>
                        <a:lstStyle/>
                        <a:p>
                          <a:pPr algn="ctr"/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9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9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D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pt-BR" sz="29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D</a:t>
                          </a:r>
                        </a:p>
                      </a:txBody>
                      <a:tcPr marL="85029" marR="85029" marT="42514" marB="42514"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9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9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D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864724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ela 3">
                <a:extLst>
                  <a:ext uri="{FF2B5EF4-FFF2-40B4-BE49-F238E27FC236}">
                    <a16:creationId xmlns:a16="http://schemas.microsoft.com/office/drawing/2014/main" id="{4532F266-5930-2029-9885-EBB081A08CA7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071860" y="2521343"/>
              <a:ext cx="4986042" cy="373912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49509">
                      <a:extLst>
                        <a:ext uri="{9D8B030D-6E8A-4147-A177-3AD203B41FA5}">
                          <a16:colId xmlns:a16="http://schemas.microsoft.com/office/drawing/2014/main" val="1874362615"/>
                        </a:ext>
                      </a:extLst>
                    </a:gridCol>
                    <a:gridCol w="971756">
                      <a:extLst>
                        <a:ext uri="{9D8B030D-6E8A-4147-A177-3AD203B41FA5}">
                          <a16:colId xmlns:a16="http://schemas.microsoft.com/office/drawing/2014/main" val="1191165301"/>
                        </a:ext>
                      </a:extLst>
                    </a:gridCol>
                    <a:gridCol w="971756">
                      <a:extLst>
                        <a:ext uri="{9D8B030D-6E8A-4147-A177-3AD203B41FA5}">
                          <a16:colId xmlns:a16="http://schemas.microsoft.com/office/drawing/2014/main" val="1598401684"/>
                        </a:ext>
                      </a:extLst>
                    </a:gridCol>
                    <a:gridCol w="971756">
                      <a:extLst>
                        <a:ext uri="{9D8B030D-6E8A-4147-A177-3AD203B41FA5}">
                          <a16:colId xmlns:a16="http://schemas.microsoft.com/office/drawing/2014/main" val="3493507002"/>
                        </a:ext>
                      </a:extLst>
                    </a:gridCol>
                    <a:gridCol w="971756">
                      <a:extLst>
                        <a:ext uri="{9D8B030D-6E8A-4147-A177-3AD203B41FA5}">
                          <a16:colId xmlns:a16="http://schemas.microsoft.com/office/drawing/2014/main" val="2880839528"/>
                        </a:ext>
                      </a:extLst>
                    </a:gridCol>
                    <a:gridCol w="549509">
                      <a:extLst>
                        <a:ext uri="{9D8B030D-6E8A-4147-A177-3AD203B41FA5}">
                          <a16:colId xmlns:a16="http://schemas.microsoft.com/office/drawing/2014/main" val="2380178616"/>
                        </a:ext>
                      </a:extLst>
                    </a:gridCol>
                  </a:tblGrid>
                  <a:tr h="549509">
                    <a:tc>
                      <a:txBody>
                        <a:bodyPr/>
                        <a:lstStyle/>
                        <a:p>
                          <a:pPr algn="ctr"/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85029" marR="85029" marT="42514" marB="42514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28125" t="-10000" r="-128125" b="-612222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pt-BR" sz="29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C</a:t>
                          </a:r>
                        </a:p>
                      </a:txBody>
                      <a:tcPr marL="85029" marR="85029" marT="42514" marB="42514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56145574"/>
                      </a:ext>
                    </a:extLst>
                  </a:tr>
                  <a:tr h="660026">
                    <a:tc rowSpan="2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85029" marR="85029" marT="42514" marB="42514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45622" r="-811111" b="-1539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56250" t="-90826" r="-356250" b="-4055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156250" t="-90826" r="-256250" b="-4055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257862" t="-90826" r="-157862" b="-4055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355625" t="-90826" r="-56875" b="-4055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810000" t="-90826" r="-1111" b="-4055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68251530"/>
                      </a:ext>
                    </a:extLst>
                  </a:tr>
                  <a:tr h="660026">
                    <a:tc v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56250" t="-192593" r="-356250" b="-3092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156250" t="-192593" r="-256250" b="-3092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257862" t="-192593" r="-157862" b="-3092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355625" t="-192593" r="-56875" b="-309259"/>
                          </a:stretch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29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B</a:t>
                          </a:r>
                        </a:p>
                      </a:txBody>
                      <a:tcPr marL="85029" marR="85029" marT="42514" marB="42514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856427081"/>
                      </a:ext>
                    </a:extLst>
                  </a:tr>
                  <a:tr h="660026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pt-BR" sz="29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</a:t>
                          </a:r>
                        </a:p>
                      </a:txBody>
                      <a:tcPr marL="85029" marR="85029" marT="42514" marB="42514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56250" t="-292593" r="-356250" b="-2092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156250" t="-292593" r="-256250" b="-2092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257862" t="-292593" r="-157862" b="-2092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355625" t="-292593" r="-56875" b="-209259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77490832"/>
                      </a:ext>
                    </a:extLst>
                  </a:tr>
                  <a:tr h="660026">
                    <a:tc vMerge="1">
                      <a:txBody>
                        <a:bodyPr/>
                        <a:lstStyle/>
                        <a:p>
                          <a:pPr algn="ctr"/>
                          <a:r>
                            <a:rPr lang="pt-BR" sz="2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56250" t="-388991" r="-356250" b="-1073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156250" t="-388991" r="-256250" b="-1073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257862" t="-388991" r="-157862" b="-1073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355625" t="-388991" r="-56875" b="-1073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10000" t="-388991" r="-1111" b="-1073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44599753"/>
                      </a:ext>
                    </a:extLst>
                  </a:tr>
                  <a:tr h="549509">
                    <a:tc>
                      <a:txBody>
                        <a:bodyPr/>
                        <a:lstStyle/>
                        <a:p>
                          <a:pPr algn="ctr"/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6250" t="-592222" r="-356250" b="-30000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pt-BR" sz="29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D</a:t>
                          </a:r>
                        </a:p>
                      </a:txBody>
                      <a:tcPr marL="85029" marR="85029" marT="42514" marB="42514"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55625" t="-592222" r="-56875" b="-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8647246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39F3923C-E339-56FB-C9B2-F69829E51EC0}"/>
              </a:ext>
            </a:extLst>
          </p:cNvPr>
          <p:cNvGraphicFramePr>
            <a:graphicFrameLocks noGrp="1"/>
          </p:cNvGraphicFramePr>
          <p:nvPr/>
        </p:nvGraphicFramePr>
        <p:xfrm>
          <a:off x="7113815" y="1901825"/>
          <a:ext cx="3755570" cy="435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1114">
                  <a:extLst>
                    <a:ext uri="{9D8B030D-6E8A-4147-A177-3AD203B41FA5}">
                      <a16:colId xmlns:a16="http://schemas.microsoft.com/office/drawing/2014/main" val="1048144912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408744445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3640525091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2253530810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1722894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9513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9501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4948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09543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483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4384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5388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2953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9297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11165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3212319"/>
                  </a:ext>
                </a:extLst>
              </a:tr>
            </a:tbl>
          </a:graphicData>
        </a:graphic>
      </p:graphicFrame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E3B3DD4-4857-4112-AE3F-7E559C97D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2486299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427EED-7B7F-D6AC-6C01-70E63600B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Decodificador “Binário </a:t>
            </a:r>
            <a:r>
              <a:rPr lang="pt-BR" dirty="0">
                <a:sym typeface="Wingdings" panose="05000000000000000000" pitchFamily="2" charset="2"/>
              </a:rPr>
              <a:t> Decimal” – Circuito Combinacional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ela 3">
                <a:extLst>
                  <a:ext uri="{FF2B5EF4-FFF2-40B4-BE49-F238E27FC236}">
                    <a16:creationId xmlns:a16="http://schemas.microsoft.com/office/drawing/2014/main" id="{4532F266-5930-2029-9885-EBB081A08CA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64608697"/>
                  </p:ext>
                </p:extLst>
              </p:nvPr>
            </p:nvGraphicFramePr>
            <p:xfrm>
              <a:off x="1071860" y="2521343"/>
              <a:ext cx="4986042" cy="373912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49509">
                      <a:extLst>
                        <a:ext uri="{9D8B030D-6E8A-4147-A177-3AD203B41FA5}">
                          <a16:colId xmlns:a16="http://schemas.microsoft.com/office/drawing/2014/main" val="1874362615"/>
                        </a:ext>
                      </a:extLst>
                    </a:gridCol>
                    <a:gridCol w="971756">
                      <a:extLst>
                        <a:ext uri="{9D8B030D-6E8A-4147-A177-3AD203B41FA5}">
                          <a16:colId xmlns:a16="http://schemas.microsoft.com/office/drawing/2014/main" val="1191165301"/>
                        </a:ext>
                      </a:extLst>
                    </a:gridCol>
                    <a:gridCol w="971756">
                      <a:extLst>
                        <a:ext uri="{9D8B030D-6E8A-4147-A177-3AD203B41FA5}">
                          <a16:colId xmlns:a16="http://schemas.microsoft.com/office/drawing/2014/main" val="1598401684"/>
                        </a:ext>
                      </a:extLst>
                    </a:gridCol>
                    <a:gridCol w="971756">
                      <a:extLst>
                        <a:ext uri="{9D8B030D-6E8A-4147-A177-3AD203B41FA5}">
                          <a16:colId xmlns:a16="http://schemas.microsoft.com/office/drawing/2014/main" val="3493507002"/>
                        </a:ext>
                      </a:extLst>
                    </a:gridCol>
                    <a:gridCol w="971756">
                      <a:extLst>
                        <a:ext uri="{9D8B030D-6E8A-4147-A177-3AD203B41FA5}">
                          <a16:colId xmlns:a16="http://schemas.microsoft.com/office/drawing/2014/main" val="2880839528"/>
                        </a:ext>
                      </a:extLst>
                    </a:gridCol>
                    <a:gridCol w="549509">
                      <a:extLst>
                        <a:ext uri="{9D8B030D-6E8A-4147-A177-3AD203B41FA5}">
                          <a16:colId xmlns:a16="http://schemas.microsoft.com/office/drawing/2014/main" val="2380178616"/>
                        </a:ext>
                      </a:extLst>
                    </a:gridCol>
                  </a:tblGrid>
                  <a:tr h="549509">
                    <a:tc>
                      <a:txBody>
                        <a:bodyPr/>
                        <a:lstStyle/>
                        <a:p>
                          <a:pPr algn="ctr"/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9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9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85029" marR="85029" marT="42514" marB="42514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pt-BR" sz="29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C</a:t>
                          </a:r>
                        </a:p>
                      </a:txBody>
                      <a:tcPr marL="85029" marR="85029" marT="42514" marB="42514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56145574"/>
                      </a:ext>
                    </a:extLst>
                  </a:tr>
                  <a:tr h="660026">
                    <a:tc row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9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9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A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85029" marR="85029" marT="42514" marB="42514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9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9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B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2868251530"/>
                      </a:ext>
                    </a:extLst>
                  </a:tr>
                  <a:tr h="660026">
                    <a:tc v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29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B</a:t>
                          </a:r>
                        </a:p>
                      </a:txBody>
                      <a:tcPr marL="85029" marR="85029" marT="42514" marB="42514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856427081"/>
                      </a:ext>
                    </a:extLst>
                  </a:tr>
                  <a:tr h="660026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pt-BR" sz="29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</a:t>
                          </a:r>
                        </a:p>
                      </a:txBody>
                      <a:tcPr marL="85029" marR="85029" marT="42514" marB="42514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X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X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24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X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77490832"/>
                      </a:ext>
                    </a:extLst>
                  </a:tr>
                  <a:tr h="660026">
                    <a:tc vMerge="1">
                      <a:txBody>
                        <a:bodyPr/>
                        <a:lstStyle/>
                        <a:p>
                          <a:pPr algn="ctr"/>
                          <a:r>
                            <a:rPr lang="pt-BR" sz="2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X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X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9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9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B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44599753"/>
                      </a:ext>
                    </a:extLst>
                  </a:tr>
                  <a:tr h="549509">
                    <a:tc>
                      <a:txBody>
                        <a:bodyPr/>
                        <a:lstStyle/>
                        <a:p>
                          <a:pPr algn="ctr"/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9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9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D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pt-BR" sz="29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D</a:t>
                          </a:r>
                        </a:p>
                      </a:txBody>
                      <a:tcPr marL="85029" marR="85029" marT="42514" marB="42514"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9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9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D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864724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ela 3">
                <a:extLst>
                  <a:ext uri="{FF2B5EF4-FFF2-40B4-BE49-F238E27FC236}">
                    <a16:creationId xmlns:a16="http://schemas.microsoft.com/office/drawing/2014/main" id="{4532F266-5930-2029-9885-EBB081A08CA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64608697"/>
                  </p:ext>
                </p:extLst>
              </p:nvPr>
            </p:nvGraphicFramePr>
            <p:xfrm>
              <a:off x="1071860" y="2521343"/>
              <a:ext cx="4986042" cy="373912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49509">
                      <a:extLst>
                        <a:ext uri="{9D8B030D-6E8A-4147-A177-3AD203B41FA5}">
                          <a16:colId xmlns:a16="http://schemas.microsoft.com/office/drawing/2014/main" val="1874362615"/>
                        </a:ext>
                      </a:extLst>
                    </a:gridCol>
                    <a:gridCol w="971756">
                      <a:extLst>
                        <a:ext uri="{9D8B030D-6E8A-4147-A177-3AD203B41FA5}">
                          <a16:colId xmlns:a16="http://schemas.microsoft.com/office/drawing/2014/main" val="1191165301"/>
                        </a:ext>
                      </a:extLst>
                    </a:gridCol>
                    <a:gridCol w="971756">
                      <a:extLst>
                        <a:ext uri="{9D8B030D-6E8A-4147-A177-3AD203B41FA5}">
                          <a16:colId xmlns:a16="http://schemas.microsoft.com/office/drawing/2014/main" val="1598401684"/>
                        </a:ext>
                      </a:extLst>
                    </a:gridCol>
                    <a:gridCol w="971756">
                      <a:extLst>
                        <a:ext uri="{9D8B030D-6E8A-4147-A177-3AD203B41FA5}">
                          <a16:colId xmlns:a16="http://schemas.microsoft.com/office/drawing/2014/main" val="3493507002"/>
                        </a:ext>
                      </a:extLst>
                    </a:gridCol>
                    <a:gridCol w="971756">
                      <a:extLst>
                        <a:ext uri="{9D8B030D-6E8A-4147-A177-3AD203B41FA5}">
                          <a16:colId xmlns:a16="http://schemas.microsoft.com/office/drawing/2014/main" val="2880839528"/>
                        </a:ext>
                      </a:extLst>
                    </a:gridCol>
                    <a:gridCol w="549509">
                      <a:extLst>
                        <a:ext uri="{9D8B030D-6E8A-4147-A177-3AD203B41FA5}">
                          <a16:colId xmlns:a16="http://schemas.microsoft.com/office/drawing/2014/main" val="2380178616"/>
                        </a:ext>
                      </a:extLst>
                    </a:gridCol>
                  </a:tblGrid>
                  <a:tr h="549509">
                    <a:tc>
                      <a:txBody>
                        <a:bodyPr/>
                        <a:lstStyle/>
                        <a:p>
                          <a:pPr algn="ctr"/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85029" marR="85029" marT="42514" marB="42514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28125" t="-10000" r="-128125" b="-612222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pt-BR" sz="29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C</a:t>
                          </a:r>
                        </a:p>
                      </a:txBody>
                      <a:tcPr marL="85029" marR="85029" marT="42514" marB="42514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56145574"/>
                      </a:ext>
                    </a:extLst>
                  </a:tr>
                  <a:tr h="660026">
                    <a:tc rowSpan="2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85029" marR="85029" marT="42514" marB="42514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45622" r="-811111" b="-1539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56250" t="-90826" r="-356250" b="-4055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156250" t="-90826" r="-256250" b="-4055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257862" t="-90826" r="-157862" b="-4055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355625" t="-90826" r="-56875" b="-4055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810000" t="-90826" r="-1111" b="-4055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68251530"/>
                      </a:ext>
                    </a:extLst>
                  </a:tr>
                  <a:tr h="660026">
                    <a:tc v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56250" t="-192593" r="-356250" b="-3092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156250" t="-192593" r="-256250" b="-3092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257862" t="-192593" r="-157862" b="-3092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355625" t="-192593" r="-56875" b="-309259"/>
                          </a:stretch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29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B</a:t>
                          </a:r>
                        </a:p>
                      </a:txBody>
                      <a:tcPr marL="85029" marR="85029" marT="42514" marB="42514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856427081"/>
                      </a:ext>
                    </a:extLst>
                  </a:tr>
                  <a:tr h="660026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pt-BR" sz="29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</a:t>
                          </a:r>
                        </a:p>
                      </a:txBody>
                      <a:tcPr marL="85029" marR="85029" marT="42514" marB="42514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56250" t="-292593" r="-356250" b="-2092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156250" t="-292593" r="-256250" b="-2092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24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355625" t="-292593" r="-56875" b="-209259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77490832"/>
                      </a:ext>
                    </a:extLst>
                  </a:tr>
                  <a:tr h="660026">
                    <a:tc vMerge="1">
                      <a:txBody>
                        <a:bodyPr/>
                        <a:lstStyle/>
                        <a:p>
                          <a:pPr algn="ctr"/>
                          <a:r>
                            <a:rPr lang="pt-BR" sz="2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56250" t="-388991" r="-356250" b="-1073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156250" t="-388991" r="-256250" b="-1073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257862" t="-388991" r="-157862" b="-1073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355625" t="-388991" r="-56875" b="-1073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10000" t="-388991" r="-1111" b="-1073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44599753"/>
                      </a:ext>
                    </a:extLst>
                  </a:tr>
                  <a:tr h="549509">
                    <a:tc>
                      <a:txBody>
                        <a:bodyPr/>
                        <a:lstStyle/>
                        <a:p>
                          <a:pPr algn="ctr"/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6250" t="-592222" r="-356250" b="-30000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pt-BR" sz="29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D</a:t>
                          </a:r>
                        </a:p>
                      </a:txBody>
                      <a:tcPr marL="85029" marR="85029" marT="42514" marB="42514"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55625" t="-592222" r="-56875" b="-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8647246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39F3923C-E339-56FB-C9B2-F69829E51EC0}"/>
              </a:ext>
            </a:extLst>
          </p:cNvPr>
          <p:cNvGraphicFramePr>
            <a:graphicFrameLocks noGrp="1"/>
          </p:cNvGraphicFramePr>
          <p:nvPr/>
        </p:nvGraphicFramePr>
        <p:xfrm>
          <a:off x="7113815" y="1901825"/>
          <a:ext cx="3755570" cy="435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1114">
                  <a:extLst>
                    <a:ext uri="{9D8B030D-6E8A-4147-A177-3AD203B41FA5}">
                      <a16:colId xmlns:a16="http://schemas.microsoft.com/office/drawing/2014/main" val="1048144912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408744445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3640525091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2253530810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1722894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9513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9501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4948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09543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483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4384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5388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2953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9297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11165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3212319"/>
                  </a:ext>
                </a:extLst>
              </a:tr>
            </a:tbl>
          </a:graphicData>
        </a:graphic>
      </p:graphicFrame>
      <p:sp>
        <p:nvSpPr>
          <p:cNvPr id="6" name="CaixaDeTexto 5">
            <a:extLst>
              <a:ext uri="{FF2B5EF4-FFF2-40B4-BE49-F238E27FC236}">
                <a16:creationId xmlns:a16="http://schemas.microsoft.com/office/drawing/2014/main" id="{34276C31-197B-425D-A6B7-CFFFD5747EC0}"/>
              </a:ext>
            </a:extLst>
          </p:cNvPr>
          <p:cNvSpPr txBox="1"/>
          <p:nvPr/>
        </p:nvSpPr>
        <p:spPr>
          <a:xfrm>
            <a:off x="996188" y="2521343"/>
            <a:ext cx="6174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solidFill>
                  <a:srgbClr val="6F227C"/>
                </a:solidFill>
                <a:latin typeface="+mj-lt"/>
              </a:rPr>
              <a:t>S0</a:t>
            </a:r>
            <a:endParaRPr lang="pt-BR" b="1" dirty="0">
              <a:solidFill>
                <a:srgbClr val="6F227C"/>
              </a:solidFill>
              <a:latin typeface="+mj-lt"/>
            </a:endParaRPr>
          </a:p>
        </p:txBody>
      </p:sp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78E5D135-3A24-4147-8D85-A2DEC7E07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39615586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427EED-7B7F-D6AC-6C01-70E63600B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Decodificador “Binário </a:t>
            </a:r>
            <a:r>
              <a:rPr lang="pt-BR" dirty="0">
                <a:sym typeface="Wingdings" panose="05000000000000000000" pitchFamily="2" charset="2"/>
              </a:rPr>
              <a:t> Decimal” – Circuito Combinacional</a:t>
            </a:r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ela 3">
                <a:extLst>
                  <a:ext uri="{FF2B5EF4-FFF2-40B4-BE49-F238E27FC236}">
                    <a16:creationId xmlns:a16="http://schemas.microsoft.com/office/drawing/2014/main" id="{4532F266-5930-2029-9885-EBB081A08CA7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071860" y="2521343"/>
              <a:ext cx="4986042" cy="373912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49509">
                      <a:extLst>
                        <a:ext uri="{9D8B030D-6E8A-4147-A177-3AD203B41FA5}">
                          <a16:colId xmlns:a16="http://schemas.microsoft.com/office/drawing/2014/main" val="1874362615"/>
                        </a:ext>
                      </a:extLst>
                    </a:gridCol>
                    <a:gridCol w="971756">
                      <a:extLst>
                        <a:ext uri="{9D8B030D-6E8A-4147-A177-3AD203B41FA5}">
                          <a16:colId xmlns:a16="http://schemas.microsoft.com/office/drawing/2014/main" val="1191165301"/>
                        </a:ext>
                      </a:extLst>
                    </a:gridCol>
                    <a:gridCol w="971756">
                      <a:extLst>
                        <a:ext uri="{9D8B030D-6E8A-4147-A177-3AD203B41FA5}">
                          <a16:colId xmlns:a16="http://schemas.microsoft.com/office/drawing/2014/main" val="1598401684"/>
                        </a:ext>
                      </a:extLst>
                    </a:gridCol>
                    <a:gridCol w="971756">
                      <a:extLst>
                        <a:ext uri="{9D8B030D-6E8A-4147-A177-3AD203B41FA5}">
                          <a16:colId xmlns:a16="http://schemas.microsoft.com/office/drawing/2014/main" val="3493507002"/>
                        </a:ext>
                      </a:extLst>
                    </a:gridCol>
                    <a:gridCol w="971756">
                      <a:extLst>
                        <a:ext uri="{9D8B030D-6E8A-4147-A177-3AD203B41FA5}">
                          <a16:colId xmlns:a16="http://schemas.microsoft.com/office/drawing/2014/main" val="2880839528"/>
                        </a:ext>
                      </a:extLst>
                    </a:gridCol>
                    <a:gridCol w="549509">
                      <a:extLst>
                        <a:ext uri="{9D8B030D-6E8A-4147-A177-3AD203B41FA5}">
                          <a16:colId xmlns:a16="http://schemas.microsoft.com/office/drawing/2014/main" val="2380178616"/>
                        </a:ext>
                      </a:extLst>
                    </a:gridCol>
                  </a:tblGrid>
                  <a:tr h="549509">
                    <a:tc>
                      <a:txBody>
                        <a:bodyPr/>
                        <a:lstStyle/>
                        <a:p>
                          <a:pPr algn="ctr"/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9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9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85029" marR="85029" marT="42514" marB="42514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pt-BR" sz="29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C</a:t>
                          </a:r>
                        </a:p>
                      </a:txBody>
                      <a:tcPr marL="85029" marR="85029" marT="42514" marB="42514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56145574"/>
                      </a:ext>
                    </a:extLst>
                  </a:tr>
                  <a:tr h="660026">
                    <a:tc row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9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9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A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85029" marR="85029" marT="42514" marB="42514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9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9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B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2868251530"/>
                      </a:ext>
                    </a:extLst>
                  </a:tr>
                  <a:tr h="660026">
                    <a:tc v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29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B</a:t>
                          </a:r>
                        </a:p>
                      </a:txBody>
                      <a:tcPr marL="85029" marR="85029" marT="42514" marB="42514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856427081"/>
                      </a:ext>
                    </a:extLst>
                  </a:tr>
                  <a:tr h="660026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pt-BR" sz="29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</a:t>
                          </a:r>
                        </a:p>
                      </a:txBody>
                      <a:tcPr marL="85029" marR="85029" marT="42514" marB="42514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X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X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24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X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77490832"/>
                      </a:ext>
                    </a:extLst>
                  </a:tr>
                  <a:tr h="660026">
                    <a:tc vMerge="1">
                      <a:txBody>
                        <a:bodyPr/>
                        <a:lstStyle/>
                        <a:p>
                          <a:pPr algn="ctr"/>
                          <a:r>
                            <a:rPr lang="pt-BR" sz="2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X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X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9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9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B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44599753"/>
                      </a:ext>
                    </a:extLst>
                  </a:tr>
                  <a:tr h="549509">
                    <a:tc>
                      <a:txBody>
                        <a:bodyPr/>
                        <a:lstStyle/>
                        <a:p>
                          <a:pPr algn="ctr"/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9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9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D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pt-BR" sz="29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D</a:t>
                          </a:r>
                        </a:p>
                      </a:txBody>
                      <a:tcPr marL="85029" marR="85029" marT="42514" marB="42514"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9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9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D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864724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ela 3">
                <a:extLst>
                  <a:ext uri="{FF2B5EF4-FFF2-40B4-BE49-F238E27FC236}">
                    <a16:creationId xmlns:a16="http://schemas.microsoft.com/office/drawing/2014/main" id="{4532F266-5930-2029-9885-EBB081A08CA7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071860" y="2521343"/>
              <a:ext cx="4986042" cy="373912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49509">
                      <a:extLst>
                        <a:ext uri="{9D8B030D-6E8A-4147-A177-3AD203B41FA5}">
                          <a16:colId xmlns:a16="http://schemas.microsoft.com/office/drawing/2014/main" val="1874362615"/>
                        </a:ext>
                      </a:extLst>
                    </a:gridCol>
                    <a:gridCol w="971756">
                      <a:extLst>
                        <a:ext uri="{9D8B030D-6E8A-4147-A177-3AD203B41FA5}">
                          <a16:colId xmlns:a16="http://schemas.microsoft.com/office/drawing/2014/main" val="1191165301"/>
                        </a:ext>
                      </a:extLst>
                    </a:gridCol>
                    <a:gridCol w="971756">
                      <a:extLst>
                        <a:ext uri="{9D8B030D-6E8A-4147-A177-3AD203B41FA5}">
                          <a16:colId xmlns:a16="http://schemas.microsoft.com/office/drawing/2014/main" val="1598401684"/>
                        </a:ext>
                      </a:extLst>
                    </a:gridCol>
                    <a:gridCol w="971756">
                      <a:extLst>
                        <a:ext uri="{9D8B030D-6E8A-4147-A177-3AD203B41FA5}">
                          <a16:colId xmlns:a16="http://schemas.microsoft.com/office/drawing/2014/main" val="3493507002"/>
                        </a:ext>
                      </a:extLst>
                    </a:gridCol>
                    <a:gridCol w="971756">
                      <a:extLst>
                        <a:ext uri="{9D8B030D-6E8A-4147-A177-3AD203B41FA5}">
                          <a16:colId xmlns:a16="http://schemas.microsoft.com/office/drawing/2014/main" val="2880839528"/>
                        </a:ext>
                      </a:extLst>
                    </a:gridCol>
                    <a:gridCol w="549509">
                      <a:extLst>
                        <a:ext uri="{9D8B030D-6E8A-4147-A177-3AD203B41FA5}">
                          <a16:colId xmlns:a16="http://schemas.microsoft.com/office/drawing/2014/main" val="2380178616"/>
                        </a:ext>
                      </a:extLst>
                    </a:gridCol>
                  </a:tblGrid>
                  <a:tr h="549509">
                    <a:tc>
                      <a:txBody>
                        <a:bodyPr/>
                        <a:lstStyle/>
                        <a:p>
                          <a:pPr algn="ctr"/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85029" marR="85029" marT="42514" marB="42514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28125" t="-10000" r="-128125" b="-612222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pt-BR" sz="29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C</a:t>
                          </a:r>
                        </a:p>
                      </a:txBody>
                      <a:tcPr marL="85029" marR="85029" marT="42514" marB="42514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56145574"/>
                      </a:ext>
                    </a:extLst>
                  </a:tr>
                  <a:tr h="660026">
                    <a:tc rowSpan="2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85029" marR="85029" marT="42514" marB="42514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45622" r="-811111" b="-1539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56250" t="-90826" r="-356250" b="-4055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156250" t="-90826" r="-256250" b="-4055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257862" t="-90826" r="-157862" b="-4055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355625" t="-90826" r="-56875" b="-4055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810000" t="-90826" r="-1111" b="-4055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68251530"/>
                      </a:ext>
                    </a:extLst>
                  </a:tr>
                  <a:tr h="660026">
                    <a:tc v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56250" t="-192593" r="-356250" b="-3092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156250" t="-192593" r="-256250" b="-3092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257862" t="-192593" r="-157862" b="-3092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355625" t="-192593" r="-56875" b="-309259"/>
                          </a:stretch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29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B</a:t>
                          </a:r>
                        </a:p>
                      </a:txBody>
                      <a:tcPr marL="85029" marR="85029" marT="42514" marB="42514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856427081"/>
                      </a:ext>
                    </a:extLst>
                  </a:tr>
                  <a:tr h="660026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pt-BR" sz="29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</a:t>
                          </a:r>
                        </a:p>
                      </a:txBody>
                      <a:tcPr marL="85029" marR="85029" marT="42514" marB="42514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56250" t="-292593" r="-356250" b="-2092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156250" t="-292593" r="-256250" b="-2092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24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355625" t="-292593" r="-56875" b="-209259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77490832"/>
                      </a:ext>
                    </a:extLst>
                  </a:tr>
                  <a:tr h="660026">
                    <a:tc vMerge="1">
                      <a:txBody>
                        <a:bodyPr/>
                        <a:lstStyle/>
                        <a:p>
                          <a:pPr algn="ctr"/>
                          <a:r>
                            <a:rPr lang="pt-BR" sz="2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56250" t="-388991" r="-356250" b="-1073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156250" t="-388991" r="-256250" b="-1073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257862" t="-388991" r="-157862" b="-1073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355625" t="-388991" r="-56875" b="-1073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10000" t="-388991" r="-1111" b="-1073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44599753"/>
                      </a:ext>
                    </a:extLst>
                  </a:tr>
                  <a:tr h="549509">
                    <a:tc>
                      <a:txBody>
                        <a:bodyPr/>
                        <a:lstStyle/>
                        <a:p>
                          <a:pPr algn="ctr"/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6250" t="-592222" r="-356250" b="-30000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pt-BR" sz="29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D</a:t>
                          </a:r>
                        </a:p>
                      </a:txBody>
                      <a:tcPr marL="85029" marR="85029" marT="42514" marB="42514"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55625" t="-592222" r="-56875" b="-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8647246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39F3923C-E339-56FB-C9B2-F69829E51EC0}"/>
              </a:ext>
            </a:extLst>
          </p:cNvPr>
          <p:cNvGraphicFramePr>
            <a:graphicFrameLocks noGrp="1"/>
          </p:cNvGraphicFramePr>
          <p:nvPr/>
        </p:nvGraphicFramePr>
        <p:xfrm>
          <a:off x="7113815" y="1901825"/>
          <a:ext cx="3755570" cy="435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1114">
                  <a:extLst>
                    <a:ext uri="{9D8B030D-6E8A-4147-A177-3AD203B41FA5}">
                      <a16:colId xmlns:a16="http://schemas.microsoft.com/office/drawing/2014/main" val="1048144912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408744445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3640525091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2253530810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1722894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9513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9501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4948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09543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483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4384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5388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2953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9297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11165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3212319"/>
                  </a:ext>
                </a:extLst>
              </a:tr>
            </a:tbl>
          </a:graphicData>
        </a:graphic>
      </p:graphicFrame>
      <p:sp>
        <p:nvSpPr>
          <p:cNvPr id="6" name="CaixaDeTexto 5">
            <a:extLst>
              <a:ext uri="{FF2B5EF4-FFF2-40B4-BE49-F238E27FC236}">
                <a16:creationId xmlns:a16="http://schemas.microsoft.com/office/drawing/2014/main" id="{34276C31-197B-425D-A6B7-CFFFD5747EC0}"/>
              </a:ext>
            </a:extLst>
          </p:cNvPr>
          <p:cNvSpPr txBox="1"/>
          <p:nvPr/>
        </p:nvSpPr>
        <p:spPr>
          <a:xfrm>
            <a:off x="996188" y="2521343"/>
            <a:ext cx="6174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solidFill>
                  <a:srgbClr val="6F227C"/>
                </a:solidFill>
                <a:latin typeface="+mj-lt"/>
              </a:rPr>
              <a:t>S0</a:t>
            </a:r>
            <a:endParaRPr lang="pt-BR" b="1" dirty="0">
              <a:solidFill>
                <a:srgbClr val="6F227C"/>
              </a:solidFill>
              <a:latin typeface="+mj-lt"/>
            </a:endParaRP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ADE74280-7C42-4B08-2467-E6AB5FF493B5}"/>
              </a:ext>
            </a:extLst>
          </p:cNvPr>
          <p:cNvSpPr/>
          <p:nvPr/>
        </p:nvSpPr>
        <p:spPr>
          <a:xfrm>
            <a:off x="1685925" y="3106118"/>
            <a:ext cx="781050" cy="580057"/>
          </a:xfrm>
          <a:custGeom>
            <a:avLst/>
            <a:gdLst>
              <a:gd name="connsiteX0" fmla="*/ 0 w 781050"/>
              <a:gd name="connsiteY0" fmla="*/ 96678 h 580057"/>
              <a:gd name="connsiteX1" fmla="*/ 96678 w 781050"/>
              <a:gd name="connsiteY1" fmla="*/ 0 h 580057"/>
              <a:gd name="connsiteX2" fmla="*/ 684372 w 781050"/>
              <a:gd name="connsiteY2" fmla="*/ 0 h 580057"/>
              <a:gd name="connsiteX3" fmla="*/ 781050 w 781050"/>
              <a:gd name="connsiteY3" fmla="*/ 96678 h 580057"/>
              <a:gd name="connsiteX4" fmla="*/ 781050 w 781050"/>
              <a:gd name="connsiteY4" fmla="*/ 483379 h 580057"/>
              <a:gd name="connsiteX5" fmla="*/ 684372 w 781050"/>
              <a:gd name="connsiteY5" fmla="*/ 580057 h 580057"/>
              <a:gd name="connsiteX6" fmla="*/ 96678 w 781050"/>
              <a:gd name="connsiteY6" fmla="*/ 580057 h 580057"/>
              <a:gd name="connsiteX7" fmla="*/ 0 w 781050"/>
              <a:gd name="connsiteY7" fmla="*/ 483379 h 580057"/>
              <a:gd name="connsiteX8" fmla="*/ 0 w 781050"/>
              <a:gd name="connsiteY8" fmla="*/ 96678 h 580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81050" h="580057" extrusionOk="0">
                <a:moveTo>
                  <a:pt x="0" y="96678"/>
                </a:moveTo>
                <a:cubicBezTo>
                  <a:pt x="-5000" y="52057"/>
                  <a:pt x="34236" y="-3736"/>
                  <a:pt x="96678" y="0"/>
                </a:cubicBezTo>
                <a:cubicBezTo>
                  <a:pt x="342444" y="9559"/>
                  <a:pt x="564263" y="-8768"/>
                  <a:pt x="684372" y="0"/>
                </a:cubicBezTo>
                <a:cubicBezTo>
                  <a:pt x="734430" y="1115"/>
                  <a:pt x="779854" y="44699"/>
                  <a:pt x="781050" y="96678"/>
                </a:cubicBezTo>
                <a:cubicBezTo>
                  <a:pt x="766047" y="192175"/>
                  <a:pt x="800220" y="291905"/>
                  <a:pt x="781050" y="483379"/>
                </a:cubicBezTo>
                <a:cubicBezTo>
                  <a:pt x="787453" y="530687"/>
                  <a:pt x="742209" y="580350"/>
                  <a:pt x="684372" y="580057"/>
                </a:cubicBezTo>
                <a:cubicBezTo>
                  <a:pt x="391755" y="581452"/>
                  <a:pt x="204451" y="622645"/>
                  <a:pt x="96678" y="580057"/>
                </a:cubicBezTo>
                <a:cubicBezTo>
                  <a:pt x="45036" y="580311"/>
                  <a:pt x="-6049" y="534013"/>
                  <a:pt x="0" y="483379"/>
                </a:cubicBezTo>
                <a:cubicBezTo>
                  <a:pt x="12995" y="394523"/>
                  <a:pt x="-33247" y="226233"/>
                  <a:pt x="0" y="96678"/>
                </a:cubicBezTo>
                <a:close/>
              </a:path>
            </a:pathLst>
          </a:custGeom>
          <a:noFill/>
          <a:ln w="38100">
            <a:prstDash val="dashDot"/>
            <a:extLst>
              <a:ext uri="{C807C97D-BFC1-408E-A445-0C87EB9F89A2}">
                <ask:lineSketchStyleProps xmlns:ask="http://schemas.microsoft.com/office/drawing/2018/sketchyshapes" sd="981765707">
                  <a:prstGeom prst="round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78E5D135-3A24-4147-8D85-A2DEC7E07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116538313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E2DB66-256F-4250-B3D2-6F96C77D4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Sumário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BBCEA37-57B6-481E-BFDC-977D717B57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6256" y="1777770"/>
            <a:ext cx="5257800" cy="4715105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pt-BR" dirty="0"/>
              <a:t>Codificador “Decimal </a:t>
            </a:r>
            <a:r>
              <a:rPr lang="pt-BR" dirty="0">
                <a:sym typeface="Wingdings" panose="05000000000000000000" pitchFamily="2" charset="2"/>
              </a:rPr>
              <a:t> Binário</a:t>
            </a:r>
            <a:r>
              <a:rPr lang="pt-BR" dirty="0"/>
              <a:t>” .............................	3</a:t>
            </a:r>
          </a:p>
          <a:p>
            <a:pPr marL="457200" lvl="1" indent="0">
              <a:buNone/>
            </a:pPr>
            <a:r>
              <a:rPr lang="pt-BR" sz="2400" dirty="0"/>
              <a:t>1.1. </a:t>
            </a:r>
            <a:r>
              <a:rPr lang="pt-BR" sz="2400" dirty="0">
                <a:solidFill>
                  <a:prstClr val="black"/>
                </a:solidFill>
              </a:rPr>
              <a:t>Circuito combinacional</a:t>
            </a:r>
            <a:r>
              <a:rPr lang="pt-BR" sz="2400" dirty="0"/>
              <a:t> ......	4</a:t>
            </a:r>
          </a:p>
          <a:p>
            <a:pPr marL="457200" lvl="1" indent="0">
              <a:buNone/>
            </a:pPr>
            <a:r>
              <a:rPr lang="pt-BR" sz="2400" dirty="0"/>
              <a:t>1.2. Simulação ........................... 	5</a:t>
            </a:r>
          </a:p>
          <a:p>
            <a:pPr marL="514350" indent="-514350">
              <a:buAutoNum type="arabicPeriod"/>
            </a:pPr>
            <a:r>
              <a:rPr lang="pt-BR" dirty="0"/>
              <a:t>Decodificador “</a:t>
            </a:r>
            <a:r>
              <a:rPr lang="pt-BR" dirty="0">
                <a:sym typeface="Wingdings" panose="05000000000000000000" pitchFamily="2" charset="2"/>
              </a:rPr>
              <a:t>Binário</a:t>
            </a:r>
            <a:r>
              <a:rPr lang="pt-BR" dirty="0"/>
              <a:t> </a:t>
            </a:r>
            <a:r>
              <a:rPr lang="pt-BR" dirty="0">
                <a:sym typeface="Wingdings" panose="05000000000000000000" pitchFamily="2" charset="2"/>
              </a:rPr>
              <a:t> Decimal</a:t>
            </a:r>
            <a:r>
              <a:rPr lang="pt-BR" dirty="0"/>
              <a:t>” ............................	7</a:t>
            </a:r>
          </a:p>
          <a:p>
            <a:pPr marL="457200" lvl="1" indent="0">
              <a:buNone/>
            </a:pPr>
            <a:r>
              <a:rPr lang="pt-BR" sz="2400" dirty="0"/>
              <a:t>1.1. </a:t>
            </a:r>
            <a:r>
              <a:rPr lang="pt-BR" sz="2400" dirty="0">
                <a:solidFill>
                  <a:prstClr val="black"/>
                </a:solidFill>
              </a:rPr>
              <a:t>Circuito combinacional</a:t>
            </a:r>
            <a:r>
              <a:rPr lang="pt-BR" sz="2400" dirty="0"/>
              <a:t> ......	9</a:t>
            </a:r>
          </a:p>
          <a:p>
            <a:pPr marL="457200" lvl="1" indent="0">
              <a:buNone/>
            </a:pPr>
            <a:r>
              <a:rPr lang="pt-BR" sz="2400" dirty="0"/>
              <a:t>1.2. Simulação ........................... 	41</a:t>
            </a:r>
          </a:p>
          <a:p>
            <a:pPr marL="514350" indent="-514350">
              <a:buAutoNum type="arabicPeriod"/>
            </a:pPr>
            <a:r>
              <a:rPr lang="pt-BR" dirty="0"/>
              <a:t>R</a:t>
            </a:r>
            <a:r>
              <a:rPr kumimoji="0" lang="pt-BR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EFERÊNCIAS BIBLIOGRÁFICAS ..........</a:t>
            </a:r>
            <a:r>
              <a:rPr lang="pt-BR" dirty="0">
                <a:solidFill>
                  <a:prstClr val="black"/>
                </a:solidFill>
              </a:rPr>
              <a:t>	</a:t>
            </a:r>
            <a:r>
              <a:rPr kumimoji="0" lang="pt-BR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43</a:t>
            </a:r>
            <a:endParaRPr lang="pt-BR" dirty="0"/>
          </a:p>
        </p:txBody>
      </p:sp>
      <p:sp>
        <p:nvSpPr>
          <p:cNvPr id="14" name="Espaço Reservado para Número de Slide 13">
            <a:extLst>
              <a:ext uri="{FF2B5EF4-FFF2-40B4-BE49-F238E27FC236}">
                <a16:creationId xmlns:a16="http://schemas.microsoft.com/office/drawing/2014/main" id="{FC2D0FE6-4338-4809-B719-D7AE728B6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EB98F-DBBD-4164-9763-BCF7E69BE227}" type="slidenum">
              <a:rPr lang="pt-BR" smtClean="0"/>
              <a:pPr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8524669"/>
      </p:ext>
    </p:extLst>
  </p:cSld>
  <p:clrMapOvr>
    <a:masterClrMapping/>
  </p:clrMapOvr>
  <p:transition spd="slow">
    <p:cover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427EED-7B7F-D6AC-6C01-70E63600B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Decodificador “Binário </a:t>
            </a:r>
            <a:r>
              <a:rPr lang="pt-BR" dirty="0">
                <a:sym typeface="Wingdings" panose="05000000000000000000" pitchFamily="2" charset="2"/>
              </a:rPr>
              <a:t> Decimal” – Circuito Combinacional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ela 3">
                <a:extLst>
                  <a:ext uri="{FF2B5EF4-FFF2-40B4-BE49-F238E27FC236}">
                    <a16:creationId xmlns:a16="http://schemas.microsoft.com/office/drawing/2014/main" id="{4532F266-5930-2029-9885-EBB081A08CA7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071860" y="2521343"/>
              <a:ext cx="4986042" cy="373912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49509">
                      <a:extLst>
                        <a:ext uri="{9D8B030D-6E8A-4147-A177-3AD203B41FA5}">
                          <a16:colId xmlns:a16="http://schemas.microsoft.com/office/drawing/2014/main" val="1874362615"/>
                        </a:ext>
                      </a:extLst>
                    </a:gridCol>
                    <a:gridCol w="971756">
                      <a:extLst>
                        <a:ext uri="{9D8B030D-6E8A-4147-A177-3AD203B41FA5}">
                          <a16:colId xmlns:a16="http://schemas.microsoft.com/office/drawing/2014/main" val="1191165301"/>
                        </a:ext>
                      </a:extLst>
                    </a:gridCol>
                    <a:gridCol w="971756">
                      <a:extLst>
                        <a:ext uri="{9D8B030D-6E8A-4147-A177-3AD203B41FA5}">
                          <a16:colId xmlns:a16="http://schemas.microsoft.com/office/drawing/2014/main" val="1598401684"/>
                        </a:ext>
                      </a:extLst>
                    </a:gridCol>
                    <a:gridCol w="971756">
                      <a:extLst>
                        <a:ext uri="{9D8B030D-6E8A-4147-A177-3AD203B41FA5}">
                          <a16:colId xmlns:a16="http://schemas.microsoft.com/office/drawing/2014/main" val="3493507002"/>
                        </a:ext>
                      </a:extLst>
                    </a:gridCol>
                    <a:gridCol w="971756">
                      <a:extLst>
                        <a:ext uri="{9D8B030D-6E8A-4147-A177-3AD203B41FA5}">
                          <a16:colId xmlns:a16="http://schemas.microsoft.com/office/drawing/2014/main" val="2880839528"/>
                        </a:ext>
                      </a:extLst>
                    </a:gridCol>
                    <a:gridCol w="549509">
                      <a:extLst>
                        <a:ext uri="{9D8B030D-6E8A-4147-A177-3AD203B41FA5}">
                          <a16:colId xmlns:a16="http://schemas.microsoft.com/office/drawing/2014/main" val="2380178616"/>
                        </a:ext>
                      </a:extLst>
                    </a:gridCol>
                  </a:tblGrid>
                  <a:tr h="549509">
                    <a:tc>
                      <a:txBody>
                        <a:bodyPr/>
                        <a:lstStyle/>
                        <a:p>
                          <a:pPr algn="ctr"/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9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9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85029" marR="85029" marT="42514" marB="42514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pt-BR" sz="29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C</a:t>
                          </a:r>
                        </a:p>
                      </a:txBody>
                      <a:tcPr marL="85029" marR="85029" marT="42514" marB="42514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56145574"/>
                      </a:ext>
                    </a:extLst>
                  </a:tr>
                  <a:tr h="660026">
                    <a:tc row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9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9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A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85029" marR="85029" marT="42514" marB="42514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9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9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B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2868251530"/>
                      </a:ext>
                    </a:extLst>
                  </a:tr>
                  <a:tr h="660026">
                    <a:tc v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29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B</a:t>
                          </a:r>
                        </a:p>
                      </a:txBody>
                      <a:tcPr marL="85029" marR="85029" marT="42514" marB="42514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856427081"/>
                      </a:ext>
                    </a:extLst>
                  </a:tr>
                  <a:tr h="660026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pt-BR" sz="29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</a:t>
                          </a:r>
                        </a:p>
                      </a:txBody>
                      <a:tcPr marL="85029" marR="85029" marT="42514" marB="42514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X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X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24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X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77490832"/>
                      </a:ext>
                    </a:extLst>
                  </a:tr>
                  <a:tr h="660026">
                    <a:tc vMerge="1">
                      <a:txBody>
                        <a:bodyPr/>
                        <a:lstStyle/>
                        <a:p>
                          <a:pPr algn="ctr"/>
                          <a:r>
                            <a:rPr lang="pt-BR" sz="2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X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X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9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9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B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44599753"/>
                      </a:ext>
                    </a:extLst>
                  </a:tr>
                  <a:tr h="549509">
                    <a:tc>
                      <a:txBody>
                        <a:bodyPr/>
                        <a:lstStyle/>
                        <a:p>
                          <a:pPr algn="ctr"/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9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9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D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pt-BR" sz="29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D</a:t>
                          </a:r>
                        </a:p>
                      </a:txBody>
                      <a:tcPr marL="85029" marR="85029" marT="42514" marB="42514"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9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9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D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864724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ela 3">
                <a:extLst>
                  <a:ext uri="{FF2B5EF4-FFF2-40B4-BE49-F238E27FC236}">
                    <a16:creationId xmlns:a16="http://schemas.microsoft.com/office/drawing/2014/main" id="{4532F266-5930-2029-9885-EBB081A08CA7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071860" y="2521343"/>
              <a:ext cx="4986042" cy="373912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49509">
                      <a:extLst>
                        <a:ext uri="{9D8B030D-6E8A-4147-A177-3AD203B41FA5}">
                          <a16:colId xmlns:a16="http://schemas.microsoft.com/office/drawing/2014/main" val="1874362615"/>
                        </a:ext>
                      </a:extLst>
                    </a:gridCol>
                    <a:gridCol w="971756">
                      <a:extLst>
                        <a:ext uri="{9D8B030D-6E8A-4147-A177-3AD203B41FA5}">
                          <a16:colId xmlns:a16="http://schemas.microsoft.com/office/drawing/2014/main" val="1191165301"/>
                        </a:ext>
                      </a:extLst>
                    </a:gridCol>
                    <a:gridCol w="971756">
                      <a:extLst>
                        <a:ext uri="{9D8B030D-6E8A-4147-A177-3AD203B41FA5}">
                          <a16:colId xmlns:a16="http://schemas.microsoft.com/office/drawing/2014/main" val="1598401684"/>
                        </a:ext>
                      </a:extLst>
                    </a:gridCol>
                    <a:gridCol w="971756">
                      <a:extLst>
                        <a:ext uri="{9D8B030D-6E8A-4147-A177-3AD203B41FA5}">
                          <a16:colId xmlns:a16="http://schemas.microsoft.com/office/drawing/2014/main" val="3493507002"/>
                        </a:ext>
                      </a:extLst>
                    </a:gridCol>
                    <a:gridCol w="971756">
                      <a:extLst>
                        <a:ext uri="{9D8B030D-6E8A-4147-A177-3AD203B41FA5}">
                          <a16:colId xmlns:a16="http://schemas.microsoft.com/office/drawing/2014/main" val="2880839528"/>
                        </a:ext>
                      </a:extLst>
                    </a:gridCol>
                    <a:gridCol w="549509">
                      <a:extLst>
                        <a:ext uri="{9D8B030D-6E8A-4147-A177-3AD203B41FA5}">
                          <a16:colId xmlns:a16="http://schemas.microsoft.com/office/drawing/2014/main" val="2380178616"/>
                        </a:ext>
                      </a:extLst>
                    </a:gridCol>
                  </a:tblGrid>
                  <a:tr h="549509">
                    <a:tc>
                      <a:txBody>
                        <a:bodyPr/>
                        <a:lstStyle/>
                        <a:p>
                          <a:pPr algn="ctr"/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85029" marR="85029" marT="42514" marB="42514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28125" t="-10000" r="-128125" b="-612222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pt-BR" sz="29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C</a:t>
                          </a:r>
                        </a:p>
                      </a:txBody>
                      <a:tcPr marL="85029" marR="85029" marT="42514" marB="42514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56145574"/>
                      </a:ext>
                    </a:extLst>
                  </a:tr>
                  <a:tr h="660026">
                    <a:tc rowSpan="2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85029" marR="85029" marT="42514" marB="42514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45622" r="-811111" b="-1539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56250" t="-90826" r="-356250" b="-4055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156250" t="-90826" r="-256250" b="-4055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257862" t="-90826" r="-157862" b="-4055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355625" t="-90826" r="-56875" b="-4055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810000" t="-90826" r="-1111" b="-4055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68251530"/>
                      </a:ext>
                    </a:extLst>
                  </a:tr>
                  <a:tr h="660026">
                    <a:tc v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56250" t="-192593" r="-356250" b="-3092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156250" t="-192593" r="-256250" b="-3092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257862" t="-192593" r="-157862" b="-3092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355625" t="-192593" r="-56875" b="-309259"/>
                          </a:stretch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29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B</a:t>
                          </a:r>
                        </a:p>
                      </a:txBody>
                      <a:tcPr marL="85029" marR="85029" marT="42514" marB="42514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856427081"/>
                      </a:ext>
                    </a:extLst>
                  </a:tr>
                  <a:tr h="660026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pt-BR" sz="29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</a:t>
                          </a:r>
                        </a:p>
                      </a:txBody>
                      <a:tcPr marL="85029" marR="85029" marT="42514" marB="42514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56250" t="-292593" r="-356250" b="-2092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156250" t="-292593" r="-256250" b="-2092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24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355625" t="-292593" r="-56875" b="-209259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77490832"/>
                      </a:ext>
                    </a:extLst>
                  </a:tr>
                  <a:tr h="660026">
                    <a:tc vMerge="1">
                      <a:txBody>
                        <a:bodyPr/>
                        <a:lstStyle/>
                        <a:p>
                          <a:pPr algn="ctr"/>
                          <a:r>
                            <a:rPr lang="pt-BR" sz="2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56250" t="-388991" r="-356250" b="-1073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156250" t="-388991" r="-256250" b="-1073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257862" t="-388991" r="-157862" b="-1073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355625" t="-388991" r="-56875" b="-1073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10000" t="-388991" r="-1111" b="-1073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44599753"/>
                      </a:ext>
                    </a:extLst>
                  </a:tr>
                  <a:tr h="549509">
                    <a:tc>
                      <a:txBody>
                        <a:bodyPr/>
                        <a:lstStyle/>
                        <a:p>
                          <a:pPr algn="ctr"/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6250" t="-592222" r="-356250" b="-30000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pt-BR" sz="29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D</a:t>
                          </a:r>
                        </a:p>
                      </a:txBody>
                      <a:tcPr marL="85029" marR="85029" marT="42514" marB="42514"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55625" t="-592222" r="-56875" b="-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864724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CaixaDeTexto 5">
            <a:extLst>
              <a:ext uri="{FF2B5EF4-FFF2-40B4-BE49-F238E27FC236}">
                <a16:creationId xmlns:a16="http://schemas.microsoft.com/office/drawing/2014/main" id="{34276C31-197B-425D-A6B7-CFFFD5747EC0}"/>
              </a:ext>
            </a:extLst>
          </p:cNvPr>
          <p:cNvSpPr txBox="1"/>
          <p:nvPr/>
        </p:nvSpPr>
        <p:spPr>
          <a:xfrm>
            <a:off x="996188" y="2521343"/>
            <a:ext cx="6174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solidFill>
                  <a:srgbClr val="6F227C"/>
                </a:solidFill>
                <a:latin typeface="+mj-lt"/>
              </a:rPr>
              <a:t>S0</a:t>
            </a:r>
            <a:endParaRPr lang="pt-BR" b="1" dirty="0">
              <a:solidFill>
                <a:srgbClr val="6F227C"/>
              </a:solidFill>
              <a:latin typeface="+mj-lt"/>
            </a:endParaRP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ADE74280-7C42-4B08-2467-E6AB5FF493B5}"/>
              </a:ext>
            </a:extLst>
          </p:cNvPr>
          <p:cNvSpPr/>
          <p:nvPr/>
        </p:nvSpPr>
        <p:spPr>
          <a:xfrm>
            <a:off x="1685925" y="3106118"/>
            <a:ext cx="781050" cy="580057"/>
          </a:xfrm>
          <a:custGeom>
            <a:avLst/>
            <a:gdLst>
              <a:gd name="connsiteX0" fmla="*/ 0 w 781050"/>
              <a:gd name="connsiteY0" fmla="*/ 96678 h 580057"/>
              <a:gd name="connsiteX1" fmla="*/ 96678 w 781050"/>
              <a:gd name="connsiteY1" fmla="*/ 0 h 580057"/>
              <a:gd name="connsiteX2" fmla="*/ 684372 w 781050"/>
              <a:gd name="connsiteY2" fmla="*/ 0 h 580057"/>
              <a:gd name="connsiteX3" fmla="*/ 781050 w 781050"/>
              <a:gd name="connsiteY3" fmla="*/ 96678 h 580057"/>
              <a:gd name="connsiteX4" fmla="*/ 781050 w 781050"/>
              <a:gd name="connsiteY4" fmla="*/ 483379 h 580057"/>
              <a:gd name="connsiteX5" fmla="*/ 684372 w 781050"/>
              <a:gd name="connsiteY5" fmla="*/ 580057 h 580057"/>
              <a:gd name="connsiteX6" fmla="*/ 96678 w 781050"/>
              <a:gd name="connsiteY6" fmla="*/ 580057 h 580057"/>
              <a:gd name="connsiteX7" fmla="*/ 0 w 781050"/>
              <a:gd name="connsiteY7" fmla="*/ 483379 h 580057"/>
              <a:gd name="connsiteX8" fmla="*/ 0 w 781050"/>
              <a:gd name="connsiteY8" fmla="*/ 96678 h 580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81050" h="580057" extrusionOk="0">
                <a:moveTo>
                  <a:pt x="0" y="96678"/>
                </a:moveTo>
                <a:cubicBezTo>
                  <a:pt x="-5000" y="52057"/>
                  <a:pt x="34236" y="-3736"/>
                  <a:pt x="96678" y="0"/>
                </a:cubicBezTo>
                <a:cubicBezTo>
                  <a:pt x="342444" y="9559"/>
                  <a:pt x="564263" y="-8768"/>
                  <a:pt x="684372" y="0"/>
                </a:cubicBezTo>
                <a:cubicBezTo>
                  <a:pt x="734430" y="1115"/>
                  <a:pt x="779854" y="44699"/>
                  <a:pt x="781050" y="96678"/>
                </a:cubicBezTo>
                <a:cubicBezTo>
                  <a:pt x="766047" y="192175"/>
                  <a:pt x="800220" y="291905"/>
                  <a:pt x="781050" y="483379"/>
                </a:cubicBezTo>
                <a:cubicBezTo>
                  <a:pt x="787453" y="530687"/>
                  <a:pt x="742209" y="580350"/>
                  <a:pt x="684372" y="580057"/>
                </a:cubicBezTo>
                <a:cubicBezTo>
                  <a:pt x="391755" y="581452"/>
                  <a:pt x="204451" y="622645"/>
                  <a:pt x="96678" y="580057"/>
                </a:cubicBezTo>
                <a:cubicBezTo>
                  <a:pt x="45036" y="580311"/>
                  <a:pt x="-6049" y="534013"/>
                  <a:pt x="0" y="483379"/>
                </a:cubicBezTo>
                <a:cubicBezTo>
                  <a:pt x="12995" y="394523"/>
                  <a:pt x="-33247" y="226233"/>
                  <a:pt x="0" y="96678"/>
                </a:cubicBezTo>
                <a:close/>
              </a:path>
            </a:pathLst>
          </a:custGeom>
          <a:noFill/>
          <a:ln w="38100">
            <a:prstDash val="dashDot"/>
            <a:extLst>
              <a:ext uri="{C807C97D-BFC1-408E-A445-0C87EB9F89A2}">
                <ask:lineSketchStyleProps xmlns:ask="http://schemas.microsoft.com/office/drawing/2018/sketchyshapes" sd="981765707">
                  <a:prstGeom prst="round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8" name="Tabela 8">
            <a:extLst>
              <a:ext uri="{FF2B5EF4-FFF2-40B4-BE49-F238E27FC236}">
                <a16:creationId xmlns:a16="http://schemas.microsoft.com/office/drawing/2014/main" id="{5462824F-26D2-72FC-AF86-310E3821A6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8927478"/>
              </p:ext>
            </p:extLst>
          </p:nvPr>
        </p:nvGraphicFramePr>
        <p:xfrm>
          <a:off x="7124701" y="1663700"/>
          <a:ext cx="3724274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524">
                  <a:extLst>
                    <a:ext uri="{9D8B030D-6E8A-4147-A177-3AD203B41FA5}">
                      <a16:colId xmlns:a16="http://schemas.microsoft.com/office/drawing/2014/main" val="1194101161"/>
                    </a:ext>
                  </a:extLst>
                </a:gridCol>
                <a:gridCol w="2571750">
                  <a:extLst>
                    <a:ext uri="{9D8B030D-6E8A-4147-A177-3AD203B41FA5}">
                      <a16:colId xmlns:a16="http://schemas.microsoft.com/office/drawing/2014/main" val="23927103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EXPRESSÃO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9023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24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64908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60297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058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34076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91355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6634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1678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6443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11015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2203246"/>
                  </a:ext>
                </a:extLst>
              </a:tr>
            </a:tbl>
          </a:graphicData>
        </a:graphic>
      </p:graphicFrame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4DF57B7-7F1A-4151-B3A2-F7610537F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15995951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427EED-7B7F-D6AC-6C01-70E63600B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Decodificador “Binário </a:t>
            </a:r>
            <a:r>
              <a:rPr lang="pt-BR" dirty="0">
                <a:sym typeface="Wingdings" panose="05000000000000000000" pitchFamily="2" charset="2"/>
              </a:rPr>
              <a:t> Decimal” – Circuito Combinacional</a:t>
            </a:r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ela 3">
                <a:extLst>
                  <a:ext uri="{FF2B5EF4-FFF2-40B4-BE49-F238E27FC236}">
                    <a16:creationId xmlns:a16="http://schemas.microsoft.com/office/drawing/2014/main" id="{4532F266-5930-2029-9885-EBB081A08CA7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071860" y="2521343"/>
              <a:ext cx="4986042" cy="373912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49509">
                      <a:extLst>
                        <a:ext uri="{9D8B030D-6E8A-4147-A177-3AD203B41FA5}">
                          <a16:colId xmlns:a16="http://schemas.microsoft.com/office/drawing/2014/main" val="1874362615"/>
                        </a:ext>
                      </a:extLst>
                    </a:gridCol>
                    <a:gridCol w="971756">
                      <a:extLst>
                        <a:ext uri="{9D8B030D-6E8A-4147-A177-3AD203B41FA5}">
                          <a16:colId xmlns:a16="http://schemas.microsoft.com/office/drawing/2014/main" val="1191165301"/>
                        </a:ext>
                      </a:extLst>
                    </a:gridCol>
                    <a:gridCol w="971756">
                      <a:extLst>
                        <a:ext uri="{9D8B030D-6E8A-4147-A177-3AD203B41FA5}">
                          <a16:colId xmlns:a16="http://schemas.microsoft.com/office/drawing/2014/main" val="1598401684"/>
                        </a:ext>
                      </a:extLst>
                    </a:gridCol>
                    <a:gridCol w="971756">
                      <a:extLst>
                        <a:ext uri="{9D8B030D-6E8A-4147-A177-3AD203B41FA5}">
                          <a16:colId xmlns:a16="http://schemas.microsoft.com/office/drawing/2014/main" val="3493507002"/>
                        </a:ext>
                      </a:extLst>
                    </a:gridCol>
                    <a:gridCol w="971756">
                      <a:extLst>
                        <a:ext uri="{9D8B030D-6E8A-4147-A177-3AD203B41FA5}">
                          <a16:colId xmlns:a16="http://schemas.microsoft.com/office/drawing/2014/main" val="2880839528"/>
                        </a:ext>
                      </a:extLst>
                    </a:gridCol>
                    <a:gridCol w="549509">
                      <a:extLst>
                        <a:ext uri="{9D8B030D-6E8A-4147-A177-3AD203B41FA5}">
                          <a16:colId xmlns:a16="http://schemas.microsoft.com/office/drawing/2014/main" val="2380178616"/>
                        </a:ext>
                      </a:extLst>
                    </a:gridCol>
                  </a:tblGrid>
                  <a:tr h="549509">
                    <a:tc>
                      <a:txBody>
                        <a:bodyPr/>
                        <a:lstStyle/>
                        <a:p>
                          <a:pPr algn="ctr"/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9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9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85029" marR="85029" marT="42514" marB="42514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pt-BR" sz="29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C</a:t>
                          </a:r>
                        </a:p>
                      </a:txBody>
                      <a:tcPr marL="85029" marR="85029" marT="42514" marB="42514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56145574"/>
                      </a:ext>
                    </a:extLst>
                  </a:tr>
                  <a:tr h="660026">
                    <a:tc row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9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9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A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85029" marR="85029" marT="42514" marB="42514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9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9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B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2868251530"/>
                      </a:ext>
                    </a:extLst>
                  </a:tr>
                  <a:tr h="660026">
                    <a:tc v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29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B</a:t>
                          </a:r>
                        </a:p>
                      </a:txBody>
                      <a:tcPr marL="85029" marR="85029" marT="42514" marB="42514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856427081"/>
                      </a:ext>
                    </a:extLst>
                  </a:tr>
                  <a:tr h="660026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pt-BR" sz="29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</a:t>
                          </a:r>
                        </a:p>
                      </a:txBody>
                      <a:tcPr marL="85029" marR="85029" marT="42514" marB="42514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X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X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24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X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77490832"/>
                      </a:ext>
                    </a:extLst>
                  </a:tr>
                  <a:tr h="660026">
                    <a:tc vMerge="1">
                      <a:txBody>
                        <a:bodyPr/>
                        <a:lstStyle/>
                        <a:p>
                          <a:pPr algn="ctr"/>
                          <a:r>
                            <a:rPr lang="pt-BR" sz="2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X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X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9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9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B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44599753"/>
                      </a:ext>
                    </a:extLst>
                  </a:tr>
                  <a:tr h="549509">
                    <a:tc>
                      <a:txBody>
                        <a:bodyPr/>
                        <a:lstStyle/>
                        <a:p>
                          <a:pPr algn="ctr"/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9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9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D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pt-BR" sz="29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D</a:t>
                          </a:r>
                        </a:p>
                      </a:txBody>
                      <a:tcPr marL="85029" marR="85029" marT="42514" marB="42514"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9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9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D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864724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ela 3">
                <a:extLst>
                  <a:ext uri="{FF2B5EF4-FFF2-40B4-BE49-F238E27FC236}">
                    <a16:creationId xmlns:a16="http://schemas.microsoft.com/office/drawing/2014/main" id="{4532F266-5930-2029-9885-EBB081A08CA7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071860" y="2521343"/>
              <a:ext cx="4986042" cy="373912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49509">
                      <a:extLst>
                        <a:ext uri="{9D8B030D-6E8A-4147-A177-3AD203B41FA5}">
                          <a16:colId xmlns:a16="http://schemas.microsoft.com/office/drawing/2014/main" val="1874362615"/>
                        </a:ext>
                      </a:extLst>
                    </a:gridCol>
                    <a:gridCol w="971756">
                      <a:extLst>
                        <a:ext uri="{9D8B030D-6E8A-4147-A177-3AD203B41FA5}">
                          <a16:colId xmlns:a16="http://schemas.microsoft.com/office/drawing/2014/main" val="1191165301"/>
                        </a:ext>
                      </a:extLst>
                    </a:gridCol>
                    <a:gridCol w="971756">
                      <a:extLst>
                        <a:ext uri="{9D8B030D-6E8A-4147-A177-3AD203B41FA5}">
                          <a16:colId xmlns:a16="http://schemas.microsoft.com/office/drawing/2014/main" val="1598401684"/>
                        </a:ext>
                      </a:extLst>
                    </a:gridCol>
                    <a:gridCol w="971756">
                      <a:extLst>
                        <a:ext uri="{9D8B030D-6E8A-4147-A177-3AD203B41FA5}">
                          <a16:colId xmlns:a16="http://schemas.microsoft.com/office/drawing/2014/main" val="3493507002"/>
                        </a:ext>
                      </a:extLst>
                    </a:gridCol>
                    <a:gridCol w="971756">
                      <a:extLst>
                        <a:ext uri="{9D8B030D-6E8A-4147-A177-3AD203B41FA5}">
                          <a16:colId xmlns:a16="http://schemas.microsoft.com/office/drawing/2014/main" val="2880839528"/>
                        </a:ext>
                      </a:extLst>
                    </a:gridCol>
                    <a:gridCol w="549509">
                      <a:extLst>
                        <a:ext uri="{9D8B030D-6E8A-4147-A177-3AD203B41FA5}">
                          <a16:colId xmlns:a16="http://schemas.microsoft.com/office/drawing/2014/main" val="2380178616"/>
                        </a:ext>
                      </a:extLst>
                    </a:gridCol>
                  </a:tblGrid>
                  <a:tr h="549509">
                    <a:tc>
                      <a:txBody>
                        <a:bodyPr/>
                        <a:lstStyle/>
                        <a:p>
                          <a:pPr algn="ctr"/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85029" marR="85029" marT="42514" marB="42514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28125" t="-10000" r="-128125" b="-612222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pt-BR" sz="29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C</a:t>
                          </a:r>
                        </a:p>
                      </a:txBody>
                      <a:tcPr marL="85029" marR="85029" marT="42514" marB="42514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56145574"/>
                      </a:ext>
                    </a:extLst>
                  </a:tr>
                  <a:tr h="660026">
                    <a:tc rowSpan="2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85029" marR="85029" marT="42514" marB="42514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45622" r="-811111" b="-1539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56250" t="-90826" r="-356250" b="-4055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156250" t="-90826" r="-256250" b="-4055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257862" t="-90826" r="-157862" b="-4055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355625" t="-90826" r="-56875" b="-4055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810000" t="-90826" r="-1111" b="-4055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68251530"/>
                      </a:ext>
                    </a:extLst>
                  </a:tr>
                  <a:tr h="660026">
                    <a:tc v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56250" t="-192593" r="-356250" b="-3092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156250" t="-192593" r="-256250" b="-3092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257862" t="-192593" r="-157862" b="-3092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355625" t="-192593" r="-56875" b="-309259"/>
                          </a:stretch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29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B</a:t>
                          </a:r>
                        </a:p>
                      </a:txBody>
                      <a:tcPr marL="85029" marR="85029" marT="42514" marB="42514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856427081"/>
                      </a:ext>
                    </a:extLst>
                  </a:tr>
                  <a:tr h="660026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pt-BR" sz="29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</a:t>
                          </a:r>
                        </a:p>
                      </a:txBody>
                      <a:tcPr marL="85029" marR="85029" marT="42514" marB="42514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56250" t="-292593" r="-356250" b="-2092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156250" t="-292593" r="-256250" b="-2092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24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355625" t="-292593" r="-56875" b="-209259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77490832"/>
                      </a:ext>
                    </a:extLst>
                  </a:tr>
                  <a:tr h="660026">
                    <a:tc vMerge="1">
                      <a:txBody>
                        <a:bodyPr/>
                        <a:lstStyle/>
                        <a:p>
                          <a:pPr algn="ctr"/>
                          <a:r>
                            <a:rPr lang="pt-BR" sz="2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56250" t="-388991" r="-356250" b="-1073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156250" t="-388991" r="-256250" b="-1073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257862" t="-388991" r="-157862" b="-1073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355625" t="-388991" r="-56875" b="-1073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10000" t="-388991" r="-1111" b="-1073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44599753"/>
                      </a:ext>
                    </a:extLst>
                  </a:tr>
                  <a:tr h="549509">
                    <a:tc>
                      <a:txBody>
                        <a:bodyPr/>
                        <a:lstStyle/>
                        <a:p>
                          <a:pPr algn="ctr"/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6250" t="-592222" r="-356250" b="-30000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pt-BR" sz="29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D</a:t>
                          </a:r>
                        </a:p>
                      </a:txBody>
                      <a:tcPr marL="85029" marR="85029" marT="42514" marB="42514"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55625" t="-592222" r="-56875" b="-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864724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CaixaDeTexto 5">
            <a:extLst>
              <a:ext uri="{FF2B5EF4-FFF2-40B4-BE49-F238E27FC236}">
                <a16:creationId xmlns:a16="http://schemas.microsoft.com/office/drawing/2014/main" id="{34276C31-197B-425D-A6B7-CFFFD5747EC0}"/>
              </a:ext>
            </a:extLst>
          </p:cNvPr>
          <p:cNvSpPr txBox="1"/>
          <p:nvPr/>
        </p:nvSpPr>
        <p:spPr>
          <a:xfrm>
            <a:off x="996188" y="2521343"/>
            <a:ext cx="6174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solidFill>
                  <a:srgbClr val="6F227C"/>
                </a:solidFill>
                <a:latin typeface="+mj-lt"/>
              </a:rPr>
              <a:t>S0</a:t>
            </a:r>
            <a:endParaRPr lang="pt-BR" b="1" dirty="0">
              <a:solidFill>
                <a:srgbClr val="6F227C"/>
              </a:solidFill>
              <a:latin typeface="+mj-lt"/>
            </a:endParaRP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ADE74280-7C42-4B08-2467-E6AB5FF493B5}"/>
              </a:ext>
            </a:extLst>
          </p:cNvPr>
          <p:cNvSpPr/>
          <p:nvPr/>
        </p:nvSpPr>
        <p:spPr>
          <a:xfrm>
            <a:off x="1685925" y="3106118"/>
            <a:ext cx="781050" cy="580057"/>
          </a:xfrm>
          <a:custGeom>
            <a:avLst/>
            <a:gdLst>
              <a:gd name="connsiteX0" fmla="*/ 0 w 781050"/>
              <a:gd name="connsiteY0" fmla="*/ 96678 h 580057"/>
              <a:gd name="connsiteX1" fmla="*/ 96678 w 781050"/>
              <a:gd name="connsiteY1" fmla="*/ 0 h 580057"/>
              <a:gd name="connsiteX2" fmla="*/ 684372 w 781050"/>
              <a:gd name="connsiteY2" fmla="*/ 0 h 580057"/>
              <a:gd name="connsiteX3" fmla="*/ 781050 w 781050"/>
              <a:gd name="connsiteY3" fmla="*/ 96678 h 580057"/>
              <a:gd name="connsiteX4" fmla="*/ 781050 w 781050"/>
              <a:gd name="connsiteY4" fmla="*/ 483379 h 580057"/>
              <a:gd name="connsiteX5" fmla="*/ 684372 w 781050"/>
              <a:gd name="connsiteY5" fmla="*/ 580057 h 580057"/>
              <a:gd name="connsiteX6" fmla="*/ 96678 w 781050"/>
              <a:gd name="connsiteY6" fmla="*/ 580057 h 580057"/>
              <a:gd name="connsiteX7" fmla="*/ 0 w 781050"/>
              <a:gd name="connsiteY7" fmla="*/ 483379 h 580057"/>
              <a:gd name="connsiteX8" fmla="*/ 0 w 781050"/>
              <a:gd name="connsiteY8" fmla="*/ 96678 h 580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81050" h="580057" extrusionOk="0">
                <a:moveTo>
                  <a:pt x="0" y="96678"/>
                </a:moveTo>
                <a:cubicBezTo>
                  <a:pt x="-5000" y="52057"/>
                  <a:pt x="34236" y="-3736"/>
                  <a:pt x="96678" y="0"/>
                </a:cubicBezTo>
                <a:cubicBezTo>
                  <a:pt x="342444" y="9559"/>
                  <a:pt x="564263" y="-8768"/>
                  <a:pt x="684372" y="0"/>
                </a:cubicBezTo>
                <a:cubicBezTo>
                  <a:pt x="734430" y="1115"/>
                  <a:pt x="779854" y="44699"/>
                  <a:pt x="781050" y="96678"/>
                </a:cubicBezTo>
                <a:cubicBezTo>
                  <a:pt x="766047" y="192175"/>
                  <a:pt x="800220" y="291905"/>
                  <a:pt x="781050" y="483379"/>
                </a:cubicBezTo>
                <a:cubicBezTo>
                  <a:pt x="787453" y="530687"/>
                  <a:pt x="742209" y="580350"/>
                  <a:pt x="684372" y="580057"/>
                </a:cubicBezTo>
                <a:cubicBezTo>
                  <a:pt x="391755" y="581452"/>
                  <a:pt x="204451" y="622645"/>
                  <a:pt x="96678" y="580057"/>
                </a:cubicBezTo>
                <a:cubicBezTo>
                  <a:pt x="45036" y="580311"/>
                  <a:pt x="-6049" y="534013"/>
                  <a:pt x="0" y="483379"/>
                </a:cubicBezTo>
                <a:cubicBezTo>
                  <a:pt x="12995" y="394523"/>
                  <a:pt x="-33247" y="226233"/>
                  <a:pt x="0" y="96678"/>
                </a:cubicBezTo>
                <a:close/>
              </a:path>
            </a:pathLst>
          </a:custGeom>
          <a:noFill/>
          <a:ln w="38100">
            <a:prstDash val="dashDot"/>
            <a:extLst>
              <a:ext uri="{C807C97D-BFC1-408E-A445-0C87EB9F89A2}">
                <ask:lineSketchStyleProps xmlns:ask="http://schemas.microsoft.com/office/drawing/2018/sketchyshapes" sd="981765707">
                  <a:prstGeom prst="round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8" name="Tabela 8">
                <a:extLst>
                  <a:ext uri="{FF2B5EF4-FFF2-40B4-BE49-F238E27FC236}">
                    <a16:creationId xmlns:a16="http://schemas.microsoft.com/office/drawing/2014/main" id="{5462824F-26D2-72FC-AF86-310E3821A675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124701" y="1663700"/>
              <a:ext cx="3724274" cy="502996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52524">
                      <a:extLst>
                        <a:ext uri="{9D8B030D-6E8A-4147-A177-3AD203B41FA5}">
                          <a16:colId xmlns:a16="http://schemas.microsoft.com/office/drawing/2014/main" val="1194101161"/>
                        </a:ext>
                      </a:extLst>
                    </a:gridCol>
                    <a:gridCol w="2571750">
                      <a:extLst>
                        <a:ext uri="{9D8B030D-6E8A-4147-A177-3AD203B41FA5}">
                          <a16:colId xmlns:a16="http://schemas.microsoft.com/office/drawing/2014/main" val="239271039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DEC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EXPRESSÃO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190234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40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4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A</m:t>
                                    </m:r>
                                  </m:e>
                                </m:acc>
                                <m:acc>
                                  <m:accPr>
                                    <m:chr m:val="̅"/>
                                    <m:ctrlPr>
                                      <a:rPr lang="pt-BR" sz="240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4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B</m:t>
                                    </m:r>
                                  </m:e>
                                </m:acc>
                                <m:acc>
                                  <m:accPr>
                                    <m:chr m:val="̅"/>
                                    <m:ctrlPr>
                                      <a:rPr lang="pt-BR" sz="240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4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C</m:t>
                                    </m:r>
                                  </m:e>
                                </m:acc>
                                <m:acc>
                                  <m:accPr>
                                    <m:chr m:val="̅"/>
                                    <m:ctrlPr>
                                      <a:rPr lang="pt-BR" sz="240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4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D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400" i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464908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260297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70581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834076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991355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966344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616785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364433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8110151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220324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8" name="Tabela 8">
                <a:extLst>
                  <a:ext uri="{FF2B5EF4-FFF2-40B4-BE49-F238E27FC236}">
                    <a16:creationId xmlns:a16="http://schemas.microsoft.com/office/drawing/2014/main" id="{5462824F-26D2-72FC-AF86-310E3821A675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124701" y="1663700"/>
              <a:ext cx="3724274" cy="502996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52524">
                      <a:extLst>
                        <a:ext uri="{9D8B030D-6E8A-4147-A177-3AD203B41FA5}">
                          <a16:colId xmlns:a16="http://schemas.microsoft.com/office/drawing/2014/main" val="1194101161"/>
                        </a:ext>
                      </a:extLst>
                    </a:gridCol>
                    <a:gridCol w="2571750">
                      <a:extLst>
                        <a:ext uri="{9D8B030D-6E8A-4147-A177-3AD203B41FA5}">
                          <a16:colId xmlns:a16="http://schemas.microsoft.com/office/drawing/2014/main" val="2392710391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DEC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EXPRESSÃO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19023437"/>
                      </a:ext>
                    </a:extLst>
                  </a:tr>
                  <a:tr h="45796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3"/>
                          <a:stretch>
                            <a:fillRect l="-44917" t="-109333" r="-946" b="-932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46490845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2602970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705812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83407616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99135588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96634445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6167856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36443396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811015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220324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4DF57B7-7F1A-4151-B3A2-F7610537F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413757713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427EED-7B7F-D6AC-6C01-70E63600B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Decodificador “Binário </a:t>
            </a:r>
            <a:r>
              <a:rPr lang="pt-BR" dirty="0">
                <a:sym typeface="Wingdings" panose="05000000000000000000" pitchFamily="2" charset="2"/>
              </a:rPr>
              <a:t> Decimal” – Circuito Combinacional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ela 3">
                <a:extLst>
                  <a:ext uri="{FF2B5EF4-FFF2-40B4-BE49-F238E27FC236}">
                    <a16:creationId xmlns:a16="http://schemas.microsoft.com/office/drawing/2014/main" id="{4532F266-5930-2029-9885-EBB081A08CA7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071860" y="2521343"/>
              <a:ext cx="4986042" cy="373912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49509">
                      <a:extLst>
                        <a:ext uri="{9D8B030D-6E8A-4147-A177-3AD203B41FA5}">
                          <a16:colId xmlns:a16="http://schemas.microsoft.com/office/drawing/2014/main" val="1874362615"/>
                        </a:ext>
                      </a:extLst>
                    </a:gridCol>
                    <a:gridCol w="971756">
                      <a:extLst>
                        <a:ext uri="{9D8B030D-6E8A-4147-A177-3AD203B41FA5}">
                          <a16:colId xmlns:a16="http://schemas.microsoft.com/office/drawing/2014/main" val="1191165301"/>
                        </a:ext>
                      </a:extLst>
                    </a:gridCol>
                    <a:gridCol w="971756">
                      <a:extLst>
                        <a:ext uri="{9D8B030D-6E8A-4147-A177-3AD203B41FA5}">
                          <a16:colId xmlns:a16="http://schemas.microsoft.com/office/drawing/2014/main" val="1598401684"/>
                        </a:ext>
                      </a:extLst>
                    </a:gridCol>
                    <a:gridCol w="971756">
                      <a:extLst>
                        <a:ext uri="{9D8B030D-6E8A-4147-A177-3AD203B41FA5}">
                          <a16:colId xmlns:a16="http://schemas.microsoft.com/office/drawing/2014/main" val="3493507002"/>
                        </a:ext>
                      </a:extLst>
                    </a:gridCol>
                    <a:gridCol w="971756">
                      <a:extLst>
                        <a:ext uri="{9D8B030D-6E8A-4147-A177-3AD203B41FA5}">
                          <a16:colId xmlns:a16="http://schemas.microsoft.com/office/drawing/2014/main" val="2880839528"/>
                        </a:ext>
                      </a:extLst>
                    </a:gridCol>
                    <a:gridCol w="549509">
                      <a:extLst>
                        <a:ext uri="{9D8B030D-6E8A-4147-A177-3AD203B41FA5}">
                          <a16:colId xmlns:a16="http://schemas.microsoft.com/office/drawing/2014/main" val="2380178616"/>
                        </a:ext>
                      </a:extLst>
                    </a:gridCol>
                  </a:tblGrid>
                  <a:tr h="549509">
                    <a:tc>
                      <a:txBody>
                        <a:bodyPr/>
                        <a:lstStyle/>
                        <a:p>
                          <a:pPr algn="ctr"/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9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9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85029" marR="85029" marT="42514" marB="42514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pt-BR" sz="29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C</a:t>
                          </a:r>
                        </a:p>
                      </a:txBody>
                      <a:tcPr marL="85029" marR="85029" marT="42514" marB="42514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56145574"/>
                      </a:ext>
                    </a:extLst>
                  </a:tr>
                  <a:tr h="660026">
                    <a:tc row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9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9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A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85029" marR="85029" marT="42514" marB="42514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4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A</m:t>
                                    </m:r>
                                  </m:e>
                                </m:acc>
                                <m:acc>
                                  <m:accPr>
                                    <m:chr m:val="̅"/>
                                    <m:ctrlPr>
                                      <a:rPr lang="pt-BR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4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B</m:t>
                                    </m:r>
                                  </m:e>
                                </m:acc>
                                <m:acc>
                                  <m:accPr>
                                    <m:chr m:val="̅"/>
                                    <m:ctrlPr>
                                      <a:rPr lang="pt-BR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4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C</m:t>
                                    </m:r>
                                  </m:e>
                                </m:acc>
                                <m:acc>
                                  <m:accPr>
                                    <m:chr m:val="̅"/>
                                    <m:ctrlPr>
                                      <a:rPr lang="pt-BR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4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D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400" b="0" i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4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A</m:t>
                                    </m:r>
                                  </m:e>
                                </m:acc>
                                <m:acc>
                                  <m:accPr>
                                    <m:chr m:val="̅"/>
                                    <m:ctrlPr>
                                      <a:rPr lang="pt-BR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4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B</m:t>
                                    </m:r>
                                  </m:e>
                                </m:acc>
                                <m:acc>
                                  <m:accPr>
                                    <m:chr m:val="̅"/>
                                    <m:ctrlPr>
                                      <a:rPr lang="pt-BR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4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C</m:t>
                                    </m:r>
                                  </m:e>
                                </m:acc>
                                <m:r>
                                  <m:rPr>
                                    <m:sty m:val="p"/>
                                  </m:rP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D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4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A</m:t>
                                    </m:r>
                                  </m:e>
                                </m:acc>
                                <m:acc>
                                  <m:accPr>
                                    <m:chr m:val="̅"/>
                                    <m:ctrlPr>
                                      <a:rPr lang="pt-BR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4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B</m:t>
                                    </m:r>
                                  </m:e>
                                </m:acc>
                                <m:r>
                                  <m:rPr>
                                    <m:sty m:val="p"/>
                                  </m:rP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CD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4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A</m:t>
                                    </m:r>
                                  </m:e>
                                </m:acc>
                                <m:acc>
                                  <m:accPr>
                                    <m:chr m:val="̅"/>
                                    <m:ctrlPr>
                                      <a:rPr lang="pt-BR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4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B</m:t>
                                    </m:r>
                                  </m:e>
                                </m:acc>
                                <m:r>
                                  <m:rPr>
                                    <m:sty m:val="p"/>
                                  </m:rP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C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pt-BR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4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D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9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9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B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2868251530"/>
                      </a:ext>
                    </a:extLst>
                  </a:tr>
                  <a:tr h="660026">
                    <a:tc v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4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A</m:t>
                                    </m:r>
                                  </m:e>
                                </m:acc>
                                <m:r>
                                  <m:rPr>
                                    <m:sty m:val="p"/>
                                  </m:rP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B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pt-BR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4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C</m:t>
                                    </m:r>
                                  </m:e>
                                </m:acc>
                                <m:acc>
                                  <m:accPr>
                                    <m:chr m:val="̅"/>
                                    <m:ctrlPr>
                                      <a:rPr lang="pt-BR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4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D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4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A</m:t>
                                    </m:r>
                                  </m:e>
                                </m:acc>
                                <m:r>
                                  <m:rPr>
                                    <m:sty m:val="p"/>
                                  </m:rP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B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pt-BR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4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C</m:t>
                                    </m:r>
                                  </m:e>
                                </m:acc>
                                <m:r>
                                  <m:rPr>
                                    <m:sty m:val="p"/>
                                  </m:rP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D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4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A</m:t>
                                    </m:r>
                                  </m:e>
                                </m:acc>
                                <m:r>
                                  <m:rPr>
                                    <m:sty m:val="p"/>
                                  </m:rP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BCD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4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A</m:t>
                                    </m:r>
                                  </m:e>
                                </m:acc>
                                <m:r>
                                  <m:rPr>
                                    <m:sty m:val="p"/>
                                  </m:rP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BC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pt-BR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4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D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29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B</a:t>
                          </a:r>
                        </a:p>
                      </a:txBody>
                      <a:tcPr marL="85029" marR="85029" marT="42514" marB="42514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856427081"/>
                      </a:ext>
                    </a:extLst>
                  </a:tr>
                  <a:tr h="660026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pt-BR" sz="29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</a:t>
                          </a:r>
                        </a:p>
                      </a:txBody>
                      <a:tcPr marL="85029" marR="85029" marT="42514" marB="42514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AB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pt-BR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4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C</m:t>
                                    </m:r>
                                  </m:e>
                                </m:acc>
                                <m:acc>
                                  <m:accPr>
                                    <m:chr m:val="̅"/>
                                    <m:ctrlPr>
                                      <a:rPr lang="pt-BR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4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D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AB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pt-BR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4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C</m:t>
                                    </m:r>
                                  </m:e>
                                </m:acc>
                                <m:r>
                                  <m:rPr>
                                    <m:sty m:val="p"/>
                                  </m:rP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D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ABCD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ABC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pt-BR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4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D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77490832"/>
                      </a:ext>
                    </a:extLst>
                  </a:tr>
                  <a:tr h="660026">
                    <a:tc vMerge="1">
                      <a:txBody>
                        <a:bodyPr/>
                        <a:lstStyle/>
                        <a:p>
                          <a:pPr algn="ctr"/>
                          <a:r>
                            <a:rPr lang="pt-BR" sz="2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A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pt-BR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4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B</m:t>
                                    </m:r>
                                  </m:e>
                                </m:acc>
                                <m:acc>
                                  <m:accPr>
                                    <m:chr m:val="̅"/>
                                    <m:ctrlPr>
                                      <a:rPr lang="pt-BR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4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C</m:t>
                                    </m:r>
                                  </m:e>
                                </m:acc>
                                <m:acc>
                                  <m:accPr>
                                    <m:chr m:val="̅"/>
                                    <m:ctrlPr>
                                      <a:rPr lang="pt-BR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4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D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A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pt-BR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4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B</m:t>
                                    </m:r>
                                  </m:e>
                                </m:acc>
                                <m:acc>
                                  <m:accPr>
                                    <m:chr m:val="̅"/>
                                    <m:ctrlPr>
                                      <a:rPr lang="pt-BR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4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C</m:t>
                                    </m:r>
                                  </m:e>
                                </m:acc>
                                <m:r>
                                  <m:rPr>
                                    <m:sty m:val="p"/>
                                  </m:rP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D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A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pt-BR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4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B</m:t>
                                    </m:r>
                                  </m:e>
                                </m:acc>
                                <m:r>
                                  <m:rPr>
                                    <m:sty m:val="p"/>
                                  </m:rP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CD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A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pt-BR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4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B</m:t>
                                    </m:r>
                                  </m:e>
                                </m:acc>
                                <m:r>
                                  <m:rPr>
                                    <m:sty m:val="p"/>
                                  </m:rP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C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pt-BR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4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D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9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9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B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44599753"/>
                      </a:ext>
                    </a:extLst>
                  </a:tr>
                  <a:tr h="549509">
                    <a:tc>
                      <a:txBody>
                        <a:bodyPr/>
                        <a:lstStyle/>
                        <a:p>
                          <a:pPr algn="ctr"/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9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9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D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pt-BR" sz="29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D</a:t>
                          </a:r>
                        </a:p>
                      </a:txBody>
                      <a:tcPr marL="85029" marR="85029" marT="42514" marB="42514"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9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9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D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864724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ela 3">
                <a:extLst>
                  <a:ext uri="{FF2B5EF4-FFF2-40B4-BE49-F238E27FC236}">
                    <a16:creationId xmlns:a16="http://schemas.microsoft.com/office/drawing/2014/main" id="{4532F266-5930-2029-9885-EBB081A08CA7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071860" y="2521343"/>
              <a:ext cx="4986042" cy="373912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49509">
                      <a:extLst>
                        <a:ext uri="{9D8B030D-6E8A-4147-A177-3AD203B41FA5}">
                          <a16:colId xmlns:a16="http://schemas.microsoft.com/office/drawing/2014/main" val="1874362615"/>
                        </a:ext>
                      </a:extLst>
                    </a:gridCol>
                    <a:gridCol w="971756">
                      <a:extLst>
                        <a:ext uri="{9D8B030D-6E8A-4147-A177-3AD203B41FA5}">
                          <a16:colId xmlns:a16="http://schemas.microsoft.com/office/drawing/2014/main" val="1191165301"/>
                        </a:ext>
                      </a:extLst>
                    </a:gridCol>
                    <a:gridCol w="971756">
                      <a:extLst>
                        <a:ext uri="{9D8B030D-6E8A-4147-A177-3AD203B41FA5}">
                          <a16:colId xmlns:a16="http://schemas.microsoft.com/office/drawing/2014/main" val="1598401684"/>
                        </a:ext>
                      </a:extLst>
                    </a:gridCol>
                    <a:gridCol w="971756">
                      <a:extLst>
                        <a:ext uri="{9D8B030D-6E8A-4147-A177-3AD203B41FA5}">
                          <a16:colId xmlns:a16="http://schemas.microsoft.com/office/drawing/2014/main" val="3493507002"/>
                        </a:ext>
                      </a:extLst>
                    </a:gridCol>
                    <a:gridCol w="971756">
                      <a:extLst>
                        <a:ext uri="{9D8B030D-6E8A-4147-A177-3AD203B41FA5}">
                          <a16:colId xmlns:a16="http://schemas.microsoft.com/office/drawing/2014/main" val="2880839528"/>
                        </a:ext>
                      </a:extLst>
                    </a:gridCol>
                    <a:gridCol w="549509">
                      <a:extLst>
                        <a:ext uri="{9D8B030D-6E8A-4147-A177-3AD203B41FA5}">
                          <a16:colId xmlns:a16="http://schemas.microsoft.com/office/drawing/2014/main" val="2380178616"/>
                        </a:ext>
                      </a:extLst>
                    </a:gridCol>
                  </a:tblGrid>
                  <a:tr h="549509">
                    <a:tc>
                      <a:txBody>
                        <a:bodyPr/>
                        <a:lstStyle/>
                        <a:p>
                          <a:pPr algn="ctr"/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85029" marR="85029" marT="42514" marB="42514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28125" t="-10000" r="-128125" b="-612222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pt-BR" sz="29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C</a:t>
                          </a:r>
                        </a:p>
                      </a:txBody>
                      <a:tcPr marL="85029" marR="85029" marT="42514" marB="42514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56145574"/>
                      </a:ext>
                    </a:extLst>
                  </a:tr>
                  <a:tr h="660026">
                    <a:tc rowSpan="2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85029" marR="85029" marT="42514" marB="42514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45622" r="-811111" b="-1539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56250" t="-90826" r="-356250" b="-4055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156250" t="-90826" r="-256250" b="-4055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257862" t="-90826" r="-157862" b="-4055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355625" t="-90826" r="-56875" b="-4055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810000" t="-90826" r="-1111" b="-4055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68251530"/>
                      </a:ext>
                    </a:extLst>
                  </a:tr>
                  <a:tr h="660026">
                    <a:tc v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56250" t="-192593" r="-356250" b="-3092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156250" t="-192593" r="-256250" b="-3092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257862" t="-192593" r="-157862" b="-3092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355625" t="-192593" r="-56875" b="-309259"/>
                          </a:stretch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29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B</a:t>
                          </a:r>
                        </a:p>
                      </a:txBody>
                      <a:tcPr marL="85029" marR="85029" marT="42514" marB="42514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856427081"/>
                      </a:ext>
                    </a:extLst>
                  </a:tr>
                  <a:tr h="660026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pt-BR" sz="29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</a:t>
                          </a:r>
                        </a:p>
                      </a:txBody>
                      <a:tcPr marL="85029" marR="85029" marT="42514" marB="42514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56250" t="-292593" r="-356250" b="-2092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156250" t="-292593" r="-256250" b="-2092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257862" t="-292593" r="-157862" b="-2092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355625" t="-292593" r="-56875" b="-209259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77490832"/>
                      </a:ext>
                    </a:extLst>
                  </a:tr>
                  <a:tr h="660026">
                    <a:tc vMerge="1">
                      <a:txBody>
                        <a:bodyPr/>
                        <a:lstStyle/>
                        <a:p>
                          <a:pPr algn="ctr"/>
                          <a:r>
                            <a:rPr lang="pt-BR" sz="2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56250" t="-388991" r="-356250" b="-1073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156250" t="-388991" r="-256250" b="-1073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257862" t="-388991" r="-157862" b="-1073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355625" t="-388991" r="-56875" b="-1073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10000" t="-388991" r="-1111" b="-1073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44599753"/>
                      </a:ext>
                    </a:extLst>
                  </a:tr>
                  <a:tr h="549509">
                    <a:tc>
                      <a:txBody>
                        <a:bodyPr/>
                        <a:lstStyle/>
                        <a:p>
                          <a:pPr algn="ctr"/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6250" t="-592222" r="-356250" b="-30000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pt-BR" sz="29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D</a:t>
                          </a:r>
                        </a:p>
                      </a:txBody>
                      <a:tcPr marL="85029" marR="85029" marT="42514" marB="42514"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55625" t="-592222" r="-56875" b="-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8647246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39F3923C-E339-56FB-C9B2-F69829E51E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5596559"/>
              </p:ext>
            </p:extLst>
          </p:nvPr>
        </p:nvGraphicFramePr>
        <p:xfrm>
          <a:off x="7113815" y="1901825"/>
          <a:ext cx="3755570" cy="435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1114">
                  <a:extLst>
                    <a:ext uri="{9D8B030D-6E8A-4147-A177-3AD203B41FA5}">
                      <a16:colId xmlns:a16="http://schemas.microsoft.com/office/drawing/2014/main" val="1048144912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408744445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3640525091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2253530810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1722894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9513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9501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4948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09543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483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4384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5388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2953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9297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11165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3212319"/>
                  </a:ext>
                </a:extLst>
              </a:tr>
            </a:tbl>
          </a:graphicData>
        </a:graphic>
      </p:graphicFrame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38D8557-938E-458A-9E12-77108E403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/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10623530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427EED-7B7F-D6AC-6C01-70E63600B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Decodificador “Binário </a:t>
            </a:r>
            <a:r>
              <a:rPr lang="pt-BR" dirty="0">
                <a:sym typeface="Wingdings" panose="05000000000000000000" pitchFamily="2" charset="2"/>
              </a:rPr>
              <a:t> Decimal” – Circuito Combinacional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ela 3">
                <a:extLst>
                  <a:ext uri="{FF2B5EF4-FFF2-40B4-BE49-F238E27FC236}">
                    <a16:creationId xmlns:a16="http://schemas.microsoft.com/office/drawing/2014/main" id="{4532F266-5930-2029-9885-EBB081A08CA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97407648"/>
                  </p:ext>
                </p:extLst>
              </p:nvPr>
            </p:nvGraphicFramePr>
            <p:xfrm>
              <a:off x="1071860" y="2521343"/>
              <a:ext cx="4986042" cy="373912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49509">
                      <a:extLst>
                        <a:ext uri="{9D8B030D-6E8A-4147-A177-3AD203B41FA5}">
                          <a16:colId xmlns:a16="http://schemas.microsoft.com/office/drawing/2014/main" val="1874362615"/>
                        </a:ext>
                      </a:extLst>
                    </a:gridCol>
                    <a:gridCol w="971756">
                      <a:extLst>
                        <a:ext uri="{9D8B030D-6E8A-4147-A177-3AD203B41FA5}">
                          <a16:colId xmlns:a16="http://schemas.microsoft.com/office/drawing/2014/main" val="1191165301"/>
                        </a:ext>
                      </a:extLst>
                    </a:gridCol>
                    <a:gridCol w="971756">
                      <a:extLst>
                        <a:ext uri="{9D8B030D-6E8A-4147-A177-3AD203B41FA5}">
                          <a16:colId xmlns:a16="http://schemas.microsoft.com/office/drawing/2014/main" val="1598401684"/>
                        </a:ext>
                      </a:extLst>
                    </a:gridCol>
                    <a:gridCol w="971756">
                      <a:extLst>
                        <a:ext uri="{9D8B030D-6E8A-4147-A177-3AD203B41FA5}">
                          <a16:colId xmlns:a16="http://schemas.microsoft.com/office/drawing/2014/main" val="3493507002"/>
                        </a:ext>
                      </a:extLst>
                    </a:gridCol>
                    <a:gridCol w="971756">
                      <a:extLst>
                        <a:ext uri="{9D8B030D-6E8A-4147-A177-3AD203B41FA5}">
                          <a16:colId xmlns:a16="http://schemas.microsoft.com/office/drawing/2014/main" val="2880839528"/>
                        </a:ext>
                      </a:extLst>
                    </a:gridCol>
                    <a:gridCol w="549509">
                      <a:extLst>
                        <a:ext uri="{9D8B030D-6E8A-4147-A177-3AD203B41FA5}">
                          <a16:colId xmlns:a16="http://schemas.microsoft.com/office/drawing/2014/main" val="2380178616"/>
                        </a:ext>
                      </a:extLst>
                    </a:gridCol>
                  </a:tblGrid>
                  <a:tr h="549509">
                    <a:tc>
                      <a:txBody>
                        <a:bodyPr/>
                        <a:lstStyle/>
                        <a:p>
                          <a:pPr algn="ctr"/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9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9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85029" marR="85029" marT="42514" marB="42514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pt-BR" sz="29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C</a:t>
                          </a:r>
                        </a:p>
                      </a:txBody>
                      <a:tcPr marL="85029" marR="85029" marT="42514" marB="42514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56145574"/>
                      </a:ext>
                    </a:extLst>
                  </a:tr>
                  <a:tr h="660026">
                    <a:tc row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9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9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A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85029" marR="85029" marT="42514" marB="42514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9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9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B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2868251530"/>
                      </a:ext>
                    </a:extLst>
                  </a:tr>
                  <a:tr h="660026">
                    <a:tc v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29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B</a:t>
                          </a:r>
                        </a:p>
                      </a:txBody>
                      <a:tcPr marL="85029" marR="85029" marT="42514" marB="42514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856427081"/>
                      </a:ext>
                    </a:extLst>
                  </a:tr>
                  <a:tr h="660026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pt-BR" sz="29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</a:t>
                          </a:r>
                        </a:p>
                      </a:txBody>
                      <a:tcPr marL="85029" marR="85029" marT="42514" marB="42514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X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X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24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X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77490832"/>
                      </a:ext>
                    </a:extLst>
                  </a:tr>
                  <a:tr h="660026">
                    <a:tc vMerge="1">
                      <a:txBody>
                        <a:bodyPr/>
                        <a:lstStyle/>
                        <a:p>
                          <a:pPr algn="ctr"/>
                          <a:r>
                            <a:rPr lang="pt-BR" sz="2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X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X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9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9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B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44599753"/>
                      </a:ext>
                    </a:extLst>
                  </a:tr>
                  <a:tr h="549509">
                    <a:tc>
                      <a:txBody>
                        <a:bodyPr/>
                        <a:lstStyle/>
                        <a:p>
                          <a:pPr algn="ctr"/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9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9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D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pt-BR" sz="29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D</a:t>
                          </a:r>
                        </a:p>
                      </a:txBody>
                      <a:tcPr marL="85029" marR="85029" marT="42514" marB="42514"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9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9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D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864724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ela 3">
                <a:extLst>
                  <a:ext uri="{FF2B5EF4-FFF2-40B4-BE49-F238E27FC236}">
                    <a16:creationId xmlns:a16="http://schemas.microsoft.com/office/drawing/2014/main" id="{4532F266-5930-2029-9885-EBB081A08CA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97407648"/>
                  </p:ext>
                </p:extLst>
              </p:nvPr>
            </p:nvGraphicFramePr>
            <p:xfrm>
              <a:off x="1071860" y="2521343"/>
              <a:ext cx="4986042" cy="373912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49509">
                      <a:extLst>
                        <a:ext uri="{9D8B030D-6E8A-4147-A177-3AD203B41FA5}">
                          <a16:colId xmlns:a16="http://schemas.microsoft.com/office/drawing/2014/main" val="1874362615"/>
                        </a:ext>
                      </a:extLst>
                    </a:gridCol>
                    <a:gridCol w="971756">
                      <a:extLst>
                        <a:ext uri="{9D8B030D-6E8A-4147-A177-3AD203B41FA5}">
                          <a16:colId xmlns:a16="http://schemas.microsoft.com/office/drawing/2014/main" val="1191165301"/>
                        </a:ext>
                      </a:extLst>
                    </a:gridCol>
                    <a:gridCol w="971756">
                      <a:extLst>
                        <a:ext uri="{9D8B030D-6E8A-4147-A177-3AD203B41FA5}">
                          <a16:colId xmlns:a16="http://schemas.microsoft.com/office/drawing/2014/main" val="1598401684"/>
                        </a:ext>
                      </a:extLst>
                    </a:gridCol>
                    <a:gridCol w="971756">
                      <a:extLst>
                        <a:ext uri="{9D8B030D-6E8A-4147-A177-3AD203B41FA5}">
                          <a16:colId xmlns:a16="http://schemas.microsoft.com/office/drawing/2014/main" val="3493507002"/>
                        </a:ext>
                      </a:extLst>
                    </a:gridCol>
                    <a:gridCol w="971756">
                      <a:extLst>
                        <a:ext uri="{9D8B030D-6E8A-4147-A177-3AD203B41FA5}">
                          <a16:colId xmlns:a16="http://schemas.microsoft.com/office/drawing/2014/main" val="2880839528"/>
                        </a:ext>
                      </a:extLst>
                    </a:gridCol>
                    <a:gridCol w="549509">
                      <a:extLst>
                        <a:ext uri="{9D8B030D-6E8A-4147-A177-3AD203B41FA5}">
                          <a16:colId xmlns:a16="http://schemas.microsoft.com/office/drawing/2014/main" val="2380178616"/>
                        </a:ext>
                      </a:extLst>
                    </a:gridCol>
                  </a:tblGrid>
                  <a:tr h="549509">
                    <a:tc>
                      <a:txBody>
                        <a:bodyPr/>
                        <a:lstStyle/>
                        <a:p>
                          <a:pPr algn="ctr"/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85029" marR="85029" marT="42514" marB="42514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28125" t="-10000" r="-128125" b="-612222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pt-BR" sz="29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C</a:t>
                          </a:r>
                        </a:p>
                      </a:txBody>
                      <a:tcPr marL="85029" marR="85029" marT="42514" marB="42514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56145574"/>
                      </a:ext>
                    </a:extLst>
                  </a:tr>
                  <a:tr h="660026">
                    <a:tc rowSpan="2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85029" marR="85029" marT="42514" marB="42514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45622" r="-811111" b="-1539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56250" t="-90826" r="-356250" b="-4055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156250" t="-90826" r="-256250" b="-4055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257862" t="-90826" r="-157862" b="-4055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355625" t="-90826" r="-56875" b="-4055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810000" t="-90826" r="-1111" b="-4055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68251530"/>
                      </a:ext>
                    </a:extLst>
                  </a:tr>
                  <a:tr h="660026">
                    <a:tc v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56250" t="-192593" r="-356250" b="-3092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156250" t="-192593" r="-256250" b="-3092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257862" t="-192593" r="-157862" b="-3092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355625" t="-192593" r="-56875" b="-309259"/>
                          </a:stretch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29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B</a:t>
                          </a:r>
                        </a:p>
                      </a:txBody>
                      <a:tcPr marL="85029" marR="85029" marT="42514" marB="42514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856427081"/>
                      </a:ext>
                    </a:extLst>
                  </a:tr>
                  <a:tr h="660026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pt-BR" sz="29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</a:t>
                          </a:r>
                        </a:p>
                      </a:txBody>
                      <a:tcPr marL="85029" marR="85029" marT="42514" marB="42514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56250" t="-292593" r="-356250" b="-2092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156250" t="-292593" r="-256250" b="-2092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24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355625" t="-292593" r="-56875" b="-209259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77490832"/>
                      </a:ext>
                    </a:extLst>
                  </a:tr>
                  <a:tr h="660026">
                    <a:tc vMerge="1">
                      <a:txBody>
                        <a:bodyPr/>
                        <a:lstStyle/>
                        <a:p>
                          <a:pPr algn="ctr"/>
                          <a:r>
                            <a:rPr lang="pt-BR" sz="2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56250" t="-388991" r="-356250" b="-1073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156250" t="-388991" r="-256250" b="-1073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257862" t="-388991" r="-157862" b="-1073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355625" t="-388991" r="-56875" b="-1073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10000" t="-388991" r="-1111" b="-1073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44599753"/>
                      </a:ext>
                    </a:extLst>
                  </a:tr>
                  <a:tr h="549509">
                    <a:tc>
                      <a:txBody>
                        <a:bodyPr/>
                        <a:lstStyle/>
                        <a:p>
                          <a:pPr algn="ctr"/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6250" t="-592222" r="-356250" b="-30000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pt-BR" sz="29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D</a:t>
                          </a:r>
                        </a:p>
                      </a:txBody>
                      <a:tcPr marL="85029" marR="85029" marT="42514" marB="42514"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55625" t="-592222" r="-56875" b="-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8647246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39F3923C-E339-56FB-C9B2-F69829E51E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5238362"/>
              </p:ext>
            </p:extLst>
          </p:nvPr>
        </p:nvGraphicFramePr>
        <p:xfrm>
          <a:off x="7113815" y="1901825"/>
          <a:ext cx="3755570" cy="435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1114">
                  <a:extLst>
                    <a:ext uri="{9D8B030D-6E8A-4147-A177-3AD203B41FA5}">
                      <a16:colId xmlns:a16="http://schemas.microsoft.com/office/drawing/2014/main" val="1048144912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408744445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3640525091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2253530810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1722894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9513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9501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4948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09543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483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4384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5388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2953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9297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11165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3212319"/>
                  </a:ext>
                </a:extLst>
              </a:tr>
            </a:tbl>
          </a:graphicData>
        </a:graphic>
      </p:graphicFrame>
      <p:sp>
        <p:nvSpPr>
          <p:cNvPr id="6" name="CaixaDeTexto 5">
            <a:extLst>
              <a:ext uri="{FF2B5EF4-FFF2-40B4-BE49-F238E27FC236}">
                <a16:creationId xmlns:a16="http://schemas.microsoft.com/office/drawing/2014/main" id="{34276C31-197B-425D-A6B7-CFFFD5747EC0}"/>
              </a:ext>
            </a:extLst>
          </p:cNvPr>
          <p:cNvSpPr txBox="1"/>
          <p:nvPr/>
        </p:nvSpPr>
        <p:spPr>
          <a:xfrm>
            <a:off x="996188" y="2521343"/>
            <a:ext cx="6174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solidFill>
                  <a:srgbClr val="6F227C"/>
                </a:solidFill>
                <a:latin typeface="+mj-lt"/>
              </a:rPr>
              <a:t>S1</a:t>
            </a:r>
            <a:endParaRPr lang="pt-BR" b="1" dirty="0">
              <a:solidFill>
                <a:srgbClr val="6F227C"/>
              </a:solidFill>
              <a:latin typeface="+mj-lt"/>
            </a:endParaRPr>
          </a:p>
        </p:txBody>
      </p:sp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C81135FF-B62D-424F-A019-95A927AA2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/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3966612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427EED-7B7F-D6AC-6C01-70E63600B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Decodificador “Binário </a:t>
            </a:r>
            <a:r>
              <a:rPr lang="pt-BR" dirty="0">
                <a:sym typeface="Wingdings" panose="05000000000000000000" pitchFamily="2" charset="2"/>
              </a:rPr>
              <a:t> Decimal” – Circuito Combinacional</a:t>
            </a:r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ela 3">
                <a:extLst>
                  <a:ext uri="{FF2B5EF4-FFF2-40B4-BE49-F238E27FC236}">
                    <a16:creationId xmlns:a16="http://schemas.microsoft.com/office/drawing/2014/main" id="{4532F266-5930-2029-9885-EBB081A08CA7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071860" y="2521343"/>
              <a:ext cx="4986042" cy="373912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49509">
                      <a:extLst>
                        <a:ext uri="{9D8B030D-6E8A-4147-A177-3AD203B41FA5}">
                          <a16:colId xmlns:a16="http://schemas.microsoft.com/office/drawing/2014/main" val="1874362615"/>
                        </a:ext>
                      </a:extLst>
                    </a:gridCol>
                    <a:gridCol w="971756">
                      <a:extLst>
                        <a:ext uri="{9D8B030D-6E8A-4147-A177-3AD203B41FA5}">
                          <a16:colId xmlns:a16="http://schemas.microsoft.com/office/drawing/2014/main" val="1191165301"/>
                        </a:ext>
                      </a:extLst>
                    </a:gridCol>
                    <a:gridCol w="971756">
                      <a:extLst>
                        <a:ext uri="{9D8B030D-6E8A-4147-A177-3AD203B41FA5}">
                          <a16:colId xmlns:a16="http://schemas.microsoft.com/office/drawing/2014/main" val="1598401684"/>
                        </a:ext>
                      </a:extLst>
                    </a:gridCol>
                    <a:gridCol w="971756">
                      <a:extLst>
                        <a:ext uri="{9D8B030D-6E8A-4147-A177-3AD203B41FA5}">
                          <a16:colId xmlns:a16="http://schemas.microsoft.com/office/drawing/2014/main" val="3493507002"/>
                        </a:ext>
                      </a:extLst>
                    </a:gridCol>
                    <a:gridCol w="971756">
                      <a:extLst>
                        <a:ext uri="{9D8B030D-6E8A-4147-A177-3AD203B41FA5}">
                          <a16:colId xmlns:a16="http://schemas.microsoft.com/office/drawing/2014/main" val="2880839528"/>
                        </a:ext>
                      </a:extLst>
                    </a:gridCol>
                    <a:gridCol w="549509">
                      <a:extLst>
                        <a:ext uri="{9D8B030D-6E8A-4147-A177-3AD203B41FA5}">
                          <a16:colId xmlns:a16="http://schemas.microsoft.com/office/drawing/2014/main" val="2380178616"/>
                        </a:ext>
                      </a:extLst>
                    </a:gridCol>
                  </a:tblGrid>
                  <a:tr h="549509">
                    <a:tc>
                      <a:txBody>
                        <a:bodyPr/>
                        <a:lstStyle/>
                        <a:p>
                          <a:pPr algn="ctr"/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9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9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85029" marR="85029" marT="42514" marB="42514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pt-BR" sz="29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C</a:t>
                          </a:r>
                        </a:p>
                      </a:txBody>
                      <a:tcPr marL="85029" marR="85029" marT="42514" marB="42514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56145574"/>
                      </a:ext>
                    </a:extLst>
                  </a:tr>
                  <a:tr h="660026">
                    <a:tc row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9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9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A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85029" marR="85029" marT="42514" marB="42514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9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9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B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2868251530"/>
                      </a:ext>
                    </a:extLst>
                  </a:tr>
                  <a:tr h="660026">
                    <a:tc v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29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B</a:t>
                          </a:r>
                        </a:p>
                      </a:txBody>
                      <a:tcPr marL="85029" marR="85029" marT="42514" marB="42514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856427081"/>
                      </a:ext>
                    </a:extLst>
                  </a:tr>
                  <a:tr h="660026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pt-BR" sz="29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</a:t>
                          </a:r>
                        </a:p>
                      </a:txBody>
                      <a:tcPr marL="85029" marR="85029" marT="42514" marB="42514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X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X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24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X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77490832"/>
                      </a:ext>
                    </a:extLst>
                  </a:tr>
                  <a:tr h="660026">
                    <a:tc vMerge="1">
                      <a:txBody>
                        <a:bodyPr/>
                        <a:lstStyle/>
                        <a:p>
                          <a:pPr algn="ctr"/>
                          <a:r>
                            <a:rPr lang="pt-BR" sz="2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X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X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9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9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B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44599753"/>
                      </a:ext>
                    </a:extLst>
                  </a:tr>
                  <a:tr h="549509">
                    <a:tc>
                      <a:txBody>
                        <a:bodyPr/>
                        <a:lstStyle/>
                        <a:p>
                          <a:pPr algn="ctr"/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9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9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D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pt-BR" sz="29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D</a:t>
                          </a:r>
                        </a:p>
                      </a:txBody>
                      <a:tcPr marL="85029" marR="85029" marT="42514" marB="42514"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9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9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D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864724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ela 3">
                <a:extLst>
                  <a:ext uri="{FF2B5EF4-FFF2-40B4-BE49-F238E27FC236}">
                    <a16:creationId xmlns:a16="http://schemas.microsoft.com/office/drawing/2014/main" id="{4532F266-5930-2029-9885-EBB081A08CA7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071860" y="2521343"/>
              <a:ext cx="4986042" cy="373912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49509">
                      <a:extLst>
                        <a:ext uri="{9D8B030D-6E8A-4147-A177-3AD203B41FA5}">
                          <a16:colId xmlns:a16="http://schemas.microsoft.com/office/drawing/2014/main" val="1874362615"/>
                        </a:ext>
                      </a:extLst>
                    </a:gridCol>
                    <a:gridCol w="971756">
                      <a:extLst>
                        <a:ext uri="{9D8B030D-6E8A-4147-A177-3AD203B41FA5}">
                          <a16:colId xmlns:a16="http://schemas.microsoft.com/office/drawing/2014/main" val="1191165301"/>
                        </a:ext>
                      </a:extLst>
                    </a:gridCol>
                    <a:gridCol w="971756">
                      <a:extLst>
                        <a:ext uri="{9D8B030D-6E8A-4147-A177-3AD203B41FA5}">
                          <a16:colId xmlns:a16="http://schemas.microsoft.com/office/drawing/2014/main" val="1598401684"/>
                        </a:ext>
                      </a:extLst>
                    </a:gridCol>
                    <a:gridCol w="971756">
                      <a:extLst>
                        <a:ext uri="{9D8B030D-6E8A-4147-A177-3AD203B41FA5}">
                          <a16:colId xmlns:a16="http://schemas.microsoft.com/office/drawing/2014/main" val="3493507002"/>
                        </a:ext>
                      </a:extLst>
                    </a:gridCol>
                    <a:gridCol w="971756">
                      <a:extLst>
                        <a:ext uri="{9D8B030D-6E8A-4147-A177-3AD203B41FA5}">
                          <a16:colId xmlns:a16="http://schemas.microsoft.com/office/drawing/2014/main" val="2880839528"/>
                        </a:ext>
                      </a:extLst>
                    </a:gridCol>
                    <a:gridCol w="549509">
                      <a:extLst>
                        <a:ext uri="{9D8B030D-6E8A-4147-A177-3AD203B41FA5}">
                          <a16:colId xmlns:a16="http://schemas.microsoft.com/office/drawing/2014/main" val="2380178616"/>
                        </a:ext>
                      </a:extLst>
                    </a:gridCol>
                  </a:tblGrid>
                  <a:tr h="549509">
                    <a:tc>
                      <a:txBody>
                        <a:bodyPr/>
                        <a:lstStyle/>
                        <a:p>
                          <a:pPr algn="ctr"/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85029" marR="85029" marT="42514" marB="42514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28125" t="-10000" r="-128125" b="-612222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pt-BR" sz="29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C</a:t>
                          </a:r>
                        </a:p>
                      </a:txBody>
                      <a:tcPr marL="85029" marR="85029" marT="42514" marB="42514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56145574"/>
                      </a:ext>
                    </a:extLst>
                  </a:tr>
                  <a:tr h="660026">
                    <a:tc rowSpan="2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85029" marR="85029" marT="42514" marB="42514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45622" r="-811111" b="-1539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56250" t="-90826" r="-356250" b="-4055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156250" t="-90826" r="-256250" b="-4055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257862" t="-90826" r="-157862" b="-4055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355625" t="-90826" r="-56875" b="-4055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810000" t="-90826" r="-1111" b="-4055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68251530"/>
                      </a:ext>
                    </a:extLst>
                  </a:tr>
                  <a:tr h="660026">
                    <a:tc v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56250" t="-192593" r="-356250" b="-3092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156250" t="-192593" r="-256250" b="-3092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257862" t="-192593" r="-157862" b="-3092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355625" t="-192593" r="-56875" b="-309259"/>
                          </a:stretch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29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B</a:t>
                          </a:r>
                        </a:p>
                      </a:txBody>
                      <a:tcPr marL="85029" marR="85029" marT="42514" marB="42514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856427081"/>
                      </a:ext>
                    </a:extLst>
                  </a:tr>
                  <a:tr h="660026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pt-BR" sz="29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</a:t>
                          </a:r>
                        </a:p>
                      </a:txBody>
                      <a:tcPr marL="85029" marR="85029" marT="42514" marB="42514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56250" t="-292593" r="-356250" b="-2092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156250" t="-292593" r="-256250" b="-2092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24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355625" t="-292593" r="-56875" b="-209259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77490832"/>
                      </a:ext>
                    </a:extLst>
                  </a:tr>
                  <a:tr h="660026">
                    <a:tc vMerge="1">
                      <a:txBody>
                        <a:bodyPr/>
                        <a:lstStyle/>
                        <a:p>
                          <a:pPr algn="ctr"/>
                          <a:r>
                            <a:rPr lang="pt-BR" sz="2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56250" t="-388991" r="-356250" b="-1073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156250" t="-388991" r="-256250" b="-1073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257862" t="-388991" r="-157862" b="-1073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355625" t="-388991" r="-56875" b="-1073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10000" t="-388991" r="-1111" b="-1073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44599753"/>
                      </a:ext>
                    </a:extLst>
                  </a:tr>
                  <a:tr h="549509">
                    <a:tc>
                      <a:txBody>
                        <a:bodyPr/>
                        <a:lstStyle/>
                        <a:p>
                          <a:pPr algn="ctr"/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6250" t="-592222" r="-356250" b="-30000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pt-BR" sz="29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D</a:t>
                          </a:r>
                        </a:p>
                      </a:txBody>
                      <a:tcPr marL="85029" marR="85029" marT="42514" marB="42514"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55625" t="-592222" r="-56875" b="-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8647246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39F3923C-E339-56FB-C9B2-F69829E51EC0}"/>
              </a:ext>
            </a:extLst>
          </p:cNvPr>
          <p:cNvGraphicFramePr>
            <a:graphicFrameLocks noGrp="1"/>
          </p:cNvGraphicFramePr>
          <p:nvPr/>
        </p:nvGraphicFramePr>
        <p:xfrm>
          <a:off x="7113815" y="1901825"/>
          <a:ext cx="3755570" cy="435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1114">
                  <a:extLst>
                    <a:ext uri="{9D8B030D-6E8A-4147-A177-3AD203B41FA5}">
                      <a16:colId xmlns:a16="http://schemas.microsoft.com/office/drawing/2014/main" val="1048144912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408744445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3640525091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2253530810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1722894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9513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9501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4948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09543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483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4384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5388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2953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9297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11165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3212319"/>
                  </a:ext>
                </a:extLst>
              </a:tr>
            </a:tbl>
          </a:graphicData>
        </a:graphic>
      </p:graphicFrame>
      <p:sp>
        <p:nvSpPr>
          <p:cNvPr id="6" name="CaixaDeTexto 5">
            <a:extLst>
              <a:ext uri="{FF2B5EF4-FFF2-40B4-BE49-F238E27FC236}">
                <a16:creationId xmlns:a16="http://schemas.microsoft.com/office/drawing/2014/main" id="{34276C31-197B-425D-A6B7-CFFFD5747EC0}"/>
              </a:ext>
            </a:extLst>
          </p:cNvPr>
          <p:cNvSpPr txBox="1"/>
          <p:nvPr/>
        </p:nvSpPr>
        <p:spPr>
          <a:xfrm>
            <a:off x="996188" y="2521343"/>
            <a:ext cx="6174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solidFill>
                  <a:srgbClr val="6F227C"/>
                </a:solidFill>
                <a:latin typeface="+mj-lt"/>
              </a:rPr>
              <a:t>S1</a:t>
            </a:r>
            <a:endParaRPr lang="pt-BR" b="1" dirty="0">
              <a:solidFill>
                <a:srgbClr val="6F227C"/>
              </a:solidFill>
              <a:latin typeface="+mj-lt"/>
            </a:endParaRP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ADE74280-7C42-4B08-2467-E6AB5FF493B5}"/>
              </a:ext>
            </a:extLst>
          </p:cNvPr>
          <p:cNvSpPr/>
          <p:nvPr/>
        </p:nvSpPr>
        <p:spPr>
          <a:xfrm>
            <a:off x="2667000" y="3115643"/>
            <a:ext cx="781050" cy="580057"/>
          </a:xfrm>
          <a:custGeom>
            <a:avLst/>
            <a:gdLst>
              <a:gd name="connsiteX0" fmla="*/ 0 w 781050"/>
              <a:gd name="connsiteY0" fmla="*/ 96678 h 580057"/>
              <a:gd name="connsiteX1" fmla="*/ 96678 w 781050"/>
              <a:gd name="connsiteY1" fmla="*/ 0 h 580057"/>
              <a:gd name="connsiteX2" fmla="*/ 684372 w 781050"/>
              <a:gd name="connsiteY2" fmla="*/ 0 h 580057"/>
              <a:gd name="connsiteX3" fmla="*/ 781050 w 781050"/>
              <a:gd name="connsiteY3" fmla="*/ 96678 h 580057"/>
              <a:gd name="connsiteX4" fmla="*/ 781050 w 781050"/>
              <a:gd name="connsiteY4" fmla="*/ 483379 h 580057"/>
              <a:gd name="connsiteX5" fmla="*/ 684372 w 781050"/>
              <a:gd name="connsiteY5" fmla="*/ 580057 h 580057"/>
              <a:gd name="connsiteX6" fmla="*/ 96678 w 781050"/>
              <a:gd name="connsiteY6" fmla="*/ 580057 h 580057"/>
              <a:gd name="connsiteX7" fmla="*/ 0 w 781050"/>
              <a:gd name="connsiteY7" fmla="*/ 483379 h 580057"/>
              <a:gd name="connsiteX8" fmla="*/ 0 w 781050"/>
              <a:gd name="connsiteY8" fmla="*/ 96678 h 580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81050" h="580057" extrusionOk="0">
                <a:moveTo>
                  <a:pt x="0" y="96678"/>
                </a:moveTo>
                <a:cubicBezTo>
                  <a:pt x="-5000" y="52057"/>
                  <a:pt x="34236" y="-3736"/>
                  <a:pt x="96678" y="0"/>
                </a:cubicBezTo>
                <a:cubicBezTo>
                  <a:pt x="342444" y="9559"/>
                  <a:pt x="564263" y="-8768"/>
                  <a:pt x="684372" y="0"/>
                </a:cubicBezTo>
                <a:cubicBezTo>
                  <a:pt x="734430" y="1115"/>
                  <a:pt x="779854" y="44699"/>
                  <a:pt x="781050" y="96678"/>
                </a:cubicBezTo>
                <a:cubicBezTo>
                  <a:pt x="766047" y="192175"/>
                  <a:pt x="800220" y="291905"/>
                  <a:pt x="781050" y="483379"/>
                </a:cubicBezTo>
                <a:cubicBezTo>
                  <a:pt x="787453" y="530687"/>
                  <a:pt x="742209" y="580350"/>
                  <a:pt x="684372" y="580057"/>
                </a:cubicBezTo>
                <a:cubicBezTo>
                  <a:pt x="391755" y="581452"/>
                  <a:pt x="204451" y="622645"/>
                  <a:pt x="96678" y="580057"/>
                </a:cubicBezTo>
                <a:cubicBezTo>
                  <a:pt x="45036" y="580311"/>
                  <a:pt x="-6049" y="534013"/>
                  <a:pt x="0" y="483379"/>
                </a:cubicBezTo>
                <a:cubicBezTo>
                  <a:pt x="12995" y="394523"/>
                  <a:pt x="-33247" y="226233"/>
                  <a:pt x="0" y="96678"/>
                </a:cubicBezTo>
                <a:close/>
              </a:path>
            </a:pathLst>
          </a:custGeom>
          <a:noFill/>
          <a:ln w="38100">
            <a:prstDash val="dashDot"/>
            <a:extLst>
              <a:ext uri="{C807C97D-BFC1-408E-A445-0C87EB9F89A2}">
                <ask:lineSketchStyleProps xmlns:ask="http://schemas.microsoft.com/office/drawing/2018/sketchyshapes" sd="981765707">
                  <a:prstGeom prst="round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C81135FF-B62D-424F-A019-95A927AA2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/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59301468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427EED-7B7F-D6AC-6C01-70E63600B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Decodificador “Binário </a:t>
            </a:r>
            <a:r>
              <a:rPr lang="pt-BR" dirty="0">
                <a:sym typeface="Wingdings" panose="05000000000000000000" pitchFamily="2" charset="2"/>
              </a:rPr>
              <a:t> Decimal” – Circuito Combinacional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ela 3">
                <a:extLst>
                  <a:ext uri="{FF2B5EF4-FFF2-40B4-BE49-F238E27FC236}">
                    <a16:creationId xmlns:a16="http://schemas.microsoft.com/office/drawing/2014/main" id="{4532F266-5930-2029-9885-EBB081A08CA7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071860" y="2521343"/>
              <a:ext cx="4986042" cy="373912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49509">
                      <a:extLst>
                        <a:ext uri="{9D8B030D-6E8A-4147-A177-3AD203B41FA5}">
                          <a16:colId xmlns:a16="http://schemas.microsoft.com/office/drawing/2014/main" val="1874362615"/>
                        </a:ext>
                      </a:extLst>
                    </a:gridCol>
                    <a:gridCol w="971756">
                      <a:extLst>
                        <a:ext uri="{9D8B030D-6E8A-4147-A177-3AD203B41FA5}">
                          <a16:colId xmlns:a16="http://schemas.microsoft.com/office/drawing/2014/main" val="1191165301"/>
                        </a:ext>
                      </a:extLst>
                    </a:gridCol>
                    <a:gridCol w="971756">
                      <a:extLst>
                        <a:ext uri="{9D8B030D-6E8A-4147-A177-3AD203B41FA5}">
                          <a16:colId xmlns:a16="http://schemas.microsoft.com/office/drawing/2014/main" val="1598401684"/>
                        </a:ext>
                      </a:extLst>
                    </a:gridCol>
                    <a:gridCol w="971756">
                      <a:extLst>
                        <a:ext uri="{9D8B030D-6E8A-4147-A177-3AD203B41FA5}">
                          <a16:colId xmlns:a16="http://schemas.microsoft.com/office/drawing/2014/main" val="3493507002"/>
                        </a:ext>
                      </a:extLst>
                    </a:gridCol>
                    <a:gridCol w="971756">
                      <a:extLst>
                        <a:ext uri="{9D8B030D-6E8A-4147-A177-3AD203B41FA5}">
                          <a16:colId xmlns:a16="http://schemas.microsoft.com/office/drawing/2014/main" val="2880839528"/>
                        </a:ext>
                      </a:extLst>
                    </a:gridCol>
                    <a:gridCol w="549509">
                      <a:extLst>
                        <a:ext uri="{9D8B030D-6E8A-4147-A177-3AD203B41FA5}">
                          <a16:colId xmlns:a16="http://schemas.microsoft.com/office/drawing/2014/main" val="2380178616"/>
                        </a:ext>
                      </a:extLst>
                    </a:gridCol>
                  </a:tblGrid>
                  <a:tr h="549509">
                    <a:tc>
                      <a:txBody>
                        <a:bodyPr/>
                        <a:lstStyle/>
                        <a:p>
                          <a:pPr algn="ctr"/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9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9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85029" marR="85029" marT="42514" marB="42514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pt-BR" sz="29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C</a:t>
                          </a:r>
                        </a:p>
                      </a:txBody>
                      <a:tcPr marL="85029" marR="85029" marT="42514" marB="42514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56145574"/>
                      </a:ext>
                    </a:extLst>
                  </a:tr>
                  <a:tr h="660026">
                    <a:tc row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9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9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A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85029" marR="85029" marT="42514" marB="42514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9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9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B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2868251530"/>
                      </a:ext>
                    </a:extLst>
                  </a:tr>
                  <a:tr h="660026">
                    <a:tc v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29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B</a:t>
                          </a:r>
                        </a:p>
                      </a:txBody>
                      <a:tcPr marL="85029" marR="85029" marT="42514" marB="42514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856427081"/>
                      </a:ext>
                    </a:extLst>
                  </a:tr>
                  <a:tr h="660026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pt-BR" sz="29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</a:t>
                          </a:r>
                        </a:p>
                      </a:txBody>
                      <a:tcPr marL="85029" marR="85029" marT="42514" marB="42514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X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X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24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X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77490832"/>
                      </a:ext>
                    </a:extLst>
                  </a:tr>
                  <a:tr h="660026">
                    <a:tc vMerge="1">
                      <a:txBody>
                        <a:bodyPr/>
                        <a:lstStyle/>
                        <a:p>
                          <a:pPr algn="ctr"/>
                          <a:r>
                            <a:rPr lang="pt-BR" sz="2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X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X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9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9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B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44599753"/>
                      </a:ext>
                    </a:extLst>
                  </a:tr>
                  <a:tr h="549509">
                    <a:tc>
                      <a:txBody>
                        <a:bodyPr/>
                        <a:lstStyle/>
                        <a:p>
                          <a:pPr algn="ctr"/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9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9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D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pt-BR" sz="29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D</a:t>
                          </a:r>
                        </a:p>
                      </a:txBody>
                      <a:tcPr marL="85029" marR="85029" marT="42514" marB="42514"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9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9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D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864724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ela 3">
                <a:extLst>
                  <a:ext uri="{FF2B5EF4-FFF2-40B4-BE49-F238E27FC236}">
                    <a16:creationId xmlns:a16="http://schemas.microsoft.com/office/drawing/2014/main" id="{4532F266-5930-2029-9885-EBB081A08CA7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071860" y="2521343"/>
              <a:ext cx="4986042" cy="373912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49509">
                      <a:extLst>
                        <a:ext uri="{9D8B030D-6E8A-4147-A177-3AD203B41FA5}">
                          <a16:colId xmlns:a16="http://schemas.microsoft.com/office/drawing/2014/main" val="1874362615"/>
                        </a:ext>
                      </a:extLst>
                    </a:gridCol>
                    <a:gridCol w="971756">
                      <a:extLst>
                        <a:ext uri="{9D8B030D-6E8A-4147-A177-3AD203B41FA5}">
                          <a16:colId xmlns:a16="http://schemas.microsoft.com/office/drawing/2014/main" val="1191165301"/>
                        </a:ext>
                      </a:extLst>
                    </a:gridCol>
                    <a:gridCol w="971756">
                      <a:extLst>
                        <a:ext uri="{9D8B030D-6E8A-4147-A177-3AD203B41FA5}">
                          <a16:colId xmlns:a16="http://schemas.microsoft.com/office/drawing/2014/main" val="1598401684"/>
                        </a:ext>
                      </a:extLst>
                    </a:gridCol>
                    <a:gridCol w="971756">
                      <a:extLst>
                        <a:ext uri="{9D8B030D-6E8A-4147-A177-3AD203B41FA5}">
                          <a16:colId xmlns:a16="http://schemas.microsoft.com/office/drawing/2014/main" val="3493507002"/>
                        </a:ext>
                      </a:extLst>
                    </a:gridCol>
                    <a:gridCol w="971756">
                      <a:extLst>
                        <a:ext uri="{9D8B030D-6E8A-4147-A177-3AD203B41FA5}">
                          <a16:colId xmlns:a16="http://schemas.microsoft.com/office/drawing/2014/main" val="2880839528"/>
                        </a:ext>
                      </a:extLst>
                    </a:gridCol>
                    <a:gridCol w="549509">
                      <a:extLst>
                        <a:ext uri="{9D8B030D-6E8A-4147-A177-3AD203B41FA5}">
                          <a16:colId xmlns:a16="http://schemas.microsoft.com/office/drawing/2014/main" val="2380178616"/>
                        </a:ext>
                      </a:extLst>
                    </a:gridCol>
                  </a:tblGrid>
                  <a:tr h="549509">
                    <a:tc>
                      <a:txBody>
                        <a:bodyPr/>
                        <a:lstStyle/>
                        <a:p>
                          <a:pPr algn="ctr"/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85029" marR="85029" marT="42514" marB="42514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28125" t="-10000" r="-128125" b="-612222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pt-BR" sz="29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C</a:t>
                          </a:r>
                        </a:p>
                      </a:txBody>
                      <a:tcPr marL="85029" marR="85029" marT="42514" marB="42514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56145574"/>
                      </a:ext>
                    </a:extLst>
                  </a:tr>
                  <a:tr h="660026">
                    <a:tc rowSpan="2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85029" marR="85029" marT="42514" marB="42514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45622" r="-811111" b="-1539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56250" t="-90826" r="-356250" b="-4055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156250" t="-90826" r="-256250" b="-4055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257862" t="-90826" r="-157862" b="-4055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355625" t="-90826" r="-56875" b="-4055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810000" t="-90826" r="-1111" b="-4055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68251530"/>
                      </a:ext>
                    </a:extLst>
                  </a:tr>
                  <a:tr h="660026">
                    <a:tc v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56250" t="-192593" r="-356250" b="-3092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156250" t="-192593" r="-256250" b="-3092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257862" t="-192593" r="-157862" b="-3092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355625" t="-192593" r="-56875" b="-309259"/>
                          </a:stretch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29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B</a:t>
                          </a:r>
                        </a:p>
                      </a:txBody>
                      <a:tcPr marL="85029" marR="85029" marT="42514" marB="42514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856427081"/>
                      </a:ext>
                    </a:extLst>
                  </a:tr>
                  <a:tr h="660026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pt-BR" sz="29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</a:t>
                          </a:r>
                        </a:p>
                      </a:txBody>
                      <a:tcPr marL="85029" marR="85029" marT="42514" marB="42514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56250" t="-292593" r="-356250" b="-2092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156250" t="-292593" r="-256250" b="-2092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24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355625" t="-292593" r="-56875" b="-209259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77490832"/>
                      </a:ext>
                    </a:extLst>
                  </a:tr>
                  <a:tr h="660026">
                    <a:tc vMerge="1">
                      <a:txBody>
                        <a:bodyPr/>
                        <a:lstStyle/>
                        <a:p>
                          <a:pPr algn="ctr"/>
                          <a:r>
                            <a:rPr lang="pt-BR" sz="2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56250" t="-388991" r="-356250" b="-1073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156250" t="-388991" r="-256250" b="-1073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257862" t="-388991" r="-157862" b="-1073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355625" t="-388991" r="-56875" b="-1073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10000" t="-388991" r="-1111" b="-1073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44599753"/>
                      </a:ext>
                    </a:extLst>
                  </a:tr>
                  <a:tr h="549509">
                    <a:tc>
                      <a:txBody>
                        <a:bodyPr/>
                        <a:lstStyle/>
                        <a:p>
                          <a:pPr algn="ctr"/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6250" t="-592222" r="-356250" b="-30000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pt-BR" sz="29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D</a:t>
                          </a:r>
                        </a:p>
                      </a:txBody>
                      <a:tcPr marL="85029" marR="85029" marT="42514" marB="42514"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55625" t="-592222" r="-56875" b="-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864724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CaixaDeTexto 5">
            <a:extLst>
              <a:ext uri="{FF2B5EF4-FFF2-40B4-BE49-F238E27FC236}">
                <a16:creationId xmlns:a16="http://schemas.microsoft.com/office/drawing/2014/main" id="{34276C31-197B-425D-A6B7-CFFFD5747EC0}"/>
              </a:ext>
            </a:extLst>
          </p:cNvPr>
          <p:cNvSpPr txBox="1"/>
          <p:nvPr/>
        </p:nvSpPr>
        <p:spPr>
          <a:xfrm>
            <a:off x="996188" y="2521343"/>
            <a:ext cx="6174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solidFill>
                  <a:srgbClr val="6F227C"/>
                </a:solidFill>
                <a:latin typeface="+mj-lt"/>
              </a:rPr>
              <a:t>S1</a:t>
            </a:r>
            <a:endParaRPr lang="pt-BR" b="1" dirty="0">
              <a:solidFill>
                <a:srgbClr val="6F227C"/>
              </a:solidFill>
              <a:latin typeface="+mj-lt"/>
            </a:endParaRP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ADE74280-7C42-4B08-2467-E6AB5FF493B5}"/>
              </a:ext>
            </a:extLst>
          </p:cNvPr>
          <p:cNvSpPr/>
          <p:nvPr/>
        </p:nvSpPr>
        <p:spPr>
          <a:xfrm>
            <a:off x="2667000" y="3115643"/>
            <a:ext cx="781050" cy="580057"/>
          </a:xfrm>
          <a:custGeom>
            <a:avLst/>
            <a:gdLst>
              <a:gd name="connsiteX0" fmla="*/ 0 w 781050"/>
              <a:gd name="connsiteY0" fmla="*/ 96678 h 580057"/>
              <a:gd name="connsiteX1" fmla="*/ 96678 w 781050"/>
              <a:gd name="connsiteY1" fmla="*/ 0 h 580057"/>
              <a:gd name="connsiteX2" fmla="*/ 684372 w 781050"/>
              <a:gd name="connsiteY2" fmla="*/ 0 h 580057"/>
              <a:gd name="connsiteX3" fmla="*/ 781050 w 781050"/>
              <a:gd name="connsiteY3" fmla="*/ 96678 h 580057"/>
              <a:gd name="connsiteX4" fmla="*/ 781050 w 781050"/>
              <a:gd name="connsiteY4" fmla="*/ 483379 h 580057"/>
              <a:gd name="connsiteX5" fmla="*/ 684372 w 781050"/>
              <a:gd name="connsiteY5" fmla="*/ 580057 h 580057"/>
              <a:gd name="connsiteX6" fmla="*/ 96678 w 781050"/>
              <a:gd name="connsiteY6" fmla="*/ 580057 h 580057"/>
              <a:gd name="connsiteX7" fmla="*/ 0 w 781050"/>
              <a:gd name="connsiteY7" fmla="*/ 483379 h 580057"/>
              <a:gd name="connsiteX8" fmla="*/ 0 w 781050"/>
              <a:gd name="connsiteY8" fmla="*/ 96678 h 580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81050" h="580057" extrusionOk="0">
                <a:moveTo>
                  <a:pt x="0" y="96678"/>
                </a:moveTo>
                <a:cubicBezTo>
                  <a:pt x="-5000" y="52057"/>
                  <a:pt x="34236" y="-3736"/>
                  <a:pt x="96678" y="0"/>
                </a:cubicBezTo>
                <a:cubicBezTo>
                  <a:pt x="342444" y="9559"/>
                  <a:pt x="564263" y="-8768"/>
                  <a:pt x="684372" y="0"/>
                </a:cubicBezTo>
                <a:cubicBezTo>
                  <a:pt x="734430" y="1115"/>
                  <a:pt x="779854" y="44699"/>
                  <a:pt x="781050" y="96678"/>
                </a:cubicBezTo>
                <a:cubicBezTo>
                  <a:pt x="766047" y="192175"/>
                  <a:pt x="800220" y="291905"/>
                  <a:pt x="781050" y="483379"/>
                </a:cubicBezTo>
                <a:cubicBezTo>
                  <a:pt x="787453" y="530687"/>
                  <a:pt x="742209" y="580350"/>
                  <a:pt x="684372" y="580057"/>
                </a:cubicBezTo>
                <a:cubicBezTo>
                  <a:pt x="391755" y="581452"/>
                  <a:pt x="204451" y="622645"/>
                  <a:pt x="96678" y="580057"/>
                </a:cubicBezTo>
                <a:cubicBezTo>
                  <a:pt x="45036" y="580311"/>
                  <a:pt x="-6049" y="534013"/>
                  <a:pt x="0" y="483379"/>
                </a:cubicBezTo>
                <a:cubicBezTo>
                  <a:pt x="12995" y="394523"/>
                  <a:pt x="-33247" y="226233"/>
                  <a:pt x="0" y="96678"/>
                </a:cubicBezTo>
                <a:close/>
              </a:path>
            </a:pathLst>
          </a:custGeom>
          <a:noFill/>
          <a:ln w="38100">
            <a:prstDash val="dashDot"/>
            <a:extLst>
              <a:ext uri="{C807C97D-BFC1-408E-A445-0C87EB9F89A2}">
                <ask:lineSketchStyleProps xmlns:ask="http://schemas.microsoft.com/office/drawing/2018/sketchyshapes" sd="981765707">
                  <a:prstGeom prst="round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8" name="Tabela 8">
                <a:extLst>
                  <a:ext uri="{FF2B5EF4-FFF2-40B4-BE49-F238E27FC236}">
                    <a16:creationId xmlns:a16="http://schemas.microsoft.com/office/drawing/2014/main" id="{71A9E407-8D5C-AB6A-E55A-139C1B1C20E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09286231"/>
                  </p:ext>
                </p:extLst>
              </p:nvPr>
            </p:nvGraphicFramePr>
            <p:xfrm>
              <a:off x="7124701" y="1663700"/>
              <a:ext cx="3724274" cy="502996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52524">
                      <a:extLst>
                        <a:ext uri="{9D8B030D-6E8A-4147-A177-3AD203B41FA5}">
                          <a16:colId xmlns:a16="http://schemas.microsoft.com/office/drawing/2014/main" val="1194101161"/>
                        </a:ext>
                      </a:extLst>
                    </a:gridCol>
                    <a:gridCol w="2571750">
                      <a:extLst>
                        <a:ext uri="{9D8B030D-6E8A-4147-A177-3AD203B41FA5}">
                          <a16:colId xmlns:a16="http://schemas.microsoft.com/office/drawing/2014/main" val="239271039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DEC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EXPRESSÃO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190234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40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4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A</m:t>
                                    </m:r>
                                  </m:e>
                                </m:acc>
                                <m:acc>
                                  <m:accPr>
                                    <m:chr m:val="̅"/>
                                    <m:ctrlPr>
                                      <a:rPr lang="pt-BR" sz="240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4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B</m:t>
                                    </m:r>
                                  </m:e>
                                </m:acc>
                                <m:acc>
                                  <m:accPr>
                                    <m:chr m:val="̅"/>
                                    <m:ctrlPr>
                                      <a:rPr lang="pt-BR" sz="240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4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C</m:t>
                                    </m:r>
                                  </m:e>
                                </m:acc>
                                <m:acc>
                                  <m:accPr>
                                    <m:chr m:val="̅"/>
                                    <m:ctrlPr>
                                      <a:rPr lang="pt-BR" sz="240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4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D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400" i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464908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2400" i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260297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70581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834076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991355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966344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616785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364433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8110151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040001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8" name="Tabela 8">
                <a:extLst>
                  <a:ext uri="{FF2B5EF4-FFF2-40B4-BE49-F238E27FC236}">
                    <a16:creationId xmlns:a16="http://schemas.microsoft.com/office/drawing/2014/main" id="{71A9E407-8D5C-AB6A-E55A-139C1B1C20E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09286231"/>
                  </p:ext>
                </p:extLst>
              </p:nvPr>
            </p:nvGraphicFramePr>
            <p:xfrm>
              <a:off x="7124701" y="1663700"/>
              <a:ext cx="3724274" cy="502996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52524">
                      <a:extLst>
                        <a:ext uri="{9D8B030D-6E8A-4147-A177-3AD203B41FA5}">
                          <a16:colId xmlns:a16="http://schemas.microsoft.com/office/drawing/2014/main" val="1194101161"/>
                        </a:ext>
                      </a:extLst>
                    </a:gridCol>
                    <a:gridCol w="2571750">
                      <a:extLst>
                        <a:ext uri="{9D8B030D-6E8A-4147-A177-3AD203B41FA5}">
                          <a16:colId xmlns:a16="http://schemas.microsoft.com/office/drawing/2014/main" val="2392710391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DEC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EXPRESSÃO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19023437"/>
                      </a:ext>
                    </a:extLst>
                  </a:tr>
                  <a:tr h="45796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2"/>
                          <a:stretch>
                            <a:fillRect l="-44917" t="-109333" r="-946" b="-932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46490845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2400" i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2602970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705812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83407616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99135588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96634445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6167856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36443396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811015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040001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D092393-3AE1-4FDE-A44B-5B5143391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/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35964492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427EED-7B7F-D6AC-6C01-70E63600B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Decodificador “Binário </a:t>
            </a:r>
            <a:r>
              <a:rPr lang="pt-BR" dirty="0">
                <a:sym typeface="Wingdings" panose="05000000000000000000" pitchFamily="2" charset="2"/>
              </a:rPr>
              <a:t> Decimal” – Circuito Combinacional</a:t>
            </a:r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ela 3">
                <a:extLst>
                  <a:ext uri="{FF2B5EF4-FFF2-40B4-BE49-F238E27FC236}">
                    <a16:creationId xmlns:a16="http://schemas.microsoft.com/office/drawing/2014/main" id="{4532F266-5930-2029-9885-EBB081A08CA7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071860" y="2521343"/>
              <a:ext cx="4986042" cy="373912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49509">
                      <a:extLst>
                        <a:ext uri="{9D8B030D-6E8A-4147-A177-3AD203B41FA5}">
                          <a16:colId xmlns:a16="http://schemas.microsoft.com/office/drawing/2014/main" val="1874362615"/>
                        </a:ext>
                      </a:extLst>
                    </a:gridCol>
                    <a:gridCol w="971756">
                      <a:extLst>
                        <a:ext uri="{9D8B030D-6E8A-4147-A177-3AD203B41FA5}">
                          <a16:colId xmlns:a16="http://schemas.microsoft.com/office/drawing/2014/main" val="1191165301"/>
                        </a:ext>
                      </a:extLst>
                    </a:gridCol>
                    <a:gridCol w="971756">
                      <a:extLst>
                        <a:ext uri="{9D8B030D-6E8A-4147-A177-3AD203B41FA5}">
                          <a16:colId xmlns:a16="http://schemas.microsoft.com/office/drawing/2014/main" val="1598401684"/>
                        </a:ext>
                      </a:extLst>
                    </a:gridCol>
                    <a:gridCol w="971756">
                      <a:extLst>
                        <a:ext uri="{9D8B030D-6E8A-4147-A177-3AD203B41FA5}">
                          <a16:colId xmlns:a16="http://schemas.microsoft.com/office/drawing/2014/main" val="3493507002"/>
                        </a:ext>
                      </a:extLst>
                    </a:gridCol>
                    <a:gridCol w="971756">
                      <a:extLst>
                        <a:ext uri="{9D8B030D-6E8A-4147-A177-3AD203B41FA5}">
                          <a16:colId xmlns:a16="http://schemas.microsoft.com/office/drawing/2014/main" val="2880839528"/>
                        </a:ext>
                      </a:extLst>
                    </a:gridCol>
                    <a:gridCol w="549509">
                      <a:extLst>
                        <a:ext uri="{9D8B030D-6E8A-4147-A177-3AD203B41FA5}">
                          <a16:colId xmlns:a16="http://schemas.microsoft.com/office/drawing/2014/main" val="2380178616"/>
                        </a:ext>
                      </a:extLst>
                    </a:gridCol>
                  </a:tblGrid>
                  <a:tr h="549509">
                    <a:tc>
                      <a:txBody>
                        <a:bodyPr/>
                        <a:lstStyle/>
                        <a:p>
                          <a:pPr algn="ctr"/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9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9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85029" marR="85029" marT="42514" marB="42514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pt-BR" sz="29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C</a:t>
                          </a:r>
                        </a:p>
                      </a:txBody>
                      <a:tcPr marL="85029" marR="85029" marT="42514" marB="42514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56145574"/>
                      </a:ext>
                    </a:extLst>
                  </a:tr>
                  <a:tr h="660026">
                    <a:tc row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9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9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A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85029" marR="85029" marT="42514" marB="42514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9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9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B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2868251530"/>
                      </a:ext>
                    </a:extLst>
                  </a:tr>
                  <a:tr h="660026">
                    <a:tc v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29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B</a:t>
                          </a:r>
                        </a:p>
                      </a:txBody>
                      <a:tcPr marL="85029" marR="85029" marT="42514" marB="42514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856427081"/>
                      </a:ext>
                    </a:extLst>
                  </a:tr>
                  <a:tr h="660026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pt-BR" sz="29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</a:t>
                          </a:r>
                        </a:p>
                      </a:txBody>
                      <a:tcPr marL="85029" marR="85029" marT="42514" marB="42514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X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X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24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X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77490832"/>
                      </a:ext>
                    </a:extLst>
                  </a:tr>
                  <a:tr h="660026">
                    <a:tc vMerge="1">
                      <a:txBody>
                        <a:bodyPr/>
                        <a:lstStyle/>
                        <a:p>
                          <a:pPr algn="ctr"/>
                          <a:r>
                            <a:rPr lang="pt-BR" sz="2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X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X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9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9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B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44599753"/>
                      </a:ext>
                    </a:extLst>
                  </a:tr>
                  <a:tr h="549509">
                    <a:tc>
                      <a:txBody>
                        <a:bodyPr/>
                        <a:lstStyle/>
                        <a:p>
                          <a:pPr algn="ctr"/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9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9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D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pt-BR" sz="29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D</a:t>
                          </a:r>
                        </a:p>
                      </a:txBody>
                      <a:tcPr marL="85029" marR="85029" marT="42514" marB="42514"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9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9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D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864724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ela 3">
                <a:extLst>
                  <a:ext uri="{FF2B5EF4-FFF2-40B4-BE49-F238E27FC236}">
                    <a16:creationId xmlns:a16="http://schemas.microsoft.com/office/drawing/2014/main" id="{4532F266-5930-2029-9885-EBB081A08CA7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071860" y="2521343"/>
              <a:ext cx="4986042" cy="373912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49509">
                      <a:extLst>
                        <a:ext uri="{9D8B030D-6E8A-4147-A177-3AD203B41FA5}">
                          <a16:colId xmlns:a16="http://schemas.microsoft.com/office/drawing/2014/main" val="1874362615"/>
                        </a:ext>
                      </a:extLst>
                    </a:gridCol>
                    <a:gridCol w="971756">
                      <a:extLst>
                        <a:ext uri="{9D8B030D-6E8A-4147-A177-3AD203B41FA5}">
                          <a16:colId xmlns:a16="http://schemas.microsoft.com/office/drawing/2014/main" val="1191165301"/>
                        </a:ext>
                      </a:extLst>
                    </a:gridCol>
                    <a:gridCol w="971756">
                      <a:extLst>
                        <a:ext uri="{9D8B030D-6E8A-4147-A177-3AD203B41FA5}">
                          <a16:colId xmlns:a16="http://schemas.microsoft.com/office/drawing/2014/main" val="1598401684"/>
                        </a:ext>
                      </a:extLst>
                    </a:gridCol>
                    <a:gridCol w="971756">
                      <a:extLst>
                        <a:ext uri="{9D8B030D-6E8A-4147-A177-3AD203B41FA5}">
                          <a16:colId xmlns:a16="http://schemas.microsoft.com/office/drawing/2014/main" val="3493507002"/>
                        </a:ext>
                      </a:extLst>
                    </a:gridCol>
                    <a:gridCol w="971756">
                      <a:extLst>
                        <a:ext uri="{9D8B030D-6E8A-4147-A177-3AD203B41FA5}">
                          <a16:colId xmlns:a16="http://schemas.microsoft.com/office/drawing/2014/main" val="2880839528"/>
                        </a:ext>
                      </a:extLst>
                    </a:gridCol>
                    <a:gridCol w="549509">
                      <a:extLst>
                        <a:ext uri="{9D8B030D-6E8A-4147-A177-3AD203B41FA5}">
                          <a16:colId xmlns:a16="http://schemas.microsoft.com/office/drawing/2014/main" val="2380178616"/>
                        </a:ext>
                      </a:extLst>
                    </a:gridCol>
                  </a:tblGrid>
                  <a:tr h="549509">
                    <a:tc>
                      <a:txBody>
                        <a:bodyPr/>
                        <a:lstStyle/>
                        <a:p>
                          <a:pPr algn="ctr"/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85029" marR="85029" marT="42514" marB="42514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28125" t="-10000" r="-128125" b="-612222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pt-BR" sz="29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C</a:t>
                          </a:r>
                        </a:p>
                      </a:txBody>
                      <a:tcPr marL="85029" marR="85029" marT="42514" marB="42514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56145574"/>
                      </a:ext>
                    </a:extLst>
                  </a:tr>
                  <a:tr h="660026">
                    <a:tc rowSpan="2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85029" marR="85029" marT="42514" marB="42514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45622" r="-811111" b="-1539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56250" t="-90826" r="-356250" b="-4055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156250" t="-90826" r="-256250" b="-4055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257862" t="-90826" r="-157862" b="-4055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355625" t="-90826" r="-56875" b="-4055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810000" t="-90826" r="-1111" b="-4055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68251530"/>
                      </a:ext>
                    </a:extLst>
                  </a:tr>
                  <a:tr h="660026">
                    <a:tc v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56250" t="-192593" r="-356250" b="-3092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156250" t="-192593" r="-256250" b="-3092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257862" t="-192593" r="-157862" b="-3092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355625" t="-192593" r="-56875" b="-309259"/>
                          </a:stretch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29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B</a:t>
                          </a:r>
                        </a:p>
                      </a:txBody>
                      <a:tcPr marL="85029" marR="85029" marT="42514" marB="42514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856427081"/>
                      </a:ext>
                    </a:extLst>
                  </a:tr>
                  <a:tr h="660026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pt-BR" sz="29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</a:t>
                          </a:r>
                        </a:p>
                      </a:txBody>
                      <a:tcPr marL="85029" marR="85029" marT="42514" marB="42514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56250" t="-292593" r="-356250" b="-2092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156250" t="-292593" r="-256250" b="-2092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24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355625" t="-292593" r="-56875" b="-209259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77490832"/>
                      </a:ext>
                    </a:extLst>
                  </a:tr>
                  <a:tr h="660026">
                    <a:tc vMerge="1">
                      <a:txBody>
                        <a:bodyPr/>
                        <a:lstStyle/>
                        <a:p>
                          <a:pPr algn="ctr"/>
                          <a:r>
                            <a:rPr lang="pt-BR" sz="2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56250" t="-388991" r="-356250" b="-1073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156250" t="-388991" r="-256250" b="-1073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257862" t="-388991" r="-157862" b="-1073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355625" t="-388991" r="-56875" b="-1073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10000" t="-388991" r="-1111" b="-1073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44599753"/>
                      </a:ext>
                    </a:extLst>
                  </a:tr>
                  <a:tr h="549509">
                    <a:tc>
                      <a:txBody>
                        <a:bodyPr/>
                        <a:lstStyle/>
                        <a:p>
                          <a:pPr algn="ctr"/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6250" t="-592222" r="-356250" b="-30000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pt-BR" sz="29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D</a:t>
                          </a:r>
                        </a:p>
                      </a:txBody>
                      <a:tcPr marL="85029" marR="85029" marT="42514" marB="42514"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55625" t="-592222" r="-56875" b="-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864724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CaixaDeTexto 5">
            <a:extLst>
              <a:ext uri="{FF2B5EF4-FFF2-40B4-BE49-F238E27FC236}">
                <a16:creationId xmlns:a16="http://schemas.microsoft.com/office/drawing/2014/main" id="{34276C31-197B-425D-A6B7-CFFFD5747EC0}"/>
              </a:ext>
            </a:extLst>
          </p:cNvPr>
          <p:cNvSpPr txBox="1"/>
          <p:nvPr/>
        </p:nvSpPr>
        <p:spPr>
          <a:xfrm>
            <a:off x="996188" y="2521343"/>
            <a:ext cx="6174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solidFill>
                  <a:srgbClr val="6F227C"/>
                </a:solidFill>
                <a:latin typeface="+mj-lt"/>
              </a:rPr>
              <a:t>S1</a:t>
            </a:r>
            <a:endParaRPr lang="pt-BR" b="1" dirty="0">
              <a:solidFill>
                <a:srgbClr val="6F227C"/>
              </a:solidFill>
              <a:latin typeface="+mj-lt"/>
            </a:endParaRP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ADE74280-7C42-4B08-2467-E6AB5FF493B5}"/>
              </a:ext>
            </a:extLst>
          </p:cNvPr>
          <p:cNvSpPr/>
          <p:nvPr/>
        </p:nvSpPr>
        <p:spPr>
          <a:xfrm>
            <a:off x="2667000" y="3115643"/>
            <a:ext cx="781050" cy="580057"/>
          </a:xfrm>
          <a:custGeom>
            <a:avLst/>
            <a:gdLst>
              <a:gd name="connsiteX0" fmla="*/ 0 w 781050"/>
              <a:gd name="connsiteY0" fmla="*/ 96678 h 580057"/>
              <a:gd name="connsiteX1" fmla="*/ 96678 w 781050"/>
              <a:gd name="connsiteY1" fmla="*/ 0 h 580057"/>
              <a:gd name="connsiteX2" fmla="*/ 684372 w 781050"/>
              <a:gd name="connsiteY2" fmla="*/ 0 h 580057"/>
              <a:gd name="connsiteX3" fmla="*/ 781050 w 781050"/>
              <a:gd name="connsiteY3" fmla="*/ 96678 h 580057"/>
              <a:gd name="connsiteX4" fmla="*/ 781050 w 781050"/>
              <a:gd name="connsiteY4" fmla="*/ 483379 h 580057"/>
              <a:gd name="connsiteX5" fmla="*/ 684372 w 781050"/>
              <a:gd name="connsiteY5" fmla="*/ 580057 h 580057"/>
              <a:gd name="connsiteX6" fmla="*/ 96678 w 781050"/>
              <a:gd name="connsiteY6" fmla="*/ 580057 h 580057"/>
              <a:gd name="connsiteX7" fmla="*/ 0 w 781050"/>
              <a:gd name="connsiteY7" fmla="*/ 483379 h 580057"/>
              <a:gd name="connsiteX8" fmla="*/ 0 w 781050"/>
              <a:gd name="connsiteY8" fmla="*/ 96678 h 580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81050" h="580057" extrusionOk="0">
                <a:moveTo>
                  <a:pt x="0" y="96678"/>
                </a:moveTo>
                <a:cubicBezTo>
                  <a:pt x="-5000" y="52057"/>
                  <a:pt x="34236" y="-3736"/>
                  <a:pt x="96678" y="0"/>
                </a:cubicBezTo>
                <a:cubicBezTo>
                  <a:pt x="342444" y="9559"/>
                  <a:pt x="564263" y="-8768"/>
                  <a:pt x="684372" y="0"/>
                </a:cubicBezTo>
                <a:cubicBezTo>
                  <a:pt x="734430" y="1115"/>
                  <a:pt x="779854" y="44699"/>
                  <a:pt x="781050" y="96678"/>
                </a:cubicBezTo>
                <a:cubicBezTo>
                  <a:pt x="766047" y="192175"/>
                  <a:pt x="800220" y="291905"/>
                  <a:pt x="781050" y="483379"/>
                </a:cubicBezTo>
                <a:cubicBezTo>
                  <a:pt x="787453" y="530687"/>
                  <a:pt x="742209" y="580350"/>
                  <a:pt x="684372" y="580057"/>
                </a:cubicBezTo>
                <a:cubicBezTo>
                  <a:pt x="391755" y="581452"/>
                  <a:pt x="204451" y="622645"/>
                  <a:pt x="96678" y="580057"/>
                </a:cubicBezTo>
                <a:cubicBezTo>
                  <a:pt x="45036" y="580311"/>
                  <a:pt x="-6049" y="534013"/>
                  <a:pt x="0" y="483379"/>
                </a:cubicBezTo>
                <a:cubicBezTo>
                  <a:pt x="12995" y="394523"/>
                  <a:pt x="-33247" y="226233"/>
                  <a:pt x="0" y="96678"/>
                </a:cubicBezTo>
                <a:close/>
              </a:path>
            </a:pathLst>
          </a:custGeom>
          <a:noFill/>
          <a:ln w="38100">
            <a:prstDash val="dashDot"/>
            <a:extLst>
              <a:ext uri="{C807C97D-BFC1-408E-A445-0C87EB9F89A2}">
                <ask:lineSketchStyleProps xmlns:ask="http://schemas.microsoft.com/office/drawing/2018/sketchyshapes" sd="981765707">
                  <a:prstGeom prst="round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8" name="Tabela 8">
                <a:extLst>
                  <a:ext uri="{FF2B5EF4-FFF2-40B4-BE49-F238E27FC236}">
                    <a16:creationId xmlns:a16="http://schemas.microsoft.com/office/drawing/2014/main" id="{71A9E407-8D5C-AB6A-E55A-139C1B1C20E7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124701" y="1663700"/>
              <a:ext cx="3724274" cy="503072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52524">
                      <a:extLst>
                        <a:ext uri="{9D8B030D-6E8A-4147-A177-3AD203B41FA5}">
                          <a16:colId xmlns:a16="http://schemas.microsoft.com/office/drawing/2014/main" val="1194101161"/>
                        </a:ext>
                      </a:extLst>
                    </a:gridCol>
                    <a:gridCol w="2571750">
                      <a:extLst>
                        <a:ext uri="{9D8B030D-6E8A-4147-A177-3AD203B41FA5}">
                          <a16:colId xmlns:a16="http://schemas.microsoft.com/office/drawing/2014/main" val="239271039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DEC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EXPRESSÃO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190234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40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4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A</m:t>
                                    </m:r>
                                  </m:e>
                                </m:acc>
                                <m:acc>
                                  <m:accPr>
                                    <m:chr m:val="̅"/>
                                    <m:ctrlPr>
                                      <a:rPr lang="pt-BR" sz="240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4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B</m:t>
                                    </m:r>
                                  </m:e>
                                </m:acc>
                                <m:acc>
                                  <m:accPr>
                                    <m:chr m:val="̅"/>
                                    <m:ctrlPr>
                                      <a:rPr lang="pt-BR" sz="240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4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C</m:t>
                                    </m:r>
                                  </m:e>
                                </m:acc>
                                <m:acc>
                                  <m:accPr>
                                    <m:chr m:val="̅"/>
                                    <m:ctrlPr>
                                      <a:rPr lang="pt-BR" sz="240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4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D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400" i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464908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40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4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A</m:t>
                                    </m:r>
                                  </m:e>
                                </m:acc>
                                <m:acc>
                                  <m:accPr>
                                    <m:chr m:val="̅"/>
                                    <m:ctrlPr>
                                      <a:rPr lang="pt-BR" sz="240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4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B</m:t>
                                    </m:r>
                                  </m:e>
                                </m:acc>
                                <m:acc>
                                  <m:accPr>
                                    <m:chr m:val="̅"/>
                                    <m:ctrlPr>
                                      <a:rPr lang="pt-BR" sz="240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4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C</m:t>
                                    </m:r>
                                  </m:e>
                                </m:acc>
                                <m:r>
                                  <m:rPr>
                                    <m:sty m:val="p"/>
                                  </m:rP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D</m:t>
                                </m:r>
                              </m:oMath>
                            </m:oMathPara>
                          </a14:m>
                          <a:endParaRPr lang="pt-BR" sz="2400" i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260297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70581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834076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991355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966344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616785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364433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8110151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040001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8" name="Tabela 8">
                <a:extLst>
                  <a:ext uri="{FF2B5EF4-FFF2-40B4-BE49-F238E27FC236}">
                    <a16:creationId xmlns:a16="http://schemas.microsoft.com/office/drawing/2014/main" id="{71A9E407-8D5C-AB6A-E55A-139C1B1C20E7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124701" y="1663700"/>
              <a:ext cx="3724274" cy="503072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52524">
                      <a:extLst>
                        <a:ext uri="{9D8B030D-6E8A-4147-A177-3AD203B41FA5}">
                          <a16:colId xmlns:a16="http://schemas.microsoft.com/office/drawing/2014/main" val="1194101161"/>
                        </a:ext>
                      </a:extLst>
                    </a:gridCol>
                    <a:gridCol w="2571750">
                      <a:extLst>
                        <a:ext uri="{9D8B030D-6E8A-4147-A177-3AD203B41FA5}">
                          <a16:colId xmlns:a16="http://schemas.microsoft.com/office/drawing/2014/main" val="2392710391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DEC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EXPRESSÃO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19023437"/>
                      </a:ext>
                    </a:extLst>
                  </a:tr>
                  <a:tr h="45796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3"/>
                          <a:stretch>
                            <a:fillRect l="-44917" t="-109333" r="-946" b="-932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46490845"/>
                      </a:ext>
                    </a:extLst>
                  </a:tr>
                  <a:tr h="45796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3"/>
                          <a:stretch>
                            <a:fillRect l="-44917" t="-206579" r="-946" b="-81973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2602970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705812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83407616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99135588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96634445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6167856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36443396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811015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040001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D092393-3AE1-4FDE-A44B-5B5143391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/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20991654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427EED-7B7F-D6AC-6C01-70E63600B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Decodificador “Binário </a:t>
            </a:r>
            <a:r>
              <a:rPr lang="pt-BR" dirty="0">
                <a:sym typeface="Wingdings" panose="05000000000000000000" pitchFamily="2" charset="2"/>
              </a:rPr>
              <a:t> Decimal” – Circuito Combinacional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ela 3">
                <a:extLst>
                  <a:ext uri="{FF2B5EF4-FFF2-40B4-BE49-F238E27FC236}">
                    <a16:creationId xmlns:a16="http://schemas.microsoft.com/office/drawing/2014/main" id="{4532F266-5930-2029-9885-EBB081A08CA7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071860" y="2521343"/>
              <a:ext cx="4986042" cy="373912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49509">
                      <a:extLst>
                        <a:ext uri="{9D8B030D-6E8A-4147-A177-3AD203B41FA5}">
                          <a16:colId xmlns:a16="http://schemas.microsoft.com/office/drawing/2014/main" val="1874362615"/>
                        </a:ext>
                      </a:extLst>
                    </a:gridCol>
                    <a:gridCol w="971756">
                      <a:extLst>
                        <a:ext uri="{9D8B030D-6E8A-4147-A177-3AD203B41FA5}">
                          <a16:colId xmlns:a16="http://schemas.microsoft.com/office/drawing/2014/main" val="1191165301"/>
                        </a:ext>
                      </a:extLst>
                    </a:gridCol>
                    <a:gridCol w="971756">
                      <a:extLst>
                        <a:ext uri="{9D8B030D-6E8A-4147-A177-3AD203B41FA5}">
                          <a16:colId xmlns:a16="http://schemas.microsoft.com/office/drawing/2014/main" val="1598401684"/>
                        </a:ext>
                      </a:extLst>
                    </a:gridCol>
                    <a:gridCol w="971756">
                      <a:extLst>
                        <a:ext uri="{9D8B030D-6E8A-4147-A177-3AD203B41FA5}">
                          <a16:colId xmlns:a16="http://schemas.microsoft.com/office/drawing/2014/main" val="3493507002"/>
                        </a:ext>
                      </a:extLst>
                    </a:gridCol>
                    <a:gridCol w="971756">
                      <a:extLst>
                        <a:ext uri="{9D8B030D-6E8A-4147-A177-3AD203B41FA5}">
                          <a16:colId xmlns:a16="http://schemas.microsoft.com/office/drawing/2014/main" val="2880839528"/>
                        </a:ext>
                      </a:extLst>
                    </a:gridCol>
                    <a:gridCol w="549509">
                      <a:extLst>
                        <a:ext uri="{9D8B030D-6E8A-4147-A177-3AD203B41FA5}">
                          <a16:colId xmlns:a16="http://schemas.microsoft.com/office/drawing/2014/main" val="2380178616"/>
                        </a:ext>
                      </a:extLst>
                    </a:gridCol>
                  </a:tblGrid>
                  <a:tr h="549509">
                    <a:tc>
                      <a:txBody>
                        <a:bodyPr/>
                        <a:lstStyle/>
                        <a:p>
                          <a:pPr algn="ctr"/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9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9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85029" marR="85029" marT="42514" marB="42514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pt-BR" sz="29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C</a:t>
                          </a:r>
                        </a:p>
                      </a:txBody>
                      <a:tcPr marL="85029" marR="85029" marT="42514" marB="42514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56145574"/>
                      </a:ext>
                    </a:extLst>
                  </a:tr>
                  <a:tr h="660026">
                    <a:tc row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9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9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A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85029" marR="85029" marT="42514" marB="42514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4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A</m:t>
                                    </m:r>
                                  </m:e>
                                </m:acc>
                                <m:acc>
                                  <m:accPr>
                                    <m:chr m:val="̅"/>
                                    <m:ctrlPr>
                                      <a:rPr lang="pt-BR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4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B</m:t>
                                    </m:r>
                                  </m:e>
                                </m:acc>
                                <m:acc>
                                  <m:accPr>
                                    <m:chr m:val="̅"/>
                                    <m:ctrlPr>
                                      <a:rPr lang="pt-BR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4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C</m:t>
                                    </m:r>
                                  </m:e>
                                </m:acc>
                                <m:acc>
                                  <m:accPr>
                                    <m:chr m:val="̅"/>
                                    <m:ctrlPr>
                                      <a:rPr lang="pt-BR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4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D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400" b="0" i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4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A</m:t>
                                    </m:r>
                                  </m:e>
                                </m:acc>
                                <m:acc>
                                  <m:accPr>
                                    <m:chr m:val="̅"/>
                                    <m:ctrlPr>
                                      <a:rPr lang="pt-BR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4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B</m:t>
                                    </m:r>
                                  </m:e>
                                </m:acc>
                                <m:acc>
                                  <m:accPr>
                                    <m:chr m:val="̅"/>
                                    <m:ctrlPr>
                                      <a:rPr lang="pt-BR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4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C</m:t>
                                    </m:r>
                                  </m:e>
                                </m:acc>
                                <m:r>
                                  <m:rPr>
                                    <m:sty m:val="p"/>
                                  </m:rP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D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4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A</m:t>
                                    </m:r>
                                  </m:e>
                                </m:acc>
                                <m:acc>
                                  <m:accPr>
                                    <m:chr m:val="̅"/>
                                    <m:ctrlPr>
                                      <a:rPr lang="pt-BR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4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B</m:t>
                                    </m:r>
                                  </m:e>
                                </m:acc>
                                <m:r>
                                  <m:rPr>
                                    <m:sty m:val="p"/>
                                  </m:rP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CD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4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A</m:t>
                                    </m:r>
                                  </m:e>
                                </m:acc>
                                <m:acc>
                                  <m:accPr>
                                    <m:chr m:val="̅"/>
                                    <m:ctrlPr>
                                      <a:rPr lang="pt-BR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4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B</m:t>
                                    </m:r>
                                  </m:e>
                                </m:acc>
                                <m:r>
                                  <m:rPr>
                                    <m:sty m:val="p"/>
                                  </m:rP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C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pt-BR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4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D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9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9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B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2868251530"/>
                      </a:ext>
                    </a:extLst>
                  </a:tr>
                  <a:tr h="660026">
                    <a:tc v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4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A</m:t>
                                    </m:r>
                                  </m:e>
                                </m:acc>
                                <m:r>
                                  <m:rPr>
                                    <m:sty m:val="p"/>
                                  </m:rP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B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pt-BR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4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C</m:t>
                                    </m:r>
                                  </m:e>
                                </m:acc>
                                <m:acc>
                                  <m:accPr>
                                    <m:chr m:val="̅"/>
                                    <m:ctrlPr>
                                      <a:rPr lang="pt-BR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4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D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4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A</m:t>
                                    </m:r>
                                  </m:e>
                                </m:acc>
                                <m:r>
                                  <m:rPr>
                                    <m:sty m:val="p"/>
                                  </m:rP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B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pt-BR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4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C</m:t>
                                    </m:r>
                                  </m:e>
                                </m:acc>
                                <m:r>
                                  <m:rPr>
                                    <m:sty m:val="p"/>
                                  </m:rP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D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4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A</m:t>
                                    </m:r>
                                  </m:e>
                                </m:acc>
                                <m:r>
                                  <m:rPr>
                                    <m:sty m:val="p"/>
                                  </m:rP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BCD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4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A</m:t>
                                    </m:r>
                                  </m:e>
                                </m:acc>
                                <m:r>
                                  <m:rPr>
                                    <m:sty m:val="p"/>
                                  </m:rP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BC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pt-BR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4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D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29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B</a:t>
                          </a:r>
                        </a:p>
                      </a:txBody>
                      <a:tcPr marL="85029" marR="85029" marT="42514" marB="42514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856427081"/>
                      </a:ext>
                    </a:extLst>
                  </a:tr>
                  <a:tr h="660026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pt-BR" sz="29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</a:t>
                          </a:r>
                        </a:p>
                      </a:txBody>
                      <a:tcPr marL="85029" marR="85029" marT="42514" marB="42514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AB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pt-BR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4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C</m:t>
                                    </m:r>
                                  </m:e>
                                </m:acc>
                                <m:acc>
                                  <m:accPr>
                                    <m:chr m:val="̅"/>
                                    <m:ctrlPr>
                                      <a:rPr lang="pt-BR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4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D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AB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pt-BR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4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C</m:t>
                                    </m:r>
                                  </m:e>
                                </m:acc>
                                <m:r>
                                  <m:rPr>
                                    <m:sty m:val="p"/>
                                  </m:rP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D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ABCD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ABC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pt-BR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4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D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77490832"/>
                      </a:ext>
                    </a:extLst>
                  </a:tr>
                  <a:tr h="660026">
                    <a:tc vMerge="1">
                      <a:txBody>
                        <a:bodyPr/>
                        <a:lstStyle/>
                        <a:p>
                          <a:pPr algn="ctr"/>
                          <a:r>
                            <a:rPr lang="pt-BR" sz="2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A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pt-BR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4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B</m:t>
                                    </m:r>
                                  </m:e>
                                </m:acc>
                                <m:acc>
                                  <m:accPr>
                                    <m:chr m:val="̅"/>
                                    <m:ctrlPr>
                                      <a:rPr lang="pt-BR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4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C</m:t>
                                    </m:r>
                                  </m:e>
                                </m:acc>
                                <m:acc>
                                  <m:accPr>
                                    <m:chr m:val="̅"/>
                                    <m:ctrlPr>
                                      <a:rPr lang="pt-BR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4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D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A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pt-BR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4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B</m:t>
                                    </m:r>
                                  </m:e>
                                </m:acc>
                                <m:acc>
                                  <m:accPr>
                                    <m:chr m:val="̅"/>
                                    <m:ctrlPr>
                                      <a:rPr lang="pt-BR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4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C</m:t>
                                    </m:r>
                                  </m:e>
                                </m:acc>
                                <m:r>
                                  <m:rPr>
                                    <m:sty m:val="p"/>
                                  </m:rP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D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A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pt-BR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4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B</m:t>
                                    </m:r>
                                  </m:e>
                                </m:acc>
                                <m:r>
                                  <m:rPr>
                                    <m:sty m:val="p"/>
                                  </m:rP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CD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A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pt-BR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4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B</m:t>
                                    </m:r>
                                  </m:e>
                                </m:acc>
                                <m:r>
                                  <m:rPr>
                                    <m:sty m:val="p"/>
                                  </m:rP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C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pt-BR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4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D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9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9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B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44599753"/>
                      </a:ext>
                    </a:extLst>
                  </a:tr>
                  <a:tr h="549509">
                    <a:tc>
                      <a:txBody>
                        <a:bodyPr/>
                        <a:lstStyle/>
                        <a:p>
                          <a:pPr algn="ctr"/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9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9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D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pt-BR" sz="29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D</a:t>
                          </a:r>
                        </a:p>
                      </a:txBody>
                      <a:tcPr marL="85029" marR="85029" marT="42514" marB="42514"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9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9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D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864724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ela 3">
                <a:extLst>
                  <a:ext uri="{FF2B5EF4-FFF2-40B4-BE49-F238E27FC236}">
                    <a16:creationId xmlns:a16="http://schemas.microsoft.com/office/drawing/2014/main" id="{4532F266-5930-2029-9885-EBB081A08CA7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071860" y="2521343"/>
              <a:ext cx="4986042" cy="373912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49509">
                      <a:extLst>
                        <a:ext uri="{9D8B030D-6E8A-4147-A177-3AD203B41FA5}">
                          <a16:colId xmlns:a16="http://schemas.microsoft.com/office/drawing/2014/main" val="1874362615"/>
                        </a:ext>
                      </a:extLst>
                    </a:gridCol>
                    <a:gridCol w="971756">
                      <a:extLst>
                        <a:ext uri="{9D8B030D-6E8A-4147-A177-3AD203B41FA5}">
                          <a16:colId xmlns:a16="http://schemas.microsoft.com/office/drawing/2014/main" val="1191165301"/>
                        </a:ext>
                      </a:extLst>
                    </a:gridCol>
                    <a:gridCol w="971756">
                      <a:extLst>
                        <a:ext uri="{9D8B030D-6E8A-4147-A177-3AD203B41FA5}">
                          <a16:colId xmlns:a16="http://schemas.microsoft.com/office/drawing/2014/main" val="1598401684"/>
                        </a:ext>
                      </a:extLst>
                    </a:gridCol>
                    <a:gridCol w="971756">
                      <a:extLst>
                        <a:ext uri="{9D8B030D-6E8A-4147-A177-3AD203B41FA5}">
                          <a16:colId xmlns:a16="http://schemas.microsoft.com/office/drawing/2014/main" val="3493507002"/>
                        </a:ext>
                      </a:extLst>
                    </a:gridCol>
                    <a:gridCol w="971756">
                      <a:extLst>
                        <a:ext uri="{9D8B030D-6E8A-4147-A177-3AD203B41FA5}">
                          <a16:colId xmlns:a16="http://schemas.microsoft.com/office/drawing/2014/main" val="2880839528"/>
                        </a:ext>
                      </a:extLst>
                    </a:gridCol>
                    <a:gridCol w="549509">
                      <a:extLst>
                        <a:ext uri="{9D8B030D-6E8A-4147-A177-3AD203B41FA5}">
                          <a16:colId xmlns:a16="http://schemas.microsoft.com/office/drawing/2014/main" val="2380178616"/>
                        </a:ext>
                      </a:extLst>
                    </a:gridCol>
                  </a:tblGrid>
                  <a:tr h="549509">
                    <a:tc>
                      <a:txBody>
                        <a:bodyPr/>
                        <a:lstStyle/>
                        <a:p>
                          <a:pPr algn="ctr"/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85029" marR="85029" marT="42514" marB="42514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28125" t="-10000" r="-128125" b="-612222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pt-BR" sz="29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C</a:t>
                          </a:r>
                        </a:p>
                      </a:txBody>
                      <a:tcPr marL="85029" marR="85029" marT="42514" marB="42514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56145574"/>
                      </a:ext>
                    </a:extLst>
                  </a:tr>
                  <a:tr h="660026">
                    <a:tc rowSpan="2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85029" marR="85029" marT="42514" marB="42514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45622" r="-811111" b="-1539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56250" t="-90826" r="-356250" b="-4055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156250" t="-90826" r="-256250" b="-4055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257862" t="-90826" r="-157862" b="-4055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355625" t="-90826" r="-56875" b="-4055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810000" t="-90826" r="-1111" b="-4055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68251530"/>
                      </a:ext>
                    </a:extLst>
                  </a:tr>
                  <a:tr h="660026">
                    <a:tc v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56250" t="-192593" r="-356250" b="-3092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156250" t="-192593" r="-256250" b="-3092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257862" t="-192593" r="-157862" b="-3092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355625" t="-192593" r="-56875" b="-309259"/>
                          </a:stretch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29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B</a:t>
                          </a:r>
                        </a:p>
                      </a:txBody>
                      <a:tcPr marL="85029" marR="85029" marT="42514" marB="42514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856427081"/>
                      </a:ext>
                    </a:extLst>
                  </a:tr>
                  <a:tr h="660026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pt-BR" sz="29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</a:t>
                          </a:r>
                        </a:p>
                      </a:txBody>
                      <a:tcPr marL="85029" marR="85029" marT="42514" marB="42514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56250" t="-292593" r="-356250" b="-2092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156250" t="-292593" r="-256250" b="-2092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257862" t="-292593" r="-157862" b="-2092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355625" t="-292593" r="-56875" b="-209259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77490832"/>
                      </a:ext>
                    </a:extLst>
                  </a:tr>
                  <a:tr h="660026">
                    <a:tc vMerge="1">
                      <a:txBody>
                        <a:bodyPr/>
                        <a:lstStyle/>
                        <a:p>
                          <a:pPr algn="ctr"/>
                          <a:r>
                            <a:rPr lang="pt-BR" sz="2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56250" t="-388991" r="-356250" b="-1073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156250" t="-388991" r="-256250" b="-1073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257862" t="-388991" r="-157862" b="-1073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355625" t="-388991" r="-56875" b="-1073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10000" t="-388991" r="-1111" b="-1073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44599753"/>
                      </a:ext>
                    </a:extLst>
                  </a:tr>
                  <a:tr h="549509">
                    <a:tc>
                      <a:txBody>
                        <a:bodyPr/>
                        <a:lstStyle/>
                        <a:p>
                          <a:pPr algn="ctr"/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6250" t="-592222" r="-356250" b="-30000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pt-BR" sz="29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D</a:t>
                          </a:r>
                        </a:p>
                      </a:txBody>
                      <a:tcPr marL="85029" marR="85029" marT="42514" marB="42514"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55625" t="-592222" r="-56875" b="-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8647246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39F3923C-E339-56FB-C9B2-F69829E51E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9930006"/>
              </p:ext>
            </p:extLst>
          </p:nvPr>
        </p:nvGraphicFramePr>
        <p:xfrm>
          <a:off x="7113815" y="1901825"/>
          <a:ext cx="3755570" cy="435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1114">
                  <a:extLst>
                    <a:ext uri="{9D8B030D-6E8A-4147-A177-3AD203B41FA5}">
                      <a16:colId xmlns:a16="http://schemas.microsoft.com/office/drawing/2014/main" val="1048144912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408744445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3640525091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2253530810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1722894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9513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9501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4948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09543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483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4384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5388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2953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9297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11165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3212319"/>
                  </a:ext>
                </a:extLst>
              </a:tr>
            </a:tbl>
          </a:graphicData>
        </a:graphic>
      </p:graphicFrame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63AB9E0-90F3-4B9E-B449-07F5F6974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/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41014581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427EED-7B7F-D6AC-6C01-70E63600B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Decodificador “Binário </a:t>
            </a:r>
            <a:r>
              <a:rPr lang="pt-BR" dirty="0">
                <a:sym typeface="Wingdings" panose="05000000000000000000" pitchFamily="2" charset="2"/>
              </a:rPr>
              <a:t> Decimal” – Circuito Combinacional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ela 3">
                <a:extLst>
                  <a:ext uri="{FF2B5EF4-FFF2-40B4-BE49-F238E27FC236}">
                    <a16:creationId xmlns:a16="http://schemas.microsoft.com/office/drawing/2014/main" id="{4532F266-5930-2029-9885-EBB081A08CA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72164207"/>
                  </p:ext>
                </p:extLst>
              </p:nvPr>
            </p:nvGraphicFramePr>
            <p:xfrm>
              <a:off x="1071860" y="2521343"/>
              <a:ext cx="4986042" cy="373912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49509">
                      <a:extLst>
                        <a:ext uri="{9D8B030D-6E8A-4147-A177-3AD203B41FA5}">
                          <a16:colId xmlns:a16="http://schemas.microsoft.com/office/drawing/2014/main" val="1874362615"/>
                        </a:ext>
                      </a:extLst>
                    </a:gridCol>
                    <a:gridCol w="971756">
                      <a:extLst>
                        <a:ext uri="{9D8B030D-6E8A-4147-A177-3AD203B41FA5}">
                          <a16:colId xmlns:a16="http://schemas.microsoft.com/office/drawing/2014/main" val="1191165301"/>
                        </a:ext>
                      </a:extLst>
                    </a:gridCol>
                    <a:gridCol w="971756">
                      <a:extLst>
                        <a:ext uri="{9D8B030D-6E8A-4147-A177-3AD203B41FA5}">
                          <a16:colId xmlns:a16="http://schemas.microsoft.com/office/drawing/2014/main" val="1598401684"/>
                        </a:ext>
                      </a:extLst>
                    </a:gridCol>
                    <a:gridCol w="971756">
                      <a:extLst>
                        <a:ext uri="{9D8B030D-6E8A-4147-A177-3AD203B41FA5}">
                          <a16:colId xmlns:a16="http://schemas.microsoft.com/office/drawing/2014/main" val="3493507002"/>
                        </a:ext>
                      </a:extLst>
                    </a:gridCol>
                    <a:gridCol w="971756">
                      <a:extLst>
                        <a:ext uri="{9D8B030D-6E8A-4147-A177-3AD203B41FA5}">
                          <a16:colId xmlns:a16="http://schemas.microsoft.com/office/drawing/2014/main" val="2880839528"/>
                        </a:ext>
                      </a:extLst>
                    </a:gridCol>
                    <a:gridCol w="549509">
                      <a:extLst>
                        <a:ext uri="{9D8B030D-6E8A-4147-A177-3AD203B41FA5}">
                          <a16:colId xmlns:a16="http://schemas.microsoft.com/office/drawing/2014/main" val="2380178616"/>
                        </a:ext>
                      </a:extLst>
                    </a:gridCol>
                  </a:tblGrid>
                  <a:tr h="549509">
                    <a:tc>
                      <a:txBody>
                        <a:bodyPr/>
                        <a:lstStyle/>
                        <a:p>
                          <a:pPr algn="ctr"/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9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9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85029" marR="85029" marT="42514" marB="42514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pt-BR" sz="29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C</a:t>
                          </a:r>
                        </a:p>
                      </a:txBody>
                      <a:tcPr marL="85029" marR="85029" marT="42514" marB="42514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56145574"/>
                      </a:ext>
                    </a:extLst>
                  </a:tr>
                  <a:tr h="660026">
                    <a:tc row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9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9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A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85029" marR="85029" marT="42514" marB="42514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9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9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B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2868251530"/>
                      </a:ext>
                    </a:extLst>
                  </a:tr>
                  <a:tr h="660026">
                    <a:tc v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29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B</a:t>
                          </a:r>
                        </a:p>
                      </a:txBody>
                      <a:tcPr marL="85029" marR="85029" marT="42514" marB="42514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856427081"/>
                      </a:ext>
                    </a:extLst>
                  </a:tr>
                  <a:tr h="660026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pt-BR" sz="29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</a:t>
                          </a:r>
                        </a:p>
                      </a:txBody>
                      <a:tcPr marL="85029" marR="85029" marT="42514" marB="42514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X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X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24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X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77490832"/>
                      </a:ext>
                    </a:extLst>
                  </a:tr>
                  <a:tr h="660026">
                    <a:tc vMerge="1">
                      <a:txBody>
                        <a:bodyPr/>
                        <a:lstStyle/>
                        <a:p>
                          <a:pPr algn="ctr"/>
                          <a:r>
                            <a:rPr lang="pt-BR" sz="2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X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X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9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9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B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44599753"/>
                      </a:ext>
                    </a:extLst>
                  </a:tr>
                  <a:tr h="549509">
                    <a:tc>
                      <a:txBody>
                        <a:bodyPr/>
                        <a:lstStyle/>
                        <a:p>
                          <a:pPr algn="ctr"/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9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9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D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pt-BR" sz="29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D</a:t>
                          </a:r>
                        </a:p>
                      </a:txBody>
                      <a:tcPr marL="85029" marR="85029" marT="42514" marB="42514"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9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9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D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864724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ela 3">
                <a:extLst>
                  <a:ext uri="{FF2B5EF4-FFF2-40B4-BE49-F238E27FC236}">
                    <a16:creationId xmlns:a16="http://schemas.microsoft.com/office/drawing/2014/main" id="{4532F266-5930-2029-9885-EBB081A08CA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72164207"/>
                  </p:ext>
                </p:extLst>
              </p:nvPr>
            </p:nvGraphicFramePr>
            <p:xfrm>
              <a:off x="1071860" y="2521343"/>
              <a:ext cx="4986042" cy="373912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49509">
                      <a:extLst>
                        <a:ext uri="{9D8B030D-6E8A-4147-A177-3AD203B41FA5}">
                          <a16:colId xmlns:a16="http://schemas.microsoft.com/office/drawing/2014/main" val="1874362615"/>
                        </a:ext>
                      </a:extLst>
                    </a:gridCol>
                    <a:gridCol w="971756">
                      <a:extLst>
                        <a:ext uri="{9D8B030D-6E8A-4147-A177-3AD203B41FA5}">
                          <a16:colId xmlns:a16="http://schemas.microsoft.com/office/drawing/2014/main" val="1191165301"/>
                        </a:ext>
                      </a:extLst>
                    </a:gridCol>
                    <a:gridCol w="971756">
                      <a:extLst>
                        <a:ext uri="{9D8B030D-6E8A-4147-A177-3AD203B41FA5}">
                          <a16:colId xmlns:a16="http://schemas.microsoft.com/office/drawing/2014/main" val="1598401684"/>
                        </a:ext>
                      </a:extLst>
                    </a:gridCol>
                    <a:gridCol w="971756">
                      <a:extLst>
                        <a:ext uri="{9D8B030D-6E8A-4147-A177-3AD203B41FA5}">
                          <a16:colId xmlns:a16="http://schemas.microsoft.com/office/drawing/2014/main" val="3493507002"/>
                        </a:ext>
                      </a:extLst>
                    </a:gridCol>
                    <a:gridCol w="971756">
                      <a:extLst>
                        <a:ext uri="{9D8B030D-6E8A-4147-A177-3AD203B41FA5}">
                          <a16:colId xmlns:a16="http://schemas.microsoft.com/office/drawing/2014/main" val="2880839528"/>
                        </a:ext>
                      </a:extLst>
                    </a:gridCol>
                    <a:gridCol w="549509">
                      <a:extLst>
                        <a:ext uri="{9D8B030D-6E8A-4147-A177-3AD203B41FA5}">
                          <a16:colId xmlns:a16="http://schemas.microsoft.com/office/drawing/2014/main" val="2380178616"/>
                        </a:ext>
                      </a:extLst>
                    </a:gridCol>
                  </a:tblGrid>
                  <a:tr h="549509">
                    <a:tc>
                      <a:txBody>
                        <a:bodyPr/>
                        <a:lstStyle/>
                        <a:p>
                          <a:pPr algn="ctr"/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85029" marR="85029" marT="42514" marB="42514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28125" t="-10000" r="-128125" b="-612222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pt-BR" sz="29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C</a:t>
                          </a:r>
                        </a:p>
                      </a:txBody>
                      <a:tcPr marL="85029" marR="85029" marT="42514" marB="42514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56145574"/>
                      </a:ext>
                    </a:extLst>
                  </a:tr>
                  <a:tr h="660026">
                    <a:tc rowSpan="2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85029" marR="85029" marT="42514" marB="42514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45622" r="-811111" b="-1539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56250" t="-90826" r="-356250" b="-4055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156250" t="-90826" r="-256250" b="-4055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257862" t="-90826" r="-157862" b="-4055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355625" t="-90826" r="-56875" b="-4055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810000" t="-90826" r="-1111" b="-4055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68251530"/>
                      </a:ext>
                    </a:extLst>
                  </a:tr>
                  <a:tr h="660026">
                    <a:tc v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56250" t="-192593" r="-356250" b="-3092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156250" t="-192593" r="-256250" b="-3092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257862" t="-192593" r="-157862" b="-3092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355625" t="-192593" r="-56875" b="-309259"/>
                          </a:stretch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29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B</a:t>
                          </a:r>
                        </a:p>
                      </a:txBody>
                      <a:tcPr marL="85029" marR="85029" marT="42514" marB="42514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856427081"/>
                      </a:ext>
                    </a:extLst>
                  </a:tr>
                  <a:tr h="660026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pt-BR" sz="29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</a:t>
                          </a:r>
                        </a:p>
                      </a:txBody>
                      <a:tcPr marL="85029" marR="85029" marT="42514" marB="42514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56250" t="-292593" r="-356250" b="-2092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156250" t="-292593" r="-256250" b="-2092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24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355625" t="-292593" r="-56875" b="-209259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77490832"/>
                      </a:ext>
                    </a:extLst>
                  </a:tr>
                  <a:tr h="660026">
                    <a:tc vMerge="1">
                      <a:txBody>
                        <a:bodyPr/>
                        <a:lstStyle/>
                        <a:p>
                          <a:pPr algn="ctr"/>
                          <a:r>
                            <a:rPr lang="pt-BR" sz="2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56250" t="-388991" r="-356250" b="-1073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156250" t="-388991" r="-256250" b="-1073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257862" t="-388991" r="-157862" b="-1073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355625" t="-388991" r="-56875" b="-1073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10000" t="-388991" r="-1111" b="-1073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44599753"/>
                      </a:ext>
                    </a:extLst>
                  </a:tr>
                  <a:tr h="549509">
                    <a:tc>
                      <a:txBody>
                        <a:bodyPr/>
                        <a:lstStyle/>
                        <a:p>
                          <a:pPr algn="ctr"/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6250" t="-592222" r="-356250" b="-30000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pt-BR" sz="29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D</a:t>
                          </a:r>
                        </a:p>
                      </a:txBody>
                      <a:tcPr marL="85029" marR="85029" marT="42514" marB="42514"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55625" t="-592222" r="-56875" b="-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8647246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39F3923C-E339-56FB-C9B2-F69829E51E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1787170"/>
              </p:ext>
            </p:extLst>
          </p:nvPr>
        </p:nvGraphicFramePr>
        <p:xfrm>
          <a:off x="7113815" y="1901825"/>
          <a:ext cx="3755570" cy="435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1114">
                  <a:extLst>
                    <a:ext uri="{9D8B030D-6E8A-4147-A177-3AD203B41FA5}">
                      <a16:colId xmlns:a16="http://schemas.microsoft.com/office/drawing/2014/main" val="1048144912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408744445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3640525091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2253530810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1722894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9513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9501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4948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09543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483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4384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5388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2953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9297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11165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3212319"/>
                  </a:ext>
                </a:extLst>
              </a:tr>
            </a:tbl>
          </a:graphicData>
        </a:graphic>
      </p:graphicFrame>
      <p:sp>
        <p:nvSpPr>
          <p:cNvPr id="6" name="CaixaDeTexto 5">
            <a:extLst>
              <a:ext uri="{FF2B5EF4-FFF2-40B4-BE49-F238E27FC236}">
                <a16:creationId xmlns:a16="http://schemas.microsoft.com/office/drawing/2014/main" id="{34276C31-197B-425D-A6B7-CFFFD5747EC0}"/>
              </a:ext>
            </a:extLst>
          </p:cNvPr>
          <p:cNvSpPr txBox="1"/>
          <p:nvPr/>
        </p:nvSpPr>
        <p:spPr>
          <a:xfrm>
            <a:off x="996188" y="2521343"/>
            <a:ext cx="6174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solidFill>
                  <a:srgbClr val="6F227C"/>
                </a:solidFill>
                <a:latin typeface="+mj-lt"/>
              </a:rPr>
              <a:t>S2</a:t>
            </a:r>
            <a:endParaRPr lang="pt-BR" b="1" dirty="0">
              <a:solidFill>
                <a:srgbClr val="6F227C"/>
              </a:solidFill>
              <a:latin typeface="+mj-lt"/>
            </a:endParaRP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EC631BC-5B27-4563-9600-9FB5EA67F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/>
              <a:t>17</a:t>
            </a:r>
          </a:p>
        </p:txBody>
      </p:sp>
    </p:spTree>
    <p:extLst>
      <p:ext uri="{BB962C8B-B14F-4D97-AF65-F5344CB8AC3E}">
        <p14:creationId xmlns:p14="http://schemas.microsoft.com/office/powerpoint/2010/main" val="16101533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427EED-7B7F-D6AC-6C01-70E63600B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Decodificador “Binário </a:t>
            </a:r>
            <a:r>
              <a:rPr lang="pt-BR" dirty="0">
                <a:sym typeface="Wingdings" panose="05000000000000000000" pitchFamily="2" charset="2"/>
              </a:rPr>
              <a:t> Decimal” – Circuito Combinacional</a:t>
            </a:r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ela 3">
                <a:extLst>
                  <a:ext uri="{FF2B5EF4-FFF2-40B4-BE49-F238E27FC236}">
                    <a16:creationId xmlns:a16="http://schemas.microsoft.com/office/drawing/2014/main" id="{4532F266-5930-2029-9885-EBB081A08CA7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071860" y="2521343"/>
              <a:ext cx="4986042" cy="373912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49509">
                      <a:extLst>
                        <a:ext uri="{9D8B030D-6E8A-4147-A177-3AD203B41FA5}">
                          <a16:colId xmlns:a16="http://schemas.microsoft.com/office/drawing/2014/main" val="1874362615"/>
                        </a:ext>
                      </a:extLst>
                    </a:gridCol>
                    <a:gridCol w="971756">
                      <a:extLst>
                        <a:ext uri="{9D8B030D-6E8A-4147-A177-3AD203B41FA5}">
                          <a16:colId xmlns:a16="http://schemas.microsoft.com/office/drawing/2014/main" val="1191165301"/>
                        </a:ext>
                      </a:extLst>
                    </a:gridCol>
                    <a:gridCol w="971756">
                      <a:extLst>
                        <a:ext uri="{9D8B030D-6E8A-4147-A177-3AD203B41FA5}">
                          <a16:colId xmlns:a16="http://schemas.microsoft.com/office/drawing/2014/main" val="1598401684"/>
                        </a:ext>
                      </a:extLst>
                    </a:gridCol>
                    <a:gridCol w="971756">
                      <a:extLst>
                        <a:ext uri="{9D8B030D-6E8A-4147-A177-3AD203B41FA5}">
                          <a16:colId xmlns:a16="http://schemas.microsoft.com/office/drawing/2014/main" val="3493507002"/>
                        </a:ext>
                      </a:extLst>
                    </a:gridCol>
                    <a:gridCol w="971756">
                      <a:extLst>
                        <a:ext uri="{9D8B030D-6E8A-4147-A177-3AD203B41FA5}">
                          <a16:colId xmlns:a16="http://schemas.microsoft.com/office/drawing/2014/main" val="2880839528"/>
                        </a:ext>
                      </a:extLst>
                    </a:gridCol>
                    <a:gridCol w="549509">
                      <a:extLst>
                        <a:ext uri="{9D8B030D-6E8A-4147-A177-3AD203B41FA5}">
                          <a16:colId xmlns:a16="http://schemas.microsoft.com/office/drawing/2014/main" val="2380178616"/>
                        </a:ext>
                      </a:extLst>
                    </a:gridCol>
                  </a:tblGrid>
                  <a:tr h="549509">
                    <a:tc>
                      <a:txBody>
                        <a:bodyPr/>
                        <a:lstStyle/>
                        <a:p>
                          <a:pPr algn="ctr"/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9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9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85029" marR="85029" marT="42514" marB="42514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pt-BR" sz="29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C</a:t>
                          </a:r>
                        </a:p>
                      </a:txBody>
                      <a:tcPr marL="85029" marR="85029" marT="42514" marB="42514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56145574"/>
                      </a:ext>
                    </a:extLst>
                  </a:tr>
                  <a:tr h="660026">
                    <a:tc row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9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9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A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85029" marR="85029" marT="42514" marB="42514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9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9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B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2868251530"/>
                      </a:ext>
                    </a:extLst>
                  </a:tr>
                  <a:tr h="660026">
                    <a:tc v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29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B</a:t>
                          </a:r>
                        </a:p>
                      </a:txBody>
                      <a:tcPr marL="85029" marR="85029" marT="42514" marB="42514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856427081"/>
                      </a:ext>
                    </a:extLst>
                  </a:tr>
                  <a:tr h="660026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pt-BR" sz="29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</a:t>
                          </a:r>
                        </a:p>
                      </a:txBody>
                      <a:tcPr marL="85029" marR="85029" marT="42514" marB="42514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X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X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24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X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77490832"/>
                      </a:ext>
                    </a:extLst>
                  </a:tr>
                  <a:tr h="660026">
                    <a:tc vMerge="1">
                      <a:txBody>
                        <a:bodyPr/>
                        <a:lstStyle/>
                        <a:p>
                          <a:pPr algn="ctr"/>
                          <a:r>
                            <a:rPr lang="pt-BR" sz="2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X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X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9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9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B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44599753"/>
                      </a:ext>
                    </a:extLst>
                  </a:tr>
                  <a:tr h="549509">
                    <a:tc>
                      <a:txBody>
                        <a:bodyPr/>
                        <a:lstStyle/>
                        <a:p>
                          <a:pPr algn="ctr"/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9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9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D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pt-BR" sz="29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D</a:t>
                          </a:r>
                        </a:p>
                      </a:txBody>
                      <a:tcPr marL="85029" marR="85029" marT="42514" marB="42514"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9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9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D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864724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ela 3">
                <a:extLst>
                  <a:ext uri="{FF2B5EF4-FFF2-40B4-BE49-F238E27FC236}">
                    <a16:creationId xmlns:a16="http://schemas.microsoft.com/office/drawing/2014/main" id="{4532F266-5930-2029-9885-EBB081A08CA7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071860" y="2521343"/>
              <a:ext cx="4986042" cy="373912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49509">
                      <a:extLst>
                        <a:ext uri="{9D8B030D-6E8A-4147-A177-3AD203B41FA5}">
                          <a16:colId xmlns:a16="http://schemas.microsoft.com/office/drawing/2014/main" val="1874362615"/>
                        </a:ext>
                      </a:extLst>
                    </a:gridCol>
                    <a:gridCol w="971756">
                      <a:extLst>
                        <a:ext uri="{9D8B030D-6E8A-4147-A177-3AD203B41FA5}">
                          <a16:colId xmlns:a16="http://schemas.microsoft.com/office/drawing/2014/main" val="1191165301"/>
                        </a:ext>
                      </a:extLst>
                    </a:gridCol>
                    <a:gridCol w="971756">
                      <a:extLst>
                        <a:ext uri="{9D8B030D-6E8A-4147-A177-3AD203B41FA5}">
                          <a16:colId xmlns:a16="http://schemas.microsoft.com/office/drawing/2014/main" val="1598401684"/>
                        </a:ext>
                      </a:extLst>
                    </a:gridCol>
                    <a:gridCol w="971756">
                      <a:extLst>
                        <a:ext uri="{9D8B030D-6E8A-4147-A177-3AD203B41FA5}">
                          <a16:colId xmlns:a16="http://schemas.microsoft.com/office/drawing/2014/main" val="3493507002"/>
                        </a:ext>
                      </a:extLst>
                    </a:gridCol>
                    <a:gridCol w="971756">
                      <a:extLst>
                        <a:ext uri="{9D8B030D-6E8A-4147-A177-3AD203B41FA5}">
                          <a16:colId xmlns:a16="http://schemas.microsoft.com/office/drawing/2014/main" val="2880839528"/>
                        </a:ext>
                      </a:extLst>
                    </a:gridCol>
                    <a:gridCol w="549509">
                      <a:extLst>
                        <a:ext uri="{9D8B030D-6E8A-4147-A177-3AD203B41FA5}">
                          <a16:colId xmlns:a16="http://schemas.microsoft.com/office/drawing/2014/main" val="2380178616"/>
                        </a:ext>
                      </a:extLst>
                    </a:gridCol>
                  </a:tblGrid>
                  <a:tr h="549509">
                    <a:tc>
                      <a:txBody>
                        <a:bodyPr/>
                        <a:lstStyle/>
                        <a:p>
                          <a:pPr algn="ctr"/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85029" marR="85029" marT="42514" marB="42514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28125" t="-10000" r="-128125" b="-612222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pt-BR" sz="29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C</a:t>
                          </a:r>
                        </a:p>
                      </a:txBody>
                      <a:tcPr marL="85029" marR="85029" marT="42514" marB="42514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56145574"/>
                      </a:ext>
                    </a:extLst>
                  </a:tr>
                  <a:tr h="660026">
                    <a:tc rowSpan="2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85029" marR="85029" marT="42514" marB="42514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45622" r="-811111" b="-1539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56250" t="-90826" r="-356250" b="-4055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156250" t="-90826" r="-256250" b="-4055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257862" t="-90826" r="-157862" b="-4055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355625" t="-90826" r="-56875" b="-4055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810000" t="-90826" r="-1111" b="-4055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68251530"/>
                      </a:ext>
                    </a:extLst>
                  </a:tr>
                  <a:tr h="660026">
                    <a:tc v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56250" t="-192593" r="-356250" b="-3092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156250" t="-192593" r="-256250" b="-3092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257862" t="-192593" r="-157862" b="-3092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355625" t="-192593" r="-56875" b="-309259"/>
                          </a:stretch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29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B</a:t>
                          </a:r>
                        </a:p>
                      </a:txBody>
                      <a:tcPr marL="85029" marR="85029" marT="42514" marB="42514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856427081"/>
                      </a:ext>
                    </a:extLst>
                  </a:tr>
                  <a:tr h="660026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pt-BR" sz="29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</a:t>
                          </a:r>
                        </a:p>
                      </a:txBody>
                      <a:tcPr marL="85029" marR="85029" marT="42514" marB="42514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56250" t="-292593" r="-356250" b="-2092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156250" t="-292593" r="-256250" b="-2092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24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355625" t="-292593" r="-56875" b="-209259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77490832"/>
                      </a:ext>
                    </a:extLst>
                  </a:tr>
                  <a:tr h="660026">
                    <a:tc vMerge="1">
                      <a:txBody>
                        <a:bodyPr/>
                        <a:lstStyle/>
                        <a:p>
                          <a:pPr algn="ctr"/>
                          <a:r>
                            <a:rPr lang="pt-BR" sz="2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56250" t="-388991" r="-356250" b="-1073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156250" t="-388991" r="-256250" b="-1073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257862" t="-388991" r="-157862" b="-1073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355625" t="-388991" r="-56875" b="-1073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10000" t="-388991" r="-1111" b="-1073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44599753"/>
                      </a:ext>
                    </a:extLst>
                  </a:tr>
                  <a:tr h="549509">
                    <a:tc>
                      <a:txBody>
                        <a:bodyPr/>
                        <a:lstStyle/>
                        <a:p>
                          <a:pPr algn="ctr"/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6250" t="-592222" r="-356250" b="-30000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pt-BR" sz="29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D</a:t>
                          </a:r>
                        </a:p>
                      </a:txBody>
                      <a:tcPr marL="85029" marR="85029" marT="42514" marB="42514"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55625" t="-592222" r="-56875" b="-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8647246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39F3923C-E339-56FB-C9B2-F69829E51EC0}"/>
              </a:ext>
            </a:extLst>
          </p:cNvPr>
          <p:cNvGraphicFramePr>
            <a:graphicFrameLocks noGrp="1"/>
          </p:cNvGraphicFramePr>
          <p:nvPr/>
        </p:nvGraphicFramePr>
        <p:xfrm>
          <a:off x="7113815" y="1901825"/>
          <a:ext cx="3755570" cy="435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1114">
                  <a:extLst>
                    <a:ext uri="{9D8B030D-6E8A-4147-A177-3AD203B41FA5}">
                      <a16:colId xmlns:a16="http://schemas.microsoft.com/office/drawing/2014/main" val="1048144912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408744445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3640525091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2253530810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1722894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9513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9501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4948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09543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483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4384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5388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2953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9297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11165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3212319"/>
                  </a:ext>
                </a:extLst>
              </a:tr>
            </a:tbl>
          </a:graphicData>
        </a:graphic>
      </p:graphicFrame>
      <p:sp>
        <p:nvSpPr>
          <p:cNvPr id="6" name="CaixaDeTexto 5">
            <a:extLst>
              <a:ext uri="{FF2B5EF4-FFF2-40B4-BE49-F238E27FC236}">
                <a16:creationId xmlns:a16="http://schemas.microsoft.com/office/drawing/2014/main" id="{34276C31-197B-425D-A6B7-CFFFD5747EC0}"/>
              </a:ext>
            </a:extLst>
          </p:cNvPr>
          <p:cNvSpPr txBox="1"/>
          <p:nvPr/>
        </p:nvSpPr>
        <p:spPr>
          <a:xfrm>
            <a:off x="996188" y="2521343"/>
            <a:ext cx="6174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solidFill>
                  <a:srgbClr val="6F227C"/>
                </a:solidFill>
                <a:latin typeface="+mj-lt"/>
              </a:rPr>
              <a:t>S2</a:t>
            </a:r>
            <a:endParaRPr lang="pt-BR" b="1" dirty="0">
              <a:solidFill>
                <a:srgbClr val="6F227C"/>
              </a:solidFill>
              <a:latin typeface="+mj-lt"/>
            </a:endParaRPr>
          </a:p>
        </p:txBody>
      </p:sp>
      <p:sp>
        <p:nvSpPr>
          <p:cNvPr id="10" name="Colchete Esquerdo 9">
            <a:extLst>
              <a:ext uri="{FF2B5EF4-FFF2-40B4-BE49-F238E27FC236}">
                <a16:creationId xmlns:a16="http://schemas.microsoft.com/office/drawing/2014/main" id="{B45E3281-33DF-2B5B-6897-D08E3DFDFFF4}"/>
              </a:ext>
            </a:extLst>
          </p:cNvPr>
          <p:cNvSpPr/>
          <p:nvPr/>
        </p:nvSpPr>
        <p:spPr>
          <a:xfrm rot="16200000">
            <a:off x="4641657" y="2854892"/>
            <a:ext cx="733425" cy="929139"/>
          </a:xfrm>
          <a:custGeom>
            <a:avLst/>
            <a:gdLst>
              <a:gd name="connsiteX0" fmla="*/ 733425 w 733425"/>
              <a:gd name="connsiteY0" fmla="*/ 929139 h 929139"/>
              <a:gd name="connsiteX1" fmla="*/ 0 w 733425"/>
              <a:gd name="connsiteY1" fmla="*/ 562426 h 929139"/>
              <a:gd name="connsiteX2" fmla="*/ 0 w 733425"/>
              <a:gd name="connsiteY2" fmla="*/ 366713 h 929139"/>
              <a:gd name="connsiteX3" fmla="*/ 733425 w 733425"/>
              <a:gd name="connsiteY3" fmla="*/ 0 h 929139"/>
              <a:gd name="connsiteX4" fmla="*/ 733425 w 733425"/>
              <a:gd name="connsiteY4" fmla="*/ 929139 h 929139"/>
              <a:gd name="connsiteX0" fmla="*/ 733425 w 733425"/>
              <a:gd name="connsiteY0" fmla="*/ 929139 h 929139"/>
              <a:gd name="connsiteX1" fmla="*/ 0 w 733425"/>
              <a:gd name="connsiteY1" fmla="*/ 562426 h 929139"/>
              <a:gd name="connsiteX2" fmla="*/ 0 w 733425"/>
              <a:gd name="connsiteY2" fmla="*/ 366713 h 929139"/>
              <a:gd name="connsiteX3" fmla="*/ 733425 w 733425"/>
              <a:gd name="connsiteY3" fmla="*/ 0 h 929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3425" h="929139" stroke="0" extrusionOk="0">
                <a:moveTo>
                  <a:pt x="733425" y="929139"/>
                </a:moveTo>
                <a:cubicBezTo>
                  <a:pt x="332984" y="898822"/>
                  <a:pt x="-1524" y="762329"/>
                  <a:pt x="0" y="562426"/>
                </a:cubicBezTo>
                <a:cubicBezTo>
                  <a:pt x="5" y="519773"/>
                  <a:pt x="-4327" y="412605"/>
                  <a:pt x="0" y="366713"/>
                </a:cubicBezTo>
                <a:cubicBezTo>
                  <a:pt x="50834" y="187352"/>
                  <a:pt x="377730" y="-20886"/>
                  <a:pt x="733425" y="0"/>
                </a:cubicBezTo>
                <a:cubicBezTo>
                  <a:pt x="808383" y="137180"/>
                  <a:pt x="712808" y="789796"/>
                  <a:pt x="733425" y="929139"/>
                </a:cubicBezTo>
                <a:close/>
              </a:path>
              <a:path w="733425" h="929139" fill="none" extrusionOk="0">
                <a:moveTo>
                  <a:pt x="733425" y="929139"/>
                </a:moveTo>
                <a:cubicBezTo>
                  <a:pt x="331748" y="942978"/>
                  <a:pt x="-5134" y="777649"/>
                  <a:pt x="0" y="562426"/>
                </a:cubicBezTo>
                <a:cubicBezTo>
                  <a:pt x="6369" y="504809"/>
                  <a:pt x="14811" y="416886"/>
                  <a:pt x="0" y="366713"/>
                </a:cubicBezTo>
                <a:cubicBezTo>
                  <a:pt x="24689" y="147470"/>
                  <a:pt x="290624" y="-3967"/>
                  <a:pt x="733425" y="0"/>
                </a:cubicBezTo>
              </a:path>
              <a:path w="733425" h="929139" fill="none" stroke="0" extrusionOk="0">
                <a:moveTo>
                  <a:pt x="733425" y="929139"/>
                </a:moveTo>
                <a:cubicBezTo>
                  <a:pt x="336945" y="936685"/>
                  <a:pt x="-22538" y="755787"/>
                  <a:pt x="0" y="562426"/>
                </a:cubicBezTo>
                <a:cubicBezTo>
                  <a:pt x="16319" y="480506"/>
                  <a:pt x="-5479" y="447896"/>
                  <a:pt x="0" y="366713"/>
                </a:cubicBezTo>
                <a:cubicBezTo>
                  <a:pt x="12449" y="157277"/>
                  <a:pt x="394722" y="4760"/>
                  <a:pt x="733425" y="0"/>
                </a:cubicBezTo>
              </a:path>
            </a:pathLst>
          </a:custGeom>
          <a:ln w="38100">
            <a:prstDash val="dash"/>
            <a:extLst>
              <a:ext uri="{C807C97D-BFC1-408E-A445-0C87EB9F89A2}">
                <ask:lineSketchStyleProps xmlns:ask="http://schemas.microsoft.com/office/drawing/2018/sketchyshapes" sd="2005684956">
                  <a:prstGeom prst="leftBracket">
                    <a:avLst>
                      <a:gd name="adj" fmla="val 50000"/>
                    </a:avLst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olchete Esquerdo 10">
            <a:extLst>
              <a:ext uri="{FF2B5EF4-FFF2-40B4-BE49-F238E27FC236}">
                <a16:creationId xmlns:a16="http://schemas.microsoft.com/office/drawing/2014/main" id="{4F76EEEF-E96B-90EA-EB40-BF78B9720700}"/>
              </a:ext>
            </a:extLst>
          </p:cNvPr>
          <p:cNvSpPr/>
          <p:nvPr/>
        </p:nvSpPr>
        <p:spPr>
          <a:xfrm rot="5400000">
            <a:off x="4660179" y="5036117"/>
            <a:ext cx="733425" cy="929139"/>
          </a:xfrm>
          <a:custGeom>
            <a:avLst/>
            <a:gdLst>
              <a:gd name="connsiteX0" fmla="*/ 733425 w 733425"/>
              <a:gd name="connsiteY0" fmla="*/ 929139 h 929139"/>
              <a:gd name="connsiteX1" fmla="*/ 0 w 733425"/>
              <a:gd name="connsiteY1" fmla="*/ 562426 h 929139"/>
              <a:gd name="connsiteX2" fmla="*/ 0 w 733425"/>
              <a:gd name="connsiteY2" fmla="*/ 366713 h 929139"/>
              <a:gd name="connsiteX3" fmla="*/ 733425 w 733425"/>
              <a:gd name="connsiteY3" fmla="*/ 0 h 929139"/>
              <a:gd name="connsiteX4" fmla="*/ 733425 w 733425"/>
              <a:gd name="connsiteY4" fmla="*/ 929139 h 929139"/>
              <a:gd name="connsiteX0" fmla="*/ 733425 w 733425"/>
              <a:gd name="connsiteY0" fmla="*/ 929139 h 929139"/>
              <a:gd name="connsiteX1" fmla="*/ 0 w 733425"/>
              <a:gd name="connsiteY1" fmla="*/ 562426 h 929139"/>
              <a:gd name="connsiteX2" fmla="*/ 0 w 733425"/>
              <a:gd name="connsiteY2" fmla="*/ 366713 h 929139"/>
              <a:gd name="connsiteX3" fmla="*/ 733425 w 733425"/>
              <a:gd name="connsiteY3" fmla="*/ 0 h 929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3425" h="929139" stroke="0" extrusionOk="0">
                <a:moveTo>
                  <a:pt x="733425" y="929139"/>
                </a:moveTo>
                <a:cubicBezTo>
                  <a:pt x="332984" y="898822"/>
                  <a:pt x="-1524" y="762329"/>
                  <a:pt x="0" y="562426"/>
                </a:cubicBezTo>
                <a:cubicBezTo>
                  <a:pt x="5" y="519773"/>
                  <a:pt x="-4327" y="412605"/>
                  <a:pt x="0" y="366713"/>
                </a:cubicBezTo>
                <a:cubicBezTo>
                  <a:pt x="50834" y="187352"/>
                  <a:pt x="377730" y="-20886"/>
                  <a:pt x="733425" y="0"/>
                </a:cubicBezTo>
                <a:cubicBezTo>
                  <a:pt x="808383" y="137180"/>
                  <a:pt x="712808" y="789796"/>
                  <a:pt x="733425" y="929139"/>
                </a:cubicBezTo>
                <a:close/>
              </a:path>
              <a:path w="733425" h="929139" fill="none" extrusionOk="0">
                <a:moveTo>
                  <a:pt x="733425" y="929139"/>
                </a:moveTo>
                <a:cubicBezTo>
                  <a:pt x="331748" y="942978"/>
                  <a:pt x="-5134" y="777649"/>
                  <a:pt x="0" y="562426"/>
                </a:cubicBezTo>
                <a:cubicBezTo>
                  <a:pt x="6369" y="504809"/>
                  <a:pt x="14811" y="416886"/>
                  <a:pt x="0" y="366713"/>
                </a:cubicBezTo>
                <a:cubicBezTo>
                  <a:pt x="24689" y="147470"/>
                  <a:pt x="290624" y="-3967"/>
                  <a:pt x="733425" y="0"/>
                </a:cubicBezTo>
              </a:path>
              <a:path w="733425" h="929139" fill="none" stroke="0" extrusionOk="0">
                <a:moveTo>
                  <a:pt x="733425" y="929139"/>
                </a:moveTo>
                <a:cubicBezTo>
                  <a:pt x="336945" y="936685"/>
                  <a:pt x="-22538" y="755787"/>
                  <a:pt x="0" y="562426"/>
                </a:cubicBezTo>
                <a:cubicBezTo>
                  <a:pt x="16319" y="480506"/>
                  <a:pt x="-5479" y="447896"/>
                  <a:pt x="0" y="366713"/>
                </a:cubicBezTo>
                <a:cubicBezTo>
                  <a:pt x="12449" y="157277"/>
                  <a:pt x="394722" y="4760"/>
                  <a:pt x="733425" y="0"/>
                </a:cubicBezTo>
              </a:path>
            </a:pathLst>
          </a:custGeom>
          <a:ln w="38100">
            <a:prstDash val="dash"/>
            <a:extLst>
              <a:ext uri="{C807C97D-BFC1-408E-A445-0C87EB9F89A2}">
                <ask:lineSketchStyleProps xmlns:ask="http://schemas.microsoft.com/office/drawing/2018/sketchyshapes" sd="2005684956">
                  <a:prstGeom prst="leftBracket">
                    <a:avLst>
                      <a:gd name="adj" fmla="val 50000"/>
                    </a:avLst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EC631BC-5B27-4563-9600-9FB5EA67F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/>
              <a:t>17</a:t>
            </a:r>
          </a:p>
        </p:txBody>
      </p:sp>
    </p:spTree>
    <p:extLst>
      <p:ext uri="{BB962C8B-B14F-4D97-AF65-F5344CB8AC3E}">
        <p14:creationId xmlns:p14="http://schemas.microsoft.com/office/powerpoint/2010/main" val="361675752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24E49D-EB56-CDCB-1A43-BB295A86B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Codificador “Decimal </a:t>
            </a:r>
            <a:r>
              <a:rPr lang="pt-BR" dirty="0">
                <a:sym typeface="Wingdings" panose="05000000000000000000" pitchFamily="2" charset="2"/>
              </a:rPr>
              <a:t> Binário”</a:t>
            </a:r>
            <a:endParaRPr lang="pt-BR" dirty="0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DC20AFEC-F015-4051-B277-3CE72DFB1B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858021" cy="4351338"/>
          </a:xfrm>
        </p:spPr>
        <p:txBody>
          <a:bodyPr/>
          <a:lstStyle/>
          <a:p>
            <a:pPr algn="just"/>
            <a:r>
              <a:rPr lang="pt-BR" dirty="0"/>
              <a:t>No codificador “Decimal </a:t>
            </a:r>
            <a:r>
              <a:rPr lang="pt-BR" dirty="0">
                <a:sym typeface="Wingdings" panose="05000000000000000000" pitchFamily="2" charset="2"/>
              </a:rPr>
              <a:t> Binário</a:t>
            </a:r>
            <a:r>
              <a:rPr lang="pt-BR" dirty="0"/>
              <a:t>” serão utilizadas 10 entradas, cada uma representando um dígito entre 0 e 9.</a:t>
            </a:r>
          </a:p>
          <a:p>
            <a:pPr algn="just"/>
            <a:r>
              <a:rPr lang="pt-BR" dirty="0"/>
              <a:t>As saídas representam o código BCD 8421.</a:t>
            </a:r>
          </a:p>
          <a:p>
            <a:pPr algn="just"/>
            <a:endParaRPr lang="pt-BR" dirty="0"/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801F07BA-803D-4B24-BAAF-41EA176856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4204991"/>
              </p:ext>
            </p:extLst>
          </p:nvPr>
        </p:nvGraphicFramePr>
        <p:xfrm>
          <a:off x="7288738" y="1924100"/>
          <a:ext cx="3637505" cy="435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3793">
                  <a:extLst>
                    <a:ext uri="{9D8B030D-6E8A-4147-A177-3AD203B41FA5}">
                      <a16:colId xmlns:a16="http://schemas.microsoft.com/office/drawing/2014/main" val="2422706259"/>
                    </a:ext>
                  </a:extLst>
                </a:gridCol>
                <a:gridCol w="625928">
                  <a:extLst>
                    <a:ext uri="{9D8B030D-6E8A-4147-A177-3AD203B41FA5}">
                      <a16:colId xmlns:a16="http://schemas.microsoft.com/office/drawing/2014/main" val="1048144912"/>
                    </a:ext>
                  </a:extLst>
                </a:gridCol>
                <a:gridCol w="625928">
                  <a:extLst>
                    <a:ext uri="{9D8B030D-6E8A-4147-A177-3AD203B41FA5}">
                      <a16:colId xmlns:a16="http://schemas.microsoft.com/office/drawing/2014/main" val="408744445"/>
                    </a:ext>
                  </a:extLst>
                </a:gridCol>
                <a:gridCol w="625928">
                  <a:extLst>
                    <a:ext uri="{9D8B030D-6E8A-4147-A177-3AD203B41FA5}">
                      <a16:colId xmlns:a16="http://schemas.microsoft.com/office/drawing/2014/main" val="3640525091"/>
                    </a:ext>
                  </a:extLst>
                </a:gridCol>
                <a:gridCol w="625928">
                  <a:extLst>
                    <a:ext uri="{9D8B030D-6E8A-4147-A177-3AD203B41FA5}">
                      <a16:colId xmlns:a16="http://schemas.microsoft.com/office/drawing/2014/main" val="22535308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9513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9501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4948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09543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483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4384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5388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2953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9297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11165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3212319"/>
                  </a:ext>
                </a:extLst>
              </a:tr>
            </a:tbl>
          </a:graphicData>
        </a:graphic>
      </p:graphicFrame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2140AC6-1B44-4C9F-92E8-559E14374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46B53-BDF6-479F-9077-2116C5B2BE07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5980063"/>
      </p:ext>
    </p:extLst>
  </p:cSld>
  <p:clrMapOvr>
    <a:masterClrMapping/>
  </p:clrMapOvr>
  <p:transition spd="slow">
    <p:cover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427EED-7B7F-D6AC-6C01-70E63600B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Decodificador “Binário </a:t>
            </a:r>
            <a:r>
              <a:rPr lang="pt-BR" dirty="0">
                <a:sym typeface="Wingdings" panose="05000000000000000000" pitchFamily="2" charset="2"/>
              </a:rPr>
              <a:t> Decimal” – Circuito Combinacional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ela 3">
                <a:extLst>
                  <a:ext uri="{FF2B5EF4-FFF2-40B4-BE49-F238E27FC236}">
                    <a16:creationId xmlns:a16="http://schemas.microsoft.com/office/drawing/2014/main" id="{4532F266-5930-2029-9885-EBB081A08CA7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071860" y="2521343"/>
              <a:ext cx="4986042" cy="373912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49509">
                      <a:extLst>
                        <a:ext uri="{9D8B030D-6E8A-4147-A177-3AD203B41FA5}">
                          <a16:colId xmlns:a16="http://schemas.microsoft.com/office/drawing/2014/main" val="1874362615"/>
                        </a:ext>
                      </a:extLst>
                    </a:gridCol>
                    <a:gridCol w="971756">
                      <a:extLst>
                        <a:ext uri="{9D8B030D-6E8A-4147-A177-3AD203B41FA5}">
                          <a16:colId xmlns:a16="http://schemas.microsoft.com/office/drawing/2014/main" val="1191165301"/>
                        </a:ext>
                      </a:extLst>
                    </a:gridCol>
                    <a:gridCol w="971756">
                      <a:extLst>
                        <a:ext uri="{9D8B030D-6E8A-4147-A177-3AD203B41FA5}">
                          <a16:colId xmlns:a16="http://schemas.microsoft.com/office/drawing/2014/main" val="1598401684"/>
                        </a:ext>
                      </a:extLst>
                    </a:gridCol>
                    <a:gridCol w="971756">
                      <a:extLst>
                        <a:ext uri="{9D8B030D-6E8A-4147-A177-3AD203B41FA5}">
                          <a16:colId xmlns:a16="http://schemas.microsoft.com/office/drawing/2014/main" val="3493507002"/>
                        </a:ext>
                      </a:extLst>
                    </a:gridCol>
                    <a:gridCol w="971756">
                      <a:extLst>
                        <a:ext uri="{9D8B030D-6E8A-4147-A177-3AD203B41FA5}">
                          <a16:colId xmlns:a16="http://schemas.microsoft.com/office/drawing/2014/main" val="2880839528"/>
                        </a:ext>
                      </a:extLst>
                    </a:gridCol>
                    <a:gridCol w="549509">
                      <a:extLst>
                        <a:ext uri="{9D8B030D-6E8A-4147-A177-3AD203B41FA5}">
                          <a16:colId xmlns:a16="http://schemas.microsoft.com/office/drawing/2014/main" val="2380178616"/>
                        </a:ext>
                      </a:extLst>
                    </a:gridCol>
                  </a:tblGrid>
                  <a:tr h="549509">
                    <a:tc>
                      <a:txBody>
                        <a:bodyPr/>
                        <a:lstStyle/>
                        <a:p>
                          <a:pPr algn="ctr"/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9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9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85029" marR="85029" marT="42514" marB="42514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pt-BR" sz="29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C</a:t>
                          </a:r>
                        </a:p>
                      </a:txBody>
                      <a:tcPr marL="85029" marR="85029" marT="42514" marB="42514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56145574"/>
                      </a:ext>
                    </a:extLst>
                  </a:tr>
                  <a:tr h="660026">
                    <a:tc row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9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9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A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85029" marR="85029" marT="42514" marB="42514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9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9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B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2868251530"/>
                      </a:ext>
                    </a:extLst>
                  </a:tr>
                  <a:tr h="660026">
                    <a:tc v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29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B</a:t>
                          </a:r>
                        </a:p>
                      </a:txBody>
                      <a:tcPr marL="85029" marR="85029" marT="42514" marB="42514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856427081"/>
                      </a:ext>
                    </a:extLst>
                  </a:tr>
                  <a:tr h="660026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pt-BR" sz="29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</a:t>
                          </a:r>
                        </a:p>
                      </a:txBody>
                      <a:tcPr marL="85029" marR="85029" marT="42514" marB="42514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X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X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24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X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77490832"/>
                      </a:ext>
                    </a:extLst>
                  </a:tr>
                  <a:tr h="660026">
                    <a:tc vMerge="1">
                      <a:txBody>
                        <a:bodyPr/>
                        <a:lstStyle/>
                        <a:p>
                          <a:pPr algn="ctr"/>
                          <a:r>
                            <a:rPr lang="pt-BR" sz="2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X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X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9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9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B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44599753"/>
                      </a:ext>
                    </a:extLst>
                  </a:tr>
                  <a:tr h="549509">
                    <a:tc>
                      <a:txBody>
                        <a:bodyPr/>
                        <a:lstStyle/>
                        <a:p>
                          <a:pPr algn="ctr"/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9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9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D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pt-BR" sz="29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D</a:t>
                          </a:r>
                        </a:p>
                      </a:txBody>
                      <a:tcPr marL="85029" marR="85029" marT="42514" marB="42514"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9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9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D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864724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ela 3">
                <a:extLst>
                  <a:ext uri="{FF2B5EF4-FFF2-40B4-BE49-F238E27FC236}">
                    <a16:creationId xmlns:a16="http://schemas.microsoft.com/office/drawing/2014/main" id="{4532F266-5930-2029-9885-EBB081A08CA7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071860" y="2521343"/>
              <a:ext cx="4986042" cy="373912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49509">
                      <a:extLst>
                        <a:ext uri="{9D8B030D-6E8A-4147-A177-3AD203B41FA5}">
                          <a16:colId xmlns:a16="http://schemas.microsoft.com/office/drawing/2014/main" val="1874362615"/>
                        </a:ext>
                      </a:extLst>
                    </a:gridCol>
                    <a:gridCol w="971756">
                      <a:extLst>
                        <a:ext uri="{9D8B030D-6E8A-4147-A177-3AD203B41FA5}">
                          <a16:colId xmlns:a16="http://schemas.microsoft.com/office/drawing/2014/main" val="1191165301"/>
                        </a:ext>
                      </a:extLst>
                    </a:gridCol>
                    <a:gridCol w="971756">
                      <a:extLst>
                        <a:ext uri="{9D8B030D-6E8A-4147-A177-3AD203B41FA5}">
                          <a16:colId xmlns:a16="http://schemas.microsoft.com/office/drawing/2014/main" val="1598401684"/>
                        </a:ext>
                      </a:extLst>
                    </a:gridCol>
                    <a:gridCol w="971756">
                      <a:extLst>
                        <a:ext uri="{9D8B030D-6E8A-4147-A177-3AD203B41FA5}">
                          <a16:colId xmlns:a16="http://schemas.microsoft.com/office/drawing/2014/main" val="3493507002"/>
                        </a:ext>
                      </a:extLst>
                    </a:gridCol>
                    <a:gridCol w="971756">
                      <a:extLst>
                        <a:ext uri="{9D8B030D-6E8A-4147-A177-3AD203B41FA5}">
                          <a16:colId xmlns:a16="http://schemas.microsoft.com/office/drawing/2014/main" val="2880839528"/>
                        </a:ext>
                      </a:extLst>
                    </a:gridCol>
                    <a:gridCol w="549509">
                      <a:extLst>
                        <a:ext uri="{9D8B030D-6E8A-4147-A177-3AD203B41FA5}">
                          <a16:colId xmlns:a16="http://schemas.microsoft.com/office/drawing/2014/main" val="2380178616"/>
                        </a:ext>
                      </a:extLst>
                    </a:gridCol>
                  </a:tblGrid>
                  <a:tr h="549509">
                    <a:tc>
                      <a:txBody>
                        <a:bodyPr/>
                        <a:lstStyle/>
                        <a:p>
                          <a:pPr algn="ctr"/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85029" marR="85029" marT="42514" marB="42514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28125" t="-10000" r="-128125" b="-612222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pt-BR" sz="29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C</a:t>
                          </a:r>
                        </a:p>
                      </a:txBody>
                      <a:tcPr marL="85029" marR="85029" marT="42514" marB="42514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56145574"/>
                      </a:ext>
                    </a:extLst>
                  </a:tr>
                  <a:tr h="660026">
                    <a:tc rowSpan="2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85029" marR="85029" marT="42514" marB="42514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45622" r="-811111" b="-1539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56250" t="-90826" r="-356250" b="-4055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156250" t="-90826" r="-256250" b="-4055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257862" t="-90826" r="-157862" b="-4055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355625" t="-90826" r="-56875" b="-4055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810000" t="-90826" r="-1111" b="-4055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68251530"/>
                      </a:ext>
                    </a:extLst>
                  </a:tr>
                  <a:tr h="660026">
                    <a:tc v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56250" t="-192593" r="-356250" b="-3092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156250" t="-192593" r="-256250" b="-3092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257862" t="-192593" r="-157862" b="-3092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355625" t="-192593" r="-56875" b="-309259"/>
                          </a:stretch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29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B</a:t>
                          </a:r>
                        </a:p>
                      </a:txBody>
                      <a:tcPr marL="85029" marR="85029" marT="42514" marB="42514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856427081"/>
                      </a:ext>
                    </a:extLst>
                  </a:tr>
                  <a:tr h="660026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pt-BR" sz="29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</a:t>
                          </a:r>
                        </a:p>
                      </a:txBody>
                      <a:tcPr marL="85029" marR="85029" marT="42514" marB="42514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56250" t="-292593" r="-356250" b="-2092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156250" t="-292593" r="-256250" b="-2092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24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355625" t="-292593" r="-56875" b="-209259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77490832"/>
                      </a:ext>
                    </a:extLst>
                  </a:tr>
                  <a:tr h="660026">
                    <a:tc vMerge="1">
                      <a:txBody>
                        <a:bodyPr/>
                        <a:lstStyle/>
                        <a:p>
                          <a:pPr algn="ctr"/>
                          <a:r>
                            <a:rPr lang="pt-BR" sz="2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56250" t="-388991" r="-356250" b="-1073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156250" t="-388991" r="-256250" b="-1073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257862" t="-388991" r="-157862" b="-1073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355625" t="-388991" r="-56875" b="-1073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10000" t="-388991" r="-1111" b="-1073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44599753"/>
                      </a:ext>
                    </a:extLst>
                  </a:tr>
                  <a:tr h="549509">
                    <a:tc>
                      <a:txBody>
                        <a:bodyPr/>
                        <a:lstStyle/>
                        <a:p>
                          <a:pPr algn="ctr"/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6250" t="-592222" r="-356250" b="-30000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pt-BR" sz="29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D</a:t>
                          </a:r>
                        </a:p>
                      </a:txBody>
                      <a:tcPr marL="85029" marR="85029" marT="42514" marB="42514"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55625" t="-592222" r="-56875" b="-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864724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CaixaDeTexto 5">
            <a:extLst>
              <a:ext uri="{FF2B5EF4-FFF2-40B4-BE49-F238E27FC236}">
                <a16:creationId xmlns:a16="http://schemas.microsoft.com/office/drawing/2014/main" id="{34276C31-197B-425D-A6B7-CFFFD5747EC0}"/>
              </a:ext>
            </a:extLst>
          </p:cNvPr>
          <p:cNvSpPr txBox="1"/>
          <p:nvPr/>
        </p:nvSpPr>
        <p:spPr>
          <a:xfrm>
            <a:off x="996188" y="2521343"/>
            <a:ext cx="6174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solidFill>
                  <a:srgbClr val="6F227C"/>
                </a:solidFill>
                <a:latin typeface="+mj-lt"/>
              </a:rPr>
              <a:t>S2</a:t>
            </a:r>
            <a:endParaRPr lang="pt-BR" b="1" dirty="0">
              <a:solidFill>
                <a:srgbClr val="6F227C"/>
              </a:solidFill>
              <a:latin typeface="+mj-lt"/>
            </a:endParaRPr>
          </a:p>
        </p:txBody>
      </p:sp>
      <p:sp>
        <p:nvSpPr>
          <p:cNvPr id="10" name="Colchete Esquerdo 9">
            <a:extLst>
              <a:ext uri="{FF2B5EF4-FFF2-40B4-BE49-F238E27FC236}">
                <a16:creationId xmlns:a16="http://schemas.microsoft.com/office/drawing/2014/main" id="{B45E3281-33DF-2B5B-6897-D08E3DFDFFF4}"/>
              </a:ext>
            </a:extLst>
          </p:cNvPr>
          <p:cNvSpPr/>
          <p:nvPr/>
        </p:nvSpPr>
        <p:spPr>
          <a:xfrm rot="16200000">
            <a:off x="4641657" y="2854892"/>
            <a:ext cx="733425" cy="929139"/>
          </a:xfrm>
          <a:custGeom>
            <a:avLst/>
            <a:gdLst>
              <a:gd name="connsiteX0" fmla="*/ 733425 w 733425"/>
              <a:gd name="connsiteY0" fmla="*/ 929139 h 929139"/>
              <a:gd name="connsiteX1" fmla="*/ 0 w 733425"/>
              <a:gd name="connsiteY1" fmla="*/ 562426 h 929139"/>
              <a:gd name="connsiteX2" fmla="*/ 0 w 733425"/>
              <a:gd name="connsiteY2" fmla="*/ 366713 h 929139"/>
              <a:gd name="connsiteX3" fmla="*/ 733425 w 733425"/>
              <a:gd name="connsiteY3" fmla="*/ 0 h 929139"/>
              <a:gd name="connsiteX4" fmla="*/ 733425 w 733425"/>
              <a:gd name="connsiteY4" fmla="*/ 929139 h 929139"/>
              <a:gd name="connsiteX0" fmla="*/ 733425 w 733425"/>
              <a:gd name="connsiteY0" fmla="*/ 929139 h 929139"/>
              <a:gd name="connsiteX1" fmla="*/ 0 w 733425"/>
              <a:gd name="connsiteY1" fmla="*/ 562426 h 929139"/>
              <a:gd name="connsiteX2" fmla="*/ 0 w 733425"/>
              <a:gd name="connsiteY2" fmla="*/ 366713 h 929139"/>
              <a:gd name="connsiteX3" fmla="*/ 733425 w 733425"/>
              <a:gd name="connsiteY3" fmla="*/ 0 h 929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3425" h="929139" stroke="0" extrusionOk="0">
                <a:moveTo>
                  <a:pt x="733425" y="929139"/>
                </a:moveTo>
                <a:cubicBezTo>
                  <a:pt x="332984" y="898822"/>
                  <a:pt x="-1524" y="762329"/>
                  <a:pt x="0" y="562426"/>
                </a:cubicBezTo>
                <a:cubicBezTo>
                  <a:pt x="5" y="519773"/>
                  <a:pt x="-4327" y="412605"/>
                  <a:pt x="0" y="366713"/>
                </a:cubicBezTo>
                <a:cubicBezTo>
                  <a:pt x="50834" y="187352"/>
                  <a:pt x="377730" y="-20886"/>
                  <a:pt x="733425" y="0"/>
                </a:cubicBezTo>
                <a:cubicBezTo>
                  <a:pt x="808383" y="137180"/>
                  <a:pt x="712808" y="789796"/>
                  <a:pt x="733425" y="929139"/>
                </a:cubicBezTo>
                <a:close/>
              </a:path>
              <a:path w="733425" h="929139" fill="none" extrusionOk="0">
                <a:moveTo>
                  <a:pt x="733425" y="929139"/>
                </a:moveTo>
                <a:cubicBezTo>
                  <a:pt x="331748" y="942978"/>
                  <a:pt x="-5134" y="777649"/>
                  <a:pt x="0" y="562426"/>
                </a:cubicBezTo>
                <a:cubicBezTo>
                  <a:pt x="6369" y="504809"/>
                  <a:pt x="14811" y="416886"/>
                  <a:pt x="0" y="366713"/>
                </a:cubicBezTo>
                <a:cubicBezTo>
                  <a:pt x="24689" y="147470"/>
                  <a:pt x="290624" y="-3967"/>
                  <a:pt x="733425" y="0"/>
                </a:cubicBezTo>
              </a:path>
              <a:path w="733425" h="929139" fill="none" stroke="0" extrusionOk="0">
                <a:moveTo>
                  <a:pt x="733425" y="929139"/>
                </a:moveTo>
                <a:cubicBezTo>
                  <a:pt x="336945" y="936685"/>
                  <a:pt x="-22538" y="755787"/>
                  <a:pt x="0" y="562426"/>
                </a:cubicBezTo>
                <a:cubicBezTo>
                  <a:pt x="16319" y="480506"/>
                  <a:pt x="-5479" y="447896"/>
                  <a:pt x="0" y="366713"/>
                </a:cubicBezTo>
                <a:cubicBezTo>
                  <a:pt x="12449" y="157277"/>
                  <a:pt x="394722" y="4760"/>
                  <a:pt x="733425" y="0"/>
                </a:cubicBezTo>
              </a:path>
            </a:pathLst>
          </a:custGeom>
          <a:ln w="38100">
            <a:prstDash val="dash"/>
            <a:extLst>
              <a:ext uri="{C807C97D-BFC1-408E-A445-0C87EB9F89A2}">
                <ask:lineSketchStyleProps xmlns:ask="http://schemas.microsoft.com/office/drawing/2018/sketchyshapes" sd="2005684956">
                  <a:prstGeom prst="leftBracket">
                    <a:avLst>
                      <a:gd name="adj" fmla="val 50000"/>
                    </a:avLst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olchete Esquerdo 10">
            <a:extLst>
              <a:ext uri="{FF2B5EF4-FFF2-40B4-BE49-F238E27FC236}">
                <a16:creationId xmlns:a16="http://schemas.microsoft.com/office/drawing/2014/main" id="{4F76EEEF-E96B-90EA-EB40-BF78B9720700}"/>
              </a:ext>
            </a:extLst>
          </p:cNvPr>
          <p:cNvSpPr/>
          <p:nvPr/>
        </p:nvSpPr>
        <p:spPr>
          <a:xfrm rot="5400000">
            <a:off x="4660179" y="5036117"/>
            <a:ext cx="733425" cy="929139"/>
          </a:xfrm>
          <a:custGeom>
            <a:avLst/>
            <a:gdLst>
              <a:gd name="connsiteX0" fmla="*/ 733425 w 733425"/>
              <a:gd name="connsiteY0" fmla="*/ 929139 h 929139"/>
              <a:gd name="connsiteX1" fmla="*/ 0 w 733425"/>
              <a:gd name="connsiteY1" fmla="*/ 562426 h 929139"/>
              <a:gd name="connsiteX2" fmla="*/ 0 w 733425"/>
              <a:gd name="connsiteY2" fmla="*/ 366713 h 929139"/>
              <a:gd name="connsiteX3" fmla="*/ 733425 w 733425"/>
              <a:gd name="connsiteY3" fmla="*/ 0 h 929139"/>
              <a:gd name="connsiteX4" fmla="*/ 733425 w 733425"/>
              <a:gd name="connsiteY4" fmla="*/ 929139 h 929139"/>
              <a:gd name="connsiteX0" fmla="*/ 733425 w 733425"/>
              <a:gd name="connsiteY0" fmla="*/ 929139 h 929139"/>
              <a:gd name="connsiteX1" fmla="*/ 0 w 733425"/>
              <a:gd name="connsiteY1" fmla="*/ 562426 h 929139"/>
              <a:gd name="connsiteX2" fmla="*/ 0 w 733425"/>
              <a:gd name="connsiteY2" fmla="*/ 366713 h 929139"/>
              <a:gd name="connsiteX3" fmla="*/ 733425 w 733425"/>
              <a:gd name="connsiteY3" fmla="*/ 0 h 929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3425" h="929139" stroke="0" extrusionOk="0">
                <a:moveTo>
                  <a:pt x="733425" y="929139"/>
                </a:moveTo>
                <a:cubicBezTo>
                  <a:pt x="332984" y="898822"/>
                  <a:pt x="-1524" y="762329"/>
                  <a:pt x="0" y="562426"/>
                </a:cubicBezTo>
                <a:cubicBezTo>
                  <a:pt x="5" y="519773"/>
                  <a:pt x="-4327" y="412605"/>
                  <a:pt x="0" y="366713"/>
                </a:cubicBezTo>
                <a:cubicBezTo>
                  <a:pt x="50834" y="187352"/>
                  <a:pt x="377730" y="-20886"/>
                  <a:pt x="733425" y="0"/>
                </a:cubicBezTo>
                <a:cubicBezTo>
                  <a:pt x="808383" y="137180"/>
                  <a:pt x="712808" y="789796"/>
                  <a:pt x="733425" y="929139"/>
                </a:cubicBezTo>
                <a:close/>
              </a:path>
              <a:path w="733425" h="929139" fill="none" extrusionOk="0">
                <a:moveTo>
                  <a:pt x="733425" y="929139"/>
                </a:moveTo>
                <a:cubicBezTo>
                  <a:pt x="331748" y="942978"/>
                  <a:pt x="-5134" y="777649"/>
                  <a:pt x="0" y="562426"/>
                </a:cubicBezTo>
                <a:cubicBezTo>
                  <a:pt x="6369" y="504809"/>
                  <a:pt x="14811" y="416886"/>
                  <a:pt x="0" y="366713"/>
                </a:cubicBezTo>
                <a:cubicBezTo>
                  <a:pt x="24689" y="147470"/>
                  <a:pt x="290624" y="-3967"/>
                  <a:pt x="733425" y="0"/>
                </a:cubicBezTo>
              </a:path>
              <a:path w="733425" h="929139" fill="none" stroke="0" extrusionOk="0">
                <a:moveTo>
                  <a:pt x="733425" y="929139"/>
                </a:moveTo>
                <a:cubicBezTo>
                  <a:pt x="336945" y="936685"/>
                  <a:pt x="-22538" y="755787"/>
                  <a:pt x="0" y="562426"/>
                </a:cubicBezTo>
                <a:cubicBezTo>
                  <a:pt x="16319" y="480506"/>
                  <a:pt x="-5479" y="447896"/>
                  <a:pt x="0" y="366713"/>
                </a:cubicBezTo>
                <a:cubicBezTo>
                  <a:pt x="12449" y="157277"/>
                  <a:pt x="394722" y="4760"/>
                  <a:pt x="733425" y="0"/>
                </a:cubicBezTo>
              </a:path>
            </a:pathLst>
          </a:custGeom>
          <a:ln w="38100">
            <a:prstDash val="dash"/>
            <a:extLst>
              <a:ext uri="{C807C97D-BFC1-408E-A445-0C87EB9F89A2}">
                <ask:lineSketchStyleProps xmlns:ask="http://schemas.microsoft.com/office/drawing/2018/sketchyshapes" sd="2005684956">
                  <a:prstGeom prst="leftBracket">
                    <a:avLst>
                      <a:gd name="adj" fmla="val 50000"/>
                    </a:avLst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Tabela 8">
                <a:extLst>
                  <a:ext uri="{FF2B5EF4-FFF2-40B4-BE49-F238E27FC236}">
                    <a16:creationId xmlns:a16="http://schemas.microsoft.com/office/drawing/2014/main" id="{CB02C00A-07CE-FF56-38C9-66E69B99E11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5617782"/>
                  </p:ext>
                </p:extLst>
              </p:nvPr>
            </p:nvGraphicFramePr>
            <p:xfrm>
              <a:off x="7124701" y="1663700"/>
              <a:ext cx="3724274" cy="503072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52524">
                      <a:extLst>
                        <a:ext uri="{9D8B030D-6E8A-4147-A177-3AD203B41FA5}">
                          <a16:colId xmlns:a16="http://schemas.microsoft.com/office/drawing/2014/main" val="1194101161"/>
                        </a:ext>
                      </a:extLst>
                    </a:gridCol>
                    <a:gridCol w="2571750">
                      <a:extLst>
                        <a:ext uri="{9D8B030D-6E8A-4147-A177-3AD203B41FA5}">
                          <a16:colId xmlns:a16="http://schemas.microsoft.com/office/drawing/2014/main" val="239271039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DEC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EXPRESSÃO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190234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40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4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A</m:t>
                                    </m:r>
                                  </m:e>
                                </m:acc>
                                <m:acc>
                                  <m:accPr>
                                    <m:chr m:val="̅"/>
                                    <m:ctrlPr>
                                      <a:rPr lang="pt-BR" sz="240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4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B</m:t>
                                    </m:r>
                                  </m:e>
                                </m:acc>
                                <m:acc>
                                  <m:accPr>
                                    <m:chr m:val="̅"/>
                                    <m:ctrlPr>
                                      <a:rPr lang="pt-BR" sz="240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4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C</m:t>
                                    </m:r>
                                  </m:e>
                                </m:acc>
                                <m:acc>
                                  <m:accPr>
                                    <m:chr m:val="̅"/>
                                    <m:ctrlPr>
                                      <a:rPr lang="pt-BR" sz="240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4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D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400" i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464908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40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4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A</m:t>
                                    </m:r>
                                  </m:e>
                                </m:acc>
                                <m:acc>
                                  <m:accPr>
                                    <m:chr m:val="̅"/>
                                    <m:ctrlPr>
                                      <a:rPr lang="pt-BR" sz="240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4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B</m:t>
                                    </m:r>
                                  </m:e>
                                </m:acc>
                                <m:acc>
                                  <m:accPr>
                                    <m:chr m:val="̅"/>
                                    <m:ctrlPr>
                                      <a:rPr lang="pt-BR" sz="240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4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C</m:t>
                                    </m:r>
                                  </m:e>
                                </m:acc>
                                <m:r>
                                  <m:rPr>
                                    <m:sty m:val="p"/>
                                  </m:rP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D</m:t>
                                </m:r>
                              </m:oMath>
                            </m:oMathPara>
                          </a14:m>
                          <a:endParaRPr lang="pt-BR" sz="2400" i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260297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70581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834076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991355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966344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616785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364433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8110151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0814726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" name="Tabela 8">
                <a:extLst>
                  <a:ext uri="{FF2B5EF4-FFF2-40B4-BE49-F238E27FC236}">
                    <a16:creationId xmlns:a16="http://schemas.microsoft.com/office/drawing/2014/main" id="{CB02C00A-07CE-FF56-38C9-66E69B99E11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5617782"/>
                  </p:ext>
                </p:extLst>
              </p:nvPr>
            </p:nvGraphicFramePr>
            <p:xfrm>
              <a:off x="7124701" y="1663700"/>
              <a:ext cx="3724274" cy="503072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52524">
                      <a:extLst>
                        <a:ext uri="{9D8B030D-6E8A-4147-A177-3AD203B41FA5}">
                          <a16:colId xmlns:a16="http://schemas.microsoft.com/office/drawing/2014/main" val="1194101161"/>
                        </a:ext>
                      </a:extLst>
                    </a:gridCol>
                    <a:gridCol w="2571750">
                      <a:extLst>
                        <a:ext uri="{9D8B030D-6E8A-4147-A177-3AD203B41FA5}">
                          <a16:colId xmlns:a16="http://schemas.microsoft.com/office/drawing/2014/main" val="2392710391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DEC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EXPRESSÃO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19023437"/>
                      </a:ext>
                    </a:extLst>
                  </a:tr>
                  <a:tr h="45796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2"/>
                          <a:stretch>
                            <a:fillRect l="-44917" t="-109333" r="-946" b="-932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46490845"/>
                      </a:ext>
                    </a:extLst>
                  </a:tr>
                  <a:tr h="45796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2"/>
                          <a:stretch>
                            <a:fillRect l="-44917" t="-206579" r="-946" b="-81973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2602970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705812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83407616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99135588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96634445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6167856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36443396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811015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0814726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EF7FD66-A381-40DD-BD1D-318816878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/>
              <a:t>18</a:t>
            </a:r>
          </a:p>
        </p:txBody>
      </p:sp>
    </p:spTree>
    <p:extLst>
      <p:ext uri="{BB962C8B-B14F-4D97-AF65-F5344CB8AC3E}">
        <p14:creationId xmlns:p14="http://schemas.microsoft.com/office/powerpoint/2010/main" val="29837517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427EED-7B7F-D6AC-6C01-70E63600B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Decodificador “Binário </a:t>
            </a:r>
            <a:r>
              <a:rPr lang="pt-BR" dirty="0">
                <a:sym typeface="Wingdings" panose="05000000000000000000" pitchFamily="2" charset="2"/>
              </a:rPr>
              <a:t> Decimal” – Circuito Combinacional</a:t>
            </a:r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ela 3">
                <a:extLst>
                  <a:ext uri="{FF2B5EF4-FFF2-40B4-BE49-F238E27FC236}">
                    <a16:creationId xmlns:a16="http://schemas.microsoft.com/office/drawing/2014/main" id="{4532F266-5930-2029-9885-EBB081A08CA7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071860" y="2521343"/>
              <a:ext cx="4986042" cy="373912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49509">
                      <a:extLst>
                        <a:ext uri="{9D8B030D-6E8A-4147-A177-3AD203B41FA5}">
                          <a16:colId xmlns:a16="http://schemas.microsoft.com/office/drawing/2014/main" val="1874362615"/>
                        </a:ext>
                      </a:extLst>
                    </a:gridCol>
                    <a:gridCol w="971756">
                      <a:extLst>
                        <a:ext uri="{9D8B030D-6E8A-4147-A177-3AD203B41FA5}">
                          <a16:colId xmlns:a16="http://schemas.microsoft.com/office/drawing/2014/main" val="1191165301"/>
                        </a:ext>
                      </a:extLst>
                    </a:gridCol>
                    <a:gridCol w="971756">
                      <a:extLst>
                        <a:ext uri="{9D8B030D-6E8A-4147-A177-3AD203B41FA5}">
                          <a16:colId xmlns:a16="http://schemas.microsoft.com/office/drawing/2014/main" val="1598401684"/>
                        </a:ext>
                      </a:extLst>
                    </a:gridCol>
                    <a:gridCol w="971756">
                      <a:extLst>
                        <a:ext uri="{9D8B030D-6E8A-4147-A177-3AD203B41FA5}">
                          <a16:colId xmlns:a16="http://schemas.microsoft.com/office/drawing/2014/main" val="3493507002"/>
                        </a:ext>
                      </a:extLst>
                    </a:gridCol>
                    <a:gridCol w="971756">
                      <a:extLst>
                        <a:ext uri="{9D8B030D-6E8A-4147-A177-3AD203B41FA5}">
                          <a16:colId xmlns:a16="http://schemas.microsoft.com/office/drawing/2014/main" val="2880839528"/>
                        </a:ext>
                      </a:extLst>
                    </a:gridCol>
                    <a:gridCol w="549509">
                      <a:extLst>
                        <a:ext uri="{9D8B030D-6E8A-4147-A177-3AD203B41FA5}">
                          <a16:colId xmlns:a16="http://schemas.microsoft.com/office/drawing/2014/main" val="2380178616"/>
                        </a:ext>
                      </a:extLst>
                    </a:gridCol>
                  </a:tblGrid>
                  <a:tr h="549509">
                    <a:tc>
                      <a:txBody>
                        <a:bodyPr/>
                        <a:lstStyle/>
                        <a:p>
                          <a:pPr algn="ctr"/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9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9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85029" marR="85029" marT="42514" marB="42514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pt-BR" sz="29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C</a:t>
                          </a:r>
                        </a:p>
                      </a:txBody>
                      <a:tcPr marL="85029" marR="85029" marT="42514" marB="42514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56145574"/>
                      </a:ext>
                    </a:extLst>
                  </a:tr>
                  <a:tr h="660026">
                    <a:tc row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9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9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A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85029" marR="85029" marT="42514" marB="42514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9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9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B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2868251530"/>
                      </a:ext>
                    </a:extLst>
                  </a:tr>
                  <a:tr h="660026">
                    <a:tc v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29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B</a:t>
                          </a:r>
                        </a:p>
                      </a:txBody>
                      <a:tcPr marL="85029" marR="85029" marT="42514" marB="42514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856427081"/>
                      </a:ext>
                    </a:extLst>
                  </a:tr>
                  <a:tr h="660026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pt-BR" sz="29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</a:t>
                          </a:r>
                        </a:p>
                      </a:txBody>
                      <a:tcPr marL="85029" marR="85029" marT="42514" marB="42514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X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X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24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X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77490832"/>
                      </a:ext>
                    </a:extLst>
                  </a:tr>
                  <a:tr h="660026">
                    <a:tc vMerge="1">
                      <a:txBody>
                        <a:bodyPr/>
                        <a:lstStyle/>
                        <a:p>
                          <a:pPr algn="ctr"/>
                          <a:r>
                            <a:rPr lang="pt-BR" sz="2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X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X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9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9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B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44599753"/>
                      </a:ext>
                    </a:extLst>
                  </a:tr>
                  <a:tr h="549509">
                    <a:tc>
                      <a:txBody>
                        <a:bodyPr/>
                        <a:lstStyle/>
                        <a:p>
                          <a:pPr algn="ctr"/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9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9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D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pt-BR" sz="29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D</a:t>
                          </a:r>
                        </a:p>
                      </a:txBody>
                      <a:tcPr marL="85029" marR="85029" marT="42514" marB="42514"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9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9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D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864724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ela 3">
                <a:extLst>
                  <a:ext uri="{FF2B5EF4-FFF2-40B4-BE49-F238E27FC236}">
                    <a16:creationId xmlns:a16="http://schemas.microsoft.com/office/drawing/2014/main" id="{4532F266-5930-2029-9885-EBB081A08CA7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071860" y="2521343"/>
              <a:ext cx="4986042" cy="373912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49509">
                      <a:extLst>
                        <a:ext uri="{9D8B030D-6E8A-4147-A177-3AD203B41FA5}">
                          <a16:colId xmlns:a16="http://schemas.microsoft.com/office/drawing/2014/main" val="1874362615"/>
                        </a:ext>
                      </a:extLst>
                    </a:gridCol>
                    <a:gridCol w="971756">
                      <a:extLst>
                        <a:ext uri="{9D8B030D-6E8A-4147-A177-3AD203B41FA5}">
                          <a16:colId xmlns:a16="http://schemas.microsoft.com/office/drawing/2014/main" val="1191165301"/>
                        </a:ext>
                      </a:extLst>
                    </a:gridCol>
                    <a:gridCol w="971756">
                      <a:extLst>
                        <a:ext uri="{9D8B030D-6E8A-4147-A177-3AD203B41FA5}">
                          <a16:colId xmlns:a16="http://schemas.microsoft.com/office/drawing/2014/main" val="1598401684"/>
                        </a:ext>
                      </a:extLst>
                    </a:gridCol>
                    <a:gridCol w="971756">
                      <a:extLst>
                        <a:ext uri="{9D8B030D-6E8A-4147-A177-3AD203B41FA5}">
                          <a16:colId xmlns:a16="http://schemas.microsoft.com/office/drawing/2014/main" val="3493507002"/>
                        </a:ext>
                      </a:extLst>
                    </a:gridCol>
                    <a:gridCol w="971756">
                      <a:extLst>
                        <a:ext uri="{9D8B030D-6E8A-4147-A177-3AD203B41FA5}">
                          <a16:colId xmlns:a16="http://schemas.microsoft.com/office/drawing/2014/main" val="2880839528"/>
                        </a:ext>
                      </a:extLst>
                    </a:gridCol>
                    <a:gridCol w="549509">
                      <a:extLst>
                        <a:ext uri="{9D8B030D-6E8A-4147-A177-3AD203B41FA5}">
                          <a16:colId xmlns:a16="http://schemas.microsoft.com/office/drawing/2014/main" val="2380178616"/>
                        </a:ext>
                      </a:extLst>
                    </a:gridCol>
                  </a:tblGrid>
                  <a:tr h="549509">
                    <a:tc>
                      <a:txBody>
                        <a:bodyPr/>
                        <a:lstStyle/>
                        <a:p>
                          <a:pPr algn="ctr"/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85029" marR="85029" marT="42514" marB="42514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28125" t="-10000" r="-128125" b="-612222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pt-BR" sz="29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C</a:t>
                          </a:r>
                        </a:p>
                      </a:txBody>
                      <a:tcPr marL="85029" marR="85029" marT="42514" marB="42514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56145574"/>
                      </a:ext>
                    </a:extLst>
                  </a:tr>
                  <a:tr h="660026">
                    <a:tc rowSpan="2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85029" marR="85029" marT="42514" marB="42514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45622" r="-811111" b="-1539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56250" t="-90826" r="-356250" b="-4055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156250" t="-90826" r="-256250" b="-4055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257862" t="-90826" r="-157862" b="-4055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355625" t="-90826" r="-56875" b="-4055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810000" t="-90826" r="-1111" b="-4055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68251530"/>
                      </a:ext>
                    </a:extLst>
                  </a:tr>
                  <a:tr h="660026">
                    <a:tc v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56250" t="-192593" r="-356250" b="-3092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156250" t="-192593" r="-256250" b="-3092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257862" t="-192593" r="-157862" b="-3092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355625" t="-192593" r="-56875" b="-309259"/>
                          </a:stretch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29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B</a:t>
                          </a:r>
                        </a:p>
                      </a:txBody>
                      <a:tcPr marL="85029" marR="85029" marT="42514" marB="42514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856427081"/>
                      </a:ext>
                    </a:extLst>
                  </a:tr>
                  <a:tr h="660026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pt-BR" sz="29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</a:t>
                          </a:r>
                        </a:p>
                      </a:txBody>
                      <a:tcPr marL="85029" marR="85029" marT="42514" marB="42514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56250" t="-292593" r="-356250" b="-2092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156250" t="-292593" r="-256250" b="-2092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24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355625" t="-292593" r="-56875" b="-209259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77490832"/>
                      </a:ext>
                    </a:extLst>
                  </a:tr>
                  <a:tr h="660026">
                    <a:tc vMerge="1">
                      <a:txBody>
                        <a:bodyPr/>
                        <a:lstStyle/>
                        <a:p>
                          <a:pPr algn="ctr"/>
                          <a:r>
                            <a:rPr lang="pt-BR" sz="2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56250" t="-388991" r="-356250" b="-1073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156250" t="-388991" r="-256250" b="-1073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257862" t="-388991" r="-157862" b="-1073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355625" t="-388991" r="-56875" b="-1073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10000" t="-388991" r="-1111" b="-1073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44599753"/>
                      </a:ext>
                    </a:extLst>
                  </a:tr>
                  <a:tr h="549509">
                    <a:tc>
                      <a:txBody>
                        <a:bodyPr/>
                        <a:lstStyle/>
                        <a:p>
                          <a:pPr algn="ctr"/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6250" t="-592222" r="-356250" b="-30000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pt-BR" sz="29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D</a:t>
                          </a:r>
                        </a:p>
                      </a:txBody>
                      <a:tcPr marL="85029" marR="85029" marT="42514" marB="42514"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55625" t="-592222" r="-56875" b="-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864724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CaixaDeTexto 5">
            <a:extLst>
              <a:ext uri="{FF2B5EF4-FFF2-40B4-BE49-F238E27FC236}">
                <a16:creationId xmlns:a16="http://schemas.microsoft.com/office/drawing/2014/main" id="{34276C31-197B-425D-A6B7-CFFFD5747EC0}"/>
              </a:ext>
            </a:extLst>
          </p:cNvPr>
          <p:cNvSpPr txBox="1"/>
          <p:nvPr/>
        </p:nvSpPr>
        <p:spPr>
          <a:xfrm>
            <a:off x="996188" y="2521343"/>
            <a:ext cx="6174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solidFill>
                  <a:srgbClr val="6F227C"/>
                </a:solidFill>
                <a:latin typeface="+mj-lt"/>
              </a:rPr>
              <a:t>S2</a:t>
            </a:r>
            <a:endParaRPr lang="pt-BR" b="1" dirty="0">
              <a:solidFill>
                <a:srgbClr val="6F227C"/>
              </a:solidFill>
              <a:latin typeface="+mj-lt"/>
            </a:endParaRPr>
          </a:p>
        </p:txBody>
      </p:sp>
      <p:sp>
        <p:nvSpPr>
          <p:cNvPr id="10" name="Colchete Esquerdo 9">
            <a:extLst>
              <a:ext uri="{FF2B5EF4-FFF2-40B4-BE49-F238E27FC236}">
                <a16:creationId xmlns:a16="http://schemas.microsoft.com/office/drawing/2014/main" id="{B45E3281-33DF-2B5B-6897-D08E3DFDFFF4}"/>
              </a:ext>
            </a:extLst>
          </p:cNvPr>
          <p:cNvSpPr/>
          <p:nvPr/>
        </p:nvSpPr>
        <p:spPr>
          <a:xfrm rot="16200000">
            <a:off x="4641657" y="2854892"/>
            <a:ext cx="733425" cy="929139"/>
          </a:xfrm>
          <a:custGeom>
            <a:avLst/>
            <a:gdLst>
              <a:gd name="connsiteX0" fmla="*/ 733425 w 733425"/>
              <a:gd name="connsiteY0" fmla="*/ 929139 h 929139"/>
              <a:gd name="connsiteX1" fmla="*/ 0 w 733425"/>
              <a:gd name="connsiteY1" fmla="*/ 562426 h 929139"/>
              <a:gd name="connsiteX2" fmla="*/ 0 w 733425"/>
              <a:gd name="connsiteY2" fmla="*/ 366713 h 929139"/>
              <a:gd name="connsiteX3" fmla="*/ 733425 w 733425"/>
              <a:gd name="connsiteY3" fmla="*/ 0 h 929139"/>
              <a:gd name="connsiteX4" fmla="*/ 733425 w 733425"/>
              <a:gd name="connsiteY4" fmla="*/ 929139 h 929139"/>
              <a:gd name="connsiteX0" fmla="*/ 733425 w 733425"/>
              <a:gd name="connsiteY0" fmla="*/ 929139 h 929139"/>
              <a:gd name="connsiteX1" fmla="*/ 0 w 733425"/>
              <a:gd name="connsiteY1" fmla="*/ 562426 h 929139"/>
              <a:gd name="connsiteX2" fmla="*/ 0 w 733425"/>
              <a:gd name="connsiteY2" fmla="*/ 366713 h 929139"/>
              <a:gd name="connsiteX3" fmla="*/ 733425 w 733425"/>
              <a:gd name="connsiteY3" fmla="*/ 0 h 929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3425" h="929139" stroke="0" extrusionOk="0">
                <a:moveTo>
                  <a:pt x="733425" y="929139"/>
                </a:moveTo>
                <a:cubicBezTo>
                  <a:pt x="332984" y="898822"/>
                  <a:pt x="-1524" y="762329"/>
                  <a:pt x="0" y="562426"/>
                </a:cubicBezTo>
                <a:cubicBezTo>
                  <a:pt x="5" y="519773"/>
                  <a:pt x="-4327" y="412605"/>
                  <a:pt x="0" y="366713"/>
                </a:cubicBezTo>
                <a:cubicBezTo>
                  <a:pt x="50834" y="187352"/>
                  <a:pt x="377730" y="-20886"/>
                  <a:pt x="733425" y="0"/>
                </a:cubicBezTo>
                <a:cubicBezTo>
                  <a:pt x="808383" y="137180"/>
                  <a:pt x="712808" y="789796"/>
                  <a:pt x="733425" y="929139"/>
                </a:cubicBezTo>
                <a:close/>
              </a:path>
              <a:path w="733425" h="929139" fill="none" extrusionOk="0">
                <a:moveTo>
                  <a:pt x="733425" y="929139"/>
                </a:moveTo>
                <a:cubicBezTo>
                  <a:pt x="331748" y="942978"/>
                  <a:pt x="-5134" y="777649"/>
                  <a:pt x="0" y="562426"/>
                </a:cubicBezTo>
                <a:cubicBezTo>
                  <a:pt x="6369" y="504809"/>
                  <a:pt x="14811" y="416886"/>
                  <a:pt x="0" y="366713"/>
                </a:cubicBezTo>
                <a:cubicBezTo>
                  <a:pt x="24689" y="147470"/>
                  <a:pt x="290624" y="-3967"/>
                  <a:pt x="733425" y="0"/>
                </a:cubicBezTo>
              </a:path>
              <a:path w="733425" h="929139" fill="none" stroke="0" extrusionOk="0">
                <a:moveTo>
                  <a:pt x="733425" y="929139"/>
                </a:moveTo>
                <a:cubicBezTo>
                  <a:pt x="336945" y="936685"/>
                  <a:pt x="-22538" y="755787"/>
                  <a:pt x="0" y="562426"/>
                </a:cubicBezTo>
                <a:cubicBezTo>
                  <a:pt x="16319" y="480506"/>
                  <a:pt x="-5479" y="447896"/>
                  <a:pt x="0" y="366713"/>
                </a:cubicBezTo>
                <a:cubicBezTo>
                  <a:pt x="12449" y="157277"/>
                  <a:pt x="394722" y="4760"/>
                  <a:pt x="733425" y="0"/>
                </a:cubicBezTo>
              </a:path>
            </a:pathLst>
          </a:custGeom>
          <a:ln w="38100">
            <a:prstDash val="dash"/>
            <a:extLst>
              <a:ext uri="{C807C97D-BFC1-408E-A445-0C87EB9F89A2}">
                <ask:lineSketchStyleProps xmlns:ask="http://schemas.microsoft.com/office/drawing/2018/sketchyshapes" sd="2005684956">
                  <a:prstGeom prst="leftBracket">
                    <a:avLst>
                      <a:gd name="adj" fmla="val 50000"/>
                    </a:avLst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olchete Esquerdo 10">
            <a:extLst>
              <a:ext uri="{FF2B5EF4-FFF2-40B4-BE49-F238E27FC236}">
                <a16:creationId xmlns:a16="http://schemas.microsoft.com/office/drawing/2014/main" id="{4F76EEEF-E96B-90EA-EB40-BF78B9720700}"/>
              </a:ext>
            </a:extLst>
          </p:cNvPr>
          <p:cNvSpPr/>
          <p:nvPr/>
        </p:nvSpPr>
        <p:spPr>
          <a:xfrm rot="5400000">
            <a:off x="4660179" y="5036117"/>
            <a:ext cx="733425" cy="929139"/>
          </a:xfrm>
          <a:custGeom>
            <a:avLst/>
            <a:gdLst>
              <a:gd name="connsiteX0" fmla="*/ 733425 w 733425"/>
              <a:gd name="connsiteY0" fmla="*/ 929139 h 929139"/>
              <a:gd name="connsiteX1" fmla="*/ 0 w 733425"/>
              <a:gd name="connsiteY1" fmla="*/ 562426 h 929139"/>
              <a:gd name="connsiteX2" fmla="*/ 0 w 733425"/>
              <a:gd name="connsiteY2" fmla="*/ 366713 h 929139"/>
              <a:gd name="connsiteX3" fmla="*/ 733425 w 733425"/>
              <a:gd name="connsiteY3" fmla="*/ 0 h 929139"/>
              <a:gd name="connsiteX4" fmla="*/ 733425 w 733425"/>
              <a:gd name="connsiteY4" fmla="*/ 929139 h 929139"/>
              <a:gd name="connsiteX0" fmla="*/ 733425 w 733425"/>
              <a:gd name="connsiteY0" fmla="*/ 929139 h 929139"/>
              <a:gd name="connsiteX1" fmla="*/ 0 w 733425"/>
              <a:gd name="connsiteY1" fmla="*/ 562426 h 929139"/>
              <a:gd name="connsiteX2" fmla="*/ 0 w 733425"/>
              <a:gd name="connsiteY2" fmla="*/ 366713 h 929139"/>
              <a:gd name="connsiteX3" fmla="*/ 733425 w 733425"/>
              <a:gd name="connsiteY3" fmla="*/ 0 h 929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3425" h="929139" stroke="0" extrusionOk="0">
                <a:moveTo>
                  <a:pt x="733425" y="929139"/>
                </a:moveTo>
                <a:cubicBezTo>
                  <a:pt x="332984" y="898822"/>
                  <a:pt x="-1524" y="762329"/>
                  <a:pt x="0" y="562426"/>
                </a:cubicBezTo>
                <a:cubicBezTo>
                  <a:pt x="5" y="519773"/>
                  <a:pt x="-4327" y="412605"/>
                  <a:pt x="0" y="366713"/>
                </a:cubicBezTo>
                <a:cubicBezTo>
                  <a:pt x="50834" y="187352"/>
                  <a:pt x="377730" y="-20886"/>
                  <a:pt x="733425" y="0"/>
                </a:cubicBezTo>
                <a:cubicBezTo>
                  <a:pt x="808383" y="137180"/>
                  <a:pt x="712808" y="789796"/>
                  <a:pt x="733425" y="929139"/>
                </a:cubicBezTo>
                <a:close/>
              </a:path>
              <a:path w="733425" h="929139" fill="none" extrusionOk="0">
                <a:moveTo>
                  <a:pt x="733425" y="929139"/>
                </a:moveTo>
                <a:cubicBezTo>
                  <a:pt x="331748" y="942978"/>
                  <a:pt x="-5134" y="777649"/>
                  <a:pt x="0" y="562426"/>
                </a:cubicBezTo>
                <a:cubicBezTo>
                  <a:pt x="6369" y="504809"/>
                  <a:pt x="14811" y="416886"/>
                  <a:pt x="0" y="366713"/>
                </a:cubicBezTo>
                <a:cubicBezTo>
                  <a:pt x="24689" y="147470"/>
                  <a:pt x="290624" y="-3967"/>
                  <a:pt x="733425" y="0"/>
                </a:cubicBezTo>
              </a:path>
              <a:path w="733425" h="929139" fill="none" stroke="0" extrusionOk="0">
                <a:moveTo>
                  <a:pt x="733425" y="929139"/>
                </a:moveTo>
                <a:cubicBezTo>
                  <a:pt x="336945" y="936685"/>
                  <a:pt x="-22538" y="755787"/>
                  <a:pt x="0" y="562426"/>
                </a:cubicBezTo>
                <a:cubicBezTo>
                  <a:pt x="16319" y="480506"/>
                  <a:pt x="-5479" y="447896"/>
                  <a:pt x="0" y="366713"/>
                </a:cubicBezTo>
                <a:cubicBezTo>
                  <a:pt x="12449" y="157277"/>
                  <a:pt x="394722" y="4760"/>
                  <a:pt x="733425" y="0"/>
                </a:cubicBezTo>
              </a:path>
            </a:pathLst>
          </a:custGeom>
          <a:ln w="38100">
            <a:prstDash val="dash"/>
            <a:extLst>
              <a:ext uri="{C807C97D-BFC1-408E-A445-0C87EB9F89A2}">
                <ask:lineSketchStyleProps xmlns:ask="http://schemas.microsoft.com/office/drawing/2018/sketchyshapes" sd="2005684956">
                  <a:prstGeom prst="leftBracket">
                    <a:avLst>
                      <a:gd name="adj" fmla="val 50000"/>
                    </a:avLst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Tabela 8">
                <a:extLst>
                  <a:ext uri="{FF2B5EF4-FFF2-40B4-BE49-F238E27FC236}">
                    <a16:creationId xmlns:a16="http://schemas.microsoft.com/office/drawing/2014/main" id="{CB02C00A-07CE-FF56-38C9-66E69B99E116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124701" y="1663700"/>
              <a:ext cx="3724274" cy="503072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52524">
                      <a:extLst>
                        <a:ext uri="{9D8B030D-6E8A-4147-A177-3AD203B41FA5}">
                          <a16:colId xmlns:a16="http://schemas.microsoft.com/office/drawing/2014/main" val="1194101161"/>
                        </a:ext>
                      </a:extLst>
                    </a:gridCol>
                    <a:gridCol w="2571750">
                      <a:extLst>
                        <a:ext uri="{9D8B030D-6E8A-4147-A177-3AD203B41FA5}">
                          <a16:colId xmlns:a16="http://schemas.microsoft.com/office/drawing/2014/main" val="239271039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DEC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EXPRESSÃO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190234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40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4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A</m:t>
                                    </m:r>
                                  </m:e>
                                </m:acc>
                                <m:acc>
                                  <m:accPr>
                                    <m:chr m:val="̅"/>
                                    <m:ctrlPr>
                                      <a:rPr lang="pt-BR" sz="240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4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B</m:t>
                                    </m:r>
                                  </m:e>
                                </m:acc>
                                <m:acc>
                                  <m:accPr>
                                    <m:chr m:val="̅"/>
                                    <m:ctrlPr>
                                      <a:rPr lang="pt-BR" sz="240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4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C</m:t>
                                    </m:r>
                                  </m:e>
                                </m:acc>
                                <m:acc>
                                  <m:accPr>
                                    <m:chr m:val="̅"/>
                                    <m:ctrlPr>
                                      <a:rPr lang="pt-BR" sz="240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4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D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400" i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464908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40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4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A</m:t>
                                    </m:r>
                                  </m:e>
                                </m:acc>
                                <m:acc>
                                  <m:accPr>
                                    <m:chr m:val="̅"/>
                                    <m:ctrlPr>
                                      <a:rPr lang="pt-BR" sz="240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4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B</m:t>
                                    </m:r>
                                  </m:e>
                                </m:acc>
                                <m:acc>
                                  <m:accPr>
                                    <m:chr m:val="̅"/>
                                    <m:ctrlPr>
                                      <a:rPr lang="pt-BR" sz="240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4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C</m:t>
                                    </m:r>
                                  </m:e>
                                </m:acc>
                                <m:r>
                                  <m:rPr>
                                    <m:sty m:val="p"/>
                                  </m:rP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D</m:t>
                                </m:r>
                              </m:oMath>
                            </m:oMathPara>
                          </a14:m>
                          <a:endParaRPr lang="pt-BR" sz="2400" i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260297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40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4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B</m:t>
                                    </m:r>
                                  </m:e>
                                </m:acc>
                                <m:r>
                                  <m:rPr>
                                    <m:sty m:val="p"/>
                                  </m:rP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C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pt-BR" sz="240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4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D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70581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834076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991355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966344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616785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364433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8110151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0814726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" name="Tabela 8">
                <a:extLst>
                  <a:ext uri="{FF2B5EF4-FFF2-40B4-BE49-F238E27FC236}">
                    <a16:creationId xmlns:a16="http://schemas.microsoft.com/office/drawing/2014/main" id="{CB02C00A-07CE-FF56-38C9-66E69B99E116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124701" y="1663700"/>
              <a:ext cx="3724274" cy="503072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52524">
                      <a:extLst>
                        <a:ext uri="{9D8B030D-6E8A-4147-A177-3AD203B41FA5}">
                          <a16:colId xmlns:a16="http://schemas.microsoft.com/office/drawing/2014/main" val="1194101161"/>
                        </a:ext>
                      </a:extLst>
                    </a:gridCol>
                    <a:gridCol w="2571750">
                      <a:extLst>
                        <a:ext uri="{9D8B030D-6E8A-4147-A177-3AD203B41FA5}">
                          <a16:colId xmlns:a16="http://schemas.microsoft.com/office/drawing/2014/main" val="2392710391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DEC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EXPRESSÃO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19023437"/>
                      </a:ext>
                    </a:extLst>
                  </a:tr>
                  <a:tr h="45796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3"/>
                          <a:stretch>
                            <a:fillRect l="-44917" t="-109333" r="-946" b="-932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46490845"/>
                      </a:ext>
                    </a:extLst>
                  </a:tr>
                  <a:tr h="45796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3"/>
                          <a:stretch>
                            <a:fillRect l="-44917" t="-206579" r="-946" b="-81973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2602970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3"/>
                          <a:stretch>
                            <a:fillRect l="-44917" t="-310667" r="-946" b="-7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705812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83407616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99135588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96634445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6167856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36443396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811015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0814726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EF7FD66-A381-40DD-BD1D-318816878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/>
              <a:t>18</a:t>
            </a:r>
          </a:p>
        </p:txBody>
      </p:sp>
    </p:spTree>
    <p:extLst>
      <p:ext uri="{BB962C8B-B14F-4D97-AF65-F5344CB8AC3E}">
        <p14:creationId xmlns:p14="http://schemas.microsoft.com/office/powerpoint/2010/main" val="244819800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427EED-7B7F-D6AC-6C01-70E63600B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Decodificador “Binário </a:t>
            </a:r>
            <a:r>
              <a:rPr lang="pt-BR" dirty="0">
                <a:sym typeface="Wingdings" panose="05000000000000000000" pitchFamily="2" charset="2"/>
              </a:rPr>
              <a:t> Decimal” – Circuito Combinacional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ela 3">
                <a:extLst>
                  <a:ext uri="{FF2B5EF4-FFF2-40B4-BE49-F238E27FC236}">
                    <a16:creationId xmlns:a16="http://schemas.microsoft.com/office/drawing/2014/main" id="{4532F266-5930-2029-9885-EBB081A08CA7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071860" y="2521343"/>
              <a:ext cx="4986042" cy="373912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49509">
                      <a:extLst>
                        <a:ext uri="{9D8B030D-6E8A-4147-A177-3AD203B41FA5}">
                          <a16:colId xmlns:a16="http://schemas.microsoft.com/office/drawing/2014/main" val="1874362615"/>
                        </a:ext>
                      </a:extLst>
                    </a:gridCol>
                    <a:gridCol w="971756">
                      <a:extLst>
                        <a:ext uri="{9D8B030D-6E8A-4147-A177-3AD203B41FA5}">
                          <a16:colId xmlns:a16="http://schemas.microsoft.com/office/drawing/2014/main" val="1191165301"/>
                        </a:ext>
                      </a:extLst>
                    </a:gridCol>
                    <a:gridCol w="971756">
                      <a:extLst>
                        <a:ext uri="{9D8B030D-6E8A-4147-A177-3AD203B41FA5}">
                          <a16:colId xmlns:a16="http://schemas.microsoft.com/office/drawing/2014/main" val="1598401684"/>
                        </a:ext>
                      </a:extLst>
                    </a:gridCol>
                    <a:gridCol w="971756">
                      <a:extLst>
                        <a:ext uri="{9D8B030D-6E8A-4147-A177-3AD203B41FA5}">
                          <a16:colId xmlns:a16="http://schemas.microsoft.com/office/drawing/2014/main" val="3493507002"/>
                        </a:ext>
                      </a:extLst>
                    </a:gridCol>
                    <a:gridCol w="971756">
                      <a:extLst>
                        <a:ext uri="{9D8B030D-6E8A-4147-A177-3AD203B41FA5}">
                          <a16:colId xmlns:a16="http://schemas.microsoft.com/office/drawing/2014/main" val="2880839528"/>
                        </a:ext>
                      </a:extLst>
                    </a:gridCol>
                    <a:gridCol w="549509">
                      <a:extLst>
                        <a:ext uri="{9D8B030D-6E8A-4147-A177-3AD203B41FA5}">
                          <a16:colId xmlns:a16="http://schemas.microsoft.com/office/drawing/2014/main" val="2380178616"/>
                        </a:ext>
                      </a:extLst>
                    </a:gridCol>
                  </a:tblGrid>
                  <a:tr h="549509">
                    <a:tc>
                      <a:txBody>
                        <a:bodyPr/>
                        <a:lstStyle/>
                        <a:p>
                          <a:pPr algn="ctr"/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9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9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85029" marR="85029" marT="42514" marB="42514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pt-BR" sz="29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C</a:t>
                          </a:r>
                        </a:p>
                      </a:txBody>
                      <a:tcPr marL="85029" marR="85029" marT="42514" marB="42514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56145574"/>
                      </a:ext>
                    </a:extLst>
                  </a:tr>
                  <a:tr h="660026">
                    <a:tc row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9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9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A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85029" marR="85029" marT="42514" marB="42514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4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A</m:t>
                                    </m:r>
                                  </m:e>
                                </m:acc>
                                <m:acc>
                                  <m:accPr>
                                    <m:chr m:val="̅"/>
                                    <m:ctrlPr>
                                      <a:rPr lang="pt-BR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4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B</m:t>
                                    </m:r>
                                  </m:e>
                                </m:acc>
                                <m:acc>
                                  <m:accPr>
                                    <m:chr m:val="̅"/>
                                    <m:ctrlPr>
                                      <a:rPr lang="pt-BR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4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C</m:t>
                                    </m:r>
                                  </m:e>
                                </m:acc>
                                <m:acc>
                                  <m:accPr>
                                    <m:chr m:val="̅"/>
                                    <m:ctrlPr>
                                      <a:rPr lang="pt-BR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4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D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400" b="0" i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4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A</m:t>
                                    </m:r>
                                  </m:e>
                                </m:acc>
                                <m:acc>
                                  <m:accPr>
                                    <m:chr m:val="̅"/>
                                    <m:ctrlPr>
                                      <a:rPr lang="pt-BR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4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B</m:t>
                                    </m:r>
                                  </m:e>
                                </m:acc>
                                <m:acc>
                                  <m:accPr>
                                    <m:chr m:val="̅"/>
                                    <m:ctrlPr>
                                      <a:rPr lang="pt-BR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4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C</m:t>
                                    </m:r>
                                  </m:e>
                                </m:acc>
                                <m:r>
                                  <m:rPr>
                                    <m:sty m:val="p"/>
                                  </m:rP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D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4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A</m:t>
                                    </m:r>
                                  </m:e>
                                </m:acc>
                                <m:acc>
                                  <m:accPr>
                                    <m:chr m:val="̅"/>
                                    <m:ctrlPr>
                                      <a:rPr lang="pt-BR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4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B</m:t>
                                    </m:r>
                                  </m:e>
                                </m:acc>
                                <m:r>
                                  <m:rPr>
                                    <m:sty m:val="p"/>
                                  </m:rP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CD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4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A</m:t>
                                    </m:r>
                                  </m:e>
                                </m:acc>
                                <m:acc>
                                  <m:accPr>
                                    <m:chr m:val="̅"/>
                                    <m:ctrlPr>
                                      <a:rPr lang="pt-BR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4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B</m:t>
                                    </m:r>
                                  </m:e>
                                </m:acc>
                                <m:r>
                                  <m:rPr>
                                    <m:sty m:val="p"/>
                                  </m:rP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C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pt-BR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4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D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9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9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B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2868251530"/>
                      </a:ext>
                    </a:extLst>
                  </a:tr>
                  <a:tr h="660026">
                    <a:tc v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4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A</m:t>
                                    </m:r>
                                  </m:e>
                                </m:acc>
                                <m:r>
                                  <m:rPr>
                                    <m:sty m:val="p"/>
                                  </m:rP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B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pt-BR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4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C</m:t>
                                    </m:r>
                                  </m:e>
                                </m:acc>
                                <m:acc>
                                  <m:accPr>
                                    <m:chr m:val="̅"/>
                                    <m:ctrlPr>
                                      <a:rPr lang="pt-BR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4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D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4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A</m:t>
                                    </m:r>
                                  </m:e>
                                </m:acc>
                                <m:r>
                                  <m:rPr>
                                    <m:sty m:val="p"/>
                                  </m:rP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B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pt-BR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4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C</m:t>
                                    </m:r>
                                  </m:e>
                                </m:acc>
                                <m:r>
                                  <m:rPr>
                                    <m:sty m:val="p"/>
                                  </m:rP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D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4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A</m:t>
                                    </m:r>
                                  </m:e>
                                </m:acc>
                                <m:r>
                                  <m:rPr>
                                    <m:sty m:val="p"/>
                                  </m:rP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BCD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4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A</m:t>
                                    </m:r>
                                  </m:e>
                                </m:acc>
                                <m:r>
                                  <m:rPr>
                                    <m:sty m:val="p"/>
                                  </m:rP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BC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pt-BR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4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D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29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B</a:t>
                          </a:r>
                        </a:p>
                      </a:txBody>
                      <a:tcPr marL="85029" marR="85029" marT="42514" marB="42514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856427081"/>
                      </a:ext>
                    </a:extLst>
                  </a:tr>
                  <a:tr h="660026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pt-BR" sz="29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</a:t>
                          </a:r>
                        </a:p>
                      </a:txBody>
                      <a:tcPr marL="85029" marR="85029" marT="42514" marB="42514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AB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pt-BR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4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C</m:t>
                                    </m:r>
                                  </m:e>
                                </m:acc>
                                <m:acc>
                                  <m:accPr>
                                    <m:chr m:val="̅"/>
                                    <m:ctrlPr>
                                      <a:rPr lang="pt-BR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4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D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AB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pt-BR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4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C</m:t>
                                    </m:r>
                                  </m:e>
                                </m:acc>
                                <m:r>
                                  <m:rPr>
                                    <m:sty m:val="p"/>
                                  </m:rP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D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ABCD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ABC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pt-BR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4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D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77490832"/>
                      </a:ext>
                    </a:extLst>
                  </a:tr>
                  <a:tr h="660026">
                    <a:tc vMerge="1">
                      <a:txBody>
                        <a:bodyPr/>
                        <a:lstStyle/>
                        <a:p>
                          <a:pPr algn="ctr"/>
                          <a:r>
                            <a:rPr lang="pt-BR" sz="2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A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pt-BR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4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B</m:t>
                                    </m:r>
                                  </m:e>
                                </m:acc>
                                <m:acc>
                                  <m:accPr>
                                    <m:chr m:val="̅"/>
                                    <m:ctrlPr>
                                      <a:rPr lang="pt-BR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4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C</m:t>
                                    </m:r>
                                  </m:e>
                                </m:acc>
                                <m:acc>
                                  <m:accPr>
                                    <m:chr m:val="̅"/>
                                    <m:ctrlPr>
                                      <a:rPr lang="pt-BR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4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D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A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pt-BR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4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B</m:t>
                                    </m:r>
                                  </m:e>
                                </m:acc>
                                <m:acc>
                                  <m:accPr>
                                    <m:chr m:val="̅"/>
                                    <m:ctrlPr>
                                      <a:rPr lang="pt-BR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4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C</m:t>
                                    </m:r>
                                  </m:e>
                                </m:acc>
                                <m:r>
                                  <m:rPr>
                                    <m:sty m:val="p"/>
                                  </m:rP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D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A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pt-BR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4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B</m:t>
                                    </m:r>
                                  </m:e>
                                </m:acc>
                                <m:r>
                                  <m:rPr>
                                    <m:sty m:val="p"/>
                                  </m:rP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CD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A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pt-BR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4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B</m:t>
                                    </m:r>
                                  </m:e>
                                </m:acc>
                                <m:r>
                                  <m:rPr>
                                    <m:sty m:val="p"/>
                                  </m:rP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C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pt-BR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4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D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9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9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B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44599753"/>
                      </a:ext>
                    </a:extLst>
                  </a:tr>
                  <a:tr h="549509">
                    <a:tc>
                      <a:txBody>
                        <a:bodyPr/>
                        <a:lstStyle/>
                        <a:p>
                          <a:pPr algn="ctr"/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9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9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D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pt-BR" sz="29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D</a:t>
                          </a:r>
                        </a:p>
                      </a:txBody>
                      <a:tcPr marL="85029" marR="85029" marT="42514" marB="42514"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9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9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D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864724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ela 3">
                <a:extLst>
                  <a:ext uri="{FF2B5EF4-FFF2-40B4-BE49-F238E27FC236}">
                    <a16:creationId xmlns:a16="http://schemas.microsoft.com/office/drawing/2014/main" id="{4532F266-5930-2029-9885-EBB081A08CA7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071860" y="2521343"/>
              <a:ext cx="4986042" cy="373912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49509">
                      <a:extLst>
                        <a:ext uri="{9D8B030D-6E8A-4147-A177-3AD203B41FA5}">
                          <a16:colId xmlns:a16="http://schemas.microsoft.com/office/drawing/2014/main" val="1874362615"/>
                        </a:ext>
                      </a:extLst>
                    </a:gridCol>
                    <a:gridCol w="971756">
                      <a:extLst>
                        <a:ext uri="{9D8B030D-6E8A-4147-A177-3AD203B41FA5}">
                          <a16:colId xmlns:a16="http://schemas.microsoft.com/office/drawing/2014/main" val="1191165301"/>
                        </a:ext>
                      </a:extLst>
                    </a:gridCol>
                    <a:gridCol w="971756">
                      <a:extLst>
                        <a:ext uri="{9D8B030D-6E8A-4147-A177-3AD203B41FA5}">
                          <a16:colId xmlns:a16="http://schemas.microsoft.com/office/drawing/2014/main" val="1598401684"/>
                        </a:ext>
                      </a:extLst>
                    </a:gridCol>
                    <a:gridCol w="971756">
                      <a:extLst>
                        <a:ext uri="{9D8B030D-6E8A-4147-A177-3AD203B41FA5}">
                          <a16:colId xmlns:a16="http://schemas.microsoft.com/office/drawing/2014/main" val="3493507002"/>
                        </a:ext>
                      </a:extLst>
                    </a:gridCol>
                    <a:gridCol w="971756">
                      <a:extLst>
                        <a:ext uri="{9D8B030D-6E8A-4147-A177-3AD203B41FA5}">
                          <a16:colId xmlns:a16="http://schemas.microsoft.com/office/drawing/2014/main" val="2880839528"/>
                        </a:ext>
                      </a:extLst>
                    </a:gridCol>
                    <a:gridCol w="549509">
                      <a:extLst>
                        <a:ext uri="{9D8B030D-6E8A-4147-A177-3AD203B41FA5}">
                          <a16:colId xmlns:a16="http://schemas.microsoft.com/office/drawing/2014/main" val="2380178616"/>
                        </a:ext>
                      </a:extLst>
                    </a:gridCol>
                  </a:tblGrid>
                  <a:tr h="549509">
                    <a:tc>
                      <a:txBody>
                        <a:bodyPr/>
                        <a:lstStyle/>
                        <a:p>
                          <a:pPr algn="ctr"/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85029" marR="85029" marT="42514" marB="42514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28125" t="-10000" r="-128125" b="-612222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pt-BR" sz="29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C</a:t>
                          </a:r>
                        </a:p>
                      </a:txBody>
                      <a:tcPr marL="85029" marR="85029" marT="42514" marB="42514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56145574"/>
                      </a:ext>
                    </a:extLst>
                  </a:tr>
                  <a:tr h="660026">
                    <a:tc rowSpan="2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85029" marR="85029" marT="42514" marB="42514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45622" r="-811111" b="-1539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56250" t="-90826" r="-356250" b="-4055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156250" t="-90826" r="-256250" b="-4055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257862" t="-90826" r="-157862" b="-4055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355625" t="-90826" r="-56875" b="-4055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810000" t="-90826" r="-1111" b="-4055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68251530"/>
                      </a:ext>
                    </a:extLst>
                  </a:tr>
                  <a:tr h="660026">
                    <a:tc v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56250" t="-192593" r="-356250" b="-3092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156250" t="-192593" r="-256250" b="-3092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257862" t="-192593" r="-157862" b="-3092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355625" t="-192593" r="-56875" b="-309259"/>
                          </a:stretch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29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B</a:t>
                          </a:r>
                        </a:p>
                      </a:txBody>
                      <a:tcPr marL="85029" marR="85029" marT="42514" marB="42514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856427081"/>
                      </a:ext>
                    </a:extLst>
                  </a:tr>
                  <a:tr h="660026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pt-BR" sz="29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</a:t>
                          </a:r>
                        </a:p>
                      </a:txBody>
                      <a:tcPr marL="85029" marR="85029" marT="42514" marB="42514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56250" t="-292593" r="-356250" b="-2092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156250" t="-292593" r="-256250" b="-2092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257862" t="-292593" r="-157862" b="-2092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355625" t="-292593" r="-56875" b="-209259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77490832"/>
                      </a:ext>
                    </a:extLst>
                  </a:tr>
                  <a:tr h="660026">
                    <a:tc vMerge="1">
                      <a:txBody>
                        <a:bodyPr/>
                        <a:lstStyle/>
                        <a:p>
                          <a:pPr algn="ctr"/>
                          <a:r>
                            <a:rPr lang="pt-BR" sz="2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56250" t="-388991" r="-356250" b="-1073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156250" t="-388991" r="-256250" b="-1073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257862" t="-388991" r="-157862" b="-1073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355625" t="-388991" r="-56875" b="-1073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10000" t="-388991" r="-1111" b="-1073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44599753"/>
                      </a:ext>
                    </a:extLst>
                  </a:tr>
                  <a:tr h="549509">
                    <a:tc>
                      <a:txBody>
                        <a:bodyPr/>
                        <a:lstStyle/>
                        <a:p>
                          <a:pPr algn="ctr"/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6250" t="-592222" r="-356250" b="-30000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pt-BR" sz="29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D</a:t>
                          </a:r>
                        </a:p>
                      </a:txBody>
                      <a:tcPr marL="85029" marR="85029" marT="42514" marB="42514"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55625" t="-592222" r="-56875" b="-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8647246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39F3923C-E339-56FB-C9B2-F69829E51E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4077385"/>
              </p:ext>
            </p:extLst>
          </p:nvPr>
        </p:nvGraphicFramePr>
        <p:xfrm>
          <a:off x="7113815" y="1901825"/>
          <a:ext cx="3755570" cy="435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1114">
                  <a:extLst>
                    <a:ext uri="{9D8B030D-6E8A-4147-A177-3AD203B41FA5}">
                      <a16:colId xmlns:a16="http://schemas.microsoft.com/office/drawing/2014/main" val="1048144912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408744445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3640525091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2253530810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1722894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9513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9501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4948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09543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483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4384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5388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2953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9297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11165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3212319"/>
                  </a:ext>
                </a:extLst>
              </a:tr>
            </a:tbl>
          </a:graphicData>
        </a:graphic>
      </p:graphicFrame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ABA157D-1C9A-4183-AA9F-7A2F889D3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/>
              <a:t>19</a:t>
            </a:r>
          </a:p>
        </p:txBody>
      </p:sp>
    </p:spTree>
    <p:extLst>
      <p:ext uri="{BB962C8B-B14F-4D97-AF65-F5344CB8AC3E}">
        <p14:creationId xmlns:p14="http://schemas.microsoft.com/office/powerpoint/2010/main" val="41605782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427EED-7B7F-D6AC-6C01-70E63600B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Decodificador “Binário </a:t>
            </a:r>
            <a:r>
              <a:rPr lang="pt-BR" dirty="0">
                <a:sym typeface="Wingdings" panose="05000000000000000000" pitchFamily="2" charset="2"/>
              </a:rPr>
              <a:t> Decimal” – Circuito Combinacional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ela 3">
                <a:extLst>
                  <a:ext uri="{FF2B5EF4-FFF2-40B4-BE49-F238E27FC236}">
                    <a16:creationId xmlns:a16="http://schemas.microsoft.com/office/drawing/2014/main" id="{4532F266-5930-2029-9885-EBB081A08CA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42318408"/>
                  </p:ext>
                </p:extLst>
              </p:nvPr>
            </p:nvGraphicFramePr>
            <p:xfrm>
              <a:off x="1071860" y="2521343"/>
              <a:ext cx="4986042" cy="373912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49509">
                      <a:extLst>
                        <a:ext uri="{9D8B030D-6E8A-4147-A177-3AD203B41FA5}">
                          <a16:colId xmlns:a16="http://schemas.microsoft.com/office/drawing/2014/main" val="1874362615"/>
                        </a:ext>
                      </a:extLst>
                    </a:gridCol>
                    <a:gridCol w="971756">
                      <a:extLst>
                        <a:ext uri="{9D8B030D-6E8A-4147-A177-3AD203B41FA5}">
                          <a16:colId xmlns:a16="http://schemas.microsoft.com/office/drawing/2014/main" val="1191165301"/>
                        </a:ext>
                      </a:extLst>
                    </a:gridCol>
                    <a:gridCol w="971756">
                      <a:extLst>
                        <a:ext uri="{9D8B030D-6E8A-4147-A177-3AD203B41FA5}">
                          <a16:colId xmlns:a16="http://schemas.microsoft.com/office/drawing/2014/main" val="1598401684"/>
                        </a:ext>
                      </a:extLst>
                    </a:gridCol>
                    <a:gridCol w="971756">
                      <a:extLst>
                        <a:ext uri="{9D8B030D-6E8A-4147-A177-3AD203B41FA5}">
                          <a16:colId xmlns:a16="http://schemas.microsoft.com/office/drawing/2014/main" val="3493507002"/>
                        </a:ext>
                      </a:extLst>
                    </a:gridCol>
                    <a:gridCol w="971756">
                      <a:extLst>
                        <a:ext uri="{9D8B030D-6E8A-4147-A177-3AD203B41FA5}">
                          <a16:colId xmlns:a16="http://schemas.microsoft.com/office/drawing/2014/main" val="2880839528"/>
                        </a:ext>
                      </a:extLst>
                    </a:gridCol>
                    <a:gridCol w="549509">
                      <a:extLst>
                        <a:ext uri="{9D8B030D-6E8A-4147-A177-3AD203B41FA5}">
                          <a16:colId xmlns:a16="http://schemas.microsoft.com/office/drawing/2014/main" val="2380178616"/>
                        </a:ext>
                      </a:extLst>
                    </a:gridCol>
                  </a:tblGrid>
                  <a:tr h="549509">
                    <a:tc>
                      <a:txBody>
                        <a:bodyPr/>
                        <a:lstStyle/>
                        <a:p>
                          <a:pPr algn="ctr"/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9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9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85029" marR="85029" marT="42514" marB="42514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pt-BR" sz="29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C</a:t>
                          </a:r>
                        </a:p>
                      </a:txBody>
                      <a:tcPr marL="85029" marR="85029" marT="42514" marB="42514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56145574"/>
                      </a:ext>
                    </a:extLst>
                  </a:tr>
                  <a:tr h="660026">
                    <a:tc row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9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9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A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85029" marR="85029" marT="42514" marB="42514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9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9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B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2868251530"/>
                      </a:ext>
                    </a:extLst>
                  </a:tr>
                  <a:tr h="660026">
                    <a:tc v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29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B</a:t>
                          </a:r>
                        </a:p>
                      </a:txBody>
                      <a:tcPr marL="85029" marR="85029" marT="42514" marB="42514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856427081"/>
                      </a:ext>
                    </a:extLst>
                  </a:tr>
                  <a:tr h="660026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pt-BR" sz="29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</a:t>
                          </a:r>
                        </a:p>
                      </a:txBody>
                      <a:tcPr marL="85029" marR="85029" marT="42514" marB="42514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X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X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24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X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77490832"/>
                      </a:ext>
                    </a:extLst>
                  </a:tr>
                  <a:tr h="660026">
                    <a:tc vMerge="1">
                      <a:txBody>
                        <a:bodyPr/>
                        <a:lstStyle/>
                        <a:p>
                          <a:pPr algn="ctr"/>
                          <a:r>
                            <a:rPr lang="pt-BR" sz="2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X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X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9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9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B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44599753"/>
                      </a:ext>
                    </a:extLst>
                  </a:tr>
                  <a:tr h="549509">
                    <a:tc>
                      <a:txBody>
                        <a:bodyPr/>
                        <a:lstStyle/>
                        <a:p>
                          <a:pPr algn="ctr"/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9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9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D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pt-BR" sz="29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D</a:t>
                          </a:r>
                        </a:p>
                      </a:txBody>
                      <a:tcPr marL="85029" marR="85029" marT="42514" marB="42514"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9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9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D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864724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ela 3">
                <a:extLst>
                  <a:ext uri="{FF2B5EF4-FFF2-40B4-BE49-F238E27FC236}">
                    <a16:creationId xmlns:a16="http://schemas.microsoft.com/office/drawing/2014/main" id="{4532F266-5930-2029-9885-EBB081A08CA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42318408"/>
                  </p:ext>
                </p:extLst>
              </p:nvPr>
            </p:nvGraphicFramePr>
            <p:xfrm>
              <a:off x="1071860" y="2521343"/>
              <a:ext cx="4986042" cy="373912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49509">
                      <a:extLst>
                        <a:ext uri="{9D8B030D-6E8A-4147-A177-3AD203B41FA5}">
                          <a16:colId xmlns:a16="http://schemas.microsoft.com/office/drawing/2014/main" val="1874362615"/>
                        </a:ext>
                      </a:extLst>
                    </a:gridCol>
                    <a:gridCol w="971756">
                      <a:extLst>
                        <a:ext uri="{9D8B030D-6E8A-4147-A177-3AD203B41FA5}">
                          <a16:colId xmlns:a16="http://schemas.microsoft.com/office/drawing/2014/main" val="1191165301"/>
                        </a:ext>
                      </a:extLst>
                    </a:gridCol>
                    <a:gridCol w="971756">
                      <a:extLst>
                        <a:ext uri="{9D8B030D-6E8A-4147-A177-3AD203B41FA5}">
                          <a16:colId xmlns:a16="http://schemas.microsoft.com/office/drawing/2014/main" val="1598401684"/>
                        </a:ext>
                      </a:extLst>
                    </a:gridCol>
                    <a:gridCol w="971756">
                      <a:extLst>
                        <a:ext uri="{9D8B030D-6E8A-4147-A177-3AD203B41FA5}">
                          <a16:colId xmlns:a16="http://schemas.microsoft.com/office/drawing/2014/main" val="3493507002"/>
                        </a:ext>
                      </a:extLst>
                    </a:gridCol>
                    <a:gridCol w="971756">
                      <a:extLst>
                        <a:ext uri="{9D8B030D-6E8A-4147-A177-3AD203B41FA5}">
                          <a16:colId xmlns:a16="http://schemas.microsoft.com/office/drawing/2014/main" val="2880839528"/>
                        </a:ext>
                      </a:extLst>
                    </a:gridCol>
                    <a:gridCol w="549509">
                      <a:extLst>
                        <a:ext uri="{9D8B030D-6E8A-4147-A177-3AD203B41FA5}">
                          <a16:colId xmlns:a16="http://schemas.microsoft.com/office/drawing/2014/main" val="2380178616"/>
                        </a:ext>
                      </a:extLst>
                    </a:gridCol>
                  </a:tblGrid>
                  <a:tr h="549509">
                    <a:tc>
                      <a:txBody>
                        <a:bodyPr/>
                        <a:lstStyle/>
                        <a:p>
                          <a:pPr algn="ctr"/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85029" marR="85029" marT="42514" marB="42514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28125" t="-10000" r="-128125" b="-612222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pt-BR" sz="29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C</a:t>
                          </a:r>
                        </a:p>
                      </a:txBody>
                      <a:tcPr marL="85029" marR="85029" marT="42514" marB="42514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56145574"/>
                      </a:ext>
                    </a:extLst>
                  </a:tr>
                  <a:tr h="660026">
                    <a:tc rowSpan="2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85029" marR="85029" marT="42514" marB="42514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45622" r="-811111" b="-1539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56250" t="-90826" r="-356250" b="-4055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156250" t="-90826" r="-256250" b="-4055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257862" t="-90826" r="-157862" b="-4055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355625" t="-90826" r="-56875" b="-4055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810000" t="-90826" r="-1111" b="-4055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68251530"/>
                      </a:ext>
                    </a:extLst>
                  </a:tr>
                  <a:tr h="660026">
                    <a:tc v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56250" t="-192593" r="-356250" b="-3092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156250" t="-192593" r="-256250" b="-3092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257862" t="-192593" r="-157862" b="-3092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355625" t="-192593" r="-56875" b="-309259"/>
                          </a:stretch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29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B</a:t>
                          </a:r>
                        </a:p>
                      </a:txBody>
                      <a:tcPr marL="85029" marR="85029" marT="42514" marB="42514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856427081"/>
                      </a:ext>
                    </a:extLst>
                  </a:tr>
                  <a:tr h="660026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pt-BR" sz="29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</a:t>
                          </a:r>
                        </a:p>
                      </a:txBody>
                      <a:tcPr marL="85029" marR="85029" marT="42514" marB="42514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56250" t="-292593" r="-356250" b="-2092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156250" t="-292593" r="-256250" b="-2092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24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355625" t="-292593" r="-56875" b="-209259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77490832"/>
                      </a:ext>
                    </a:extLst>
                  </a:tr>
                  <a:tr h="660026">
                    <a:tc vMerge="1">
                      <a:txBody>
                        <a:bodyPr/>
                        <a:lstStyle/>
                        <a:p>
                          <a:pPr algn="ctr"/>
                          <a:r>
                            <a:rPr lang="pt-BR" sz="2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56250" t="-388991" r="-356250" b="-1073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156250" t="-388991" r="-256250" b="-1073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257862" t="-388991" r="-157862" b="-1073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355625" t="-388991" r="-56875" b="-1073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10000" t="-388991" r="-1111" b="-1073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44599753"/>
                      </a:ext>
                    </a:extLst>
                  </a:tr>
                  <a:tr h="549509">
                    <a:tc>
                      <a:txBody>
                        <a:bodyPr/>
                        <a:lstStyle/>
                        <a:p>
                          <a:pPr algn="ctr"/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6250" t="-592222" r="-356250" b="-30000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pt-BR" sz="29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D</a:t>
                          </a:r>
                        </a:p>
                      </a:txBody>
                      <a:tcPr marL="85029" marR="85029" marT="42514" marB="42514"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55625" t="-592222" r="-56875" b="-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8647246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39F3923C-E339-56FB-C9B2-F69829E51E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3393460"/>
              </p:ext>
            </p:extLst>
          </p:nvPr>
        </p:nvGraphicFramePr>
        <p:xfrm>
          <a:off x="7113815" y="1901825"/>
          <a:ext cx="3755570" cy="435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1114">
                  <a:extLst>
                    <a:ext uri="{9D8B030D-6E8A-4147-A177-3AD203B41FA5}">
                      <a16:colId xmlns:a16="http://schemas.microsoft.com/office/drawing/2014/main" val="1048144912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408744445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3640525091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2253530810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1722894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9513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9501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4948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09543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483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4384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5388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2953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9297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11165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3212319"/>
                  </a:ext>
                </a:extLst>
              </a:tr>
            </a:tbl>
          </a:graphicData>
        </a:graphic>
      </p:graphicFrame>
      <p:sp>
        <p:nvSpPr>
          <p:cNvPr id="6" name="CaixaDeTexto 5">
            <a:extLst>
              <a:ext uri="{FF2B5EF4-FFF2-40B4-BE49-F238E27FC236}">
                <a16:creationId xmlns:a16="http://schemas.microsoft.com/office/drawing/2014/main" id="{34276C31-197B-425D-A6B7-CFFFD5747EC0}"/>
              </a:ext>
            </a:extLst>
          </p:cNvPr>
          <p:cNvSpPr txBox="1"/>
          <p:nvPr/>
        </p:nvSpPr>
        <p:spPr>
          <a:xfrm>
            <a:off x="996188" y="2521343"/>
            <a:ext cx="6174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solidFill>
                  <a:srgbClr val="6F227C"/>
                </a:solidFill>
                <a:latin typeface="+mj-lt"/>
              </a:rPr>
              <a:t>S3</a:t>
            </a:r>
            <a:endParaRPr lang="pt-BR" b="1" dirty="0">
              <a:solidFill>
                <a:srgbClr val="6F227C"/>
              </a:solidFill>
              <a:latin typeface="+mj-lt"/>
            </a:endParaRP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8CFAAC5-C92F-4450-B95C-0487026E5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/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10568279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427EED-7B7F-D6AC-6C01-70E63600B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Decodificador “Binário </a:t>
            </a:r>
            <a:r>
              <a:rPr lang="pt-BR" dirty="0">
                <a:sym typeface="Wingdings" panose="05000000000000000000" pitchFamily="2" charset="2"/>
              </a:rPr>
              <a:t> Decimal” – Circuito Combinacional</a:t>
            </a:r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ela 3">
                <a:extLst>
                  <a:ext uri="{FF2B5EF4-FFF2-40B4-BE49-F238E27FC236}">
                    <a16:creationId xmlns:a16="http://schemas.microsoft.com/office/drawing/2014/main" id="{4532F266-5930-2029-9885-EBB081A08CA7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071860" y="2521343"/>
              <a:ext cx="4986042" cy="373912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49509">
                      <a:extLst>
                        <a:ext uri="{9D8B030D-6E8A-4147-A177-3AD203B41FA5}">
                          <a16:colId xmlns:a16="http://schemas.microsoft.com/office/drawing/2014/main" val="1874362615"/>
                        </a:ext>
                      </a:extLst>
                    </a:gridCol>
                    <a:gridCol w="971756">
                      <a:extLst>
                        <a:ext uri="{9D8B030D-6E8A-4147-A177-3AD203B41FA5}">
                          <a16:colId xmlns:a16="http://schemas.microsoft.com/office/drawing/2014/main" val="1191165301"/>
                        </a:ext>
                      </a:extLst>
                    </a:gridCol>
                    <a:gridCol w="971756">
                      <a:extLst>
                        <a:ext uri="{9D8B030D-6E8A-4147-A177-3AD203B41FA5}">
                          <a16:colId xmlns:a16="http://schemas.microsoft.com/office/drawing/2014/main" val="1598401684"/>
                        </a:ext>
                      </a:extLst>
                    </a:gridCol>
                    <a:gridCol w="971756">
                      <a:extLst>
                        <a:ext uri="{9D8B030D-6E8A-4147-A177-3AD203B41FA5}">
                          <a16:colId xmlns:a16="http://schemas.microsoft.com/office/drawing/2014/main" val="3493507002"/>
                        </a:ext>
                      </a:extLst>
                    </a:gridCol>
                    <a:gridCol w="971756">
                      <a:extLst>
                        <a:ext uri="{9D8B030D-6E8A-4147-A177-3AD203B41FA5}">
                          <a16:colId xmlns:a16="http://schemas.microsoft.com/office/drawing/2014/main" val="2880839528"/>
                        </a:ext>
                      </a:extLst>
                    </a:gridCol>
                    <a:gridCol w="549509">
                      <a:extLst>
                        <a:ext uri="{9D8B030D-6E8A-4147-A177-3AD203B41FA5}">
                          <a16:colId xmlns:a16="http://schemas.microsoft.com/office/drawing/2014/main" val="2380178616"/>
                        </a:ext>
                      </a:extLst>
                    </a:gridCol>
                  </a:tblGrid>
                  <a:tr h="549509">
                    <a:tc>
                      <a:txBody>
                        <a:bodyPr/>
                        <a:lstStyle/>
                        <a:p>
                          <a:pPr algn="ctr"/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9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9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85029" marR="85029" marT="42514" marB="42514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pt-BR" sz="29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C</a:t>
                          </a:r>
                        </a:p>
                      </a:txBody>
                      <a:tcPr marL="85029" marR="85029" marT="42514" marB="42514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56145574"/>
                      </a:ext>
                    </a:extLst>
                  </a:tr>
                  <a:tr h="660026">
                    <a:tc row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9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9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A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85029" marR="85029" marT="42514" marB="42514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9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9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B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2868251530"/>
                      </a:ext>
                    </a:extLst>
                  </a:tr>
                  <a:tr h="660026">
                    <a:tc v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29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B</a:t>
                          </a:r>
                        </a:p>
                      </a:txBody>
                      <a:tcPr marL="85029" marR="85029" marT="42514" marB="42514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856427081"/>
                      </a:ext>
                    </a:extLst>
                  </a:tr>
                  <a:tr h="660026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pt-BR" sz="29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</a:t>
                          </a:r>
                        </a:p>
                      </a:txBody>
                      <a:tcPr marL="85029" marR="85029" marT="42514" marB="42514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X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X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24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X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77490832"/>
                      </a:ext>
                    </a:extLst>
                  </a:tr>
                  <a:tr h="660026">
                    <a:tc vMerge="1">
                      <a:txBody>
                        <a:bodyPr/>
                        <a:lstStyle/>
                        <a:p>
                          <a:pPr algn="ctr"/>
                          <a:r>
                            <a:rPr lang="pt-BR" sz="2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X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X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9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9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B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44599753"/>
                      </a:ext>
                    </a:extLst>
                  </a:tr>
                  <a:tr h="549509">
                    <a:tc>
                      <a:txBody>
                        <a:bodyPr/>
                        <a:lstStyle/>
                        <a:p>
                          <a:pPr algn="ctr"/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9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9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D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pt-BR" sz="29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D</a:t>
                          </a:r>
                        </a:p>
                      </a:txBody>
                      <a:tcPr marL="85029" marR="85029" marT="42514" marB="42514"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9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9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D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864724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ela 3">
                <a:extLst>
                  <a:ext uri="{FF2B5EF4-FFF2-40B4-BE49-F238E27FC236}">
                    <a16:creationId xmlns:a16="http://schemas.microsoft.com/office/drawing/2014/main" id="{4532F266-5930-2029-9885-EBB081A08CA7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071860" y="2521343"/>
              <a:ext cx="4986042" cy="373912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49509">
                      <a:extLst>
                        <a:ext uri="{9D8B030D-6E8A-4147-A177-3AD203B41FA5}">
                          <a16:colId xmlns:a16="http://schemas.microsoft.com/office/drawing/2014/main" val="1874362615"/>
                        </a:ext>
                      </a:extLst>
                    </a:gridCol>
                    <a:gridCol w="971756">
                      <a:extLst>
                        <a:ext uri="{9D8B030D-6E8A-4147-A177-3AD203B41FA5}">
                          <a16:colId xmlns:a16="http://schemas.microsoft.com/office/drawing/2014/main" val="1191165301"/>
                        </a:ext>
                      </a:extLst>
                    </a:gridCol>
                    <a:gridCol w="971756">
                      <a:extLst>
                        <a:ext uri="{9D8B030D-6E8A-4147-A177-3AD203B41FA5}">
                          <a16:colId xmlns:a16="http://schemas.microsoft.com/office/drawing/2014/main" val="1598401684"/>
                        </a:ext>
                      </a:extLst>
                    </a:gridCol>
                    <a:gridCol w="971756">
                      <a:extLst>
                        <a:ext uri="{9D8B030D-6E8A-4147-A177-3AD203B41FA5}">
                          <a16:colId xmlns:a16="http://schemas.microsoft.com/office/drawing/2014/main" val="3493507002"/>
                        </a:ext>
                      </a:extLst>
                    </a:gridCol>
                    <a:gridCol w="971756">
                      <a:extLst>
                        <a:ext uri="{9D8B030D-6E8A-4147-A177-3AD203B41FA5}">
                          <a16:colId xmlns:a16="http://schemas.microsoft.com/office/drawing/2014/main" val="2880839528"/>
                        </a:ext>
                      </a:extLst>
                    </a:gridCol>
                    <a:gridCol w="549509">
                      <a:extLst>
                        <a:ext uri="{9D8B030D-6E8A-4147-A177-3AD203B41FA5}">
                          <a16:colId xmlns:a16="http://schemas.microsoft.com/office/drawing/2014/main" val="2380178616"/>
                        </a:ext>
                      </a:extLst>
                    </a:gridCol>
                  </a:tblGrid>
                  <a:tr h="549509">
                    <a:tc>
                      <a:txBody>
                        <a:bodyPr/>
                        <a:lstStyle/>
                        <a:p>
                          <a:pPr algn="ctr"/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85029" marR="85029" marT="42514" marB="42514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28125" t="-10000" r="-128125" b="-612222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pt-BR" sz="29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C</a:t>
                          </a:r>
                        </a:p>
                      </a:txBody>
                      <a:tcPr marL="85029" marR="85029" marT="42514" marB="42514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56145574"/>
                      </a:ext>
                    </a:extLst>
                  </a:tr>
                  <a:tr h="660026">
                    <a:tc rowSpan="2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85029" marR="85029" marT="42514" marB="42514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45622" r="-811111" b="-1539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56250" t="-90826" r="-356250" b="-4055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156250" t="-90826" r="-256250" b="-4055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257862" t="-90826" r="-157862" b="-4055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355625" t="-90826" r="-56875" b="-4055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810000" t="-90826" r="-1111" b="-4055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68251530"/>
                      </a:ext>
                    </a:extLst>
                  </a:tr>
                  <a:tr h="660026">
                    <a:tc v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56250" t="-192593" r="-356250" b="-3092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156250" t="-192593" r="-256250" b="-3092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257862" t="-192593" r="-157862" b="-3092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355625" t="-192593" r="-56875" b="-309259"/>
                          </a:stretch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29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B</a:t>
                          </a:r>
                        </a:p>
                      </a:txBody>
                      <a:tcPr marL="85029" marR="85029" marT="42514" marB="42514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856427081"/>
                      </a:ext>
                    </a:extLst>
                  </a:tr>
                  <a:tr h="660026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pt-BR" sz="29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</a:t>
                          </a:r>
                        </a:p>
                      </a:txBody>
                      <a:tcPr marL="85029" marR="85029" marT="42514" marB="42514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56250" t="-292593" r="-356250" b="-2092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156250" t="-292593" r="-256250" b="-2092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24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355625" t="-292593" r="-56875" b="-209259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77490832"/>
                      </a:ext>
                    </a:extLst>
                  </a:tr>
                  <a:tr h="660026">
                    <a:tc vMerge="1">
                      <a:txBody>
                        <a:bodyPr/>
                        <a:lstStyle/>
                        <a:p>
                          <a:pPr algn="ctr"/>
                          <a:r>
                            <a:rPr lang="pt-BR" sz="2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56250" t="-388991" r="-356250" b="-1073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156250" t="-388991" r="-256250" b="-1073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257862" t="-388991" r="-157862" b="-1073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355625" t="-388991" r="-56875" b="-1073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10000" t="-388991" r="-1111" b="-1073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44599753"/>
                      </a:ext>
                    </a:extLst>
                  </a:tr>
                  <a:tr h="549509">
                    <a:tc>
                      <a:txBody>
                        <a:bodyPr/>
                        <a:lstStyle/>
                        <a:p>
                          <a:pPr algn="ctr"/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6250" t="-592222" r="-356250" b="-30000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pt-BR" sz="29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D</a:t>
                          </a:r>
                        </a:p>
                      </a:txBody>
                      <a:tcPr marL="85029" marR="85029" marT="42514" marB="42514"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55625" t="-592222" r="-56875" b="-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8647246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39F3923C-E339-56FB-C9B2-F69829E51EC0}"/>
              </a:ext>
            </a:extLst>
          </p:cNvPr>
          <p:cNvGraphicFramePr>
            <a:graphicFrameLocks noGrp="1"/>
          </p:cNvGraphicFramePr>
          <p:nvPr/>
        </p:nvGraphicFramePr>
        <p:xfrm>
          <a:off x="7113815" y="1901825"/>
          <a:ext cx="3755570" cy="435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1114">
                  <a:extLst>
                    <a:ext uri="{9D8B030D-6E8A-4147-A177-3AD203B41FA5}">
                      <a16:colId xmlns:a16="http://schemas.microsoft.com/office/drawing/2014/main" val="1048144912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408744445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3640525091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2253530810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1722894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9513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9501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4948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09543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483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4384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5388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2953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9297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11165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3212319"/>
                  </a:ext>
                </a:extLst>
              </a:tr>
            </a:tbl>
          </a:graphicData>
        </a:graphic>
      </p:graphicFrame>
      <p:sp>
        <p:nvSpPr>
          <p:cNvPr id="6" name="CaixaDeTexto 5">
            <a:extLst>
              <a:ext uri="{FF2B5EF4-FFF2-40B4-BE49-F238E27FC236}">
                <a16:creationId xmlns:a16="http://schemas.microsoft.com/office/drawing/2014/main" id="{34276C31-197B-425D-A6B7-CFFFD5747EC0}"/>
              </a:ext>
            </a:extLst>
          </p:cNvPr>
          <p:cNvSpPr txBox="1"/>
          <p:nvPr/>
        </p:nvSpPr>
        <p:spPr>
          <a:xfrm>
            <a:off x="996188" y="2521343"/>
            <a:ext cx="6174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solidFill>
                  <a:srgbClr val="6F227C"/>
                </a:solidFill>
                <a:latin typeface="+mj-lt"/>
              </a:rPr>
              <a:t>S3</a:t>
            </a:r>
            <a:endParaRPr lang="pt-BR" b="1" dirty="0">
              <a:solidFill>
                <a:srgbClr val="6F227C"/>
              </a:solidFill>
              <a:latin typeface="+mj-lt"/>
            </a:endParaRPr>
          </a:p>
        </p:txBody>
      </p:sp>
      <p:sp>
        <p:nvSpPr>
          <p:cNvPr id="10" name="Colchete Esquerdo 9">
            <a:extLst>
              <a:ext uri="{FF2B5EF4-FFF2-40B4-BE49-F238E27FC236}">
                <a16:creationId xmlns:a16="http://schemas.microsoft.com/office/drawing/2014/main" id="{B45E3281-33DF-2B5B-6897-D08E3DFDFFF4}"/>
              </a:ext>
            </a:extLst>
          </p:cNvPr>
          <p:cNvSpPr/>
          <p:nvPr/>
        </p:nvSpPr>
        <p:spPr>
          <a:xfrm rot="16200000">
            <a:off x="3679632" y="2854892"/>
            <a:ext cx="733425" cy="929139"/>
          </a:xfrm>
          <a:custGeom>
            <a:avLst/>
            <a:gdLst>
              <a:gd name="connsiteX0" fmla="*/ 733425 w 733425"/>
              <a:gd name="connsiteY0" fmla="*/ 929139 h 929139"/>
              <a:gd name="connsiteX1" fmla="*/ 0 w 733425"/>
              <a:gd name="connsiteY1" fmla="*/ 562426 h 929139"/>
              <a:gd name="connsiteX2" fmla="*/ 0 w 733425"/>
              <a:gd name="connsiteY2" fmla="*/ 366713 h 929139"/>
              <a:gd name="connsiteX3" fmla="*/ 733425 w 733425"/>
              <a:gd name="connsiteY3" fmla="*/ 0 h 929139"/>
              <a:gd name="connsiteX4" fmla="*/ 733425 w 733425"/>
              <a:gd name="connsiteY4" fmla="*/ 929139 h 929139"/>
              <a:gd name="connsiteX0" fmla="*/ 733425 w 733425"/>
              <a:gd name="connsiteY0" fmla="*/ 929139 h 929139"/>
              <a:gd name="connsiteX1" fmla="*/ 0 w 733425"/>
              <a:gd name="connsiteY1" fmla="*/ 562426 h 929139"/>
              <a:gd name="connsiteX2" fmla="*/ 0 w 733425"/>
              <a:gd name="connsiteY2" fmla="*/ 366713 h 929139"/>
              <a:gd name="connsiteX3" fmla="*/ 733425 w 733425"/>
              <a:gd name="connsiteY3" fmla="*/ 0 h 929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3425" h="929139" stroke="0" extrusionOk="0">
                <a:moveTo>
                  <a:pt x="733425" y="929139"/>
                </a:moveTo>
                <a:cubicBezTo>
                  <a:pt x="332984" y="898822"/>
                  <a:pt x="-1524" y="762329"/>
                  <a:pt x="0" y="562426"/>
                </a:cubicBezTo>
                <a:cubicBezTo>
                  <a:pt x="5" y="519773"/>
                  <a:pt x="-4327" y="412605"/>
                  <a:pt x="0" y="366713"/>
                </a:cubicBezTo>
                <a:cubicBezTo>
                  <a:pt x="50834" y="187352"/>
                  <a:pt x="377730" y="-20886"/>
                  <a:pt x="733425" y="0"/>
                </a:cubicBezTo>
                <a:cubicBezTo>
                  <a:pt x="808383" y="137180"/>
                  <a:pt x="712808" y="789796"/>
                  <a:pt x="733425" y="929139"/>
                </a:cubicBezTo>
                <a:close/>
              </a:path>
              <a:path w="733425" h="929139" fill="none" extrusionOk="0">
                <a:moveTo>
                  <a:pt x="733425" y="929139"/>
                </a:moveTo>
                <a:cubicBezTo>
                  <a:pt x="331748" y="942978"/>
                  <a:pt x="-5134" y="777649"/>
                  <a:pt x="0" y="562426"/>
                </a:cubicBezTo>
                <a:cubicBezTo>
                  <a:pt x="6369" y="504809"/>
                  <a:pt x="14811" y="416886"/>
                  <a:pt x="0" y="366713"/>
                </a:cubicBezTo>
                <a:cubicBezTo>
                  <a:pt x="24689" y="147470"/>
                  <a:pt x="290624" y="-3967"/>
                  <a:pt x="733425" y="0"/>
                </a:cubicBezTo>
              </a:path>
              <a:path w="733425" h="929139" fill="none" stroke="0" extrusionOk="0">
                <a:moveTo>
                  <a:pt x="733425" y="929139"/>
                </a:moveTo>
                <a:cubicBezTo>
                  <a:pt x="336945" y="936685"/>
                  <a:pt x="-22538" y="755787"/>
                  <a:pt x="0" y="562426"/>
                </a:cubicBezTo>
                <a:cubicBezTo>
                  <a:pt x="16319" y="480506"/>
                  <a:pt x="-5479" y="447896"/>
                  <a:pt x="0" y="366713"/>
                </a:cubicBezTo>
                <a:cubicBezTo>
                  <a:pt x="12449" y="157277"/>
                  <a:pt x="394722" y="4760"/>
                  <a:pt x="733425" y="0"/>
                </a:cubicBezTo>
              </a:path>
            </a:pathLst>
          </a:custGeom>
          <a:ln w="38100">
            <a:prstDash val="dash"/>
            <a:extLst>
              <a:ext uri="{C807C97D-BFC1-408E-A445-0C87EB9F89A2}">
                <ask:lineSketchStyleProps xmlns:ask="http://schemas.microsoft.com/office/drawing/2018/sketchyshapes" sd="2005684956">
                  <a:prstGeom prst="leftBracket">
                    <a:avLst>
                      <a:gd name="adj" fmla="val 50000"/>
                    </a:avLst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olchete Esquerdo 10">
            <a:extLst>
              <a:ext uri="{FF2B5EF4-FFF2-40B4-BE49-F238E27FC236}">
                <a16:creationId xmlns:a16="http://schemas.microsoft.com/office/drawing/2014/main" id="{4F76EEEF-E96B-90EA-EB40-BF78B9720700}"/>
              </a:ext>
            </a:extLst>
          </p:cNvPr>
          <p:cNvSpPr/>
          <p:nvPr/>
        </p:nvSpPr>
        <p:spPr>
          <a:xfrm rot="5400000">
            <a:off x="3669579" y="5036117"/>
            <a:ext cx="733425" cy="929139"/>
          </a:xfrm>
          <a:custGeom>
            <a:avLst/>
            <a:gdLst>
              <a:gd name="connsiteX0" fmla="*/ 733425 w 733425"/>
              <a:gd name="connsiteY0" fmla="*/ 929139 h 929139"/>
              <a:gd name="connsiteX1" fmla="*/ 0 w 733425"/>
              <a:gd name="connsiteY1" fmla="*/ 562426 h 929139"/>
              <a:gd name="connsiteX2" fmla="*/ 0 w 733425"/>
              <a:gd name="connsiteY2" fmla="*/ 366713 h 929139"/>
              <a:gd name="connsiteX3" fmla="*/ 733425 w 733425"/>
              <a:gd name="connsiteY3" fmla="*/ 0 h 929139"/>
              <a:gd name="connsiteX4" fmla="*/ 733425 w 733425"/>
              <a:gd name="connsiteY4" fmla="*/ 929139 h 929139"/>
              <a:gd name="connsiteX0" fmla="*/ 733425 w 733425"/>
              <a:gd name="connsiteY0" fmla="*/ 929139 h 929139"/>
              <a:gd name="connsiteX1" fmla="*/ 0 w 733425"/>
              <a:gd name="connsiteY1" fmla="*/ 562426 h 929139"/>
              <a:gd name="connsiteX2" fmla="*/ 0 w 733425"/>
              <a:gd name="connsiteY2" fmla="*/ 366713 h 929139"/>
              <a:gd name="connsiteX3" fmla="*/ 733425 w 733425"/>
              <a:gd name="connsiteY3" fmla="*/ 0 h 929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3425" h="929139" stroke="0" extrusionOk="0">
                <a:moveTo>
                  <a:pt x="733425" y="929139"/>
                </a:moveTo>
                <a:cubicBezTo>
                  <a:pt x="332984" y="898822"/>
                  <a:pt x="-1524" y="762329"/>
                  <a:pt x="0" y="562426"/>
                </a:cubicBezTo>
                <a:cubicBezTo>
                  <a:pt x="5" y="519773"/>
                  <a:pt x="-4327" y="412605"/>
                  <a:pt x="0" y="366713"/>
                </a:cubicBezTo>
                <a:cubicBezTo>
                  <a:pt x="50834" y="187352"/>
                  <a:pt x="377730" y="-20886"/>
                  <a:pt x="733425" y="0"/>
                </a:cubicBezTo>
                <a:cubicBezTo>
                  <a:pt x="808383" y="137180"/>
                  <a:pt x="712808" y="789796"/>
                  <a:pt x="733425" y="929139"/>
                </a:cubicBezTo>
                <a:close/>
              </a:path>
              <a:path w="733425" h="929139" fill="none" extrusionOk="0">
                <a:moveTo>
                  <a:pt x="733425" y="929139"/>
                </a:moveTo>
                <a:cubicBezTo>
                  <a:pt x="331748" y="942978"/>
                  <a:pt x="-5134" y="777649"/>
                  <a:pt x="0" y="562426"/>
                </a:cubicBezTo>
                <a:cubicBezTo>
                  <a:pt x="6369" y="504809"/>
                  <a:pt x="14811" y="416886"/>
                  <a:pt x="0" y="366713"/>
                </a:cubicBezTo>
                <a:cubicBezTo>
                  <a:pt x="24689" y="147470"/>
                  <a:pt x="290624" y="-3967"/>
                  <a:pt x="733425" y="0"/>
                </a:cubicBezTo>
              </a:path>
              <a:path w="733425" h="929139" fill="none" stroke="0" extrusionOk="0">
                <a:moveTo>
                  <a:pt x="733425" y="929139"/>
                </a:moveTo>
                <a:cubicBezTo>
                  <a:pt x="336945" y="936685"/>
                  <a:pt x="-22538" y="755787"/>
                  <a:pt x="0" y="562426"/>
                </a:cubicBezTo>
                <a:cubicBezTo>
                  <a:pt x="16319" y="480506"/>
                  <a:pt x="-5479" y="447896"/>
                  <a:pt x="0" y="366713"/>
                </a:cubicBezTo>
                <a:cubicBezTo>
                  <a:pt x="12449" y="157277"/>
                  <a:pt x="394722" y="4760"/>
                  <a:pt x="733425" y="0"/>
                </a:cubicBezTo>
              </a:path>
            </a:pathLst>
          </a:custGeom>
          <a:ln w="38100">
            <a:prstDash val="dash"/>
            <a:extLst>
              <a:ext uri="{C807C97D-BFC1-408E-A445-0C87EB9F89A2}">
                <ask:lineSketchStyleProps xmlns:ask="http://schemas.microsoft.com/office/drawing/2018/sketchyshapes" sd="2005684956">
                  <a:prstGeom prst="leftBracket">
                    <a:avLst>
                      <a:gd name="adj" fmla="val 50000"/>
                    </a:avLst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8CFAAC5-C92F-4450-B95C-0487026E5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/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132941154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427EED-7B7F-D6AC-6C01-70E63600B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Decodificador “Binário </a:t>
            </a:r>
            <a:r>
              <a:rPr lang="pt-BR" dirty="0">
                <a:sym typeface="Wingdings" panose="05000000000000000000" pitchFamily="2" charset="2"/>
              </a:rPr>
              <a:t> Decimal” – Circuito Combinacional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ela 3">
                <a:extLst>
                  <a:ext uri="{FF2B5EF4-FFF2-40B4-BE49-F238E27FC236}">
                    <a16:creationId xmlns:a16="http://schemas.microsoft.com/office/drawing/2014/main" id="{4532F266-5930-2029-9885-EBB081A08CA7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071860" y="2521343"/>
              <a:ext cx="4986042" cy="373912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49509">
                      <a:extLst>
                        <a:ext uri="{9D8B030D-6E8A-4147-A177-3AD203B41FA5}">
                          <a16:colId xmlns:a16="http://schemas.microsoft.com/office/drawing/2014/main" val="1874362615"/>
                        </a:ext>
                      </a:extLst>
                    </a:gridCol>
                    <a:gridCol w="971756">
                      <a:extLst>
                        <a:ext uri="{9D8B030D-6E8A-4147-A177-3AD203B41FA5}">
                          <a16:colId xmlns:a16="http://schemas.microsoft.com/office/drawing/2014/main" val="1191165301"/>
                        </a:ext>
                      </a:extLst>
                    </a:gridCol>
                    <a:gridCol w="971756">
                      <a:extLst>
                        <a:ext uri="{9D8B030D-6E8A-4147-A177-3AD203B41FA5}">
                          <a16:colId xmlns:a16="http://schemas.microsoft.com/office/drawing/2014/main" val="1598401684"/>
                        </a:ext>
                      </a:extLst>
                    </a:gridCol>
                    <a:gridCol w="971756">
                      <a:extLst>
                        <a:ext uri="{9D8B030D-6E8A-4147-A177-3AD203B41FA5}">
                          <a16:colId xmlns:a16="http://schemas.microsoft.com/office/drawing/2014/main" val="3493507002"/>
                        </a:ext>
                      </a:extLst>
                    </a:gridCol>
                    <a:gridCol w="971756">
                      <a:extLst>
                        <a:ext uri="{9D8B030D-6E8A-4147-A177-3AD203B41FA5}">
                          <a16:colId xmlns:a16="http://schemas.microsoft.com/office/drawing/2014/main" val="2880839528"/>
                        </a:ext>
                      </a:extLst>
                    </a:gridCol>
                    <a:gridCol w="549509">
                      <a:extLst>
                        <a:ext uri="{9D8B030D-6E8A-4147-A177-3AD203B41FA5}">
                          <a16:colId xmlns:a16="http://schemas.microsoft.com/office/drawing/2014/main" val="2380178616"/>
                        </a:ext>
                      </a:extLst>
                    </a:gridCol>
                  </a:tblGrid>
                  <a:tr h="549509">
                    <a:tc>
                      <a:txBody>
                        <a:bodyPr/>
                        <a:lstStyle/>
                        <a:p>
                          <a:pPr algn="ctr"/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9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9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85029" marR="85029" marT="42514" marB="42514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pt-BR" sz="29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C</a:t>
                          </a:r>
                        </a:p>
                      </a:txBody>
                      <a:tcPr marL="85029" marR="85029" marT="42514" marB="42514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56145574"/>
                      </a:ext>
                    </a:extLst>
                  </a:tr>
                  <a:tr h="660026">
                    <a:tc row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9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9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A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85029" marR="85029" marT="42514" marB="42514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9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9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B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2868251530"/>
                      </a:ext>
                    </a:extLst>
                  </a:tr>
                  <a:tr h="660026">
                    <a:tc v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29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B</a:t>
                          </a:r>
                        </a:p>
                      </a:txBody>
                      <a:tcPr marL="85029" marR="85029" marT="42514" marB="42514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856427081"/>
                      </a:ext>
                    </a:extLst>
                  </a:tr>
                  <a:tr h="660026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pt-BR" sz="29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</a:t>
                          </a:r>
                        </a:p>
                      </a:txBody>
                      <a:tcPr marL="85029" marR="85029" marT="42514" marB="42514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X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X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24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X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77490832"/>
                      </a:ext>
                    </a:extLst>
                  </a:tr>
                  <a:tr h="660026">
                    <a:tc vMerge="1">
                      <a:txBody>
                        <a:bodyPr/>
                        <a:lstStyle/>
                        <a:p>
                          <a:pPr algn="ctr"/>
                          <a:r>
                            <a:rPr lang="pt-BR" sz="2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X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X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9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9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B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44599753"/>
                      </a:ext>
                    </a:extLst>
                  </a:tr>
                  <a:tr h="549509">
                    <a:tc>
                      <a:txBody>
                        <a:bodyPr/>
                        <a:lstStyle/>
                        <a:p>
                          <a:pPr algn="ctr"/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9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9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D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pt-BR" sz="29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D</a:t>
                          </a:r>
                        </a:p>
                      </a:txBody>
                      <a:tcPr marL="85029" marR="85029" marT="42514" marB="42514"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9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9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D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864724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ela 3">
                <a:extLst>
                  <a:ext uri="{FF2B5EF4-FFF2-40B4-BE49-F238E27FC236}">
                    <a16:creationId xmlns:a16="http://schemas.microsoft.com/office/drawing/2014/main" id="{4532F266-5930-2029-9885-EBB081A08CA7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071860" y="2521343"/>
              <a:ext cx="4986042" cy="373912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49509">
                      <a:extLst>
                        <a:ext uri="{9D8B030D-6E8A-4147-A177-3AD203B41FA5}">
                          <a16:colId xmlns:a16="http://schemas.microsoft.com/office/drawing/2014/main" val="1874362615"/>
                        </a:ext>
                      </a:extLst>
                    </a:gridCol>
                    <a:gridCol w="971756">
                      <a:extLst>
                        <a:ext uri="{9D8B030D-6E8A-4147-A177-3AD203B41FA5}">
                          <a16:colId xmlns:a16="http://schemas.microsoft.com/office/drawing/2014/main" val="1191165301"/>
                        </a:ext>
                      </a:extLst>
                    </a:gridCol>
                    <a:gridCol w="971756">
                      <a:extLst>
                        <a:ext uri="{9D8B030D-6E8A-4147-A177-3AD203B41FA5}">
                          <a16:colId xmlns:a16="http://schemas.microsoft.com/office/drawing/2014/main" val="1598401684"/>
                        </a:ext>
                      </a:extLst>
                    </a:gridCol>
                    <a:gridCol w="971756">
                      <a:extLst>
                        <a:ext uri="{9D8B030D-6E8A-4147-A177-3AD203B41FA5}">
                          <a16:colId xmlns:a16="http://schemas.microsoft.com/office/drawing/2014/main" val="3493507002"/>
                        </a:ext>
                      </a:extLst>
                    </a:gridCol>
                    <a:gridCol w="971756">
                      <a:extLst>
                        <a:ext uri="{9D8B030D-6E8A-4147-A177-3AD203B41FA5}">
                          <a16:colId xmlns:a16="http://schemas.microsoft.com/office/drawing/2014/main" val="2880839528"/>
                        </a:ext>
                      </a:extLst>
                    </a:gridCol>
                    <a:gridCol w="549509">
                      <a:extLst>
                        <a:ext uri="{9D8B030D-6E8A-4147-A177-3AD203B41FA5}">
                          <a16:colId xmlns:a16="http://schemas.microsoft.com/office/drawing/2014/main" val="2380178616"/>
                        </a:ext>
                      </a:extLst>
                    </a:gridCol>
                  </a:tblGrid>
                  <a:tr h="549509">
                    <a:tc>
                      <a:txBody>
                        <a:bodyPr/>
                        <a:lstStyle/>
                        <a:p>
                          <a:pPr algn="ctr"/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85029" marR="85029" marT="42514" marB="42514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28125" t="-10000" r="-128125" b="-612222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pt-BR" sz="29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C</a:t>
                          </a:r>
                        </a:p>
                      </a:txBody>
                      <a:tcPr marL="85029" marR="85029" marT="42514" marB="42514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56145574"/>
                      </a:ext>
                    </a:extLst>
                  </a:tr>
                  <a:tr h="660026">
                    <a:tc rowSpan="2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85029" marR="85029" marT="42514" marB="42514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45622" r="-811111" b="-1539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56250" t="-90826" r="-356250" b="-4055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156250" t="-90826" r="-256250" b="-4055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257862" t="-90826" r="-157862" b="-4055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355625" t="-90826" r="-56875" b="-4055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810000" t="-90826" r="-1111" b="-4055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68251530"/>
                      </a:ext>
                    </a:extLst>
                  </a:tr>
                  <a:tr h="660026">
                    <a:tc v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56250" t="-192593" r="-356250" b="-3092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156250" t="-192593" r="-256250" b="-3092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257862" t="-192593" r="-157862" b="-3092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355625" t="-192593" r="-56875" b="-309259"/>
                          </a:stretch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29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B</a:t>
                          </a:r>
                        </a:p>
                      </a:txBody>
                      <a:tcPr marL="85029" marR="85029" marT="42514" marB="42514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856427081"/>
                      </a:ext>
                    </a:extLst>
                  </a:tr>
                  <a:tr h="660026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pt-BR" sz="29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</a:t>
                          </a:r>
                        </a:p>
                      </a:txBody>
                      <a:tcPr marL="85029" marR="85029" marT="42514" marB="42514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56250" t="-292593" r="-356250" b="-2092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156250" t="-292593" r="-256250" b="-2092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24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355625" t="-292593" r="-56875" b="-209259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77490832"/>
                      </a:ext>
                    </a:extLst>
                  </a:tr>
                  <a:tr h="660026">
                    <a:tc vMerge="1">
                      <a:txBody>
                        <a:bodyPr/>
                        <a:lstStyle/>
                        <a:p>
                          <a:pPr algn="ctr"/>
                          <a:r>
                            <a:rPr lang="pt-BR" sz="2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56250" t="-388991" r="-356250" b="-1073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156250" t="-388991" r="-256250" b="-1073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257862" t="-388991" r="-157862" b="-1073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355625" t="-388991" r="-56875" b="-1073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10000" t="-388991" r="-1111" b="-1073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44599753"/>
                      </a:ext>
                    </a:extLst>
                  </a:tr>
                  <a:tr h="549509">
                    <a:tc>
                      <a:txBody>
                        <a:bodyPr/>
                        <a:lstStyle/>
                        <a:p>
                          <a:pPr algn="ctr"/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6250" t="-592222" r="-356250" b="-30000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pt-BR" sz="29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D</a:t>
                          </a:r>
                        </a:p>
                      </a:txBody>
                      <a:tcPr marL="85029" marR="85029" marT="42514" marB="42514"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55625" t="-592222" r="-56875" b="-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864724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CaixaDeTexto 5">
            <a:extLst>
              <a:ext uri="{FF2B5EF4-FFF2-40B4-BE49-F238E27FC236}">
                <a16:creationId xmlns:a16="http://schemas.microsoft.com/office/drawing/2014/main" id="{34276C31-197B-425D-A6B7-CFFFD5747EC0}"/>
              </a:ext>
            </a:extLst>
          </p:cNvPr>
          <p:cNvSpPr txBox="1"/>
          <p:nvPr/>
        </p:nvSpPr>
        <p:spPr>
          <a:xfrm>
            <a:off x="996188" y="2521343"/>
            <a:ext cx="6174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solidFill>
                  <a:srgbClr val="6F227C"/>
                </a:solidFill>
                <a:latin typeface="+mj-lt"/>
              </a:rPr>
              <a:t>S3</a:t>
            </a:r>
            <a:endParaRPr lang="pt-BR" b="1" dirty="0">
              <a:solidFill>
                <a:srgbClr val="6F227C"/>
              </a:solidFill>
              <a:latin typeface="+mj-lt"/>
            </a:endParaRPr>
          </a:p>
        </p:txBody>
      </p:sp>
      <p:sp>
        <p:nvSpPr>
          <p:cNvPr id="10" name="Colchete Esquerdo 9">
            <a:extLst>
              <a:ext uri="{FF2B5EF4-FFF2-40B4-BE49-F238E27FC236}">
                <a16:creationId xmlns:a16="http://schemas.microsoft.com/office/drawing/2014/main" id="{B45E3281-33DF-2B5B-6897-D08E3DFDFFF4}"/>
              </a:ext>
            </a:extLst>
          </p:cNvPr>
          <p:cNvSpPr/>
          <p:nvPr/>
        </p:nvSpPr>
        <p:spPr>
          <a:xfrm rot="16200000">
            <a:off x="3679632" y="2854892"/>
            <a:ext cx="733425" cy="929139"/>
          </a:xfrm>
          <a:custGeom>
            <a:avLst/>
            <a:gdLst>
              <a:gd name="connsiteX0" fmla="*/ 733425 w 733425"/>
              <a:gd name="connsiteY0" fmla="*/ 929139 h 929139"/>
              <a:gd name="connsiteX1" fmla="*/ 0 w 733425"/>
              <a:gd name="connsiteY1" fmla="*/ 562426 h 929139"/>
              <a:gd name="connsiteX2" fmla="*/ 0 w 733425"/>
              <a:gd name="connsiteY2" fmla="*/ 366713 h 929139"/>
              <a:gd name="connsiteX3" fmla="*/ 733425 w 733425"/>
              <a:gd name="connsiteY3" fmla="*/ 0 h 929139"/>
              <a:gd name="connsiteX4" fmla="*/ 733425 w 733425"/>
              <a:gd name="connsiteY4" fmla="*/ 929139 h 929139"/>
              <a:gd name="connsiteX0" fmla="*/ 733425 w 733425"/>
              <a:gd name="connsiteY0" fmla="*/ 929139 h 929139"/>
              <a:gd name="connsiteX1" fmla="*/ 0 w 733425"/>
              <a:gd name="connsiteY1" fmla="*/ 562426 h 929139"/>
              <a:gd name="connsiteX2" fmla="*/ 0 w 733425"/>
              <a:gd name="connsiteY2" fmla="*/ 366713 h 929139"/>
              <a:gd name="connsiteX3" fmla="*/ 733425 w 733425"/>
              <a:gd name="connsiteY3" fmla="*/ 0 h 929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3425" h="929139" stroke="0" extrusionOk="0">
                <a:moveTo>
                  <a:pt x="733425" y="929139"/>
                </a:moveTo>
                <a:cubicBezTo>
                  <a:pt x="332984" y="898822"/>
                  <a:pt x="-1524" y="762329"/>
                  <a:pt x="0" y="562426"/>
                </a:cubicBezTo>
                <a:cubicBezTo>
                  <a:pt x="5" y="519773"/>
                  <a:pt x="-4327" y="412605"/>
                  <a:pt x="0" y="366713"/>
                </a:cubicBezTo>
                <a:cubicBezTo>
                  <a:pt x="50834" y="187352"/>
                  <a:pt x="377730" y="-20886"/>
                  <a:pt x="733425" y="0"/>
                </a:cubicBezTo>
                <a:cubicBezTo>
                  <a:pt x="808383" y="137180"/>
                  <a:pt x="712808" y="789796"/>
                  <a:pt x="733425" y="929139"/>
                </a:cubicBezTo>
                <a:close/>
              </a:path>
              <a:path w="733425" h="929139" fill="none" extrusionOk="0">
                <a:moveTo>
                  <a:pt x="733425" y="929139"/>
                </a:moveTo>
                <a:cubicBezTo>
                  <a:pt x="331748" y="942978"/>
                  <a:pt x="-5134" y="777649"/>
                  <a:pt x="0" y="562426"/>
                </a:cubicBezTo>
                <a:cubicBezTo>
                  <a:pt x="6369" y="504809"/>
                  <a:pt x="14811" y="416886"/>
                  <a:pt x="0" y="366713"/>
                </a:cubicBezTo>
                <a:cubicBezTo>
                  <a:pt x="24689" y="147470"/>
                  <a:pt x="290624" y="-3967"/>
                  <a:pt x="733425" y="0"/>
                </a:cubicBezTo>
              </a:path>
              <a:path w="733425" h="929139" fill="none" stroke="0" extrusionOk="0">
                <a:moveTo>
                  <a:pt x="733425" y="929139"/>
                </a:moveTo>
                <a:cubicBezTo>
                  <a:pt x="336945" y="936685"/>
                  <a:pt x="-22538" y="755787"/>
                  <a:pt x="0" y="562426"/>
                </a:cubicBezTo>
                <a:cubicBezTo>
                  <a:pt x="16319" y="480506"/>
                  <a:pt x="-5479" y="447896"/>
                  <a:pt x="0" y="366713"/>
                </a:cubicBezTo>
                <a:cubicBezTo>
                  <a:pt x="12449" y="157277"/>
                  <a:pt x="394722" y="4760"/>
                  <a:pt x="733425" y="0"/>
                </a:cubicBezTo>
              </a:path>
            </a:pathLst>
          </a:custGeom>
          <a:ln w="38100">
            <a:prstDash val="dash"/>
            <a:extLst>
              <a:ext uri="{C807C97D-BFC1-408E-A445-0C87EB9F89A2}">
                <ask:lineSketchStyleProps xmlns:ask="http://schemas.microsoft.com/office/drawing/2018/sketchyshapes" sd="2005684956">
                  <a:prstGeom prst="leftBracket">
                    <a:avLst>
                      <a:gd name="adj" fmla="val 50000"/>
                    </a:avLst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olchete Esquerdo 10">
            <a:extLst>
              <a:ext uri="{FF2B5EF4-FFF2-40B4-BE49-F238E27FC236}">
                <a16:creationId xmlns:a16="http://schemas.microsoft.com/office/drawing/2014/main" id="{4F76EEEF-E96B-90EA-EB40-BF78B9720700}"/>
              </a:ext>
            </a:extLst>
          </p:cNvPr>
          <p:cNvSpPr/>
          <p:nvPr/>
        </p:nvSpPr>
        <p:spPr>
          <a:xfrm rot="5400000">
            <a:off x="3669579" y="5036117"/>
            <a:ext cx="733425" cy="929139"/>
          </a:xfrm>
          <a:custGeom>
            <a:avLst/>
            <a:gdLst>
              <a:gd name="connsiteX0" fmla="*/ 733425 w 733425"/>
              <a:gd name="connsiteY0" fmla="*/ 929139 h 929139"/>
              <a:gd name="connsiteX1" fmla="*/ 0 w 733425"/>
              <a:gd name="connsiteY1" fmla="*/ 562426 h 929139"/>
              <a:gd name="connsiteX2" fmla="*/ 0 w 733425"/>
              <a:gd name="connsiteY2" fmla="*/ 366713 h 929139"/>
              <a:gd name="connsiteX3" fmla="*/ 733425 w 733425"/>
              <a:gd name="connsiteY3" fmla="*/ 0 h 929139"/>
              <a:gd name="connsiteX4" fmla="*/ 733425 w 733425"/>
              <a:gd name="connsiteY4" fmla="*/ 929139 h 929139"/>
              <a:gd name="connsiteX0" fmla="*/ 733425 w 733425"/>
              <a:gd name="connsiteY0" fmla="*/ 929139 h 929139"/>
              <a:gd name="connsiteX1" fmla="*/ 0 w 733425"/>
              <a:gd name="connsiteY1" fmla="*/ 562426 h 929139"/>
              <a:gd name="connsiteX2" fmla="*/ 0 w 733425"/>
              <a:gd name="connsiteY2" fmla="*/ 366713 h 929139"/>
              <a:gd name="connsiteX3" fmla="*/ 733425 w 733425"/>
              <a:gd name="connsiteY3" fmla="*/ 0 h 929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3425" h="929139" stroke="0" extrusionOk="0">
                <a:moveTo>
                  <a:pt x="733425" y="929139"/>
                </a:moveTo>
                <a:cubicBezTo>
                  <a:pt x="332984" y="898822"/>
                  <a:pt x="-1524" y="762329"/>
                  <a:pt x="0" y="562426"/>
                </a:cubicBezTo>
                <a:cubicBezTo>
                  <a:pt x="5" y="519773"/>
                  <a:pt x="-4327" y="412605"/>
                  <a:pt x="0" y="366713"/>
                </a:cubicBezTo>
                <a:cubicBezTo>
                  <a:pt x="50834" y="187352"/>
                  <a:pt x="377730" y="-20886"/>
                  <a:pt x="733425" y="0"/>
                </a:cubicBezTo>
                <a:cubicBezTo>
                  <a:pt x="808383" y="137180"/>
                  <a:pt x="712808" y="789796"/>
                  <a:pt x="733425" y="929139"/>
                </a:cubicBezTo>
                <a:close/>
              </a:path>
              <a:path w="733425" h="929139" fill="none" extrusionOk="0">
                <a:moveTo>
                  <a:pt x="733425" y="929139"/>
                </a:moveTo>
                <a:cubicBezTo>
                  <a:pt x="331748" y="942978"/>
                  <a:pt x="-5134" y="777649"/>
                  <a:pt x="0" y="562426"/>
                </a:cubicBezTo>
                <a:cubicBezTo>
                  <a:pt x="6369" y="504809"/>
                  <a:pt x="14811" y="416886"/>
                  <a:pt x="0" y="366713"/>
                </a:cubicBezTo>
                <a:cubicBezTo>
                  <a:pt x="24689" y="147470"/>
                  <a:pt x="290624" y="-3967"/>
                  <a:pt x="733425" y="0"/>
                </a:cubicBezTo>
              </a:path>
              <a:path w="733425" h="929139" fill="none" stroke="0" extrusionOk="0">
                <a:moveTo>
                  <a:pt x="733425" y="929139"/>
                </a:moveTo>
                <a:cubicBezTo>
                  <a:pt x="336945" y="936685"/>
                  <a:pt x="-22538" y="755787"/>
                  <a:pt x="0" y="562426"/>
                </a:cubicBezTo>
                <a:cubicBezTo>
                  <a:pt x="16319" y="480506"/>
                  <a:pt x="-5479" y="447896"/>
                  <a:pt x="0" y="366713"/>
                </a:cubicBezTo>
                <a:cubicBezTo>
                  <a:pt x="12449" y="157277"/>
                  <a:pt x="394722" y="4760"/>
                  <a:pt x="733425" y="0"/>
                </a:cubicBezTo>
              </a:path>
            </a:pathLst>
          </a:custGeom>
          <a:ln w="38100">
            <a:prstDash val="dash"/>
            <a:extLst>
              <a:ext uri="{C807C97D-BFC1-408E-A445-0C87EB9F89A2}">
                <ask:lineSketchStyleProps xmlns:ask="http://schemas.microsoft.com/office/drawing/2018/sketchyshapes" sd="2005684956">
                  <a:prstGeom prst="leftBracket">
                    <a:avLst>
                      <a:gd name="adj" fmla="val 50000"/>
                    </a:avLst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Tabela 8">
                <a:extLst>
                  <a:ext uri="{FF2B5EF4-FFF2-40B4-BE49-F238E27FC236}">
                    <a16:creationId xmlns:a16="http://schemas.microsoft.com/office/drawing/2014/main" id="{41CCE8D4-4EE9-00D9-A96E-E9726ACD0FF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27392895"/>
                  </p:ext>
                </p:extLst>
              </p:nvPr>
            </p:nvGraphicFramePr>
            <p:xfrm>
              <a:off x="7124701" y="1663700"/>
              <a:ext cx="3724274" cy="503072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52524">
                      <a:extLst>
                        <a:ext uri="{9D8B030D-6E8A-4147-A177-3AD203B41FA5}">
                          <a16:colId xmlns:a16="http://schemas.microsoft.com/office/drawing/2014/main" val="1194101161"/>
                        </a:ext>
                      </a:extLst>
                    </a:gridCol>
                    <a:gridCol w="2571750">
                      <a:extLst>
                        <a:ext uri="{9D8B030D-6E8A-4147-A177-3AD203B41FA5}">
                          <a16:colId xmlns:a16="http://schemas.microsoft.com/office/drawing/2014/main" val="239271039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DEC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EXPRESSÃO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190234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40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4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A</m:t>
                                    </m:r>
                                  </m:e>
                                </m:acc>
                                <m:acc>
                                  <m:accPr>
                                    <m:chr m:val="̅"/>
                                    <m:ctrlPr>
                                      <a:rPr lang="pt-BR" sz="240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4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B</m:t>
                                    </m:r>
                                  </m:e>
                                </m:acc>
                                <m:acc>
                                  <m:accPr>
                                    <m:chr m:val="̅"/>
                                    <m:ctrlPr>
                                      <a:rPr lang="pt-BR" sz="240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4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C</m:t>
                                    </m:r>
                                  </m:e>
                                </m:acc>
                                <m:acc>
                                  <m:accPr>
                                    <m:chr m:val="̅"/>
                                    <m:ctrlPr>
                                      <a:rPr lang="pt-BR" sz="240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4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D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400" i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464908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40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4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A</m:t>
                                    </m:r>
                                  </m:e>
                                </m:acc>
                                <m:acc>
                                  <m:accPr>
                                    <m:chr m:val="̅"/>
                                    <m:ctrlPr>
                                      <a:rPr lang="pt-BR" sz="240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4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B</m:t>
                                    </m:r>
                                  </m:e>
                                </m:acc>
                                <m:acc>
                                  <m:accPr>
                                    <m:chr m:val="̅"/>
                                    <m:ctrlPr>
                                      <a:rPr lang="pt-BR" sz="240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4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C</m:t>
                                    </m:r>
                                  </m:e>
                                </m:acc>
                                <m:r>
                                  <m:rPr>
                                    <m:sty m:val="p"/>
                                  </m:rP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D</m:t>
                                </m:r>
                              </m:oMath>
                            </m:oMathPara>
                          </a14:m>
                          <a:endParaRPr lang="pt-BR" sz="2400" i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260297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40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4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B</m:t>
                                    </m:r>
                                  </m:e>
                                </m:acc>
                                <m:r>
                                  <m:rPr>
                                    <m:sty m:val="p"/>
                                  </m:rP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C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pt-BR" sz="240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4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D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70581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834076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991355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966344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616785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364433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8110151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006622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" name="Tabela 8">
                <a:extLst>
                  <a:ext uri="{FF2B5EF4-FFF2-40B4-BE49-F238E27FC236}">
                    <a16:creationId xmlns:a16="http://schemas.microsoft.com/office/drawing/2014/main" id="{41CCE8D4-4EE9-00D9-A96E-E9726ACD0FF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27392895"/>
                  </p:ext>
                </p:extLst>
              </p:nvPr>
            </p:nvGraphicFramePr>
            <p:xfrm>
              <a:off x="7124701" y="1663700"/>
              <a:ext cx="3724274" cy="503072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52524">
                      <a:extLst>
                        <a:ext uri="{9D8B030D-6E8A-4147-A177-3AD203B41FA5}">
                          <a16:colId xmlns:a16="http://schemas.microsoft.com/office/drawing/2014/main" val="1194101161"/>
                        </a:ext>
                      </a:extLst>
                    </a:gridCol>
                    <a:gridCol w="2571750">
                      <a:extLst>
                        <a:ext uri="{9D8B030D-6E8A-4147-A177-3AD203B41FA5}">
                          <a16:colId xmlns:a16="http://schemas.microsoft.com/office/drawing/2014/main" val="2392710391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DEC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EXPRESSÃO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19023437"/>
                      </a:ext>
                    </a:extLst>
                  </a:tr>
                  <a:tr h="45796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2"/>
                          <a:stretch>
                            <a:fillRect l="-44917" t="-109333" r="-946" b="-932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46490845"/>
                      </a:ext>
                    </a:extLst>
                  </a:tr>
                  <a:tr h="45796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2"/>
                          <a:stretch>
                            <a:fillRect l="-44917" t="-206579" r="-946" b="-81973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2602970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2"/>
                          <a:stretch>
                            <a:fillRect l="-44917" t="-310667" r="-946" b="-7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705812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83407616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99135588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96634445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6167856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36443396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811015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006622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42263ED-C0C7-4675-88E9-A9824CF80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/>
              <a:t>21</a:t>
            </a:r>
          </a:p>
        </p:txBody>
      </p:sp>
    </p:spTree>
    <p:extLst>
      <p:ext uri="{BB962C8B-B14F-4D97-AF65-F5344CB8AC3E}">
        <p14:creationId xmlns:p14="http://schemas.microsoft.com/office/powerpoint/2010/main" val="18096644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427EED-7B7F-D6AC-6C01-70E63600B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Decodificador “Binário </a:t>
            </a:r>
            <a:r>
              <a:rPr lang="pt-BR" dirty="0">
                <a:sym typeface="Wingdings" panose="05000000000000000000" pitchFamily="2" charset="2"/>
              </a:rPr>
              <a:t> Decimal” – Circuito Combinacional</a:t>
            </a:r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ela 3">
                <a:extLst>
                  <a:ext uri="{FF2B5EF4-FFF2-40B4-BE49-F238E27FC236}">
                    <a16:creationId xmlns:a16="http://schemas.microsoft.com/office/drawing/2014/main" id="{4532F266-5930-2029-9885-EBB081A08CA7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071860" y="2521343"/>
              <a:ext cx="4986042" cy="373912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49509">
                      <a:extLst>
                        <a:ext uri="{9D8B030D-6E8A-4147-A177-3AD203B41FA5}">
                          <a16:colId xmlns:a16="http://schemas.microsoft.com/office/drawing/2014/main" val="1874362615"/>
                        </a:ext>
                      </a:extLst>
                    </a:gridCol>
                    <a:gridCol w="971756">
                      <a:extLst>
                        <a:ext uri="{9D8B030D-6E8A-4147-A177-3AD203B41FA5}">
                          <a16:colId xmlns:a16="http://schemas.microsoft.com/office/drawing/2014/main" val="1191165301"/>
                        </a:ext>
                      </a:extLst>
                    </a:gridCol>
                    <a:gridCol w="971756">
                      <a:extLst>
                        <a:ext uri="{9D8B030D-6E8A-4147-A177-3AD203B41FA5}">
                          <a16:colId xmlns:a16="http://schemas.microsoft.com/office/drawing/2014/main" val="1598401684"/>
                        </a:ext>
                      </a:extLst>
                    </a:gridCol>
                    <a:gridCol w="971756">
                      <a:extLst>
                        <a:ext uri="{9D8B030D-6E8A-4147-A177-3AD203B41FA5}">
                          <a16:colId xmlns:a16="http://schemas.microsoft.com/office/drawing/2014/main" val="3493507002"/>
                        </a:ext>
                      </a:extLst>
                    </a:gridCol>
                    <a:gridCol w="971756">
                      <a:extLst>
                        <a:ext uri="{9D8B030D-6E8A-4147-A177-3AD203B41FA5}">
                          <a16:colId xmlns:a16="http://schemas.microsoft.com/office/drawing/2014/main" val="2880839528"/>
                        </a:ext>
                      </a:extLst>
                    </a:gridCol>
                    <a:gridCol w="549509">
                      <a:extLst>
                        <a:ext uri="{9D8B030D-6E8A-4147-A177-3AD203B41FA5}">
                          <a16:colId xmlns:a16="http://schemas.microsoft.com/office/drawing/2014/main" val="2380178616"/>
                        </a:ext>
                      </a:extLst>
                    </a:gridCol>
                  </a:tblGrid>
                  <a:tr h="549509">
                    <a:tc>
                      <a:txBody>
                        <a:bodyPr/>
                        <a:lstStyle/>
                        <a:p>
                          <a:pPr algn="ctr"/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9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9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85029" marR="85029" marT="42514" marB="42514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pt-BR" sz="29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C</a:t>
                          </a:r>
                        </a:p>
                      </a:txBody>
                      <a:tcPr marL="85029" marR="85029" marT="42514" marB="42514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56145574"/>
                      </a:ext>
                    </a:extLst>
                  </a:tr>
                  <a:tr h="660026">
                    <a:tc row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9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9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A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85029" marR="85029" marT="42514" marB="42514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9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9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B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2868251530"/>
                      </a:ext>
                    </a:extLst>
                  </a:tr>
                  <a:tr h="660026">
                    <a:tc v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29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B</a:t>
                          </a:r>
                        </a:p>
                      </a:txBody>
                      <a:tcPr marL="85029" marR="85029" marT="42514" marB="42514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856427081"/>
                      </a:ext>
                    </a:extLst>
                  </a:tr>
                  <a:tr h="660026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pt-BR" sz="29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</a:t>
                          </a:r>
                        </a:p>
                      </a:txBody>
                      <a:tcPr marL="85029" marR="85029" marT="42514" marB="42514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X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X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24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X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77490832"/>
                      </a:ext>
                    </a:extLst>
                  </a:tr>
                  <a:tr h="660026">
                    <a:tc vMerge="1">
                      <a:txBody>
                        <a:bodyPr/>
                        <a:lstStyle/>
                        <a:p>
                          <a:pPr algn="ctr"/>
                          <a:r>
                            <a:rPr lang="pt-BR" sz="2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X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X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9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9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B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44599753"/>
                      </a:ext>
                    </a:extLst>
                  </a:tr>
                  <a:tr h="549509">
                    <a:tc>
                      <a:txBody>
                        <a:bodyPr/>
                        <a:lstStyle/>
                        <a:p>
                          <a:pPr algn="ctr"/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9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9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D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pt-BR" sz="29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D</a:t>
                          </a:r>
                        </a:p>
                      </a:txBody>
                      <a:tcPr marL="85029" marR="85029" marT="42514" marB="42514"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9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9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D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864724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ela 3">
                <a:extLst>
                  <a:ext uri="{FF2B5EF4-FFF2-40B4-BE49-F238E27FC236}">
                    <a16:creationId xmlns:a16="http://schemas.microsoft.com/office/drawing/2014/main" id="{4532F266-5930-2029-9885-EBB081A08CA7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071860" y="2521343"/>
              <a:ext cx="4986042" cy="373912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49509">
                      <a:extLst>
                        <a:ext uri="{9D8B030D-6E8A-4147-A177-3AD203B41FA5}">
                          <a16:colId xmlns:a16="http://schemas.microsoft.com/office/drawing/2014/main" val="1874362615"/>
                        </a:ext>
                      </a:extLst>
                    </a:gridCol>
                    <a:gridCol w="971756">
                      <a:extLst>
                        <a:ext uri="{9D8B030D-6E8A-4147-A177-3AD203B41FA5}">
                          <a16:colId xmlns:a16="http://schemas.microsoft.com/office/drawing/2014/main" val="1191165301"/>
                        </a:ext>
                      </a:extLst>
                    </a:gridCol>
                    <a:gridCol w="971756">
                      <a:extLst>
                        <a:ext uri="{9D8B030D-6E8A-4147-A177-3AD203B41FA5}">
                          <a16:colId xmlns:a16="http://schemas.microsoft.com/office/drawing/2014/main" val="1598401684"/>
                        </a:ext>
                      </a:extLst>
                    </a:gridCol>
                    <a:gridCol w="971756">
                      <a:extLst>
                        <a:ext uri="{9D8B030D-6E8A-4147-A177-3AD203B41FA5}">
                          <a16:colId xmlns:a16="http://schemas.microsoft.com/office/drawing/2014/main" val="3493507002"/>
                        </a:ext>
                      </a:extLst>
                    </a:gridCol>
                    <a:gridCol w="971756">
                      <a:extLst>
                        <a:ext uri="{9D8B030D-6E8A-4147-A177-3AD203B41FA5}">
                          <a16:colId xmlns:a16="http://schemas.microsoft.com/office/drawing/2014/main" val="2880839528"/>
                        </a:ext>
                      </a:extLst>
                    </a:gridCol>
                    <a:gridCol w="549509">
                      <a:extLst>
                        <a:ext uri="{9D8B030D-6E8A-4147-A177-3AD203B41FA5}">
                          <a16:colId xmlns:a16="http://schemas.microsoft.com/office/drawing/2014/main" val="2380178616"/>
                        </a:ext>
                      </a:extLst>
                    </a:gridCol>
                  </a:tblGrid>
                  <a:tr h="549509">
                    <a:tc>
                      <a:txBody>
                        <a:bodyPr/>
                        <a:lstStyle/>
                        <a:p>
                          <a:pPr algn="ctr"/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85029" marR="85029" marT="42514" marB="42514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28125" t="-10000" r="-128125" b="-612222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pt-BR" sz="29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C</a:t>
                          </a:r>
                        </a:p>
                      </a:txBody>
                      <a:tcPr marL="85029" marR="85029" marT="42514" marB="42514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56145574"/>
                      </a:ext>
                    </a:extLst>
                  </a:tr>
                  <a:tr h="660026">
                    <a:tc rowSpan="2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85029" marR="85029" marT="42514" marB="42514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45622" r="-811111" b="-1539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56250" t="-90826" r="-356250" b="-4055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156250" t="-90826" r="-256250" b="-4055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257862" t="-90826" r="-157862" b="-4055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355625" t="-90826" r="-56875" b="-4055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810000" t="-90826" r="-1111" b="-4055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68251530"/>
                      </a:ext>
                    </a:extLst>
                  </a:tr>
                  <a:tr h="660026">
                    <a:tc v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56250" t="-192593" r="-356250" b="-3092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156250" t="-192593" r="-256250" b="-3092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257862" t="-192593" r="-157862" b="-3092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355625" t="-192593" r="-56875" b="-309259"/>
                          </a:stretch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29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B</a:t>
                          </a:r>
                        </a:p>
                      </a:txBody>
                      <a:tcPr marL="85029" marR="85029" marT="42514" marB="42514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856427081"/>
                      </a:ext>
                    </a:extLst>
                  </a:tr>
                  <a:tr h="660026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pt-BR" sz="29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</a:t>
                          </a:r>
                        </a:p>
                      </a:txBody>
                      <a:tcPr marL="85029" marR="85029" marT="42514" marB="42514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56250" t="-292593" r="-356250" b="-2092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156250" t="-292593" r="-256250" b="-2092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24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355625" t="-292593" r="-56875" b="-209259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77490832"/>
                      </a:ext>
                    </a:extLst>
                  </a:tr>
                  <a:tr h="660026">
                    <a:tc vMerge="1">
                      <a:txBody>
                        <a:bodyPr/>
                        <a:lstStyle/>
                        <a:p>
                          <a:pPr algn="ctr"/>
                          <a:r>
                            <a:rPr lang="pt-BR" sz="2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56250" t="-388991" r="-356250" b="-1073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156250" t="-388991" r="-256250" b="-1073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257862" t="-388991" r="-157862" b="-1073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355625" t="-388991" r="-56875" b="-1073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10000" t="-388991" r="-1111" b="-1073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44599753"/>
                      </a:ext>
                    </a:extLst>
                  </a:tr>
                  <a:tr h="549509">
                    <a:tc>
                      <a:txBody>
                        <a:bodyPr/>
                        <a:lstStyle/>
                        <a:p>
                          <a:pPr algn="ctr"/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6250" t="-592222" r="-356250" b="-30000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pt-BR" sz="29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D</a:t>
                          </a:r>
                        </a:p>
                      </a:txBody>
                      <a:tcPr marL="85029" marR="85029" marT="42514" marB="42514"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55625" t="-592222" r="-56875" b="-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864724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CaixaDeTexto 5">
            <a:extLst>
              <a:ext uri="{FF2B5EF4-FFF2-40B4-BE49-F238E27FC236}">
                <a16:creationId xmlns:a16="http://schemas.microsoft.com/office/drawing/2014/main" id="{34276C31-197B-425D-A6B7-CFFFD5747EC0}"/>
              </a:ext>
            </a:extLst>
          </p:cNvPr>
          <p:cNvSpPr txBox="1"/>
          <p:nvPr/>
        </p:nvSpPr>
        <p:spPr>
          <a:xfrm>
            <a:off x="996188" y="2521343"/>
            <a:ext cx="6174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solidFill>
                  <a:srgbClr val="6F227C"/>
                </a:solidFill>
                <a:latin typeface="+mj-lt"/>
              </a:rPr>
              <a:t>S3</a:t>
            </a:r>
            <a:endParaRPr lang="pt-BR" b="1" dirty="0">
              <a:solidFill>
                <a:srgbClr val="6F227C"/>
              </a:solidFill>
              <a:latin typeface="+mj-lt"/>
            </a:endParaRPr>
          </a:p>
        </p:txBody>
      </p:sp>
      <p:sp>
        <p:nvSpPr>
          <p:cNvPr id="10" name="Colchete Esquerdo 9">
            <a:extLst>
              <a:ext uri="{FF2B5EF4-FFF2-40B4-BE49-F238E27FC236}">
                <a16:creationId xmlns:a16="http://schemas.microsoft.com/office/drawing/2014/main" id="{B45E3281-33DF-2B5B-6897-D08E3DFDFFF4}"/>
              </a:ext>
            </a:extLst>
          </p:cNvPr>
          <p:cNvSpPr/>
          <p:nvPr/>
        </p:nvSpPr>
        <p:spPr>
          <a:xfrm rot="16200000">
            <a:off x="3679632" y="2854892"/>
            <a:ext cx="733425" cy="929139"/>
          </a:xfrm>
          <a:custGeom>
            <a:avLst/>
            <a:gdLst>
              <a:gd name="connsiteX0" fmla="*/ 733425 w 733425"/>
              <a:gd name="connsiteY0" fmla="*/ 929139 h 929139"/>
              <a:gd name="connsiteX1" fmla="*/ 0 w 733425"/>
              <a:gd name="connsiteY1" fmla="*/ 562426 h 929139"/>
              <a:gd name="connsiteX2" fmla="*/ 0 w 733425"/>
              <a:gd name="connsiteY2" fmla="*/ 366713 h 929139"/>
              <a:gd name="connsiteX3" fmla="*/ 733425 w 733425"/>
              <a:gd name="connsiteY3" fmla="*/ 0 h 929139"/>
              <a:gd name="connsiteX4" fmla="*/ 733425 w 733425"/>
              <a:gd name="connsiteY4" fmla="*/ 929139 h 929139"/>
              <a:gd name="connsiteX0" fmla="*/ 733425 w 733425"/>
              <a:gd name="connsiteY0" fmla="*/ 929139 h 929139"/>
              <a:gd name="connsiteX1" fmla="*/ 0 w 733425"/>
              <a:gd name="connsiteY1" fmla="*/ 562426 h 929139"/>
              <a:gd name="connsiteX2" fmla="*/ 0 w 733425"/>
              <a:gd name="connsiteY2" fmla="*/ 366713 h 929139"/>
              <a:gd name="connsiteX3" fmla="*/ 733425 w 733425"/>
              <a:gd name="connsiteY3" fmla="*/ 0 h 929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3425" h="929139" stroke="0" extrusionOk="0">
                <a:moveTo>
                  <a:pt x="733425" y="929139"/>
                </a:moveTo>
                <a:cubicBezTo>
                  <a:pt x="332984" y="898822"/>
                  <a:pt x="-1524" y="762329"/>
                  <a:pt x="0" y="562426"/>
                </a:cubicBezTo>
                <a:cubicBezTo>
                  <a:pt x="5" y="519773"/>
                  <a:pt x="-4327" y="412605"/>
                  <a:pt x="0" y="366713"/>
                </a:cubicBezTo>
                <a:cubicBezTo>
                  <a:pt x="50834" y="187352"/>
                  <a:pt x="377730" y="-20886"/>
                  <a:pt x="733425" y="0"/>
                </a:cubicBezTo>
                <a:cubicBezTo>
                  <a:pt x="808383" y="137180"/>
                  <a:pt x="712808" y="789796"/>
                  <a:pt x="733425" y="929139"/>
                </a:cubicBezTo>
                <a:close/>
              </a:path>
              <a:path w="733425" h="929139" fill="none" extrusionOk="0">
                <a:moveTo>
                  <a:pt x="733425" y="929139"/>
                </a:moveTo>
                <a:cubicBezTo>
                  <a:pt x="331748" y="942978"/>
                  <a:pt x="-5134" y="777649"/>
                  <a:pt x="0" y="562426"/>
                </a:cubicBezTo>
                <a:cubicBezTo>
                  <a:pt x="6369" y="504809"/>
                  <a:pt x="14811" y="416886"/>
                  <a:pt x="0" y="366713"/>
                </a:cubicBezTo>
                <a:cubicBezTo>
                  <a:pt x="24689" y="147470"/>
                  <a:pt x="290624" y="-3967"/>
                  <a:pt x="733425" y="0"/>
                </a:cubicBezTo>
              </a:path>
              <a:path w="733425" h="929139" fill="none" stroke="0" extrusionOk="0">
                <a:moveTo>
                  <a:pt x="733425" y="929139"/>
                </a:moveTo>
                <a:cubicBezTo>
                  <a:pt x="336945" y="936685"/>
                  <a:pt x="-22538" y="755787"/>
                  <a:pt x="0" y="562426"/>
                </a:cubicBezTo>
                <a:cubicBezTo>
                  <a:pt x="16319" y="480506"/>
                  <a:pt x="-5479" y="447896"/>
                  <a:pt x="0" y="366713"/>
                </a:cubicBezTo>
                <a:cubicBezTo>
                  <a:pt x="12449" y="157277"/>
                  <a:pt x="394722" y="4760"/>
                  <a:pt x="733425" y="0"/>
                </a:cubicBezTo>
              </a:path>
            </a:pathLst>
          </a:custGeom>
          <a:ln w="38100">
            <a:prstDash val="dash"/>
            <a:extLst>
              <a:ext uri="{C807C97D-BFC1-408E-A445-0C87EB9F89A2}">
                <ask:lineSketchStyleProps xmlns:ask="http://schemas.microsoft.com/office/drawing/2018/sketchyshapes" sd="2005684956">
                  <a:prstGeom prst="leftBracket">
                    <a:avLst>
                      <a:gd name="adj" fmla="val 50000"/>
                    </a:avLst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olchete Esquerdo 10">
            <a:extLst>
              <a:ext uri="{FF2B5EF4-FFF2-40B4-BE49-F238E27FC236}">
                <a16:creationId xmlns:a16="http://schemas.microsoft.com/office/drawing/2014/main" id="{4F76EEEF-E96B-90EA-EB40-BF78B9720700}"/>
              </a:ext>
            </a:extLst>
          </p:cNvPr>
          <p:cNvSpPr/>
          <p:nvPr/>
        </p:nvSpPr>
        <p:spPr>
          <a:xfrm rot="5400000">
            <a:off x="3669579" y="5036117"/>
            <a:ext cx="733425" cy="929139"/>
          </a:xfrm>
          <a:custGeom>
            <a:avLst/>
            <a:gdLst>
              <a:gd name="connsiteX0" fmla="*/ 733425 w 733425"/>
              <a:gd name="connsiteY0" fmla="*/ 929139 h 929139"/>
              <a:gd name="connsiteX1" fmla="*/ 0 w 733425"/>
              <a:gd name="connsiteY1" fmla="*/ 562426 h 929139"/>
              <a:gd name="connsiteX2" fmla="*/ 0 w 733425"/>
              <a:gd name="connsiteY2" fmla="*/ 366713 h 929139"/>
              <a:gd name="connsiteX3" fmla="*/ 733425 w 733425"/>
              <a:gd name="connsiteY3" fmla="*/ 0 h 929139"/>
              <a:gd name="connsiteX4" fmla="*/ 733425 w 733425"/>
              <a:gd name="connsiteY4" fmla="*/ 929139 h 929139"/>
              <a:gd name="connsiteX0" fmla="*/ 733425 w 733425"/>
              <a:gd name="connsiteY0" fmla="*/ 929139 h 929139"/>
              <a:gd name="connsiteX1" fmla="*/ 0 w 733425"/>
              <a:gd name="connsiteY1" fmla="*/ 562426 h 929139"/>
              <a:gd name="connsiteX2" fmla="*/ 0 w 733425"/>
              <a:gd name="connsiteY2" fmla="*/ 366713 h 929139"/>
              <a:gd name="connsiteX3" fmla="*/ 733425 w 733425"/>
              <a:gd name="connsiteY3" fmla="*/ 0 h 929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3425" h="929139" stroke="0" extrusionOk="0">
                <a:moveTo>
                  <a:pt x="733425" y="929139"/>
                </a:moveTo>
                <a:cubicBezTo>
                  <a:pt x="332984" y="898822"/>
                  <a:pt x="-1524" y="762329"/>
                  <a:pt x="0" y="562426"/>
                </a:cubicBezTo>
                <a:cubicBezTo>
                  <a:pt x="5" y="519773"/>
                  <a:pt x="-4327" y="412605"/>
                  <a:pt x="0" y="366713"/>
                </a:cubicBezTo>
                <a:cubicBezTo>
                  <a:pt x="50834" y="187352"/>
                  <a:pt x="377730" y="-20886"/>
                  <a:pt x="733425" y="0"/>
                </a:cubicBezTo>
                <a:cubicBezTo>
                  <a:pt x="808383" y="137180"/>
                  <a:pt x="712808" y="789796"/>
                  <a:pt x="733425" y="929139"/>
                </a:cubicBezTo>
                <a:close/>
              </a:path>
              <a:path w="733425" h="929139" fill="none" extrusionOk="0">
                <a:moveTo>
                  <a:pt x="733425" y="929139"/>
                </a:moveTo>
                <a:cubicBezTo>
                  <a:pt x="331748" y="942978"/>
                  <a:pt x="-5134" y="777649"/>
                  <a:pt x="0" y="562426"/>
                </a:cubicBezTo>
                <a:cubicBezTo>
                  <a:pt x="6369" y="504809"/>
                  <a:pt x="14811" y="416886"/>
                  <a:pt x="0" y="366713"/>
                </a:cubicBezTo>
                <a:cubicBezTo>
                  <a:pt x="24689" y="147470"/>
                  <a:pt x="290624" y="-3967"/>
                  <a:pt x="733425" y="0"/>
                </a:cubicBezTo>
              </a:path>
              <a:path w="733425" h="929139" fill="none" stroke="0" extrusionOk="0">
                <a:moveTo>
                  <a:pt x="733425" y="929139"/>
                </a:moveTo>
                <a:cubicBezTo>
                  <a:pt x="336945" y="936685"/>
                  <a:pt x="-22538" y="755787"/>
                  <a:pt x="0" y="562426"/>
                </a:cubicBezTo>
                <a:cubicBezTo>
                  <a:pt x="16319" y="480506"/>
                  <a:pt x="-5479" y="447896"/>
                  <a:pt x="0" y="366713"/>
                </a:cubicBezTo>
                <a:cubicBezTo>
                  <a:pt x="12449" y="157277"/>
                  <a:pt x="394722" y="4760"/>
                  <a:pt x="733425" y="0"/>
                </a:cubicBezTo>
              </a:path>
            </a:pathLst>
          </a:custGeom>
          <a:ln w="38100">
            <a:prstDash val="dash"/>
            <a:extLst>
              <a:ext uri="{C807C97D-BFC1-408E-A445-0C87EB9F89A2}">
                <ask:lineSketchStyleProps xmlns:ask="http://schemas.microsoft.com/office/drawing/2018/sketchyshapes" sd="2005684956">
                  <a:prstGeom prst="leftBracket">
                    <a:avLst>
                      <a:gd name="adj" fmla="val 50000"/>
                    </a:avLst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Tabela 8">
                <a:extLst>
                  <a:ext uri="{FF2B5EF4-FFF2-40B4-BE49-F238E27FC236}">
                    <a16:creationId xmlns:a16="http://schemas.microsoft.com/office/drawing/2014/main" id="{41CCE8D4-4EE9-00D9-A96E-E9726ACD0FFE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124701" y="1663700"/>
              <a:ext cx="3724274" cy="503072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52524">
                      <a:extLst>
                        <a:ext uri="{9D8B030D-6E8A-4147-A177-3AD203B41FA5}">
                          <a16:colId xmlns:a16="http://schemas.microsoft.com/office/drawing/2014/main" val="1194101161"/>
                        </a:ext>
                      </a:extLst>
                    </a:gridCol>
                    <a:gridCol w="2571750">
                      <a:extLst>
                        <a:ext uri="{9D8B030D-6E8A-4147-A177-3AD203B41FA5}">
                          <a16:colId xmlns:a16="http://schemas.microsoft.com/office/drawing/2014/main" val="239271039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DEC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EXPRESSÃO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190234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40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4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A</m:t>
                                    </m:r>
                                  </m:e>
                                </m:acc>
                                <m:acc>
                                  <m:accPr>
                                    <m:chr m:val="̅"/>
                                    <m:ctrlPr>
                                      <a:rPr lang="pt-BR" sz="240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4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B</m:t>
                                    </m:r>
                                  </m:e>
                                </m:acc>
                                <m:acc>
                                  <m:accPr>
                                    <m:chr m:val="̅"/>
                                    <m:ctrlPr>
                                      <a:rPr lang="pt-BR" sz="240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4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C</m:t>
                                    </m:r>
                                  </m:e>
                                </m:acc>
                                <m:acc>
                                  <m:accPr>
                                    <m:chr m:val="̅"/>
                                    <m:ctrlPr>
                                      <a:rPr lang="pt-BR" sz="240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4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D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400" i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464908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40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4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A</m:t>
                                    </m:r>
                                  </m:e>
                                </m:acc>
                                <m:acc>
                                  <m:accPr>
                                    <m:chr m:val="̅"/>
                                    <m:ctrlPr>
                                      <a:rPr lang="pt-BR" sz="240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4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B</m:t>
                                    </m:r>
                                  </m:e>
                                </m:acc>
                                <m:acc>
                                  <m:accPr>
                                    <m:chr m:val="̅"/>
                                    <m:ctrlPr>
                                      <a:rPr lang="pt-BR" sz="240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4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C</m:t>
                                    </m:r>
                                  </m:e>
                                </m:acc>
                                <m:r>
                                  <m:rPr>
                                    <m:sty m:val="p"/>
                                  </m:rP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D</m:t>
                                </m:r>
                              </m:oMath>
                            </m:oMathPara>
                          </a14:m>
                          <a:endParaRPr lang="pt-BR" sz="2400" i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260297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40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4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B</m:t>
                                    </m:r>
                                  </m:e>
                                </m:acc>
                                <m:r>
                                  <m:rPr>
                                    <m:sty m:val="p"/>
                                  </m:rP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C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pt-BR" sz="240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4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D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70581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40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4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B</m:t>
                                    </m:r>
                                  </m:e>
                                </m:acc>
                                <m:r>
                                  <m:rPr>
                                    <m:sty m:val="p"/>
                                  </m:rP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CD</m:t>
                                </m:r>
                              </m:oMath>
                            </m:oMathPara>
                          </a14:m>
                          <a:endParaRPr lang="pt-BR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834076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991355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966344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616785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364433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8110151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006622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" name="Tabela 8">
                <a:extLst>
                  <a:ext uri="{FF2B5EF4-FFF2-40B4-BE49-F238E27FC236}">
                    <a16:creationId xmlns:a16="http://schemas.microsoft.com/office/drawing/2014/main" id="{41CCE8D4-4EE9-00D9-A96E-E9726ACD0FFE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124701" y="1663700"/>
              <a:ext cx="3724274" cy="503072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52524">
                      <a:extLst>
                        <a:ext uri="{9D8B030D-6E8A-4147-A177-3AD203B41FA5}">
                          <a16:colId xmlns:a16="http://schemas.microsoft.com/office/drawing/2014/main" val="1194101161"/>
                        </a:ext>
                      </a:extLst>
                    </a:gridCol>
                    <a:gridCol w="2571750">
                      <a:extLst>
                        <a:ext uri="{9D8B030D-6E8A-4147-A177-3AD203B41FA5}">
                          <a16:colId xmlns:a16="http://schemas.microsoft.com/office/drawing/2014/main" val="2392710391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DEC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EXPRESSÃO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19023437"/>
                      </a:ext>
                    </a:extLst>
                  </a:tr>
                  <a:tr h="45796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3"/>
                          <a:stretch>
                            <a:fillRect l="-44917" t="-109333" r="-946" b="-932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46490845"/>
                      </a:ext>
                    </a:extLst>
                  </a:tr>
                  <a:tr h="45796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3"/>
                          <a:stretch>
                            <a:fillRect l="-44917" t="-206579" r="-946" b="-81973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2602970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3"/>
                          <a:stretch>
                            <a:fillRect l="-44917" t="-310667" r="-946" b="-7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705812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3"/>
                          <a:stretch>
                            <a:fillRect l="-44917" t="-410667" r="-946" b="-6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83407616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99135588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96634445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6167856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36443396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811015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006622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42263ED-C0C7-4675-88E9-A9824CF80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/>
              <a:t>21</a:t>
            </a:r>
          </a:p>
        </p:txBody>
      </p:sp>
    </p:spTree>
    <p:extLst>
      <p:ext uri="{BB962C8B-B14F-4D97-AF65-F5344CB8AC3E}">
        <p14:creationId xmlns:p14="http://schemas.microsoft.com/office/powerpoint/2010/main" val="320506249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427EED-7B7F-D6AC-6C01-70E63600B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Decodificador “Binário </a:t>
            </a:r>
            <a:r>
              <a:rPr lang="pt-BR" dirty="0">
                <a:sym typeface="Wingdings" panose="05000000000000000000" pitchFamily="2" charset="2"/>
              </a:rPr>
              <a:t> Decimal” – Circuito Combinacional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ela 3">
                <a:extLst>
                  <a:ext uri="{FF2B5EF4-FFF2-40B4-BE49-F238E27FC236}">
                    <a16:creationId xmlns:a16="http://schemas.microsoft.com/office/drawing/2014/main" id="{4532F266-5930-2029-9885-EBB081A08CA7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071860" y="2521343"/>
              <a:ext cx="4986042" cy="373912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49509">
                      <a:extLst>
                        <a:ext uri="{9D8B030D-6E8A-4147-A177-3AD203B41FA5}">
                          <a16:colId xmlns:a16="http://schemas.microsoft.com/office/drawing/2014/main" val="1874362615"/>
                        </a:ext>
                      </a:extLst>
                    </a:gridCol>
                    <a:gridCol w="971756">
                      <a:extLst>
                        <a:ext uri="{9D8B030D-6E8A-4147-A177-3AD203B41FA5}">
                          <a16:colId xmlns:a16="http://schemas.microsoft.com/office/drawing/2014/main" val="1191165301"/>
                        </a:ext>
                      </a:extLst>
                    </a:gridCol>
                    <a:gridCol w="971756">
                      <a:extLst>
                        <a:ext uri="{9D8B030D-6E8A-4147-A177-3AD203B41FA5}">
                          <a16:colId xmlns:a16="http://schemas.microsoft.com/office/drawing/2014/main" val="1598401684"/>
                        </a:ext>
                      </a:extLst>
                    </a:gridCol>
                    <a:gridCol w="971756">
                      <a:extLst>
                        <a:ext uri="{9D8B030D-6E8A-4147-A177-3AD203B41FA5}">
                          <a16:colId xmlns:a16="http://schemas.microsoft.com/office/drawing/2014/main" val="3493507002"/>
                        </a:ext>
                      </a:extLst>
                    </a:gridCol>
                    <a:gridCol w="971756">
                      <a:extLst>
                        <a:ext uri="{9D8B030D-6E8A-4147-A177-3AD203B41FA5}">
                          <a16:colId xmlns:a16="http://schemas.microsoft.com/office/drawing/2014/main" val="2880839528"/>
                        </a:ext>
                      </a:extLst>
                    </a:gridCol>
                    <a:gridCol w="549509">
                      <a:extLst>
                        <a:ext uri="{9D8B030D-6E8A-4147-A177-3AD203B41FA5}">
                          <a16:colId xmlns:a16="http://schemas.microsoft.com/office/drawing/2014/main" val="2380178616"/>
                        </a:ext>
                      </a:extLst>
                    </a:gridCol>
                  </a:tblGrid>
                  <a:tr h="549509">
                    <a:tc>
                      <a:txBody>
                        <a:bodyPr/>
                        <a:lstStyle/>
                        <a:p>
                          <a:pPr algn="ctr"/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9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9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85029" marR="85029" marT="42514" marB="42514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pt-BR" sz="29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C</a:t>
                          </a:r>
                        </a:p>
                      </a:txBody>
                      <a:tcPr marL="85029" marR="85029" marT="42514" marB="42514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56145574"/>
                      </a:ext>
                    </a:extLst>
                  </a:tr>
                  <a:tr h="660026">
                    <a:tc row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9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9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A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85029" marR="85029" marT="42514" marB="42514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4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A</m:t>
                                    </m:r>
                                  </m:e>
                                </m:acc>
                                <m:acc>
                                  <m:accPr>
                                    <m:chr m:val="̅"/>
                                    <m:ctrlPr>
                                      <a:rPr lang="pt-BR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4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B</m:t>
                                    </m:r>
                                  </m:e>
                                </m:acc>
                                <m:acc>
                                  <m:accPr>
                                    <m:chr m:val="̅"/>
                                    <m:ctrlPr>
                                      <a:rPr lang="pt-BR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4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C</m:t>
                                    </m:r>
                                  </m:e>
                                </m:acc>
                                <m:acc>
                                  <m:accPr>
                                    <m:chr m:val="̅"/>
                                    <m:ctrlPr>
                                      <a:rPr lang="pt-BR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4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D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400" b="0" i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4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A</m:t>
                                    </m:r>
                                  </m:e>
                                </m:acc>
                                <m:acc>
                                  <m:accPr>
                                    <m:chr m:val="̅"/>
                                    <m:ctrlPr>
                                      <a:rPr lang="pt-BR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4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B</m:t>
                                    </m:r>
                                  </m:e>
                                </m:acc>
                                <m:acc>
                                  <m:accPr>
                                    <m:chr m:val="̅"/>
                                    <m:ctrlPr>
                                      <a:rPr lang="pt-BR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4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C</m:t>
                                    </m:r>
                                  </m:e>
                                </m:acc>
                                <m:r>
                                  <m:rPr>
                                    <m:sty m:val="p"/>
                                  </m:rP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D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4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A</m:t>
                                    </m:r>
                                  </m:e>
                                </m:acc>
                                <m:acc>
                                  <m:accPr>
                                    <m:chr m:val="̅"/>
                                    <m:ctrlPr>
                                      <a:rPr lang="pt-BR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4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B</m:t>
                                    </m:r>
                                  </m:e>
                                </m:acc>
                                <m:r>
                                  <m:rPr>
                                    <m:sty m:val="p"/>
                                  </m:rP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CD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4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A</m:t>
                                    </m:r>
                                  </m:e>
                                </m:acc>
                                <m:acc>
                                  <m:accPr>
                                    <m:chr m:val="̅"/>
                                    <m:ctrlPr>
                                      <a:rPr lang="pt-BR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4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B</m:t>
                                    </m:r>
                                  </m:e>
                                </m:acc>
                                <m:r>
                                  <m:rPr>
                                    <m:sty m:val="p"/>
                                  </m:rP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C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pt-BR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4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D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9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9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B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2868251530"/>
                      </a:ext>
                    </a:extLst>
                  </a:tr>
                  <a:tr h="660026">
                    <a:tc v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4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A</m:t>
                                    </m:r>
                                  </m:e>
                                </m:acc>
                                <m:r>
                                  <m:rPr>
                                    <m:sty m:val="p"/>
                                  </m:rP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B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pt-BR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4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C</m:t>
                                    </m:r>
                                  </m:e>
                                </m:acc>
                                <m:acc>
                                  <m:accPr>
                                    <m:chr m:val="̅"/>
                                    <m:ctrlPr>
                                      <a:rPr lang="pt-BR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4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D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4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A</m:t>
                                    </m:r>
                                  </m:e>
                                </m:acc>
                                <m:r>
                                  <m:rPr>
                                    <m:sty m:val="p"/>
                                  </m:rP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B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pt-BR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4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C</m:t>
                                    </m:r>
                                  </m:e>
                                </m:acc>
                                <m:r>
                                  <m:rPr>
                                    <m:sty m:val="p"/>
                                  </m:rP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D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4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A</m:t>
                                    </m:r>
                                  </m:e>
                                </m:acc>
                                <m:r>
                                  <m:rPr>
                                    <m:sty m:val="p"/>
                                  </m:rP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BCD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4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A</m:t>
                                    </m:r>
                                  </m:e>
                                </m:acc>
                                <m:r>
                                  <m:rPr>
                                    <m:sty m:val="p"/>
                                  </m:rP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BC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pt-BR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4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D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29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B</a:t>
                          </a:r>
                        </a:p>
                      </a:txBody>
                      <a:tcPr marL="85029" marR="85029" marT="42514" marB="42514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856427081"/>
                      </a:ext>
                    </a:extLst>
                  </a:tr>
                  <a:tr h="660026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pt-BR" sz="29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</a:t>
                          </a:r>
                        </a:p>
                      </a:txBody>
                      <a:tcPr marL="85029" marR="85029" marT="42514" marB="42514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AB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pt-BR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4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C</m:t>
                                    </m:r>
                                  </m:e>
                                </m:acc>
                                <m:acc>
                                  <m:accPr>
                                    <m:chr m:val="̅"/>
                                    <m:ctrlPr>
                                      <a:rPr lang="pt-BR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4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D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AB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pt-BR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4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C</m:t>
                                    </m:r>
                                  </m:e>
                                </m:acc>
                                <m:r>
                                  <m:rPr>
                                    <m:sty m:val="p"/>
                                  </m:rP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D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ABCD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ABC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pt-BR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4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D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77490832"/>
                      </a:ext>
                    </a:extLst>
                  </a:tr>
                  <a:tr h="660026">
                    <a:tc vMerge="1">
                      <a:txBody>
                        <a:bodyPr/>
                        <a:lstStyle/>
                        <a:p>
                          <a:pPr algn="ctr"/>
                          <a:r>
                            <a:rPr lang="pt-BR" sz="2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A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pt-BR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4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B</m:t>
                                    </m:r>
                                  </m:e>
                                </m:acc>
                                <m:acc>
                                  <m:accPr>
                                    <m:chr m:val="̅"/>
                                    <m:ctrlPr>
                                      <a:rPr lang="pt-BR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4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C</m:t>
                                    </m:r>
                                  </m:e>
                                </m:acc>
                                <m:acc>
                                  <m:accPr>
                                    <m:chr m:val="̅"/>
                                    <m:ctrlPr>
                                      <a:rPr lang="pt-BR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4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D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A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pt-BR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4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B</m:t>
                                    </m:r>
                                  </m:e>
                                </m:acc>
                                <m:acc>
                                  <m:accPr>
                                    <m:chr m:val="̅"/>
                                    <m:ctrlPr>
                                      <a:rPr lang="pt-BR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4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C</m:t>
                                    </m:r>
                                  </m:e>
                                </m:acc>
                                <m:r>
                                  <m:rPr>
                                    <m:sty m:val="p"/>
                                  </m:rP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D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A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pt-BR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4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B</m:t>
                                    </m:r>
                                  </m:e>
                                </m:acc>
                                <m:r>
                                  <m:rPr>
                                    <m:sty m:val="p"/>
                                  </m:rP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CD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A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pt-BR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4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B</m:t>
                                    </m:r>
                                  </m:e>
                                </m:acc>
                                <m:r>
                                  <m:rPr>
                                    <m:sty m:val="p"/>
                                  </m:rP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C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pt-BR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4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D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9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9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B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44599753"/>
                      </a:ext>
                    </a:extLst>
                  </a:tr>
                  <a:tr h="549509">
                    <a:tc>
                      <a:txBody>
                        <a:bodyPr/>
                        <a:lstStyle/>
                        <a:p>
                          <a:pPr algn="ctr"/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9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9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D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pt-BR" sz="29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D</a:t>
                          </a:r>
                        </a:p>
                      </a:txBody>
                      <a:tcPr marL="85029" marR="85029" marT="42514" marB="42514"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9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9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D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864724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ela 3">
                <a:extLst>
                  <a:ext uri="{FF2B5EF4-FFF2-40B4-BE49-F238E27FC236}">
                    <a16:creationId xmlns:a16="http://schemas.microsoft.com/office/drawing/2014/main" id="{4532F266-5930-2029-9885-EBB081A08CA7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071860" y="2521343"/>
              <a:ext cx="4986042" cy="373912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49509">
                      <a:extLst>
                        <a:ext uri="{9D8B030D-6E8A-4147-A177-3AD203B41FA5}">
                          <a16:colId xmlns:a16="http://schemas.microsoft.com/office/drawing/2014/main" val="1874362615"/>
                        </a:ext>
                      </a:extLst>
                    </a:gridCol>
                    <a:gridCol w="971756">
                      <a:extLst>
                        <a:ext uri="{9D8B030D-6E8A-4147-A177-3AD203B41FA5}">
                          <a16:colId xmlns:a16="http://schemas.microsoft.com/office/drawing/2014/main" val="1191165301"/>
                        </a:ext>
                      </a:extLst>
                    </a:gridCol>
                    <a:gridCol w="971756">
                      <a:extLst>
                        <a:ext uri="{9D8B030D-6E8A-4147-A177-3AD203B41FA5}">
                          <a16:colId xmlns:a16="http://schemas.microsoft.com/office/drawing/2014/main" val="1598401684"/>
                        </a:ext>
                      </a:extLst>
                    </a:gridCol>
                    <a:gridCol w="971756">
                      <a:extLst>
                        <a:ext uri="{9D8B030D-6E8A-4147-A177-3AD203B41FA5}">
                          <a16:colId xmlns:a16="http://schemas.microsoft.com/office/drawing/2014/main" val="3493507002"/>
                        </a:ext>
                      </a:extLst>
                    </a:gridCol>
                    <a:gridCol w="971756">
                      <a:extLst>
                        <a:ext uri="{9D8B030D-6E8A-4147-A177-3AD203B41FA5}">
                          <a16:colId xmlns:a16="http://schemas.microsoft.com/office/drawing/2014/main" val="2880839528"/>
                        </a:ext>
                      </a:extLst>
                    </a:gridCol>
                    <a:gridCol w="549509">
                      <a:extLst>
                        <a:ext uri="{9D8B030D-6E8A-4147-A177-3AD203B41FA5}">
                          <a16:colId xmlns:a16="http://schemas.microsoft.com/office/drawing/2014/main" val="2380178616"/>
                        </a:ext>
                      </a:extLst>
                    </a:gridCol>
                  </a:tblGrid>
                  <a:tr h="549509">
                    <a:tc>
                      <a:txBody>
                        <a:bodyPr/>
                        <a:lstStyle/>
                        <a:p>
                          <a:pPr algn="ctr"/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85029" marR="85029" marT="42514" marB="42514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28125" t="-10000" r="-128125" b="-612222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pt-BR" sz="29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C</a:t>
                          </a:r>
                        </a:p>
                      </a:txBody>
                      <a:tcPr marL="85029" marR="85029" marT="42514" marB="42514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56145574"/>
                      </a:ext>
                    </a:extLst>
                  </a:tr>
                  <a:tr h="660026">
                    <a:tc rowSpan="2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85029" marR="85029" marT="42514" marB="42514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45622" r="-811111" b="-1539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56250" t="-90826" r="-356250" b="-4055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156250" t="-90826" r="-256250" b="-4055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257862" t="-90826" r="-157862" b="-4055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355625" t="-90826" r="-56875" b="-4055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810000" t="-90826" r="-1111" b="-4055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68251530"/>
                      </a:ext>
                    </a:extLst>
                  </a:tr>
                  <a:tr h="660026">
                    <a:tc v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56250" t="-192593" r="-356250" b="-3092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156250" t="-192593" r="-256250" b="-3092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257862" t="-192593" r="-157862" b="-3092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355625" t="-192593" r="-56875" b="-309259"/>
                          </a:stretch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29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B</a:t>
                          </a:r>
                        </a:p>
                      </a:txBody>
                      <a:tcPr marL="85029" marR="85029" marT="42514" marB="42514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856427081"/>
                      </a:ext>
                    </a:extLst>
                  </a:tr>
                  <a:tr h="660026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pt-BR" sz="29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</a:t>
                          </a:r>
                        </a:p>
                      </a:txBody>
                      <a:tcPr marL="85029" marR="85029" marT="42514" marB="42514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56250" t="-292593" r="-356250" b="-2092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156250" t="-292593" r="-256250" b="-2092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257862" t="-292593" r="-157862" b="-2092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355625" t="-292593" r="-56875" b="-209259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77490832"/>
                      </a:ext>
                    </a:extLst>
                  </a:tr>
                  <a:tr h="660026">
                    <a:tc vMerge="1">
                      <a:txBody>
                        <a:bodyPr/>
                        <a:lstStyle/>
                        <a:p>
                          <a:pPr algn="ctr"/>
                          <a:r>
                            <a:rPr lang="pt-BR" sz="2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56250" t="-388991" r="-356250" b="-1073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156250" t="-388991" r="-256250" b="-1073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257862" t="-388991" r="-157862" b="-1073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355625" t="-388991" r="-56875" b="-1073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10000" t="-388991" r="-1111" b="-1073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44599753"/>
                      </a:ext>
                    </a:extLst>
                  </a:tr>
                  <a:tr h="549509">
                    <a:tc>
                      <a:txBody>
                        <a:bodyPr/>
                        <a:lstStyle/>
                        <a:p>
                          <a:pPr algn="ctr"/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6250" t="-592222" r="-356250" b="-30000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pt-BR" sz="29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D</a:t>
                          </a:r>
                        </a:p>
                      </a:txBody>
                      <a:tcPr marL="85029" marR="85029" marT="42514" marB="42514"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55625" t="-592222" r="-56875" b="-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8647246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39F3923C-E339-56FB-C9B2-F69829E51E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918503"/>
              </p:ext>
            </p:extLst>
          </p:nvPr>
        </p:nvGraphicFramePr>
        <p:xfrm>
          <a:off x="7113815" y="1901825"/>
          <a:ext cx="3755570" cy="435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1114">
                  <a:extLst>
                    <a:ext uri="{9D8B030D-6E8A-4147-A177-3AD203B41FA5}">
                      <a16:colId xmlns:a16="http://schemas.microsoft.com/office/drawing/2014/main" val="1048144912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408744445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3640525091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2253530810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1722894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9513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9501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4948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09543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483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4384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5388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2953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9297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11165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3212319"/>
                  </a:ext>
                </a:extLst>
              </a:tr>
            </a:tbl>
          </a:graphicData>
        </a:graphic>
      </p:graphicFrame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2655DE9-5B01-4523-BCF9-FE139A9AD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/>
              <a:t>22</a:t>
            </a:r>
          </a:p>
        </p:txBody>
      </p:sp>
    </p:spTree>
    <p:extLst>
      <p:ext uri="{BB962C8B-B14F-4D97-AF65-F5344CB8AC3E}">
        <p14:creationId xmlns:p14="http://schemas.microsoft.com/office/powerpoint/2010/main" val="4403609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427EED-7B7F-D6AC-6C01-70E63600B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Decodificador “Binário </a:t>
            </a:r>
            <a:r>
              <a:rPr lang="pt-BR" dirty="0">
                <a:sym typeface="Wingdings" panose="05000000000000000000" pitchFamily="2" charset="2"/>
              </a:rPr>
              <a:t> Decimal” – Circuito Combinacional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ela 3">
                <a:extLst>
                  <a:ext uri="{FF2B5EF4-FFF2-40B4-BE49-F238E27FC236}">
                    <a16:creationId xmlns:a16="http://schemas.microsoft.com/office/drawing/2014/main" id="{4532F266-5930-2029-9885-EBB081A08CA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91730017"/>
                  </p:ext>
                </p:extLst>
              </p:nvPr>
            </p:nvGraphicFramePr>
            <p:xfrm>
              <a:off x="1071860" y="2521343"/>
              <a:ext cx="4986042" cy="373912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49509">
                      <a:extLst>
                        <a:ext uri="{9D8B030D-6E8A-4147-A177-3AD203B41FA5}">
                          <a16:colId xmlns:a16="http://schemas.microsoft.com/office/drawing/2014/main" val="1874362615"/>
                        </a:ext>
                      </a:extLst>
                    </a:gridCol>
                    <a:gridCol w="971756">
                      <a:extLst>
                        <a:ext uri="{9D8B030D-6E8A-4147-A177-3AD203B41FA5}">
                          <a16:colId xmlns:a16="http://schemas.microsoft.com/office/drawing/2014/main" val="1191165301"/>
                        </a:ext>
                      </a:extLst>
                    </a:gridCol>
                    <a:gridCol w="971756">
                      <a:extLst>
                        <a:ext uri="{9D8B030D-6E8A-4147-A177-3AD203B41FA5}">
                          <a16:colId xmlns:a16="http://schemas.microsoft.com/office/drawing/2014/main" val="1598401684"/>
                        </a:ext>
                      </a:extLst>
                    </a:gridCol>
                    <a:gridCol w="971756">
                      <a:extLst>
                        <a:ext uri="{9D8B030D-6E8A-4147-A177-3AD203B41FA5}">
                          <a16:colId xmlns:a16="http://schemas.microsoft.com/office/drawing/2014/main" val="3493507002"/>
                        </a:ext>
                      </a:extLst>
                    </a:gridCol>
                    <a:gridCol w="971756">
                      <a:extLst>
                        <a:ext uri="{9D8B030D-6E8A-4147-A177-3AD203B41FA5}">
                          <a16:colId xmlns:a16="http://schemas.microsoft.com/office/drawing/2014/main" val="2880839528"/>
                        </a:ext>
                      </a:extLst>
                    </a:gridCol>
                    <a:gridCol w="549509">
                      <a:extLst>
                        <a:ext uri="{9D8B030D-6E8A-4147-A177-3AD203B41FA5}">
                          <a16:colId xmlns:a16="http://schemas.microsoft.com/office/drawing/2014/main" val="2380178616"/>
                        </a:ext>
                      </a:extLst>
                    </a:gridCol>
                  </a:tblGrid>
                  <a:tr h="549509">
                    <a:tc>
                      <a:txBody>
                        <a:bodyPr/>
                        <a:lstStyle/>
                        <a:p>
                          <a:pPr algn="ctr"/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9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9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85029" marR="85029" marT="42514" marB="42514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pt-BR" sz="29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C</a:t>
                          </a:r>
                        </a:p>
                      </a:txBody>
                      <a:tcPr marL="85029" marR="85029" marT="42514" marB="42514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56145574"/>
                      </a:ext>
                    </a:extLst>
                  </a:tr>
                  <a:tr h="660026">
                    <a:tc row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9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9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A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85029" marR="85029" marT="42514" marB="42514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9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9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B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2868251530"/>
                      </a:ext>
                    </a:extLst>
                  </a:tr>
                  <a:tr h="660026">
                    <a:tc v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29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B</a:t>
                          </a:r>
                        </a:p>
                      </a:txBody>
                      <a:tcPr marL="85029" marR="85029" marT="42514" marB="42514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856427081"/>
                      </a:ext>
                    </a:extLst>
                  </a:tr>
                  <a:tr h="660026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pt-BR" sz="29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</a:t>
                          </a:r>
                        </a:p>
                      </a:txBody>
                      <a:tcPr marL="85029" marR="85029" marT="42514" marB="42514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X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X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24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X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77490832"/>
                      </a:ext>
                    </a:extLst>
                  </a:tr>
                  <a:tr h="660026">
                    <a:tc vMerge="1">
                      <a:txBody>
                        <a:bodyPr/>
                        <a:lstStyle/>
                        <a:p>
                          <a:pPr algn="ctr"/>
                          <a:r>
                            <a:rPr lang="pt-BR" sz="2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X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X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9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9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B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44599753"/>
                      </a:ext>
                    </a:extLst>
                  </a:tr>
                  <a:tr h="549509">
                    <a:tc>
                      <a:txBody>
                        <a:bodyPr/>
                        <a:lstStyle/>
                        <a:p>
                          <a:pPr algn="ctr"/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9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9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D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pt-BR" sz="29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D</a:t>
                          </a:r>
                        </a:p>
                      </a:txBody>
                      <a:tcPr marL="85029" marR="85029" marT="42514" marB="42514"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9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9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D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864724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ela 3">
                <a:extLst>
                  <a:ext uri="{FF2B5EF4-FFF2-40B4-BE49-F238E27FC236}">
                    <a16:creationId xmlns:a16="http://schemas.microsoft.com/office/drawing/2014/main" id="{4532F266-5930-2029-9885-EBB081A08CA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91730017"/>
                  </p:ext>
                </p:extLst>
              </p:nvPr>
            </p:nvGraphicFramePr>
            <p:xfrm>
              <a:off x="1071860" y="2521343"/>
              <a:ext cx="4986042" cy="373912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49509">
                      <a:extLst>
                        <a:ext uri="{9D8B030D-6E8A-4147-A177-3AD203B41FA5}">
                          <a16:colId xmlns:a16="http://schemas.microsoft.com/office/drawing/2014/main" val="1874362615"/>
                        </a:ext>
                      </a:extLst>
                    </a:gridCol>
                    <a:gridCol w="971756">
                      <a:extLst>
                        <a:ext uri="{9D8B030D-6E8A-4147-A177-3AD203B41FA5}">
                          <a16:colId xmlns:a16="http://schemas.microsoft.com/office/drawing/2014/main" val="1191165301"/>
                        </a:ext>
                      </a:extLst>
                    </a:gridCol>
                    <a:gridCol w="971756">
                      <a:extLst>
                        <a:ext uri="{9D8B030D-6E8A-4147-A177-3AD203B41FA5}">
                          <a16:colId xmlns:a16="http://schemas.microsoft.com/office/drawing/2014/main" val="1598401684"/>
                        </a:ext>
                      </a:extLst>
                    </a:gridCol>
                    <a:gridCol w="971756">
                      <a:extLst>
                        <a:ext uri="{9D8B030D-6E8A-4147-A177-3AD203B41FA5}">
                          <a16:colId xmlns:a16="http://schemas.microsoft.com/office/drawing/2014/main" val="3493507002"/>
                        </a:ext>
                      </a:extLst>
                    </a:gridCol>
                    <a:gridCol w="971756">
                      <a:extLst>
                        <a:ext uri="{9D8B030D-6E8A-4147-A177-3AD203B41FA5}">
                          <a16:colId xmlns:a16="http://schemas.microsoft.com/office/drawing/2014/main" val="2880839528"/>
                        </a:ext>
                      </a:extLst>
                    </a:gridCol>
                    <a:gridCol w="549509">
                      <a:extLst>
                        <a:ext uri="{9D8B030D-6E8A-4147-A177-3AD203B41FA5}">
                          <a16:colId xmlns:a16="http://schemas.microsoft.com/office/drawing/2014/main" val="2380178616"/>
                        </a:ext>
                      </a:extLst>
                    </a:gridCol>
                  </a:tblGrid>
                  <a:tr h="549509">
                    <a:tc>
                      <a:txBody>
                        <a:bodyPr/>
                        <a:lstStyle/>
                        <a:p>
                          <a:pPr algn="ctr"/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85029" marR="85029" marT="42514" marB="42514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28125" t="-10000" r="-128125" b="-612222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pt-BR" sz="29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C</a:t>
                          </a:r>
                        </a:p>
                      </a:txBody>
                      <a:tcPr marL="85029" marR="85029" marT="42514" marB="42514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56145574"/>
                      </a:ext>
                    </a:extLst>
                  </a:tr>
                  <a:tr h="660026">
                    <a:tc rowSpan="2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85029" marR="85029" marT="42514" marB="42514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45622" r="-811111" b="-1539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56250" t="-90826" r="-356250" b="-4055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156250" t="-90826" r="-256250" b="-4055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257862" t="-90826" r="-157862" b="-4055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355625" t="-90826" r="-56875" b="-4055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810000" t="-90826" r="-1111" b="-4055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68251530"/>
                      </a:ext>
                    </a:extLst>
                  </a:tr>
                  <a:tr h="660026">
                    <a:tc v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56250" t="-192593" r="-356250" b="-3092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156250" t="-192593" r="-256250" b="-3092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257862" t="-192593" r="-157862" b="-3092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355625" t="-192593" r="-56875" b="-309259"/>
                          </a:stretch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29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B</a:t>
                          </a:r>
                        </a:p>
                      </a:txBody>
                      <a:tcPr marL="85029" marR="85029" marT="42514" marB="42514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856427081"/>
                      </a:ext>
                    </a:extLst>
                  </a:tr>
                  <a:tr h="660026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pt-BR" sz="29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</a:t>
                          </a:r>
                        </a:p>
                      </a:txBody>
                      <a:tcPr marL="85029" marR="85029" marT="42514" marB="42514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56250" t="-292593" r="-356250" b="-2092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156250" t="-292593" r="-256250" b="-2092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24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355625" t="-292593" r="-56875" b="-209259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77490832"/>
                      </a:ext>
                    </a:extLst>
                  </a:tr>
                  <a:tr h="660026">
                    <a:tc vMerge="1">
                      <a:txBody>
                        <a:bodyPr/>
                        <a:lstStyle/>
                        <a:p>
                          <a:pPr algn="ctr"/>
                          <a:r>
                            <a:rPr lang="pt-BR" sz="2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56250" t="-388991" r="-356250" b="-1073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156250" t="-388991" r="-256250" b="-1073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257862" t="-388991" r="-157862" b="-1073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355625" t="-388991" r="-56875" b="-1073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10000" t="-388991" r="-1111" b="-1073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44599753"/>
                      </a:ext>
                    </a:extLst>
                  </a:tr>
                  <a:tr h="549509">
                    <a:tc>
                      <a:txBody>
                        <a:bodyPr/>
                        <a:lstStyle/>
                        <a:p>
                          <a:pPr algn="ctr"/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6250" t="-592222" r="-356250" b="-30000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pt-BR" sz="29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D</a:t>
                          </a:r>
                        </a:p>
                      </a:txBody>
                      <a:tcPr marL="85029" marR="85029" marT="42514" marB="42514"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55625" t="-592222" r="-56875" b="-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8647246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39F3923C-E339-56FB-C9B2-F69829E51E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666811"/>
              </p:ext>
            </p:extLst>
          </p:nvPr>
        </p:nvGraphicFramePr>
        <p:xfrm>
          <a:off x="7113815" y="1901825"/>
          <a:ext cx="3755570" cy="435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1114">
                  <a:extLst>
                    <a:ext uri="{9D8B030D-6E8A-4147-A177-3AD203B41FA5}">
                      <a16:colId xmlns:a16="http://schemas.microsoft.com/office/drawing/2014/main" val="1048144912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408744445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3640525091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2253530810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1722894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9513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9501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4948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09543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483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4384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5388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2953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9297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11165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3212319"/>
                  </a:ext>
                </a:extLst>
              </a:tr>
            </a:tbl>
          </a:graphicData>
        </a:graphic>
      </p:graphicFrame>
      <p:sp>
        <p:nvSpPr>
          <p:cNvPr id="6" name="CaixaDeTexto 5">
            <a:extLst>
              <a:ext uri="{FF2B5EF4-FFF2-40B4-BE49-F238E27FC236}">
                <a16:creationId xmlns:a16="http://schemas.microsoft.com/office/drawing/2014/main" id="{34276C31-197B-425D-A6B7-CFFFD5747EC0}"/>
              </a:ext>
            </a:extLst>
          </p:cNvPr>
          <p:cNvSpPr txBox="1"/>
          <p:nvPr/>
        </p:nvSpPr>
        <p:spPr>
          <a:xfrm>
            <a:off x="996188" y="2521343"/>
            <a:ext cx="6174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solidFill>
                  <a:srgbClr val="6F227C"/>
                </a:solidFill>
                <a:latin typeface="+mj-lt"/>
              </a:rPr>
              <a:t>S4</a:t>
            </a:r>
            <a:endParaRPr lang="pt-BR" b="1" dirty="0">
              <a:solidFill>
                <a:srgbClr val="6F227C"/>
              </a:solidFill>
              <a:latin typeface="+mj-lt"/>
            </a:endParaRPr>
          </a:p>
        </p:txBody>
      </p:sp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1890A7AD-5C94-4923-9016-AF7DA2B11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/>
              <a:t>23</a:t>
            </a:r>
          </a:p>
        </p:txBody>
      </p:sp>
    </p:spTree>
    <p:extLst>
      <p:ext uri="{BB962C8B-B14F-4D97-AF65-F5344CB8AC3E}">
        <p14:creationId xmlns:p14="http://schemas.microsoft.com/office/powerpoint/2010/main" val="10955383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427EED-7B7F-D6AC-6C01-70E63600B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Decodificador “Binário </a:t>
            </a:r>
            <a:r>
              <a:rPr lang="pt-BR" dirty="0">
                <a:sym typeface="Wingdings" panose="05000000000000000000" pitchFamily="2" charset="2"/>
              </a:rPr>
              <a:t> Decimal” – Circuito Combinacional</a:t>
            </a:r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ela 3">
                <a:extLst>
                  <a:ext uri="{FF2B5EF4-FFF2-40B4-BE49-F238E27FC236}">
                    <a16:creationId xmlns:a16="http://schemas.microsoft.com/office/drawing/2014/main" id="{4532F266-5930-2029-9885-EBB081A08CA7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071860" y="2521343"/>
              <a:ext cx="4986042" cy="373912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49509">
                      <a:extLst>
                        <a:ext uri="{9D8B030D-6E8A-4147-A177-3AD203B41FA5}">
                          <a16:colId xmlns:a16="http://schemas.microsoft.com/office/drawing/2014/main" val="1874362615"/>
                        </a:ext>
                      </a:extLst>
                    </a:gridCol>
                    <a:gridCol w="971756">
                      <a:extLst>
                        <a:ext uri="{9D8B030D-6E8A-4147-A177-3AD203B41FA5}">
                          <a16:colId xmlns:a16="http://schemas.microsoft.com/office/drawing/2014/main" val="1191165301"/>
                        </a:ext>
                      </a:extLst>
                    </a:gridCol>
                    <a:gridCol w="971756">
                      <a:extLst>
                        <a:ext uri="{9D8B030D-6E8A-4147-A177-3AD203B41FA5}">
                          <a16:colId xmlns:a16="http://schemas.microsoft.com/office/drawing/2014/main" val="1598401684"/>
                        </a:ext>
                      </a:extLst>
                    </a:gridCol>
                    <a:gridCol w="971756">
                      <a:extLst>
                        <a:ext uri="{9D8B030D-6E8A-4147-A177-3AD203B41FA5}">
                          <a16:colId xmlns:a16="http://schemas.microsoft.com/office/drawing/2014/main" val="3493507002"/>
                        </a:ext>
                      </a:extLst>
                    </a:gridCol>
                    <a:gridCol w="971756">
                      <a:extLst>
                        <a:ext uri="{9D8B030D-6E8A-4147-A177-3AD203B41FA5}">
                          <a16:colId xmlns:a16="http://schemas.microsoft.com/office/drawing/2014/main" val="2880839528"/>
                        </a:ext>
                      </a:extLst>
                    </a:gridCol>
                    <a:gridCol w="549509">
                      <a:extLst>
                        <a:ext uri="{9D8B030D-6E8A-4147-A177-3AD203B41FA5}">
                          <a16:colId xmlns:a16="http://schemas.microsoft.com/office/drawing/2014/main" val="2380178616"/>
                        </a:ext>
                      </a:extLst>
                    </a:gridCol>
                  </a:tblGrid>
                  <a:tr h="549509">
                    <a:tc>
                      <a:txBody>
                        <a:bodyPr/>
                        <a:lstStyle/>
                        <a:p>
                          <a:pPr algn="ctr"/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9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9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85029" marR="85029" marT="42514" marB="42514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pt-BR" sz="29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C</a:t>
                          </a:r>
                        </a:p>
                      </a:txBody>
                      <a:tcPr marL="85029" marR="85029" marT="42514" marB="42514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56145574"/>
                      </a:ext>
                    </a:extLst>
                  </a:tr>
                  <a:tr h="660026">
                    <a:tc row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9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9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A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85029" marR="85029" marT="42514" marB="42514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9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9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B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2868251530"/>
                      </a:ext>
                    </a:extLst>
                  </a:tr>
                  <a:tr h="660026">
                    <a:tc v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29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B</a:t>
                          </a:r>
                        </a:p>
                      </a:txBody>
                      <a:tcPr marL="85029" marR="85029" marT="42514" marB="42514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856427081"/>
                      </a:ext>
                    </a:extLst>
                  </a:tr>
                  <a:tr h="660026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pt-BR" sz="29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</a:t>
                          </a:r>
                        </a:p>
                      </a:txBody>
                      <a:tcPr marL="85029" marR="85029" marT="42514" marB="42514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X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X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24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X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77490832"/>
                      </a:ext>
                    </a:extLst>
                  </a:tr>
                  <a:tr h="660026">
                    <a:tc vMerge="1">
                      <a:txBody>
                        <a:bodyPr/>
                        <a:lstStyle/>
                        <a:p>
                          <a:pPr algn="ctr"/>
                          <a:r>
                            <a:rPr lang="pt-BR" sz="2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X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X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9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9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B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44599753"/>
                      </a:ext>
                    </a:extLst>
                  </a:tr>
                  <a:tr h="549509">
                    <a:tc>
                      <a:txBody>
                        <a:bodyPr/>
                        <a:lstStyle/>
                        <a:p>
                          <a:pPr algn="ctr"/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9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9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D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pt-BR" sz="29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D</a:t>
                          </a:r>
                        </a:p>
                      </a:txBody>
                      <a:tcPr marL="85029" marR="85029" marT="42514" marB="42514"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9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9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D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864724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ela 3">
                <a:extLst>
                  <a:ext uri="{FF2B5EF4-FFF2-40B4-BE49-F238E27FC236}">
                    <a16:creationId xmlns:a16="http://schemas.microsoft.com/office/drawing/2014/main" id="{4532F266-5930-2029-9885-EBB081A08CA7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071860" y="2521343"/>
              <a:ext cx="4986042" cy="373912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49509">
                      <a:extLst>
                        <a:ext uri="{9D8B030D-6E8A-4147-A177-3AD203B41FA5}">
                          <a16:colId xmlns:a16="http://schemas.microsoft.com/office/drawing/2014/main" val="1874362615"/>
                        </a:ext>
                      </a:extLst>
                    </a:gridCol>
                    <a:gridCol w="971756">
                      <a:extLst>
                        <a:ext uri="{9D8B030D-6E8A-4147-A177-3AD203B41FA5}">
                          <a16:colId xmlns:a16="http://schemas.microsoft.com/office/drawing/2014/main" val="1191165301"/>
                        </a:ext>
                      </a:extLst>
                    </a:gridCol>
                    <a:gridCol w="971756">
                      <a:extLst>
                        <a:ext uri="{9D8B030D-6E8A-4147-A177-3AD203B41FA5}">
                          <a16:colId xmlns:a16="http://schemas.microsoft.com/office/drawing/2014/main" val="1598401684"/>
                        </a:ext>
                      </a:extLst>
                    </a:gridCol>
                    <a:gridCol w="971756">
                      <a:extLst>
                        <a:ext uri="{9D8B030D-6E8A-4147-A177-3AD203B41FA5}">
                          <a16:colId xmlns:a16="http://schemas.microsoft.com/office/drawing/2014/main" val="3493507002"/>
                        </a:ext>
                      </a:extLst>
                    </a:gridCol>
                    <a:gridCol w="971756">
                      <a:extLst>
                        <a:ext uri="{9D8B030D-6E8A-4147-A177-3AD203B41FA5}">
                          <a16:colId xmlns:a16="http://schemas.microsoft.com/office/drawing/2014/main" val="2880839528"/>
                        </a:ext>
                      </a:extLst>
                    </a:gridCol>
                    <a:gridCol w="549509">
                      <a:extLst>
                        <a:ext uri="{9D8B030D-6E8A-4147-A177-3AD203B41FA5}">
                          <a16:colId xmlns:a16="http://schemas.microsoft.com/office/drawing/2014/main" val="2380178616"/>
                        </a:ext>
                      </a:extLst>
                    </a:gridCol>
                  </a:tblGrid>
                  <a:tr h="549509">
                    <a:tc>
                      <a:txBody>
                        <a:bodyPr/>
                        <a:lstStyle/>
                        <a:p>
                          <a:pPr algn="ctr"/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85029" marR="85029" marT="42514" marB="42514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28125" t="-10000" r="-128125" b="-612222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pt-BR" sz="29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C</a:t>
                          </a:r>
                        </a:p>
                      </a:txBody>
                      <a:tcPr marL="85029" marR="85029" marT="42514" marB="42514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56145574"/>
                      </a:ext>
                    </a:extLst>
                  </a:tr>
                  <a:tr h="660026">
                    <a:tc rowSpan="2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85029" marR="85029" marT="42514" marB="42514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45622" r="-811111" b="-1539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56250" t="-90826" r="-356250" b="-4055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156250" t="-90826" r="-256250" b="-4055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257862" t="-90826" r="-157862" b="-4055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355625" t="-90826" r="-56875" b="-4055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810000" t="-90826" r="-1111" b="-4055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68251530"/>
                      </a:ext>
                    </a:extLst>
                  </a:tr>
                  <a:tr h="660026">
                    <a:tc v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56250" t="-192593" r="-356250" b="-3092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156250" t="-192593" r="-256250" b="-3092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257862" t="-192593" r="-157862" b="-3092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355625" t="-192593" r="-56875" b="-309259"/>
                          </a:stretch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29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B</a:t>
                          </a:r>
                        </a:p>
                      </a:txBody>
                      <a:tcPr marL="85029" marR="85029" marT="42514" marB="42514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856427081"/>
                      </a:ext>
                    </a:extLst>
                  </a:tr>
                  <a:tr h="660026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pt-BR" sz="29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</a:t>
                          </a:r>
                        </a:p>
                      </a:txBody>
                      <a:tcPr marL="85029" marR="85029" marT="42514" marB="42514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56250" t="-292593" r="-356250" b="-2092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156250" t="-292593" r="-256250" b="-2092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24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355625" t="-292593" r="-56875" b="-209259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77490832"/>
                      </a:ext>
                    </a:extLst>
                  </a:tr>
                  <a:tr h="660026">
                    <a:tc vMerge="1">
                      <a:txBody>
                        <a:bodyPr/>
                        <a:lstStyle/>
                        <a:p>
                          <a:pPr algn="ctr"/>
                          <a:r>
                            <a:rPr lang="pt-BR" sz="2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56250" t="-388991" r="-356250" b="-1073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156250" t="-388991" r="-256250" b="-1073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257862" t="-388991" r="-157862" b="-1073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355625" t="-388991" r="-56875" b="-1073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10000" t="-388991" r="-1111" b="-1073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44599753"/>
                      </a:ext>
                    </a:extLst>
                  </a:tr>
                  <a:tr h="549509">
                    <a:tc>
                      <a:txBody>
                        <a:bodyPr/>
                        <a:lstStyle/>
                        <a:p>
                          <a:pPr algn="ctr"/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6250" t="-592222" r="-356250" b="-30000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pt-BR" sz="29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D</a:t>
                          </a:r>
                        </a:p>
                      </a:txBody>
                      <a:tcPr marL="85029" marR="85029" marT="42514" marB="42514"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55625" t="-592222" r="-56875" b="-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8647246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39F3923C-E339-56FB-C9B2-F69829E51EC0}"/>
              </a:ext>
            </a:extLst>
          </p:cNvPr>
          <p:cNvGraphicFramePr>
            <a:graphicFrameLocks noGrp="1"/>
          </p:cNvGraphicFramePr>
          <p:nvPr/>
        </p:nvGraphicFramePr>
        <p:xfrm>
          <a:off x="7113815" y="1901825"/>
          <a:ext cx="3755570" cy="435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1114">
                  <a:extLst>
                    <a:ext uri="{9D8B030D-6E8A-4147-A177-3AD203B41FA5}">
                      <a16:colId xmlns:a16="http://schemas.microsoft.com/office/drawing/2014/main" val="1048144912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408744445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3640525091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2253530810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1722894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9513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9501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4948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09543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483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4384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5388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2953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9297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11165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3212319"/>
                  </a:ext>
                </a:extLst>
              </a:tr>
            </a:tbl>
          </a:graphicData>
        </a:graphic>
      </p:graphicFrame>
      <p:sp>
        <p:nvSpPr>
          <p:cNvPr id="6" name="CaixaDeTexto 5">
            <a:extLst>
              <a:ext uri="{FF2B5EF4-FFF2-40B4-BE49-F238E27FC236}">
                <a16:creationId xmlns:a16="http://schemas.microsoft.com/office/drawing/2014/main" id="{34276C31-197B-425D-A6B7-CFFFD5747EC0}"/>
              </a:ext>
            </a:extLst>
          </p:cNvPr>
          <p:cNvSpPr txBox="1"/>
          <p:nvPr/>
        </p:nvSpPr>
        <p:spPr>
          <a:xfrm>
            <a:off x="996188" y="2521343"/>
            <a:ext cx="6174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solidFill>
                  <a:srgbClr val="6F227C"/>
                </a:solidFill>
                <a:latin typeface="+mj-lt"/>
              </a:rPr>
              <a:t>S4</a:t>
            </a:r>
            <a:endParaRPr lang="pt-BR" b="1" dirty="0">
              <a:solidFill>
                <a:srgbClr val="6F227C"/>
              </a:solidFill>
              <a:latin typeface="+mj-lt"/>
            </a:endParaRP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167F0E99-B1FE-9AEC-7C46-DD5654AD724C}"/>
              </a:ext>
            </a:extLst>
          </p:cNvPr>
          <p:cNvSpPr/>
          <p:nvPr/>
        </p:nvSpPr>
        <p:spPr>
          <a:xfrm>
            <a:off x="1695450" y="3830411"/>
            <a:ext cx="781050" cy="1103539"/>
          </a:xfrm>
          <a:custGeom>
            <a:avLst/>
            <a:gdLst>
              <a:gd name="connsiteX0" fmla="*/ 0 w 781050"/>
              <a:gd name="connsiteY0" fmla="*/ 130178 h 1103539"/>
              <a:gd name="connsiteX1" fmla="*/ 130178 w 781050"/>
              <a:gd name="connsiteY1" fmla="*/ 0 h 1103539"/>
              <a:gd name="connsiteX2" fmla="*/ 650872 w 781050"/>
              <a:gd name="connsiteY2" fmla="*/ 0 h 1103539"/>
              <a:gd name="connsiteX3" fmla="*/ 781050 w 781050"/>
              <a:gd name="connsiteY3" fmla="*/ 130178 h 1103539"/>
              <a:gd name="connsiteX4" fmla="*/ 781050 w 781050"/>
              <a:gd name="connsiteY4" fmla="*/ 973361 h 1103539"/>
              <a:gd name="connsiteX5" fmla="*/ 650872 w 781050"/>
              <a:gd name="connsiteY5" fmla="*/ 1103539 h 1103539"/>
              <a:gd name="connsiteX6" fmla="*/ 130178 w 781050"/>
              <a:gd name="connsiteY6" fmla="*/ 1103539 h 1103539"/>
              <a:gd name="connsiteX7" fmla="*/ 0 w 781050"/>
              <a:gd name="connsiteY7" fmla="*/ 973361 h 1103539"/>
              <a:gd name="connsiteX8" fmla="*/ 0 w 781050"/>
              <a:gd name="connsiteY8" fmla="*/ 130178 h 1103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81050" h="1103539" extrusionOk="0">
                <a:moveTo>
                  <a:pt x="0" y="130178"/>
                </a:moveTo>
                <a:cubicBezTo>
                  <a:pt x="-6646" y="69943"/>
                  <a:pt x="47291" y="-4539"/>
                  <a:pt x="130178" y="0"/>
                </a:cubicBezTo>
                <a:cubicBezTo>
                  <a:pt x="333503" y="32766"/>
                  <a:pt x="415570" y="10206"/>
                  <a:pt x="650872" y="0"/>
                </a:cubicBezTo>
                <a:cubicBezTo>
                  <a:pt x="721204" y="522"/>
                  <a:pt x="775348" y="65026"/>
                  <a:pt x="781050" y="130178"/>
                </a:cubicBezTo>
                <a:cubicBezTo>
                  <a:pt x="797509" y="531733"/>
                  <a:pt x="775053" y="703513"/>
                  <a:pt x="781050" y="973361"/>
                </a:cubicBezTo>
                <a:cubicBezTo>
                  <a:pt x="787178" y="1039431"/>
                  <a:pt x="736170" y="1104423"/>
                  <a:pt x="650872" y="1103539"/>
                </a:cubicBezTo>
                <a:cubicBezTo>
                  <a:pt x="474252" y="1136097"/>
                  <a:pt x="187330" y="1084535"/>
                  <a:pt x="130178" y="1103539"/>
                </a:cubicBezTo>
                <a:cubicBezTo>
                  <a:pt x="71122" y="1105401"/>
                  <a:pt x="-4756" y="1043086"/>
                  <a:pt x="0" y="973361"/>
                </a:cubicBezTo>
                <a:cubicBezTo>
                  <a:pt x="51535" y="668368"/>
                  <a:pt x="9800" y="454838"/>
                  <a:pt x="0" y="130178"/>
                </a:cubicBezTo>
                <a:close/>
              </a:path>
            </a:pathLst>
          </a:custGeom>
          <a:noFill/>
          <a:ln w="38100">
            <a:prstDash val="dashDot"/>
            <a:extLst>
              <a:ext uri="{C807C97D-BFC1-408E-A445-0C87EB9F89A2}">
                <ask:lineSketchStyleProps xmlns:ask="http://schemas.microsoft.com/office/drawing/2018/sketchyshapes" sd="981765707">
                  <a:prstGeom prst="round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1890A7AD-5C94-4923-9016-AF7DA2B11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/>
              <a:t>23</a:t>
            </a:r>
          </a:p>
        </p:txBody>
      </p:sp>
    </p:spTree>
    <p:extLst>
      <p:ext uri="{BB962C8B-B14F-4D97-AF65-F5344CB8AC3E}">
        <p14:creationId xmlns:p14="http://schemas.microsoft.com/office/powerpoint/2010/main" val="87698703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24E49D-EB56-CDCB-1A43-BB295A86B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Codificador “Decimal </a:t>
            </a:r>
            <a:r>
              <a:rPr lang="pt-BR" dirty="0">
                <a:sym typeface="Wingdings" panose="05000000000000000000" pitchFamily="2" charset="2"/>
              </a:rPr>
              <a:t> Binário”</a:t>
            </a:r>
            <a:endParaRPr lang="pt-BR" dirty="0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DC20AFEC-F015-4051-B277-3CE72DFB1B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858021" cy="4351338"/>
          </a:xfrm>
        </p:spPr>
        <p:txBody>
          <a:bodyPr/>
          <a:lstStyle/>
          <a:p>
            <a:pPr algn="just"/>
            <a:r>
              <a:rPr lang="pt-BR" dirty="0"/>
              <a:t>No codificador “Decimal </a:t>
            </a:r>
            <a:r>
              <a:rPr lang="pt-BR" dirty="0">
                <a:sym typeface="Wingdings" panose="05000000000000000000" pitchFamily="2" charset="2"/>
              </a:rPr>
              <a:t> Binário</a:t>
            </a:r>
            <a:r>
              <a:rPr lang="pt-BR" dirty="0"/>
              <a:t>” serão utilizadas 10 entradas, cada uma representando um dígito entre 0 e 9.</a:t>
            </a:r>
          </a:p>
          <a:p>
            <a:pPr algn="just"/>
            <a:r>
              <a:rPr lang="pt-BR" dirty="0"/>
              <a:t>As saídas representam o código BCD 8421.</a:t>
            </a:r>
          </a:p>
          <a:p>
            <a:pPr algn="just"/>
            <a:endParaRPr lang="pt-BR" dirty="0"/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801F07BA-803D-4B24-BAAF-41EA176856DC}"/>
              </a:ext>
            </a:extLst>
          </p:cNvPr>
          <p:cNvGraphicFramePr>
            <a:graphicFrameLocks noGrp="1"/>
          </p:cNvGraphicFramePr>
          <p:nvPr/>
        </p:nvGraphicFramePr>
        <p:xfrm>
          <a:off x="7288738" y="1924100"/>
          <a:ext cx="3637505" cy="435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3793">
                  <a:extLst>
                    <a:ext uri="{9D8B030D-6E8A-4147-A177-3AD203B41FA5}">
                      <a16:colId xmlns:a16="http://schemas.microsoft.com/office/drawing/2014/main" val="2422706259"/>
                    </a:ext>
                  </a:extLst>
                </a:gridCol>
                <a:gridCol w="625928">
                  <a:extLst>
                    <a:ext uri="{9D8B030D-6E8A-4147-A177-3AD203B41FA5}">
                      <a16:colId xmlns:a16="http://schemas.microsoft.com/office/drawing/2014/main" val="1048144912"/>
                    </a:ext>
                  </a:extLst>
                </a:gridCol>
                <a:gridCol w="625928">
                  <a:extLst>
                    <a:ext uri="{9D8B030D-6E8A-4147-A177-3AD203B41FA5}">
                      <a16:colId xmlns:a16="http://schemas.microsoft.com/office/drawing/2014/main" val="408744445"/>
                    </a:ext>
                  </a:extLst>
                </a:gridCol>
                <a:gridCol w="625928">
                  <a:extLst>
                    <a:ext uri="{9D8B030D-6E8A-4147-A177-3AD203B41FA5}">
                      <a16:colId xmlns:a16="http://schemas.microsoft.com/office/drawing/2014/main" val="3640525091"/>
                    </a:ext>
                  </a:extLst>
                </a:gridCol>
                <a:gridCol w="625928">
                  <a:extLst>
                    <a:ext uri="{9D8B030D-6E8A-4147-A177-3AD203B41FA5}">
                      <a16:colId xmlns:a16="http://schemas.microsoft.com/office/drawing/2014/main" val="22535308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9513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9501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4948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09543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483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4384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5388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2953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9297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11165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3212319"/>
                  </a:ext>
                </a:extLst>
              </a:tr>
            </a:tbl>
          </a:graphicData>
        </a:graphic>
      </p:graphicFrame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2140AC6-1B44-4C9F-92E8-559E14374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29741196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427EED-7B7F-D6AC-6C01-70E63600B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Decodificador “Binário </a:t>
            </a:r>
            <a:r>
              <a:rPr lang="pt-BR" dirty="0">
                <a:sym typeface="Wingdings" panose="05000000000000000000" pitchFamily="2" charset="2"/>
              </a:rPr>
              <a:t> Decimal” – Circuito Combinacional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ela 3">
                <a:extLst>
                  <a:ext uri="{FF2B5EF4-FFF2-40B4-BE49-F238E27FC236}">
                    <a16:creationId xmlns:a16="http://schemas.microsoft.com/office/drawing/2014/main" id="{4532F266-5930-2029-9885-EBB081A08CA7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071860" y="2521343"/>
              <a:ext cx="4986042" cy="373912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49509">
                      <a:extLst>
                        <a:ext uri="{9D8B030D-6E8A-4147-A177-3AD203B41FA5}">
                          <a16:colId xmlns:a16="http://schemas.microsoft.com/office/drawing/2014/main" val="1874362615"/>
                        </a:ext>
                      </a:extLst>
                    </a:gridCol>
                    <a:gridCol w="971756">
                      <a:extLst>
                        <a:ext uri="{9D8B030D-6E8A-4147-A177-3AD203B41FA5}">
                          <a16:colId xmlns:a16="http://schemas.microsoft.com/office/drawing/2014/main" val="1191165301"/>
                        </a:ext>
                      </a:extLst>
                    </a:gridCol>
                    <a:gridCol w="971756">
                      <a:extLst>
                        <a:ext uri="{9D8B030D-6E8A-4147-A177-3AD203B41FA5}">
                          <a16:colId xmlns:a16="http://schemas.microsoft.com/office/drawing/2014/main" val="1598401684"/>
                        </a:ext>
                      </a:extLst>
                    </a:gridCol>
                    <a:gridCol w="971756">
                      <a:extLst>
                        <a:ext uri="{9D8B030D-6E8A-4147-A177-3AD203B41FA5}">
                          <a16:colId xmlns:a16="http://schemas.microsoft.com/office/drawing/2014/main" val="3493507002"/>
                        </a:ext>
                      </a:extLst>
                    </a:gridCol>
                    <a:gridCol w="971756">
                      <a:extLst>
                        <a:ext uri="{9D8B030D-6E8A-4147-A177-3AD203B41FA5}">
                          <a16:colId xmlns:a16="http://schemas.microsoft.com/office/drawing/2014/main" val="2880839528"/>
                        </a:ext>
                      </a:extLst>
                    </a:gridCol>
                    <a:gridCol w="549509">
                      <a:extLst>
                        <a:ext uri="{9D8B030D-6E8A-4147-A177-3AD203B41FA5}">
                          <a16:colId xmlns:a16="http://schemas.microsoft.com/office/drawing/2014/main" val="2380178616"/>
                        </a:ext>
                      </a:extLst>
                    </a:gridCol>
                  </a:tblGrid>
                  <a:tr h="549509">
                    <a:tc>
                      <a:txBody>
                        <a:bodyPr/>
                        <a:lstStyle/>
                        <a:p>
                          <a:pPr algn="ctr"/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9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9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85029" marR="85029" marT="42514" marB="42514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pt-BR" sz="29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C</a:t>
                          </a:r>
                        </a:p>
                      </a:txBody>
                      <a:tcPr marL="85029" marR="85029" marT="42514" marB="42514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56145574"/>
                      </a:ext>
                    </a:extLst>
                  </a:tr>
                  <a:tr h="660026">
                    <a:tc row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9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9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A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85029" marR="85029" marT="42514" marB="42514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9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9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B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2868251530"/>
                      </a:ext>
                    </a:extLst>
                  </a:tr>
                  <a:tr h="660026">
                    <a:tc v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29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B</a:t>
                          </a:r>
                        </a:p>
                      </a:txBody>
                      <a:tcPr marL="85029" marR="85029" marT="42514" marB="42514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856427081"/>
                      </a:ext>
                    </a:extLst>
                  </a:tr>
                  <a:tr h="660026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pt-BR" sz="29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</a:t>
                          </a:r>
                        </a:p>
                      </a:txBody>
                      <a:tcPr marL="85029" marR="85029" marT="42514" marB="42514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X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X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24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X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77490832"/>
                      </a:ext>
                    </a:extLst>
                  </a:tr>
                  <a:tr h="660026">
                    <a:tc vMerge="1">
                      <a:txBody>
                        <a:bodyPr/>
                        <a:lstStyle/>
                        <a:p>
                          <a:pPr algn="ctr"/>
                          <a:r>
                            <a:rPr lang="pt-BR" sz="2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X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X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9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9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B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44599753"/>
                      </a:ext>
                    </a:extLst>
                  </a:tr>
                  <a:tr h="549509">
                    <a:tc>
                      <a:txBody>
                        <a:bodyPr/>
                        <a:lstStyle/>
                        <a:p>
                          <a:pPr algn="ctr"/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9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9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D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pt-BR" sz="29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D</a:t>
                          </a:r>
                        </a:p>
                      </a:txBody>
                      <a:tcPr marL="85029" marR="85029" marT="42514" marB="42514"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9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9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D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864724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ela 3">
                <a:extLst>
                  <a:ext uri="{FF2B5EF4-FFF2-40B4-BE49-F238E27FC236}">
                    <a16:creationId xmlns:a16="http://schemas.microsoft.com/office/drawing/2014/main" id="{4532F266-5930-2029-9885-EBB081A08CA7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071860" y="2521343"/>
              <a:ext cx="4986042" cy="373912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49509">
                      <a:extLst>
                        <a:ext uri="{9D8B030D-6E8A-4147-A177-3AD203B41FA5}">
                          <a16:colId xmlns:a16="http://schemas.microsoft.com/office/drawing/2014/main" val="1874362615"/>
                        </a:ext>
                      </a:extLst>
                    </a:gridCol>
                    <a:gridCol w="971756">
                      <a:extLst>
                        <a:ext uri="{9D8B030D-6E8A-4147-A177-3AD203B41FA5}">
                          <a16:colId xmlns:a16="http://schemas.microsoft.com/office/drawing/2014/main" val="1191165301"/>
                        </a:ext>
                      </a:extLst>
                    </a:gridCol>
                    <a:gridCol w="971756">
                      <a:extLst>
                        <a:ext uri="{9D8B030D-6E8A-4147-A177-3AD203B41FA5}">
                          <a16:colId xmlns:a16="http://schemas.microsoft.com/office/drawing/2014/main" val="1598401684"/>
                        </a:ext>
                      </a:extLst>
                    </a:gridCol>
                    <a:gridCol w="971756">
                      <a:extLst>
                        <a:ext uri="{9D8B030D-6E8A-4147-A177-3AD203B41FA5}">
                          <a16:colId xmlns:a16="http://schemas.microsoft.com/office/drawing/2014/main" val="3493507002"/>
                        </a:ext>
                      </a:extLst>
                    </a:gridCol>
                    <a:gridCol w="971756">
                      <a:extLst>
                        <a:ext uri="{9D8B030D-6E8A-4147-A177-3AD203B41FA5}">
                          <a16:colId xmlns:a16="http://schemas.microsoft.com/office/drawing/2014/main" val="2880839528"/>
                        </a:ext>
                      </a:extLst>
                    </a:gridCol>
                    <a:gridCol w="549509">
                      <a:extLst>
                        <a:ext uri="{9D8B030D-6E8A-4147-A177-3AD203B41FA5}">
                          <a16:colId xmlns:a16="http://schemas.microsoft.com/office/drawing/2014/main" val="2380178616"/>
                        </a:ext>
                      </a:extLst>
                    </a:gridCol>
                  </a:tblGrid>
                  <a:tr h="549509">
                    <a:tc>
                      <a:txBody>
                        <a:bodyPr/>
                        <a:lstStyle/>
                        <a:p>
                          <a:pPr algn="ctr"/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85029" marR="85029" marT="42514" marB="42514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28125" t="-10000" r="-128125" b="-612222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pt-BR" sz="29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C</a:t>
                          </a:r>
                        </a:p>
                      </a:txBody>
                      <a:tcPr marL="85029" marR="85029" marT="42514" marB="42514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56145574"/>
                      </a:ext>
                    </a:extLst>
                  </a:tr>
                  <a:tr h="660026">
                    <a:tc rowSpan="2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85029" marR="85029" marT="42514" marB="42514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45622" r="-811111" b="-1539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56250" t="-90826" r="-356250" b="-4055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156250" t="-90826" r="-256250" b="-4055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257862" t="-90826" r="-157862" b="-4055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355625" t="-90826" r="-56875" b="-4055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810000" t="-90826" r="-1111" b="-4055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68251530"/>
                      </a:ext>
                    </a:extLst>
                  </a:tr>
                  <a:tr h="660026">
                    <a:tc v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56250" t="-192593" r="-356250" b="-3092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156250" t="-192593" r="-256250" b="-3092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257862" t="-192593" r="-157862" b="-3092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355625" t="-192593" r="-56875" b="-309259"/>
                          </a:stretch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29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B</a:t>
                          </a:r>
                        </a:p>
                      </a:txBody>
                      <a:tcPr marL="85029" marR="85029" marT="42514" marB="42514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856427081"/>
                      </a:ext>
                    </a:extLst>
                  </a:tr>
                  <a:tr h="660026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pt-BR" sz="29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</a:t>
                          </a:r>
                        </a:p>
                      </a:txBody>
                      <a:tcPr marL="85029" marR="85029" marT="42514" marB="42514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56250" t="-292593" r="-356250" b="-2092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156250" t="-292593" r="-256250" b="-2092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24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355625" t="-292593" r="-56875" b="-209259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77490832"/>
                      </a:ext>
                    </a:extLst>
                  </a:tr>
                  <a:tr h="660026">
                    <a:tc vMerge="1">
                      <a:txBody>
                        <a:bodyPr/>
                        <a:lstStyle/>
                        <a:p>
                          <a:pPr algn="ctr"/>
                          <a:r>
                            <a:rPr lang="pt-BR" sz="2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56250" t="-388991" r="-356250" b="-1073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156250" t="-388991" r="-256250" b="-1073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257862" t="-388991" r="-157862" b="-1073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355625" t="-388991" r="-56875" b="-1073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10000" t="-388991" r="-1111" b="-1073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44599753"/>
                      </a:ext>
                    </a:extLst>
                  </a:tr>
                  <a:tr h="549509">
                    <a:tc>
                      <a:txBody>
                        <a:bodyPr/>
                        <a:lstStyle/>
                        <a:p>
                          <a:pPr algn="ctr"/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6250" t="-592222" r="-356250" b="-30000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pt-BR" sz="29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D</a:t>
                          </a:r>
                        </a:p>
                      </a:txBody>
                      <a:tcPr marL="85029" marR="85029" marT="42514" marB="42514"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55625" t="-592222" r="-56875" b="-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864724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CaixaDeTexto 5">
            <a:extLst>
              <a:ext uri="{FF2B5EF4-FFF2-40B4-BE49-F238E27FC236}">
                <a16:creationId xmlns:a16="http://schemas.microsoft.com/office/drawing/2014/main" id="{34276C31-197B-425D-A6B7-CFFFD5747EC0}"/>
              </a:ext>
            </a:extLst>
          </p:cNvPr>
          <p:cNvSpPr txBox="1"/>
          <p:nvPr/>
        </p:nvSpPr>
        <p:spPr>
          <a:xfrm>
            <a:off x="996188" y="2521343"/>
            <a:ext cx="6174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solidFill>
                  <a:srgbClr val="6F227C"/>
                </a:solidFill>
                <a:latin typeface="+mj-lt"/>
              </a:rPr>
              <a:t>S4</a:t>
            </a:r>
            <a:endParaRPr lang="pt-BR" b="1" dirty="0">
              <a:solidFill>
                <a:srgbClr val="6F227C"/>
              </a:solidFill>
              <a:latin typeface="+mj-lt"/>
            </a:endParaRP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167F0E99-B1FE-9AEC-7C46-DD5654AD724C}"/>
              </a:ext>
            </a:extLst>
          </p:cNvPr>
          <p:cNvSpPr/>
          <p:nvPr/>
        </p:nvSpPr>
        <p:spPr>
          <a:xfrm>
            <a:off x="1695450" y="3830411"/>
            <a:ext cx="781050" cy="1103539"/>
          </a:xfrm>
          <a:custGeom>
            <a:avLst/>
            <a:gdLst>
              <a:gd name="connsiteX0" fmla="*/ 0 w 781050"/>
              <a:gd name="connsiteY0" fmla="*/ 130178 h 1103539"/>
              <a:gd name="connsiteX1" fmla="*/ 130178 w 781050"/>
              <a:gd name="connsiteY1" fmla="*/ 0 h 1103539"/>
              <a:gd name="connsiteX2" fmla="*/ 650872 w 781050"/>
              <a:gd name="connsiteY2" fmla="*/ 0 h 1103539"/>
              <a:gd name="connsiteX3" fmla="*/ 781050 w 781050"/>
              <a:gd name="connsiteY3" fmla="*/ 130178 h 1103539"/>
              <a:gd name="connsiteX4" fmla="*/ 781050 w 781050"/>
              <a:gd name="connsiteY4" fmla="*/ 973361 h 1103539"/>
              <a:gd name="connsiteX5" fmla="*/ 650872 w 781050"/>
              <a:gd name="connsiteY5" fmla="*/ 1103539 h 1103539"/>
              <a:gd name="connsiteX6" fmla="*/ 130178 w 781050"/>
              <a:gd name="connsiteY6" fmla="*/ 1103539 h 1103539"/>
              <a:gd name="connsiteX7" fmla="*/ 0 w 781050"/>
              <a:gd name="connsiteY7" fmla="*/ 973361 h 1103539"/>
              <a:gd name="connsiteX8" fmla="*/ 0 w 781050"/>
              <a:gd name="connsiteY8" fmla="*/ 130178 h 1103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81050" h="1103539" extrusionOk="0">
                <a:moveTo>
                  <a:pt x="0" y="130178"/>
                </a:moveTo>
                <a:cubicBezTo>
                  <a:pt x="-6646" y="69943"/>
                  <a:pt x="47291" y="-4539"/>
                  <a:pt x="130178" y="0"/>
                </a:cubicBezTo>
                <a:cubicBezTo>
                  <a:pt x="333503" y="32766"/>
                  <a:pt x="415570" y="10206"/>
                  <a:pt x="650872" y="0"/>
                </a:cubicBezTo>
                <a:cubicBezTo>
                  <a:pt x="721204" y="522"/>
                  <a:pt x="775348" y="65026"/>
                  <a:pt x="781050" y="130178"/>
                </a:cubicBezTo>
                <a:cubicBezTo>
                  <a:pt x="797509" y="531733"/>
                  <a:pt x="775053" y="703513"/>
                  <a:pt x="781050" y="973361"/>
                </a:cubicBezTo>
                <a:cubicBezTo>
                  <a:pt x="787178" y="1039431"/>
                  <a:pt x="736170" y="1104423"/>
                  <a:pt x="650872" y="1103539"/>
                </a:cubicBezTo>
                <a:cubicBezTo>
                  <a:pt x="474252" y="1136097"/>
                  <a:pt x="187330" y="1084535"/>
                  <a:pt x="130178" y="1103539"/>
                </a:cubicBezTo>
                <a:cubicBezTo>
                  <a:pt x="71122" y="1105401"/>
                  <a:pt x="-4756" y="1043086"/>
                  <a:pt x="0" y="973361"/>
                </a:cubicBezTo>
                <a:cubicBezTo>
                  <a:pt x="51535" y="668368"/>
                  <a:pt x="9800" y="454838"/>
                  <a:pt x="0" y="130178"/>
                </a:cubicBezTo>
                <a:close/>
              </a:path>
            </a:pathLst>
          </a:custGeom>
          <a:noFill/>
          <a:ln w="38100">
            <a:prstDash val="dashDot"/>
            <a:extLst>
              <a:ext uri="{C807C97D-BFC1-408E-A445-0C87EB9F89A2}">
                <ask:lineSketchStyleProps xmlns:ask="http://schemas.microsoft.com/office/drawing/2018/sketchyshapes" sd="981765707">
                  <a:prstGeom prst="round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8" name="Tabela 8">
                <a:extLst>
                  <a:ext uri="{FF2B5EF4-FFF2-40B4-BE49-F238E27FC236}">
                    <a16:creationId xmlns:a16="http://schemas.microsoft.com/office/drawing/2014/main" id="{E92C7788-2AD4-6F21-E5DA-4C3874640A0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05398161"/>
                  </p:ext>
                </p:extLst>
              </p:nvPr>
            </p:nvGraphicFramePr>
            <p:xfrm>
              <a:off x="7124701" y="1673225"/>
              <a:ext cx="3724274" cy="503072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52524">
                      <a:extLst>
                        <a:ext uri="{9D8B030D-6E8A-4147-A177-3AD203B41FA5}">
                          <a16:colId xmlns:a16="http://schemas.microsoft.com/office/drawing/2014/main" val="1194101161"/>
                        </a:ext>
                      </a:extLst>
                    </a:gridCol>
                    <a:gridCol w="2571750">
                      <a:extLst>
                        <a:ext uri="{9D8B030D-6E8A-4147-A177-3AD203B41FA5}">
                          <a16:colId xmlns:a16="http://schemas.microsoft.com/office/drawing/2014/main" val="239271039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DEC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EXPRESSÃO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190234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40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4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A</m:t>
                                    </m:r>
                                  </m:e>
                                </m:acc>
                                <m:acc>
                                  <m:accPr>
                                    <m:chr m:val="̅"/>
                                    <m:ctrlPr>
                                      <a:rPr lang="pt-BR" sz="240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4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B</m:t>
                                    </m:r>
                                  </m:e>
                                </m:acc>
                                <m:acc>
                                  <m:accPr>
                                    <m:chr m:val="̅"/>
                                    <m:ctrlPr>
                                      <a:rPr lang="pt-BR" sz="240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4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C</m:t>
                                    </m:r>
                                  </m:e>
                                </m:acc>
                                <m:acc>
                                  <m:accPr>
                                    <m:chr m:val="̅"/>
                                    <m:ctrlPr>
                                      <a:rPr lang="pt-BR" sz="240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4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D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400" i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464908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40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4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A</m:t>
                                    </m:r>
                                  </m:e>
                                </m:acc>
                                <m:acc>
                                  <m:accPr>
                                    <m:chr m:val="̅"/>
                                    <m:ctrlPr>
                                      <a:rPr lang="pt-BR" sz="240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4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B</m:t>
                                    </m:r>
                                  </m:e>
                                </m:acc>
                                <m:acc>
                                  <m:accPr>
                                    <m:chr m:val="̅"/>
                                    <m:ctrlPr>
                                      <a:rPr lang="pt-BR" sz="240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4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C</m:t>
                                    </m:r>
                                  </m:e>
                                </m:acc>
                                <m:r>
                                  <m:rPr>
                                    <m:sty m:val="p"/>
                                  </m:rP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D</m:t>
                                </m:r>
                              </m:oMath>
                            </m:oMathPara>
                          </a14:m>
                          <a:endParaRPr lang="pt-BR" sz="2400" i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260297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40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4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B</m:t>
                                    </m:r>
                                  </m:e>
                                </m:acc>
                                <m:r>
                                  <m:rPr>
                                    <m:sty m:val="p"/>
                                  </m:rP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C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pt-BR" sz="240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4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D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70581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40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4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B</m:t>
                                    </m:r>
                                  </m:e>
                                </m:acc>
                                <m:r>
                                  <m:rPr>
                                    <m:sty m:val="p"/>
                                  </m:rP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CD</m:t>
                                </m:r>
                              </m:oMath>
                            </m:oMathPara>
                          </a14:m>
                          <a:endParaRPr lang="pt-BR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834076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pt-BR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991355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966344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616785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364433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8110151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4810913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8" name="Tabela 8">
                <a:extLst>
                  <a:ext uri="{FF2B5EF4-FFF2-40B4-BE49-F238E27FC236}">
                    <a16:creationId xmlns:a16="http://schemas.microsoft.com/office/drawing/2014/main" id="{E92C7788-2AD4-6F21-E5DA-4C3874640A0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05398161"/>
                  </p:ext>
                </p:extLst>
              </p:nvPr>
            </p:nvGraphicFramePr>
            <p:xfrm>
              <a:off x="7124701" y="1673225"/>
              <a:ext cx="3724274" cy="503072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52524">
                      <a:extLst>
                        <a:ext uri="{9D8B030D-6E8A-4147-A177-3AD203B41FA5}">
                          <a16:colId xmlns:a16="http://schemas.microsoft.com/office/drawing/2014/main" val="1194101161"/>
                        </a:ext>
                      </a:extLst>
                    </a:gridCol>
                    <a:gridCol w="2571750">
                      <a:extLst>
                        <a:ext uri="{9D8B030D-6E8A-4147-A177-3AD203B41FA5}">
                          <a16:colId xmlns:a16="http://schemas.microsoft.com/office/drawing/2014/main" val="2392710391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DEC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EXPRESSÃO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19023437"/>
                      </a:ext>
                    </a:extLst>
                  </a:tr>
                  <a:tr h="45796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3"/>
                          <a:stretch>
                            <a:fillRect l="-44917" t="-110667" r="-946" b="-932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46490845"/>
                      </a:ext>
                    </a:extLst>
                  </a:tr>
                  <a:tr h="45796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3"/>
                          <a:stretch>
                            <a:fillRect l="-44917" t="-210667" r="-946" b="-832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2602970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3"/>
                          <a:stretch>
                            <a:fillRect l="-44917" t="-306579" r="-946" b="-72105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705812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3"/>
                          <a:stretch>
                            <a:fillRect l="-44917" t="-412000" r="-946" b="-6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83407616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pt-BR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99135588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96634445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6167856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36443396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811015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4810913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BBDE2D4-20CC-4021-9A7C-53D4B4D7E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/>
              <a:t>24</a:t>
            </a:r>
          </a:p>
        </p:txBody>
      </p:sp>
    </p:spTree>
    <p:extLst>
      <p:ext uri="{BB962C8B-B14F-4D97-AF65-F5344CB8AC3E}">
        <p14:creationId xmlns:p14="http://schemas.microsoft.com/office/powerpoint/2010/main" val="6617539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427EED-7B7F-D6AC-6C01-70E63600B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Decodificador “Binário </a:t>
            </a:r>
            <a:r>
              <a:rPr lang="pt-BR" dirty="0">
                <a:sym typeface="Wingdings" panose="05000000000000000000" pitchFamily="2" charset="2"/>
              </a:rPr>
              <a:t> Decimal” – Circuito Combinacional</a:t>
            </a:r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ela 3">
                <a:extLst>
                  <a:ext uri="{FF2B5EF4-FFF2-40B4-BE49-F238E27FC236}">
                    <a16:creationId xmlns:a16="http://schemas.microsoft.com/office/drawing/2014/main" id="{4532F266-5930-2029-9885-EBB081A08CA7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071860" y="2521343"/>
              <a:ext cx="4986042" cy="373912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49509">
                      <a:extLst>
                        <a:ext uri="{9D8B030D-6E8A-4147-A177-3AD203B41FA5}">
                          <a16:colId xmlns:a16="http://schemas.microsoft.com/office/drawing/2014/main" val="1874362615"/>
                        </a:ext>
                      </a:extLst>
                    </a:gridCol>
                    <a:gridCol w="971756">
                      <a:extLst>
                        <a:ext uri="{9D8B030D-6E8A-4147-A177-3AD203B41FA5}">
                          <a16:colId xmlns:a16="http://schemas.microsoft.com/office/drawing/2014/main" val="1191165301"/>
                        </a:ext>
                      </a:extLst>
                    </a:gridCol>
                    <a:gridCol w="971756">
                      <a:extLst>
                        <a:ext uri="{9D8B030D-6E8A-4147-A177-3AD203B41FA5}">
                          <a16:colId xmlns:a16="http://schemas.microsoft.com/office/drawing/2014/main" val="1598401684"/>
                        </a:ext>
                      </a:extLst>
                    </a:gridCol>
                    <a:gridCol w="971756">
                      <a:extLst>
                        <a:ext uri="{9D8B030D-6E8A-4147-A177-3AD203B41FA5}">
                          <a16:colId xmlns:a16="http://schemas.microsoft.com/office/drawing/2014/main" val="3493507002"/>
                        </a:ext>
                      </a:extLst>
                    </a:gridCol>
                    <a:gridCol w="971756">
                      <a:extLst>
                        <a:ext uri="{9D8B030D-6E8A-4147-A177-3AD203B41FA5}">
                          <a16:colId xmlns:a16="http://schemas.microsoft.com/office/drawing/2014/main" val="2880839528"/>
                        </a:ext>
                      </a:extLst>
                    </a:gridCol>
                    <a:gridCol w="549509">
                      <a:extLst>
                        <a:ext uri="{9D8B030D-6E8A-4147-A177-3AD203B41FA5}">
                          <a16:colId xmlns:a16="http://schemas.microsoft.com/office/drawing/2014/main" val="2380178616"/>
                        </a:ext>
                      </a:extLst>
                    </a:gridCol>
                  </a:tblGrid>
                  <a:tr h="549509">
                    <a:tc>
                      <a:txBody>
                        <a:bodyPr/>
                        <a:lstStyle/>
                        <a:p>
                          <a:pPr algn="ctr"/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9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9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85029" marR="85029" marT="42514" marB="42514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pt-BR" sz="29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C</a:t>
                          </a:r>
                        </a:p>
                      </a:txBody>
                      <a:tcPr marL="85029" marR="85029" marT="42514" marB="42514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56145574"/>
                      </a:ext>
                    </a:extLst>
                  </a:tr>
                  <a:tr h="660026">
                    <a:tc row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9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9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A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85029" marR="85029" marT="42514" marB="42514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9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9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B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2868251530"/>
                      </a:ext>
                    </a:extLst>
                  </a:tr>
                  <a:tr h="660026">
                    <a:tc v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29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B</a:t>
                          </a:r>
                        </a:p>
                      </a:txBody>
                      <a:tcPr marL="85029" marR="85029" marT="42514" marB="42514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856427081"/>
                      </a:ext>
                    </a:extLst>
                  </a:tr>
                  <a:tr h="660026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pt-BR" sz="29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</a:t>
                          </a:r>
                        </a:p>
                      </a:txBody>
                      <a:tcPr marL="85029" marR="85029" marT="42514" marB="42514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X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X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24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X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77490832"/>
                      </a:ext>
                    </a:extLst>
                  </a:tr>
                  <a:tr h="660026">
                    <a:tc vMerge="1">
                      <a:txBody>
                        <a:bodyPr/>
                        <a:lstStyle/>
                        <a:p>
                          <a:pPr algn="ctr"/>
                          <a:r>
                            <a:rPr lang="pt-BR" sz="2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X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X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9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9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B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44599753"/>
                      </a:ext>
                    </a:extLst>
                  </a:tr>
                  <a:tr h="549509">
                    <a:tc>
                      <a:txBody>
                        <a:bodyPr/>
                        <a:lstStyle/>
                        <a:p>
                          <a:pPr algn="ctr"/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9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9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D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pt-BR" sz="29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D</a:t>
                          </a:r>
                        </a:p>
                      </a:txBody>
                      <a:tcPr marL="85029" marR="85029" marT="42514" marB="42514"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9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9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D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864724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ela 3">
                <a:extLst>
                  <a:ext uri="{FF2B5EF4-FFF2-40B4-BE49-F238E27FC236}">
                    <a16:creationId xmlns:a16="http://schemas.microsoft.com/office/drawing/2014/main" id="{4532F266-5930-2029-9885-EBB081A08CA7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071860" y="2521343"/>
              <a:ext cx="4986042" cy="373912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49509">
                      <a:extLst>
                        <a:ext uri="{9D8B030D-6E8A-4147-A177-3AD203B41FA5}">
                          <a16:colId xmlns:a16="http://schemas.microsoft.com/office/drawing/2014/main" val="1874362615"/>
                        </a:ext>
                      </a:extLst>
                    </a:gridCol>
                    <a:gridCol w="971756">
                      <a:extLst>
                        <a:ext uri="{9D8B030D-6E8A-4147-A177-3AD203B41FA5}">
                          <a16:colId xmlns:a16="http://schemas.microsoft.com/office/drawing/2014/main" val="1191165301"/>
                        </a:ext>
                      </a:extLst>
                    </a:gridCol>
                    <a:gridCol w="971756">
                      <a:extLst>
                        <a:ext uri="{9D8B030D-6E8A-4147-A177-3AD203B41FA5}">
                          <a16:colId xmlns:a16="http://schemas.microsoft.com/office/drawing/2014/main" val="1598401684"/>
                        </a:ext>
                      </a:extLst>
                    </a:gridCol>
                    <a:gridCol w="971756">
                      <a:extLst>
                        <a:ext uri="{9D8B030D-6E8A-4147-A177-3AD203B41FA5}">
                          <a16:colId xmlns:a16="http://schemas.microsoft.com/office/drawing/2014/main" val="3493507002"/>
                        </a:ext>
                      </a:extLst>
                    </a:gridCol>
                    <a:gridCol w="971756">
                      <a:extLst>
                        <a:ext uri="{9D8B030D-6E8A-4147-A177-3AD203B41FA5}">
                          <a16:colId xmlns:a16="http://schemas.microsoft.com/office/drawing/2014/main" val="2880839528"/>
                        </a:ext>
                      </a:extLst>
                    </a:gridCol>
                    <a:gridCol w="549509">
                      <a:extLst>
                        <a:ext uri="{9D8B030D-6E8A-4147-A177-3AD203B41FA5}">
                          <a16:colId xmlns:a16="http://schemas.microsoft.com/office/drawing/2014/main" val="2380178616"/>
                        </a:ext>
                      </a:extLst>
                    </a:gridCol>
                  </a:tblGrid>
                  <a:tr h="549509">
                    <a:tc>
                      <a:txBody>
                        <a:bodyPr/>
                        <a:lstStyle/>
                        <a:p>
                          <a:pPr algn="ctr"/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85029" marR="85029" marT="42514" marB="42514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28125" t="-10000" r="-128125" b="-612222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pt-BR" sz="29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C</a:t>
                          </a:r>
                        </a:p>
                      </a:txBody>
                      <a:tcPr marL="85029" marR="85029" marT="42514" marB="42514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56145574"/>
                      </a:ext>
                    </a:extLst>
                  </a:tr>
                  <a:tr h="660026">
                    <a:tc rowSpan="2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85029" marR="85029" marT="42514" marB="42514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45622" r="-811111" b="-1539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56250" t="-90826" r="-356250" b="-4055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156250" t="-90826" r="-256250" b="-4055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257862" t="-90826" r="-157862" b="-4055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355625" t="-90826" r="-56875" b="-4055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810000" t="-90826" r="-1111" b="-4055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68251530"/>
                      </a:ext>
                    </a:extLst>
                  </a:tr>
                  <a:tr h="660026">
                    <a:tc v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56250" t="-192593" r="-356250" b="-3092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156250" t="-192593" r="-256250" b="-3092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257862" t="-192593" r="-157862" b="-3092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355625" t="-192593" r="-56875" b="-309259"/>
                          </a:stretch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29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B</a:t>
                          </a:r>
                        </a:p>
                      </a:txBody>
                      <a:tcPr marL="85029" marR="85029" marT="42514" marB="42514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856427081"/>
                      </a:ext>
                    </a:extLst>
                  </a:tr>
                  <a:tr h="660026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pt-BR" sz="29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</a:t>
                          </a:r>
                        </a:p>
                      </a:txBody>
                      <a:tcPr marL="85029" marR="85029" marT="42514" marB="42514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56250" t="-292593" r="-356250" b="-2092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156250" t="-292593" r="-256250" b="-2092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24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355625" t="-292593" r="-56875" b="-209259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77490832"/>
                      </a:ext>
                    </a:extLst>
                  </a:tr>
                  <a:tr h="660026">
                    <a:tc vMerge="1">
                      <a:txBody>
                        <a:bodyPr/>
                        <a:lstStyle/>
                        <a:p>
                          <a:pPr algn="ctr"/>
                          <a:r>
                            <a:rPr lang="pt-BR" sz="2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56250" t="-388991" r="-356250" b="-1073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156250" t="-388991" r="-256250" b="-1073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257862" t="-388991" r="-157862" b="-1073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355625" t="-388991" r="-56875" b="-1073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10000" t="-388991" r="-1111" b="-1073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44599753"/>
                      </a:ext>
                    </a:extLst>
                  </a:tr>
                  <a:tr h="549509">
                    <a:tc>
                      <a:txBody>
                        <a:bodyPr/>
                        <a:lstStyle/>
                        <a:p>
                          <a:pPr algn="ctr"/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6250" t="-592222" r="-356250" b="-30000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pt-BR" sz="29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D</a:t>
                          </a:r>
                        </a:p>
                      </a:txBody>
                      <a:tcPr marL="85029" marR="85029" marT="42514" marB="42514"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55625" t="-592222" r="-56875" b="-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864724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CaixaDeTexto 5">
            <a:extLst>
              <a:ext uri="{FF2B5EF4-FFF2-40B4-BE49-F238E27FC236}">
                <a16:creationId xmlns:a16="http://schemas.microsoft.com/office/drawing/2014/main" id="{34276C31-197B-425D-A6B7-CFFFD5747EC0}"/>
              </a:ext>
            </a:extLst>
          </p:cNvPr>
          <p:cNvSpPr txBox="1"/>
          <p:nvPr/>
        </p:nvSpPr>
        <p:spPr>
          <a:xfrm>
            <a:off x="996188" y="2521343"/>
            <a:ext cx="6174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solidFill>
                  <a:srgbClr val="6F227C"/>
                </a:solidFill>
                <a:latin typeface="+mj-lt"/>
              </a:rPr>
              <a:t>S4</a:t>
            </a:r>
            <a:endParaRPr lang="pt-BR" b="1" dirty="0">
              <a:solidFill>
                <a:srgbClr val="6F227C"/>
              </a:solidFill>
              <a:latin typeface="+mj-lt"/>
            </a:endParaRP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167F0E99-B1FE-9AEC-7C46-DD5654AD724C}"/>
              </a:ext>
            </a:extLst>
          </p:cNvPr>
          <p:cNvSpPr/>
          <p:nvPr/>
        </p:nvSpPr>
        <p:spPr>
          <a:xfrm>
            <a:off x="1695450" y="3830411"/>
            <a:ext cx="781050" cy="1103539"/>
          </a:xfrm>
          <a:custGeom>
            <a:avLst/>
            <a:gdLst>
              <a:gd name="connsiteX0" fmla="*/ 0 w 781050"/>
              <a:gd name="connsiteY0" fmla="*/ 130178 h 1103539"/>
              <a:gd name="connsiteX1" fmla="*/ 130178 w 781050"/>
              <a:gd name="connsiteY1" fmla="*/ 0 h 1103539"/>
              <a:gd name="connsiteX2" fmla="*/ 650872 w 781050"/>
              <a:gd name="connsiteY2" fmla="*/ 0 h 1103539"/>
              <a:gd name="connsiteX3" fmla="*/ 781050 w 781050"/>
              <a:gd name="connsiteY3" fmla="*/ 130178 h 1103539"/>
              <a:gd name="connsiteX4" fmla="*/ 781050 w 781050"/>
              <a:gd name="connsiteY4" fmla="*/ 973361 h 1103539"/>
              <a:gd name="connsiteX5" fmla="*/ 650872 w 781050"/>
              <a:gd name="connsiteY5" fmla="*/ 1103539 h 1103539"/>
              <a:gd name="connsiteX6" fmla="*/ 130178 w 781050"/>
              <a:gd name="connsiteY6" fmla="*/ 1103539 h 1103539"/>
              <a:gd name="connsiteX7" fmla="*/ 0 w 781050"/>
              <a:gd name="connsiteY7" fmla="*/ 973361 h 1103539"/>
              <a:gd name="connsiteX8" fmla="*/ 0 w 781050"/>
              <a:gd name="connsiteY8" fmla="*/ 130178 h 1103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81050" h="1103539" extrusionOk="0">
                <a:moveTo>
                  <a:pt x="0" y="130178"/>
                </a:moveTo>
                <a:cubicBezTo>
                  <a:pt x="-6646" y="69943"/>
                  <a:pt x="47291" y="-4539"/>
                  <a:pt x="130178" y="0"/>
                </a:cubicBezTo>
                <a:cubicBezTo>
                  <a:pt x="333503" y="32766"/>
                  <a:pt x="415570" y="10206"/>
                  <a:pt x="650872" y="0"/>
                </a:cubicBezTo>
                <a:cubicBezTo>
                  <a:pt x="721204" y="522"/>
                  <a:pt x="775348" y="65026"/>
                  <a:pt x="781050" y="130178"/>
                </a:cubicBezTo>
                <a:cubicBezTo>
                  <a:pt x="797509" y="531733"/>
                  <a:pt x="775053" y="703513"/>
                  <a:pt x="781050" y="973361"/>
                </a:cubicBezTo>
                <a:cubicBezTo>
                  <a:pt x="787178" y="1039431"/>
                  <a:pt x="736170" y="1104423"/>
                  <a:pt x="650872" y="1103539"/>
                </a:cubicBezTo>
                <a:cubicBezTo>
                  <a:pt x="474252" y="1136097"/>
                  <a:pt x="187330" y="1084535"/>
                  <a:pt x="130178" y="1103539"/>
                </a:cubicBezTo>
                <a:cubicBezTo>
                  <a:pt x="71122" y="1105401"/>
                  <a:pt x="-4756" y="1043086"/>
                  <a:pt x="0" y="973361"/>
                </a:cubicBezTo>
                <a:cubicBezTo>
                  <a:pt x="51535" y="668368"/>
                  <a:pt x="9800" y="454838"/>
                  <a:pt x="0" y="130178"/>
                </a:cubicBezTo>
                <a:close/>
              </a:path>
            </a:pathLst>
          </a:custGeom>
          <a:noFill/>
          <a:ln w="38100">
            <a:prstDash val="dashDot"/>
            <a:extLst>
              <a:ext uri="{C807C97D-BFC1-408E-A445-0C87EB9F89A2}">
                <ask:lineSketchStyleProps xmlns:ask="http://schemas.microsoft.com/office/drawing/2018/sketchyshapes" sd="981765707">
                  <a:prstGeom prst="round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8" name="Tabela 8">
                <a:extLst>
                  <a:ext uri="{FF2B5EF4-FFF2-40B4-BE49-F238E27FC236}">
                    <a16:creationId xmlns:a16="http://schemas.microsoft.com/office/drawing/2014/main" id="{E92C7788-2AD4-6F21-E5DA-4C3874640A0F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124701" y="1673225"/>
              <a:ext cx="3724274" cy="503148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52524">
                      <a:extLst>
                        <a:ext uri="{9D8B030D-6E8A-4147-A177-3AD203B41FA5}">
                          <a16:colId xmlns:a16="http://schemas.microsoft.com/office/drawing/2014/main" val="1194101161"/>
                        </a:ext>
                      </a:extLst>
                    </a:gridCol>
                    <a:gridCol w="2571750">
                      <a:extLst>
                        <a:ext uri="{9D8B030D-6E8A-4147-A177-3AD203B41FA5}">
                          <a16:colId xmlns:a16="http://schemas.microsoft.com/office/drawing/2014/main" val="239271039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DEC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EXPRESSÃO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190234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40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4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A</m:t>
                                    </m:r>
                                  </m:e>
                                </m:acc>
                                <m:acc>
                                  <m:accPr>
                                    <m:chr m:val="̅"/>
                                    <m:ctrlPr>
                                      <a:rPr lang="pt-BR" sz="240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4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B</m:t>
                                    </m:r>
                                  </m:e>
                                </m:acc>
                                <m:acc>
                                  <m:accPr>
                                    <m:chr m:val="̅"/>
                                    <m:ctrlPr>
                                      <a:rPr lang="pt-BR" sz="240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4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C</m:t>
                                    </m:r>
                                  </m:e>
                                </m:acc>
                                <m:acc>
                                  <m:accPr>
                                    <m:chr m:val="̅"/>
                                    <m:ctrlPr>
                                      <a:rPr lang="pt-BR" sz="240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4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D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400" i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464908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40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4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A</m:t>
                                    </m:r>
                                  </m:e>
                                </m:acc>
                                <m:acc>
                                  <m:accPr>
                                    <m:chr m:val="̅"/>
                                    <m:ctrlPr>
                                      <a:rPr lang="pt-BR" sz="240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4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B</m:t>
                                    </m:r>
                                  </m:e>
                                </m:acc>
                                <m:acc>
                                  <m:accPr>
                                    <m:chr m:val="̅"/>
                                    <m:ctrlPr>
                                      <a:rPr lang="pt-BR" sz="240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4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C</m:t>
                                    </m:r>
                                  </m:e>
                                </m:acc>
                                <m:r>
                                  <m:rPr>
                                    <m:sty m:val="p"/>
                                  </m:rP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D</m:t>
                                </m:r>
                              </m:oMath>
                            </m:oMathPara>
                          </a14:m>
                          <a:endParaRPr lang="pt-BR" sz="2400" i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260297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40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4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B</m:t>
                                    </m:r>
                                  </m:e>
                                </m:acc>
                                <m:r>
                                  <m:rPr>
                                    <m:sty m:val="p"/>
                                  </m:rP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C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pt-BR" sz="240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4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D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70581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40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4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B</m:t>
                                    </m:r>
                                  </m:e>
                                </m:acc>
                                <m:r>
                                  <m:rPr>
                                    <m:sty m:val="p"/>
                                  </m:rP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CD</m:t>
                                </m:r>
                              </m:oMath>
                            </m:oMathPara>
                          </a14:m>
                          <a:endParaRPr lang="pt-BR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834076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B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pt-BR" sz="240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4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C</m:t>
                                    </m:r>
                                  </m:e>
                                </m:acc>
                                <m:acc>
                                  <m:accPr>
                                    <m:chr m:val="̅"/>
                                    <m:ctrlPr>
                                      <a:rPr lang="pt-BR" sz="240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4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D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991355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966344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616785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364433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8110151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4810913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8" name="Tabela 8">
                <a:extLst>
                  <a:ext uri="{FF2B5EF4-FFF2-40B4-BE49-F238E27FC236}">
                    <a16:creationId xmlns:a16="http://schemas.microsoft.com/office/drawing/2014/main" id="{E92C7788-2AD4-6F21-E5DA-4C3874640A0F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124701" y="1673225"/>
              <a:ext cx="3724274" cy="503148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52524">
                      <a:extLst>
                        <a:ext uri="{9D8B030D-6E8A-4147-A177-3AD203B41FA5}">
                          <a16:colId xmlns:a16="http://schemas.microsoft.com/office/drawing/2014/main" val="1194101161"/>
                        </a:ext>
                      </a:extLst>
                    </a:gridCol>
                    <a:gridCol w="2571750">
                      <a:extLst>
                        <a:ext uri="{9D8B030D-6E8A-4147-A177-3AD203B41FA5}">
                          <a16:colId xmlns:a16="http://schemas.microsoft.com/office/drawing/2014/main" val="2392710391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DEC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EXPRESSÃO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19023437"/>
                      </a:ext>
                    </a:extLst>
                  </a:tr>
                  <a:tr h="45796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3"/>
                          <a:stretch>
                            <a:fillRect l="-44917" t="-110667" r="-946" b="-932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46490845"/>
                      </a:ext>
                    </a:extLst>
                  </a:tr>
                  <a:tr h="45796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3"/>
                          <a:stretch>
                            <a:fillRect l="-44917" t="-210667" r="-946" b="-832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2602970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3"/>
                          <a:stretch>
                            <a:fillRect l="-44917" t="-310667" r="-946" b="-732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705812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3"/>
                          <a:stretch>
                            <a:fillRect l="-44917" t="-405263" r="-946" b="-62236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83407616"/>
                      </a:ext>
                    </a:extLst>
                  </a:tr>
                  <a:tr h="45796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3"/>
                          <a:stretch>
                            <a:fillRect l="-44917" t="-512000" r="-946" b="-5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9135588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96634445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6167856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36443396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811015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4810913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BBDE2D4-20CC-4021-9A7C-53D4B4D7E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/>
              <a:t>24</a:t>
            </a:r>
          </a:p>
        </p:txBody>
      </p:sp>
    </p:spTree>
    <p:extLst>
      <p:ext uri="{BB962C8B-B14F-4D97-AF65-F5344CB8AC3E}">
        <p14:creationId xmlns:p14="http://schemas.microsoft.com/office/powerpoint/2010/main" val="157930075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427EED-7B7F-D6AC-6C01-70E63600B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Decodificador “Binário </a:t>
            </a:r>
            <a:r>
              <a:rPr lang="pt-BR" dirty="0">
                <a:sym typeface="Wingdings" panose="05000000000000000000" pitchFamily="2" charset="2"/>
              </a:rPr>
              <a:t> Decimal” – Circuito Combinacional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ela 3">
                <a:extLst>
                  <a:ext uri="{FF2B5EF4-FFF2-40B4-BE49-F238E27FC236}">
                    <a16:creationId xmlns:a16="http://schemas.microsoft.com/office/drawing/2014/main" id="{4532F266-5930-2029-9885-EBB081A08CA7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071860" y="2521343"/>
              <a:ext cx="4986042" cy="373912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49509">
                      <a:extLst>
                        <a:ext uri="{9D8B030D-6E8A-4147-A177-3AD203B41FA5}">
                          <a16:colId xmlns:a16="http://schemas.microsoft.com/office/drawing/2014/main" val="1874362615"/>
                        </a:ext>
                      </a:extLst>
                    </a:gridCol>
                    <a:gridCol w="971756">
                      <a:extLst>
                        <a:ext uri="{9D8B030D-6E8A-4147-A177-3AD203B41FA5}">
                          <a16:colId xmlns:a16="http://schemas.microsoft.com/office/drawing/2014/main" val="1191165301"/>
                        </a:ext>
                      </a:extLst>
                    </a:gridCol>
                    <a:gridCol w="971756">
                      <a:extLst>
                        <a:ext uri="{9D8B030D-6E8A-4147-A177-3AD203B41FA5}">
                          <a16:colId xmlns:a16="http://schemas.microsoft.com/office/drawing/2014/main" val="1598401684"/>
                        </a:ext>
                      </a:extLst>
                    </a:gridCol>
                    <a:gridCol w="971756">
                      <a:extLst>
                        <a:ext uri="{9D8B030D-6E8A-4147-A177-3AD203B41FA5}">
                          <a16:colId xmlns:a16="http://schemas.microsoft.com/office/drawing/2014/main" val="3493507002"/>
                        </a:ext>
                      </a:extLst>
                    </a:gridCol>
                    <a:gridCol w="971756">
                      <a:extLst>
                        <a:ext uri="{9D8B030D-6E8A-4147-A177-3AD203B41FA5}">
                          <a16:colId xmlns:a16="http://schemas.microsoft.com/office/drawing/2014/main" val="2880839528"/>
                        </a:ext>
                      </a:extLst>
                    </a:gridCol>
                    <a:gridCol w="549509">
                      <a:extLst>
                        <a:ext uri="{9D8B030D-6E8A-4147-A177-3AD203B41FA5}">
                          <a16:colId xmlns:a16="http://schemas.microsoft.com/office/drawing/2014/main" val="2380178616"/>
                        </a:ext>
                      </a:extLst>
                    </a:gridCol>
                  </a:tblGrid>
                  <a:tr h="549509">
                    <a:tc>
                      <a:txBody>
                        <a:bodyPr/>
                        <a:lstStyle/>
                        <a:p>
                          <a:pPr algn="ctr"/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9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9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85029" marR="85029" marT="42514" marB="42514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pt-BR" sz="29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C</a:t>
                          </a:r>
                        </a:p>
                      </a:txBody>
                      <a:tcPr marL="85029" marR="85029" marT="42514" marB="42514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56145574"/>
                      </a:ext>
                    </a:extLst>
                  </a:tr>
                  <a:tr h="660026">
                    <a:tc row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9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9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A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85029" marR="85029" marT="42514" marB="42514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4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A</m:t>
                                    </m:r>
                                  </m:e>
                                </m:acc>
                                <m:acc>
                                  <m:accPr>
                                    <m:chr m:val="̅"/>
                                    <m:ctrlPr>
                                      <a:rPr lang="pt-BR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4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B</m:t>
                                    </m:r>
                                  </m:e>
                                </m:acc>
                                <m:acc>
                                  <m:accPr>
                                    <m:chr m:val="̅"/>
                                    <m:ctrlPr>
                                      <a:rPr lang="pt-BR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4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C</m:t>
                                    </m:r>
                                  </m:e>
                                </m:acc>
                                <m:acc>
                                  <m:accPr>
                                    <m:chr m:val="̅"/>
                                    <m:ctrlPr>
                                      <a:rPr lang="pt-BR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4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D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400" b="0" i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4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A</m:t>
                                    </m:r>
                                  </m:e>
                                </m:acc>
                                <m:acc>
                                  <m:accPr>
                                    <m:chr m:val="̅"/>
                                    <m:ctrlPr>
                                      <a:rPr lang="pt-BR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4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B</m:t>
                                    </m:r>
                                  </m:e>
                                </m:acc>
                                <m:acc>
                                  <m:accPr>
                                    <m:chr m:val="̅"/>
                                    <m:ctrlPr>
                                      <a:rPr lang="pt-BR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4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C</m:t>
                                    </m:r>
                                  </m:e>
                                </m:acc>
                                <m:r>
                                  <m:rPr>
                                    <m:sty m:val="p"/>
                                  </m:rP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D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4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A</m:t>
                                    </m:r>
                                  </m:e>
                                </m:acc>
                                <m:acc>
                                  <m:accPr>
                                    <m:chr m:val="̅"/>
                                    <m:ctrlPr>
                                      <a:rPr lang="pt-BR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4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B</m:t>
                                    </m:r>
                                  </m:e>
                                </m:acc>
                                <m:r>
                                  <m:rPr>
                                    <m:sty m:val="p"/>
                                  </m:rP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CD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4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A</m:t>
                                    </m:r>
                                  </m:e>
                                </m:acc>
                                <m:acc>
                                  <m:accPr>
                                    <m:chr m:val="̅"/>
                                    <m:ctrlPr>
                                      <a:rPr lang="pt-BR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4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B</m:t>
                                    </m:r>
                                  </m:e>
                                </m:acc>
                                <m:r>
                                  <m:rPr>
                                    <m:sty m:val="p"/>
                                  </m:rP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C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pt-BR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4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D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9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9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B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2868251530"/>
                      </a:ext>
                    </a:extLst>
                  </a:tr>
                  <a:tr h="660026">
                    <a:tc v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4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A</m:t>
                                    </m:r>
                                  </m:e>
                                </m:acc>
                                <m:r>
                                  <m:rPr>
                                    <m:sty m:val="p"/>
                                  </m:rP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B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pt-BR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4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C</m:t>
                                    </m:r>
                                  </m:e>
                                </m:acc>
                                <m:acc>
                                  <m:accPr>
                                    <m:chr m:val="̅"/>
                                    <m:ctrlPr>
                                      <a:rPr lang="pt-BR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4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D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4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A</m:t>
                                    </m:r>
                                  </m:e>
                                </m:acc>
                                <m:r>
                                  <m:rPr>
                                    <m:sty m:val="p"/>
                                  </m:rP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B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pt-BR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4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C</m:t>
                                    </m:r>
                                  </m:e>
                                </m:acc>
                                <m:r>
                                  <m:rPr>
                                    <m:sty m:val="p"/>
                                  </m:rP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D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4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A</m:t>
                                    </m:r>
                                  </m:e>
                                </m:acc>
                                <m:r>
                                  <m:rPr>
                                    <m:sty m:val="p"/>
                                  </m:rP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BCD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4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A</m:t>
                                    </m:r>
                                  </m:e>
                                </m:acc>
                                <m:r>
                                  <m:rPr>
                                    <m:sty m:val="p"/>
                                  </m:rP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BC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pt-BR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4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D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29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B</a:t>
                          </a:r>
                        </a:p>
                      </a:txBody>
                      <a:tcPr marL="85029" marR="85029" marT="42514" marB="42514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856427081"/>
                      </a:ext>
                    </a:extLst>
                  </a:tr>
                  <a:tr h="660026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pt-BR" sz="29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</a:t>
                          </a:r>
                        </a:p>
                      </a:txBody>
                      <a:tcPr marL="85029" marR="85029" marT="42514" marB="42514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AB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pt-BR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4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C</m:t>
                                    </m:r>
                                  </m:e>
                                </m:acc>
                                <m:acc>
                                  <m:accPr>
                                    <m:chr m:val="̅"/>
                                    <m:ctrlPr>
                                      <a:rPr lang="pt-BR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4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D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AB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pt-BR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4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C</m:t>
                                    </m:r>
                                  </m:e>
                                </m:acc>
                                <m:r>
                                  <m:rPr>
                                    <m:sty m:val="p"/>
                                  </m:rP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D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ABCD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ABC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pt-BR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4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D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77490832"/>
                      </a:ext>
                    </a:extLst>
                  </a:tr>
                  <a:tr h="660026">
                    <a:tc vMerge="1">
                      <a:txBody>
                        <a:bodyPr/>
                        <a:lstStyle/>
                        <a:p>
                          <a:pPr algn="ctr"/>
                          <a:r>
                            <a:rPr lang="pt-BR" sz="2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A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pt-BR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4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B</m:t>
                                    </m:r>
                                  </m:e>
                                </m:acc>
                                <m:acc>
                                  <m:accPr>
                                    <m:chr m:val="̅"/>
                                    <m:ctrlPr>
                                      <a:rPr lang="pt-BR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4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C</m:t>
                                    </m:r>
                                  </m:e>
                                </m:acc>
                                <m:acc>
                                  <m:accPr>
                                    <m:chr m:val="̅"/>
                                    <m:ctrlPr>
                                      <a:rPr lang="pt-BR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4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D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A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pt-BR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4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B</m:t>
                                    </m:r>
                                  </m:e>
                                </m:acc>
                                <m:acc>
                                  <m:accPr>
                                    <m:chr m:val="̅"/>
                                    <m:ctrlPr>
                                      <a:rPr lang="pt-BR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4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C</m:t>
                                    </m:r>
                                  </m:e>
                                </m:acc>
                                <m:r>
                                  <m:rPr>
                                    <m:sty m:val="p"/>
                                  </m:rP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D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A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pt-BR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4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B</m:t>
                                    </m:r>
                                  </m:e>
                                </m:acc>
                                <m:r>
                                  <m:rPr>
                                    <m:sty m:val="p"/>
                                  </m:rP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CD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A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pt-BR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4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B</m:t>
                                    </m:r>
                                  </m:e>
                                </m:acc>
                                <m:r>
                                  <m:rPr>
                                    <m:sty m:val="p"/>
                                  </m:rP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C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pt-BR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4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D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9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9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B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44599753"/>
                      </a:ext>
                    </a:extLst>
                  </a:tr>
                  <a:tr h="549509">
                    <a:tc>
                      <a:txBody>
                        <a:bodyPr/>
                        <a:lstStyle/>
                        <a:p>
                          <a:pPr algn="ctr"/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9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9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D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pt-BR" sz="29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D</a:t>
                          </a:r>
                        </a:p>
                      </a:txBody>
                      <a:tcPr marL="85029" marR="85029" marT="42514" marB="42514"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9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9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D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864724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ela 3">
                <a:extLst>
                  <a:ext uri="{FF2B5EF4-FFF2-40B4-BE49-F238E27FC236}">
                    <a16:creationId xmlns:a16="http://schemas.microsoft.com/office/drawing/2014/main" id="{4532F266-5930-2029-9885-EBB081A08CA7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071860" y="2521343"/>
              <a:ext cx="4986042" cy="373912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49509">
                      <a:extLst>
                        <a:ext uri="{9D8B030D-6E8A-4147-A177-3AD203B41FA5}">
                          <a16:colId xmlns:a16="http://schemas.microsoft.com/office/drawing/2014/main" val="1874362615"/>
                        </a:ext>
                      </a:extLst>
                    </a:gridCol>
                    <a:gridCol w="971756">
                      <a:extLst>
                        <a:ext uri="{9D8B030D-6E8A-4147-A177-3AD203B41FA5}">
                          <a16:colId xmlns:a16="http://schemas.microsoft.com/office/drawing/2014/main" val="1191165301"/>
                        </a:ext>
                      </a:extLst>
                    </a:gridCol>
                    <a:gridCol w="971756">
                      <a:extLst>
                        <a:ext uri="{9D8B030D-6E8A-4147-A177-3AD203B41FA5}">
                          <a16:colId xmlns:a16="http://schemas.microsoft.com/office/drawing/2014/main" val="1598401684"/>
                        </a:ext>
                      </a:extLst>
                    </a:gridCol>
                    <a:gridCol w="971756">
                      <a:extLst>
                        <a:ext uri="{9D8B030D-6E8A-4147-A177-3AD203B41FA5}">
                          <a16:colId xmlns:a16="http://schemas.microsoft.com/office/drawing/2014/main" val="3493507002"/>
                        </a:ext>
                      </a:extLst>
                    </a:gridCol>
                    <a:gridCol w="971756">
                      <a:extLst>
                        <a:ext uri="{9D8B030D-6E8A-4147-A177-3AD203B41FA5}">
                          <a16:colId xmlns:a16="http://schemas.microsoft.com/office/drawing/2014/main" val="2880839528"/>
                        </a:ext>
                      </a:extLst>
                    </a:gridCol>
                    <a:gridCol w="549509">
                      <a:extLst>
                        <a:ext uri="{9D8B030D-6E8A-4147-A177-3AD203B41FA5}">
                          <a16:colId xmlns:a16="http://schemas.microsoft.com/office/drawing/2014/main" val="2380178616"/>
                        </a:ext>
                      </a:extLst>
                    </a:gridCol>
                  </a:tblGrid>
                  <a:tr h="549509">
                    <a:tc>
                      <a:txBody>
                        <a:bodyPr/>
                        <a:lstStyle/>
                        <a:p>
                          <a:pPr algn="ctr"/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85029" marR="85029" marT="42514" marB="42514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28125" t="-10000" r="-128125" b="-612222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pt-BR" sz="29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C</a:t>
                          </a:r>
                        </a:p>
                      </a:txBody>
                      <a:tcPr marL="85029" marR="85029" marT="42514" marB="42514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56145574"/>
                      </a:ext>
                    </a:extLst>
                  </a:tr>
                  <a:tr h="660026">
                    <a:tc rowSpan="2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85029" marR="85029" marT="42514" marB="42514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45622" r="-811111" b="-1539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56250" t="-90826" r="-356250" b="-4055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156250" t="-90826" r="-256250" b="-4055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257862" t="-90826" r="-157862" b="-4055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355625" t="-90826" r="-56875" b="-4055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810000" t="-90826" r="-1111" b="-4055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68251530"/>
                      </a:ext>
                    </a:extLst>
                  </a:tr>
                  <a:tr h="660026">
                    <a:tc v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56250" t="-192593" r="-356250" b="-3092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156250" t="-192593" r="-256250" b="-3092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257862" t="-192593" r="-157862" b="-3092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355625" t="-192593" r="-56875" b="-309259"/>
                          </a:stretch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29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B</a:t>
                          </a:r>
                        </a:p>
                      </a:txBody>
                      <a:tcPr marL="85029" marR="85029" marT="42514" marB="42514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856427081"/>
                      </a:ext>
                    </a:extLst>
                  </a:tr>
                  <a:tr h="660026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pt-BR" sz="29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</a:t>
                          </a:r>
                        </a:p>
                      </a:txBody>
                      <a:tcPr marL="85029" marR="85029" marT="42514" marB="42514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56250" t="-292593" r="-356250" b="-2092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156250" t="-292593" r="-256250" b="-2092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257862" t="-292593" r="-157862" b="-2092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355625" t="-292593" r="-56875" b="-209259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77490832"/>
                      </a:ext>
                    </a:extLst>
                  </a:tr>
                  <a:tr h="660026">
                    <a:tc vMerge="1">
                      <a:txBody>
                        <a:bodyPr/>
                        <a:lstStyle/>
                        <a:p>
                          <a:pPr algn="ctr"/>
                          <a:r>
                            <a:rPr lang="pt-BR" sz="2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56250" t="-388991" r="-356250" b="-1073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156250" t="-388991" r="-256250" b="-1073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257862" t="-388991" r="-157862" b="-1073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355625" t="-388991" r="-56875" b="-1073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10000" t="-388991" r="-1111" b="-1073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44599753"/>
                      </a:ext>
                    </a:extLst>
                  </a:tr>
                  <a:tr h="549509">
                    <a:tc>
                      <a:txBody>
                        <a:bodyPr/>
                        <a:lstStyle/>
                        <a:p>
                          <a:pPr algn="ctr"/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6250" t="-592222" r="-356250" b="-30000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pt-BR" sz="29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D</a:t>
                          </a:r>
                        </a:p>
                      </a:txBody>
                      <a:tcPr marL="85029" marR="85029" marT="42514" marB="42514"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55625" t="-592222" r="-56875" b="-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8647246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39F3923C-E339-56FB-C9B2-F69829E51E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2808550"/>
              </p:ext>
            </p:extLst>
          </p:nvPr>
        </p:nvGraphicFramePr>
        <p:xfrm>
          <a:off x="7113815" y="1901825"/>
          <a:ext cx="3755570" cy="435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1114">
                  <a:extLst>
                    <a:ext uri="{9D8B030D-6E8A-4147-A177-3AD203B41FA5}">
                      <a16:colId xmlns:a16="http://schemas.microsoft.com/office/drawing/2014/main" val="1048144912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408744445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3640525091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2253530810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1722894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9513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9501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4948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09543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483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4384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5388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2953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9297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11165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3212319"/>
                  </a:ext>
                </a:extLst>
              </a:tr>
            </a:tbl>
          </a:graphicData>
        </a:graphic>
      </p:graphicFrame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9AD4D46-E7BB-4530-B1D9-4F680767F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/>
              <a:t>25</a:t>
            </a:r>
          </a:p>
        </p:txBody>
      </p:sp>
    </p:spTree>
    <p:extLst>
      <p:ext uri="{BB962C8B-B14F-4D97-AF65-F5344CB8AC3E}">
        <p14:creationId xmlns:p14="http://schemas.microsoft.com/office/powerpoint/2010/main" val="31234084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427EED-7B7F-D6AC-6C01-70E63600B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Decodificador “Binário </a:t>
            </a:r>
            <a:r>
              <a:rPr lang="pt-BR" dirty="0">
                <a:sym typeface="Wingdings" panose="05000000000000000000" pitchFamily="2" charset="2"/>
              </a:rPr>
              <a:t> Decimal” – Circuito Combinacional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ela 3">
                <a:extLst>
                  <a:ext uri="{FF2B5EF4-FFF2-40B4-BE49-F238E27FC236}">
                    <a16:creationId xmlns:a16="http://schemas.microsoft.com/office/drawing/2014/main" id="{4532F266-5930-2029-9885-EBB081A08CA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36295916"/>
                  </p:ext>
                </p:extLst>
              </p:nvPr>
            </p:nvGraphicFramePr>
            <p:xfrm>
              <a:off x="1071860" y="2521343"/>
              <a:ext cx="4986042" cy="373912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49509">
                      <a:extLst>
                        <a:ext uri="{9D8B030D-6E8A-4147-A177-3AD203B41FA5}">
                          <a16:colId xmlns:a16="http://schemas.microsoft.com/office/drawing/2014/main" val="1874362615"/>
                        </a:ext>
                      </a:extLst>
                    </a:gridCol>
                    <a:gridCol w="971756">
                      <a:extLst>
                        <a:ext uri="{9D8B030D-6E8A-4147-A177-3AD203B41FA5}">
                          <a16:colId xmlns:a16="http://schemas.microsoft.com/office/drawing/2014/main" val="1191165301"/>
                        </a:ext>
                      </a:extLst>
                    </a:gridCol>
                    <a:gridCol w="971756">
                      <a:extLst>
                        <a:ext uri="{9D8B030D-6E8A-4147-A177-3AD203B41FA5}">
                          <a16:colId xmlns:a16="http://schemas.microsoft.com/office/drawing/2014/main" val="1598401684"/>
                        </a:ext>
                      </a:extLst>
                    </a:gridCol>
                    <a:gridCol w="971756">
                      <a:extLst>
                        <a:ext uri="{9D8B030D-6E8A-4147-A177-3AD203B41FA5}">
                          <a16:colId xmlns:a16="http://schemas.microsoft.com/office/drawing/2014/main" val="3493507002"/>
                        </a:ext>
                      </a:extLst>
                    </a:gridCol>
                    <a:gridCol w="971756">
                      <a:extLst>
                        <a:ext uri="{9D8B030D-6E8A-4147-A177-3AD203B41FA5}">
                          <a16:colId xmlns:a16="http://schemas.microsoft.com/office/drawing/2014/main" val="2880839528"/>
                        </a:ext>
                      </a:extLst>
                    </a:gridCol>
                    <a:gridCol w="549509">
                      <a:extLst>
                        <a:ext uri="{9D8B030D-6E8A-4147-A177-3AD203B41FA5}">
                          <a16:colId xmlns:a16="http://schemas.microsoft.com/office/drawing/2014/main" val="2380178616"/>
                        </a:ext>
                      </a:extLst>
                    </a:gridCol>
                  </a:tblGrid>
                  <a:tr h="549509">
                    <a:tc>
                      <a:txBody>
                        <a:bodyPr/>
                        <a:lstStyle/>
                        <a:p>
                          <a:pPr algn="ctr"/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9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9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85029" marR="85029" marT="42514" marB="42514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pt-BR" sz="29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C</a:t>
                          </a:r>
                        </a:p>
                      </a:txBody>
                      <a:tcPr marL="85029" marR="85029" marT="42514" marB="42514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56145574"/>
                      </a:ext>
                    </a:extLst>
                  </a:tr>
                  <a:tr h="660026">
                    <a:tc row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9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9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A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85029" marR="85029" marT="42514" marB="42514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9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9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B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2868251530"/>
                      </a:ext>
                    </a:extLst>
                  </a:tr>
                  <a:tr h="660026">
                    <a:tc v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29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B</a:t>
                          </a:r>
                        </a:p>
                      </a:txBody>
                      <a:tcPr marL="85029" marR="85029" marT="42514" marB="42514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856427081"/>
                      </a:ext>
                    </a:extLst>
                  </a:tr>
                  <a:tr h="660026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pt-BR" sz="29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</a:t>
                          </a:r>
                        </a:p>
                      </a:txBody>
                      <a:tcPr marL="85029" marR="85029" marT="42514" marB="42514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X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X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24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X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77490832"/>
                      </a:ext>
                    </a:extLst>
                  </a:tr>
                  <a:tr h="660026">
                    <a:tc vMerge="1">
                      <a:txBody>
                        <a:bodyPr/>
                        <a:lstStyle/>
                        <a:p>
                          <a:pPr algn="ctr"/>
                          <a:r>
                            <a:rPr lang="pt-BR" sz="2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X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X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9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9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B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44599753"/>
                      </a:ext>
                    </a:extLst>
                  </a:tr>
                  <a:tr h="549509">
                    <a:tc>
                      <a:txBody>
                        <a:bodyPr/>
                        <a:lstStyle/>
                        <a:p>
                          <a:pPr algn="ctr"/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9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9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D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pt-BR" sz="29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D</a:t>
                          </a:r>
                        </a:p>
                      </a:txBody>
                      <a:tcPr marL="85029" marR="85029" marT="42514" marB="42514"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9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9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D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864724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ela 3">
                <a:extLst>
                  <a:ext uri="{FF2B5EF4-FFF2-40B4-BE49-F238E27FC236}">
                    <a16:creationId xmlns:a16="http://schemas.microsoft.com/office/drawing/2014/main" id="{4532F266-5930-2029-9885-EBB081A08CA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36295916"/>
                  </p:ext>
                </p:extLst>
              </p:nvPr>
            </p:nvGraphicFramePr>
            <p:xfrm>
              <a:off x="1071860" y="2521343"/>
              <a:ext cx="4986042" cy="373912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49509">
                      <a:extLst>
                        <a:ext uri="{9D8B030D-6E8A-4147-A177-3AD203B41FA5}">
                          <a16:colId xmlns:a16="http://schemas.microsoft.com/office/drawing/2014/main" val="1874362615"/>
                        </a:ext>
                      </a:extLst>
                    </a:gridCol>
                    <a:gridCol w="971756">
                      <a:extLst>
                        <a:ext uri="{9D8B030D-6E8A-4147-A177-3AD203B41FA5}">
                          <a16:colId xmlns:a16="http://schemas.microsoft.com/office/drawing/2014/main" val="1191165301"/>
                        </a:ext>
                      </a:extLst>
                    </a:gridCol>
                    <a:gridCol w="971756">
                      <a:extLst>
                        <a:ext uri="{9D8B030D-6E8A-4147-A177-3AD203B41FA5}">
                          <a16:colId xmlns:a16="http://schemas.microsoft.com/office/drawing/2014/main" val="1598401684"/>
                        </a:ext>
                      </a:extLst>
                    </a:gridCol>
                    <a:gridCol w="971756">
                      <a:extLst>
                        <a:ext uri="{9D8B030D-6E8A-4147-A177-3AD203B41FA5}">
                          <a16:colId xmlns:a16="http://schemas.microsoft.com/office/drawing/2014/main" val="3493507002"/>
                        </a:ext>
                      </a:extLst>
                    </a:gridCol>
                    <a:gridCol w="971756">
                      <a:extLst>
                        <a:ext uri="{9D8B030D-6E8A-4147-A177-3AD203B41FA5}">
                          <a16:colId xmlns:a16="http://schemas.microsoft.com/office/drawing/2014/main" val="2880839528"/>
                        </a:ext>
                      </a:extLst>
                    </a:gridCol>
                    <a:gridCol w="549509">
                      <a:extLst>
                        <a:ext uri="{9D8B030D-6E8A-4147-A177-3AD203B41FA5}">
                          <a16:colId xmlns:a16="http://schemas.microsoft.com/office/drawing/2014/main" val="2380178616"/>
                        </a:ext>
                      </a:extLst>
                    </a:gridCol>
                  </a:tblGrid>
                  <a:tr h="549509">
                    <a:tc>
                      <a:txBody>
                        <a:bodyPr/>
                        <a:lstStyle/>
                        <a:p>
                          <a:pPr algn="ctr"/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85029" marR="85029" marT="42514" marB="42514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28125" t="-10000" r="-128125" b="-612222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pt-BR" sz="29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C</a:t>
                          </a:r>
                        </a:p>
                      </a:txBody>
                      <a:tcPr marL="85029" marR="85029" marT="42514" marB="42514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56145574"/>
                      </a:ext>
                    </a:extLst>
                  </a:tr>
                  <a:tr h="660026">
                    <a:tc rowSpan="2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85029" marR="85029" marT="42514" marB="42514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45622" r="-811111" b="-1539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56250" t="-90826" r="-356250" b="-4055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156250" t="-90826" r="-256250" b="-4055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257862" t="-90826" r="-157862" b="-4055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355625" t="-90826" r="-56875" b="-4055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810000" t="-90826" r="-1111" b="-4055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68251530"/>
                      </a:ext>
                    </a:extLst>
                  </a:tr>
                  <a:tr h="660026">
                    <a:tc v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56250" t="-192593" r="-356250" b="-3092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156250" t="-192593" r="-256250" b="-3092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257862" t="-192593" r="-157862" b="-3092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355625" t="-192593" r="-56875" b="-309259"/>
                          </a:stretch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29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B</a:t>
                          </a:r>
                        </a:p>
                      </a:txBody>
                      <a:tcPr marL="85029" marR="85029" marT="42514" marB="42514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856427081"/>
                      </a:ext>
                    </a:extLst>
                  </a:tr>
                  <a:tr h="660026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pt-BR" sz="29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</a:t>
                          </a:r>
                        </a:p>
                      </a:txBody>
                      <a:tcPr marL="85029" marR="85029" marT="42514" marB="42514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56250" t="-292593" r="-356250" b="-2092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156250" t="-292593" r="-256250" b="-2092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24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355625" t="-292593" r="-56875" b="-209259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77490832"/>
                      </a:ext>
                    </a:extLst>
                  </a:tr>
                  <a:tr h="660026">
                    <a:tc vMerge="1">
                      <a:txBody>
                        <a:bodyPr/>
                        <a:lstStyle/>
                        <a:p>
                          <a:pPr algn="ctr"/>
                          <a:r>
                            <a:rPr lang="pt-BR" sz="2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56250" t="-388991" r="-356250" b="-1073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156250" t="-388991" r="-256250" b="-1073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257862" t="-388991" r="-157862" b="-1073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355625" t="-388991" r="-56875" b="-1073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10000" t="-388991" r="-1111" b="-1073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44599753"/>
                      </a:ext>
                    </a:extLst>
                  </a:tr>
                  <a:tr h="549509">
                    <a:tc>
                      <a:txBody>
                        <a:bodyPr/>
                        <a:lstStyle/>
                        <a:p>
                          <a:pPr algn="ctr"/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6250" t="-592222" r="-356250" b="-30000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pt-BR" sz="29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D</a:t>
                          </a:r>
                        </a:p>
                      </a:txBody>
                      <a:tcPr marL="85029" marR="85029" marT="42514" marB="42514"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55625" t="-592222" r="-56875" b="-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8647246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39F3923C-E339-56FB-C9B2-F69829E51E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8098441"/>
              </p:ext>
            </p:extLst>
          </p:nvPr>
        </p:nvGraphicFramePr>
        <p:xfrm>
          <a:off x="7113815" y="1901825"/>
          <a:ext cx="3755570" cy="435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1114">
                  <a:extLst>
                    <a:ext uri="{9D8B030D-6E8A-4147-A177-3AD203B41FA5}">
                      <a16:colId xmlns:a16="http://schemas.microsoft.com/office/drawing/2014/main" val="1048144912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408744445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3640525091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2253530810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1722894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9513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9501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4948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09543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483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4384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5388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2953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9297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11165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3212319"/>
                  </a:ext>
                </a:extLst>
              </a:tr>
            </a:tbl>
          </a:graphicData>
        </a:graphic>
      </p:graphicFrame>
      <p:sp>
        <p:nvSpPr>
          <p:cNvPr id="6" name="CaixaDeTexto 5">
            <a:extLst>
              <a:ext uri="{FF2B5EF4-FFF2-40B4-BE49-F238E27FC236}">
                <a16:creationId xmlns:a16="http://schemas.microsoft.com/office/drawing/2014/main" id="{34276C31-197B-425D-A6B7-CFFFD5747EC0}"/>
              </a:ext>
            </a:extLst>
          </p:cNvPr>
          <p:cNvSpPr txBox="1"/>
          <p:nvPr/>
        </p:nvSpPr>
        <p:spPr>
          <a:xfrm>
            <a:off x="996188" y="2521343"/>
            <a:ext cx="6174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solidFill>
                  <a:srgbClr val="6F227C"/>
                </a:solidFill>
                <a:latin typeface="+mj-lt"/>
              </a:rPr>
              <a:t>S5</a:t>
            </a:r>
            <a:endParaRPr lang="pt-BR" b="1" dirty="0">
              <a:solidFill>
                <a:srgbClr val="6F227C"/>
              </a:solidFill>
              <a:latin typeface="+mj-lt"/>
            </a:endParaRPr>
          </a:p>
        </p:txBody>
      </p:sp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2CA47DB1-B3CC-4E8D-B602-0709C13BB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/>
              <a:t>26</a:t>
            </a:r>
          </a:p>
        </p:txBody>
      </p:sp>
    </p:spTree>
    <p:extLst>
      <p:ext uri="{BB962C8B-B14F-4D97-AF65-F5344CB8AC3E}">
        <p14:creationId xmlns:p14="http://schemas.microsoft.com/office/powerpoint/2010/main" val="14835506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427EED-7B7F-D6AC-6C01-70E63600B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Decodificador “Binário </a:t>
            </a:r>
            <a:r>
              <a:rPr lang="pt-BR" dirty="0">
                <a:sym typeface="Wingdings" panose="05000000000000000000" pitchFamily="2" charset="2"/>
              </a:rPr>
              <a:t> Decimal” – Circuito Combinacional</a:t>
            </a:r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ela 3">
                <a:extLst>
                  <a:ext uri="{FF2B5EF4-FFF2-40B4-BE49-F238E27FC236}">
                    <a16:creationId xmlns:a16="http://schemas.microsoft.com/office/drawing/2014/main" id="{4532F266-5930-2029-9885-EBB081A08CA7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071860" y="2521343"/>
              <a:ext cx="4986042" cy="373912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49509">
                      <a:extLst>
                        <a:ext uri="{9D8B030D-6E8A-4147-A177-3AD203B41FA5}">
                          <a16:colId xmlns:a16="http://schemas.microsoft.com/office/drawing/2014/main" val="1874362615"/>
                        </a:ext>
                      </a:extLst>
                    </a:gridCol>
                    <a:gridCol w="971756">
                      <a:extLst>
                        <a:ext uri="{9D8B030D-6E8A-4147-A177-3AD203B41FA5}">
                          <a16:colId xmlns:a16="http://schemas.microsoft.com/office/drawing/2014/main" val="1191165301"/>
                        </a:ext>
                      </a:extLst>
                    </a:gridCol>
                    <a:gridCol w="971756">
                      <a:extLst>
                        <a:ext uri="{9D8B030D-6E8A-4147-A177-3AD203B41FA5}">
                          <a16:colId xmlns:a16="http://schemas.microsoft.com/office/drawing/2014/main" val="1598401684"/>
                        </a:ext>
                      </a:extLst>
                    </a:gridCol>
                    <a:gridCol w="971756">
                      <a:extLst>
                        <a:ext uri="{9D8B030D-6E8A-4147-A177-3AD203B41FA5}">
                          <a16:colId xmlns:a16="http://schemas.microsoft.com/office/drawing/2014/main" val="3493507002"/>
                        </a:ext>
                      </a:extLst>
                    </a:gridCol>
                    <a:gridCol w="971756">
                      <a:extLst>
                        <a:ext uri="{9D8B030D-6E8A-4147-A177-3AD203B41FA5}">
                          <a16:colId xmlns:a16="http://schemas.microsoft.com/office/drawing/2014/main" val="2880839528"/>
                        </a:ext>
                      </a:extLst>
                    </a:gridCol>
                    <a:gridCol w="549509">
                      <a:extLst>
                        <a:ext uri="{9D8B030D-6E8A-4147-A177-3AD203B41FA5}">
                          <a16:colId xmlns:a16="http://schemas.microsoft.com/office/drawing/2014/main" val="2380178616"/>
                        </a:ext>
                      </a:extLst>
                    </a:gridCol>
                  </a:tblGrid>
                  <a:tr h="549509">
                    <a:tc>
                      <a:txBody>
                        <a:bodyPr/>
                        <a:lstStyle/>
                        <a:p>
                          <a:pPr algn="ctr"/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9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9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85029" marR="85029" marT="42514" marB="42514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pt-BR" sz="29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C</a:t>
                          </a:r>
                        </a:p>
                      </a:txBody>
                      <a:tcPr marL="85029" marR="85029" marT="42514" marB="42514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56145574"/>
                      </a:ext>
                    </a:extLst>
                  </a:tr>
                  <a:tr h="660026">
                    <a:tc row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9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9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A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85029" marR="85029" marT="42514" marB="42514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9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9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B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2868251530"/>
                      </a:ext>
                    </a:extLst>
                  </a:tr>
                  <a:tr h="660026">
                    <a:tc v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29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B</a:t>
                          </a:r>
                        </a:p>
                      </a:txBody>
                      <a:tcPr marL="85029" marR="85029" marT="42514" marB="42514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856427081"/>
                      </a:ext>
                    </a:extLst>
                  </a:tr>
                  <a:tr h="660026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pt-BR" sz="29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</a:t>
                          </a:r>
                        </a:p>
                      </a:txBody>
                      <a:tcPr marL="85029" marR="85029" marT="42514" marB="42514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X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X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24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X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77490832"/>
                      </a:ext>
                    </a:extLst>
                  </a:tr>
                  <a:tr h="660026">
                    <a:tc vMerge="1">
                      <a:txBody>
                        <a:bodyPr/>
                        <a:lstStyle/>
                        <a:p>
                          <a:pPr algn="ctr"/>
                          <a:r>
                            <a:rPr lang="pt-BR" sz="2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X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X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9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9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B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44599753"/>
                      </a:ext>
                    </a:extLst>
                  </a:tr>
                  <a:tr h="549509">
                    <a:tc>
                      <a:txBody>
                        <a:bodyPr/>
                        <a:lstStyle/>
                        <a:p>
                          <a:pPr algn="ctr"/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9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9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D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pt-BR" sz="29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D</a:t>
                          </a:r>
                        </a:p>
                      </a:txBody>
                      <a:tcPr marL="85029" marR="85029" marT="42514" marB="42514"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9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9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D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864724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ela 3">
                <a:extLst>
                  <a:ext uri="{FF2B5EF4-FFF2-40B4-BE49-F238E27FC236}">
                    <a16:creationId xmlns:a16="http://schemas.microsoft.com/office/drawing/2014/main" id="{4532F266-5930-2029-9885-EBB081A08CA7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071860" y="2521343"/>
              <a:ext cx="4986042" cy="373912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49509">
                      <a:extLst>
                        <a:ext uri="{9D8B030D-6E8A-4147-A177-3AD203B41FA5}">
                          <a16:colId xmlns:a16="http://schemas.microsoft.com/office/drawing/2014/main" val="1874362615"/>
                        </a:ext>
                      </a:extLst>
                    </a:gridCol>
                    <a:gridCol w="971756">
                      <a:extLst>
                        <a:ext uri="{9D8B030D-6E8A-4147-A177-3AD203B41FA5}">
                          <a16:colId xmlns:a16="http://schemas.microsoft.com/office/drawing/2014/main" val="1191165301"/>
                        </a:ext>
                      </a:extLst>
                    </a:gridCol>
                    <a:gridCol w="971756">
                      <a:extLst>
                        <a:ext uri="{9D8B030D-6E8A-4147-A177-3AD203B41FA5}">
                          <a16:colId xmlns:a16="http://schemas.microsoft.com/office/drawing/2014/main" val="1598401684"/>
                        </a:ext>
                      </a:extLst>
                    </a:gridCol>
                    <a:gridCol w="971756">
                      <a:extLst>
                        <a:ext uri="{9D8B030D-6E8A-4147-A177-3AD203B41FA5}">
                          <a16:colId xmlns:a16="http://schemas.microsoft.com/office/drawing/2014/main" val="3493507002"/>
                        </a:ext>
                      </a:extLst>
                    </a:gridCol>
                    <a:gridCol w="971756">
                      <a:extLst>
                        <a:ext uri="{9D8B030D-6E8A-4147-A177-3AD203B41FA5}">
                          <a16:colId xmlns:a16="http://schemas.microsoft.com/office/drawing/2014/main" val="2880839528"/>
                        </a:ext>
                      </a:extLst>
                    </a:gridCol>
                    <a:gridCol w="549509">
                      <a:extLst>
                        <a:ext uri="{9D8B030D-6E8A-4147-A177-3AD203B41FA5}">
                          <a16:colId xmlns:a16="http://schemas.microsoft.com/office/drawing/2014/main" val="2380178616"/>
                        </a:ext>
                      </a:extLst>
                    </a:gridCol>
                  </a:tblGrid>
                  <a:tr h="549509">
                    <a:tc>
                      <a:txBody>
                        <a:bodyPr/>
                        <a:lstStyle/>
                        <a:p>
                          <a:pPr algn="ctr"/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85029" marR="85029" marT="42514" marB="42514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28125" t="-10000" r="-128125" b="-612222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pt-BR" sz="29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C</a:t>
                          </a:r>
                        </a:p>
                      </a:txBody>
                      <a:tcPr marL="85029" marR="85029" marT="42514" marB="42514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56145574"/>
                      </a:ext>
                    </a:extLst>
                  </a:tr>
                  <a:tr h="660026">
                    <a:tc rowSpan="2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85029" marR="85029" marT="42514" marB="42514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45622" r="-811111" b="-1539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56250" t="-90826" r="-356250" b="-4055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156250" t="-90826" r="-256250" b="-4055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257862" t="-90826" r="-157862" b="-4055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355625" t="-90826" r="-56875" b="-4055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810000" t="-90826" r="-1111" b="-4055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68251530"/>
                      </a:ext>
                    </a:extLst>
                  </a:tr>
                  <a:tr h="660026">
                    <a:tc v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56250" t="-192593" r="-356250" b="-3092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156250" t="-192593" r="-256250" b="-3092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257862" t="-192593" r="-157862" b="-3092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355625" t="-192593" r="-56875" b="-309259"/>
                          </a:stretch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29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B</a:t>
                          </a:r>
                        </a:p>
                      </a:txBody>
                      <a:tcPr marL="85029" marR="85029" marT="42514" marB="42514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856427081"/>
                      </a:ext>
                    </a:extLst>
                  </a:tr>
                  <a:tr h="660026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pt-BR" sz="29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</a:t>
                          </a:r>
                        </a:p>
                      </a:txBody>
                      <a:tcPr marL="85029" marR="85029" marT="42514" marB="42514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56250" t="-292593" r="-356250" b="-2092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156250" t="-292593" r="-256250" b="-2092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24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355625" t="-292593" r="-56875" b="-209259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77490832"/>
                      </a:ext>
                    </a:extLst>
                  </a:tr>
                  <a:tr h="660026">
                    <a:tc vMerge="1">
                      <a:txBody>
                        <a:bodyPr/>
                        <a:lstStyle/>
                        <a:p>
                          <a:pPr algn="ctr"/>
                          <a:r>
                            <a:rPr lang="pt-BR" sz="2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56250" t="-388991" r="-356250" b="-1073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156250" t="-388991" r="-256250" b="-1073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257862" t="-388991" r="-157862" b="-1073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355625" t="-388991" r="-56875" b="-1073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10000" t="-388991" r="-1111" b="-1073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44599753"/>
                      </a:ext>
                    </a:extLst>
                  </a:tr>
                  <a:tr h="549509">
                    <a:tc>
                      <a:txBody>
                        <a:bodyPr/>
                        <a:lstStyle/>
                        <a:p>
                          <a:pPr algn="ctr"/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6250" t="-592222" r="-356250" b="-30000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pt-BR" sz="29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D</a:t>
                          </a:r>
                        </a:p>
                      </a:txBody>
                      <a:tcPr marL="85029" marR="85029" marT="42514" marB="42514"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55625" t="-592222" r="-56875" b="-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8647246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39F3923C-E339-56FB-C9B2-F69829E51EC0}"/>
              </a:ext>
            </a:extLst>
          </p:cNvPr>
          <p:cNvGraphicFramePr>
            <a:graphicFrameLocks noGrp="1"/>
          </p:cNvGraphicFramePr>
          <p:nvPr/>
        </p:nvGraphicFramePr>
        <p:xfrm>
          <a:off x="7113815" y="1901825"/>
          <a:ext cx="3755570" cy="435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1114">
                  <a:extLst>
                    <a:ext uri="{9D8B030D-6E8A-4147-A177-3AD203B41FA5}">
                      <a16:colId xmlns:a16="http://schemas.microsoft.com/office/drawing/2014/main" val="1048144912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408744445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3640525091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2253530810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1722894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9513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9501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4948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09543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483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4384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5388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2953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9297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11165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3212319"/>
                  </a:ext>
                </a:extLst>
              </a:tr>
            </a:tbl>
          </a:graphicData>
        </a:graphic>
      </p:graphicFrame>
      <p:sp>
        <p:nvSpPr>
          <p:cNvPr id="6" name="CaixaDeTexto 5">
            <a:extLst>
              <a:ext uri="{FF2B5EF4-FFF2-40B4-BE49-F238E27FC236}">
                <a16:creationId xmlns:a16="http://schemas.microsoft.com/office/drawing/2014/main" id="{34276C31-197B-425D-A6B7-CFFFD5747EC0}"/>
              </a:ext>
            </a:extLst>
          </p:cNvPr>
          <p:cNvSpPr txBox="1"/>
          <p:nvPr/>
        </p:nvSpPr>
        <p:spPr>
          <a:xfrm>
            <a:off x="996188" y="2521343"/>
            <a:ext cx="6174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solidFill>
                  <a:srgbClr val="6F227C"/>
                </a:solidFill>
                <a:latin typeface="+mj-lt"/>
              </a:rPr>
              <a:t>S5</a:t>
            </a:r>
            <a:endParaRPr lang="pt-BR" b="1" dirty="0">
              <a:solidFill>
                <a:srgbClr val="6F227C"/>
              </a:solidFill>
              <a:latin typeface="+mj-lt"/>
            </a:endParaRP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1BBD850F-CAED-6759-49E5-85A3E212DF7D}"/>
              </a:ext>
            </a:extLst>
          </p:cNvPr>
          <p:cNvSpPr/>
          <p:nvPr/>
        </p:nvSpPr>
        <p:spPr>
          <a:xfrm>
            <a:off x="2667000" y="3830411"/>
            <a:ext cx="781050" cy="1103539"/>
          </a:xfrm>
          <a:custGeom>
            <a:avLst/>
            <a:gdLst>
              <a:gd name="connsiteX0" fmla="*/ 0 w 781050"/>
              <a:gd name="connsiteY0" fmla="*/ 130178 h 1103539"/>
              <a:gd name="connsiteX1" fmla="*/ 130178 w 781050"/>
              <a:gd name="connsiteY1" fmla="*/ 0 h 1103539"/>
              <a:gd name="connsiteX2" fmla="*/ 650872 w 781050"/>
              <a:gd name="connsiteY2" fmla="*/ 0 h 1103539"/>
              <a:gd name="connsiteX3" fmla="*/ 781050 w 781050"/>
              <a:gd name="connsiteY3" fmla="*/ 130178 h 1103539"/>
              <a:gd name="connsiteX4" fmla="*/ 781050 w 781050"/>
              <a:gd name="connsiteY4" fmla="*/ 973361 h 1103539"/>
              <a:gd name="connsiteX5" fmla="*/ 650872 w 781050"/>
              <a:gd name="connsiteY5" fmla="*/ 1103539 h 1103539"/>
              <a:gd name="connsiteX6" fmla="*/ 130178 w 781050"/>
              <a:gd name="connsiteY6" fmla="*/ 1103539 h 1103539"/>
              <a:gd name="connsiteX7" fmla="*/ 0 w 781050"/>
              <a:gd name="connsiteY7" fmla="*/ 973361 h 1103539"/>
              <a:gd name="connsiteX8" fmla="*/ 0 w 781050"/>
              <a:gd name="connsiteY8" fmla="*/ 130178 h 1103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81050" h="1103539" extrusionOk="0">
                <a:moveTo>
                  <a:pt x="0" y="130178"/>
                </a:moveTo>
                <a:cubicBezTo>
                  <a:pt x="-6646" y="69943"/>
                  <a:pt x="47291" y="-4539"/>
                  <a:pt x="130178" y="0"/>
                </a:cubicBezTo>
                <a:cubicBezTo>
                  <a:pt x="333503" y="32766"/>
                  <a:pt x="415570" y="10206"/>
                  <a:pt x="650872" y="0"/>
                </a:cubicBezTo>
                <a:cubicBezTo>
                  <a:pt x="721204" y="522"/>
                  <a:pt x="775348" y="65026"/>
                  <a:pt x="781050" y="130178"/>
                </a:cubicBezTo>
                <a:cubicBezTo>
                  <a:pt x="797509" y="531733"/>
                  <a:pt x="775053" y="703513"/>
                  <a:pt x="781050" y="973361"/>
                </a:cubicBezTo>
                <a:cubicBezTo>
                  <a:pt x="787178" y="1039431"/>
                  <a:pt x="736170" y="1104423"/>
                  <a:pt x="650872" y="1103539"/>
                </a:cubicBezTo>
                <a:cubicBezTo>
                  <a:pt x="474252" y="1136097"/>
                  <a:pt x="187330" y="1084535"/>
                  <a:pt x="130178" y="1103539"/>
                </a:cubicBezTo>
                <a:cubicBezTo>
                  <a:pt x="71122" y="1105401"/>
                  <a:pt x="-4756" y="1043086"/>
                  <a:pt x="0" y="973361"/>
                </a:cubicBezTo>
                <a:cubicBezTo>
                  <a:pt x="51535" y="668368"/>
                  <a:pt x="9800" y="454838"/>
                  <a:pt x="0" y="130178"/>
                </a:cubicBezTo>
                <a:close/>
              </a:path>
            </a:pathLst>
          </a:custGeom>
          <a:noFill/>
          <a:ln w="38100">
            <a:prstDash val="dashDot"/>
            <a:extLst>
              <a:ext uri="{C807C97D-BFC1-408E-A445-0C87EB9F89A2}">
                <ask:lineSketchStyleProps xmlns:ask="http://schemas.microsoft.com/office/drawing/2018/sketchyshapes" sd="981765707">
                  <a:prstGeom prst="round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2CA47DB1-B3CC-4E8D-B602-0709C13BB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/>
              <a:t>26</a:t>
            </a:r>
          </a:p>
        </p:txBody>
      </p:sp>
    </p:spTree>
    <p:extLst>
      <p:ext uri="{BB962C8B-B14F-4D97-AF65-F5344CB8AC3E}">
        <p14:creationId xmlns:p14="http://schemas.microsoft.com/office/powerpoint/2010/main" val="395052514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427EED-7B7F-D6AC-6C01-70E63600B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Decodificador “Binário </a:t>
            </a:r>
            <a:r>
              <a:rPr lang="pt-BR" dirty="0">
                <a:sym typeface="Wingdings" panose="05000000000000000000" pitchFamily="2" charset="2"/>
              </a:rPr>
              <a:t> Decimal” – Circuito Combinacional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ela 3">
                <a:extLst>
                  <a:ext uri="{FF2B5EF4-FFF2-40B4-BE49-F238E27FC236}">
                    <a16:creationId xmlns:a16="http://schemas.microsoft.com/office/drawing/2014/main" id="{4532F266-5930-2029-9885-EBB081A08CA7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071860" y="2521343"/>
              <a:ext cx="4986042" cy="373912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49509">
                      <a:extLst>
                        <a:ext uri="{9D8B030D-6E8A-4147-A177-3AD203B41FA5}">
                          <a16:colId xmlns:a16="http://schemas.microsoft.com/office/drawing/2014/main" val="1874362615"/>
                        </a:ext>
                      </a:extLst>
                    </a:gridCol>
                    <a:gridCol w="971756">
                      <a:extLst>
                        <a:ext uri="{9D8B030D-6E8A-4147-A177-3AD203B41FA5}">
                          <a16:colId xmlns:a16="http://schemas.microsoft.com/office/drawing/2014/main" val="1191165301"/>
                        </a:ext>
                      </a:extLst>
                    </a:gridCol>
                    <a:gridCol w="971756">
                      <a:extLst>
                        <a:ext uri="{9D8B030D-6E8A-4147-A177-3AD203B41FA5}">
                          <a16:colId xmlns:a16="http://schemas.microsoft.com/office/drawing/2014/main" val="1598401684"/>
                        </a:ext>
                      </a:extLst>
                    </a:gridCol>
                    <a:gridCol w="971756">
                      <a:extLst>
                        <a:ext uri="{9D8B030D-6E8A-4147-A177-3AD203B41FA5}">
                          <a16:colId xmlns:a16="http://schemas.microsoft.com/office/drawing/2014/main" val="3493507002"/>
                        </a:ext>
                      </a:extLst>
                    </a:gridCol>
                    <a:gridCol w="971756">
                      <a:extLst>
                        <a:ext uri="{9D8B030D-6E8A-4147-A177-3AD203B41FA5}">
                          <a16:colId xmlns:a16="http://schemas.microsoft.com/office/drawing/2014/main" val="2880839528"/>
                        </a:ext>
                      </a:extLst>
                    </a:gridCol>
                    <a:gridCol w="549509">
                      <a:extLst>
                        <a:ext uri="{9D8B030D-6E8A-4147-A177-3AD203B41FA5}">
                          <a16:colId xmlns:a16="http://schemas.microsoft.com/office/drawing/2014/main" val="2380178616"/>
                        </a:ext>
                      </a:extLst>
                    </a:gridCol>
                  </a:tblGrid>
                  <a:tr h="549509">
                    <a:tc>
                      <a:txBody>
                        <a:bodyPr/>
                        <a:lstStyle/>
                        <a:p>
                          <a:pPr algn="ctr"/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9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9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85029" marR="85029" marT="42514" marB="42514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pt-BR" sz="29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C</a:t>
                          </a:r>
                        </a:p>
                      </a:txBody>
                      <a:tcPr marL="85029" marR="85029" marT="42514" marB="42514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56145574"/>
                      </a:ext>
                    </a:extLst>
                  </a:tr>
                  <a:tr h="660026">
                    <a:tc row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9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9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A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85029" marR="85029" marT="42514" marB="42514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9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9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B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2868251530"/>
                      </a:ext>
                    </a:extLst>
                  </a:tr>
                  <a:tr h="660026">
                    <a:tc v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29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B</a:t>
                          </a:r>
                        </a:p>
                      </a:txBody>
                      <a:tcPr marL="85029" marR="85029" marT="42514" marB="42514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856427081"/>
                      </a:ext>
                    </a:extLst>
                  </a:tr>
                  <a:tr h="660026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pt-BR" sz="29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</a:t>
                          </a:r>
                        </a:p>
                      </a:txBody>
                      <a:tcPr marL="85029" marR="85029" marT="42514" marB="42514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X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X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24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X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77490832"/>
                      </a:ext>
                    </a:extLst>
                  </a:tr>
                  <a:tr h="660026">
                    <a:tc vMerge="1">
                      <a:txBody>
                        <a:bodyPr/>
                        <a:lstStyle/>
                        <a:p>
                          <a:pPr algn="ctr"/>
                          <a:r>
                            <a:rPr lang="pt-BR" sz="2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X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X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9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9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B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44599753"/>
                      </a:ext>
                    </a:extLst>
                  </a:tr>
                  <a:tr h="549509">
                    <a:tc>
                      <a:txBody>
                        <a:bodyPr/>
                        <a:lstStyle/>
                        <a:p>
                          <a:pPr algn="ctr"/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9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9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D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pt-BR" sz="29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D</a:t>
                          </a:r>
                        </a:p>
                      </a:txBody>
                      <a:tcPr marL="85029" marR="85029" marT="42514" marB="42514"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9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9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D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864724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ela 3">
                <a:extLst>
                  <a:ext uri="{FF2B5EF4-FFF2-40B4-BE49-F238E27FC236}">
                    <a16:creationId xmlns:a16="http://schemas.microsoft.com/office/drawing/2014/main" id="{4532F266-5930-2029-9885-EBB081A08CA7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071860" y="2521343"/>
              <a:ext cx="4986042" cy="373912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49509">
                      <a:extLst>
                        <a:ext uri="{9D8B030D-6E8A-4147-A177-3AD203B41FA5}">
                          <a16:colId xmlns:a16="http://schemas.microsoft.com/office/drawing/2014/main" val="1874362615"/>
                        </a:ext>
                      </a:extLst>
                    </a:gridCol>
                    <a:gridCol w="971756">
                      <a:extLst>
                        <a:ext uri="{9D8B030D-6E8A-4147-A177-3AD203B41FA5}">
                          <a16:colId xmlns:a16="http://schemas.microsoft.com/office/drawing/2014/main" val="1191165301"/>
                        </a:ext>
                      </a:extLst>
                    </a:gridCol>
                    <a:gridCol w="971756">
                      <a:extLst>
                        <a:ext uri="{9D8B030D-6E8A-4147-A177-3AD203B41FA5}">
                          <a16:colId xmlns:a16="http://schemas.microsoft.com/office/drawing/2014/main" val="1598401684"/>
                        </a:ext>
                      </a:extLst>
                    </a:gridCol>
                    <a:gridCol w="971756">
                      <a:extLst>
                        <a:ext uri="{9D8B030D-6E8A-4147-A177-3AD203B41FA5}">
                          <a16:colId xmlns:a16="http://schemas.microsoft.com/office/drawing/2014/main" val="3493507002"/>
                        </a:ext>
                      </a:extLst>
                    </a:gridCol>
                    <a:gridCol w="971756">
                      <a:extLst>
                        <a:ext uri="{9D8B030D-6E8A-4147-A177-3AD203B41FA5}">
                          <a16:colId xmlns:a16="http://schemas.microsoft.com/office/drawing/2014/main" val="2880839528"/>
                        </a:ext>
                      </a:extLst>
                    </a:gridCol>
                    <a:gridCol w="549509">
                      <a:extLst>
                        <a:ext uri="{9D8B030D-6E8A-4147-A177-3AD203B41FA5}">
                          <a16:colId xmlns:a16="http://schemas.microsoft.com/office/drawing/2014/main" val="2380178616"/>
                        </a:ext>
                      </a:extLst>
                    </a:gridCol>
                  </a:tblGrid>
                  <a:tr h="549509">
                    <a:tc>
                      <a:txBody>
                        <a:bodyPr/>
                        <a:lstStyle/>
                        <a:p>
                          <a:pPr algn="ctr"/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85029" marR="85029" marT="42514" marB="42514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28125" t="-10000" r="-128125" b="-612222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pt-BR" sz="29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C</a:t>
                          </a:r>
                        </a:p>
                      </a:txBody>
                      <a:tcPr marL="85029" marR="85029" marT="42514" marB="42514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56145574"/>
                      </a:ext>
                    </a:extLst>
                  </a:tr>
                  <a:tr h="660026">
                    <a:tc rowSpan="2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85029" marR="85029" marT="42514" marB="42514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45622" r="-811111" b="-1539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56250" t="-90826" r="-356250" b="-4055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156250" t="-90826" r="-256250" b="-4055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257862" t="-90826" r="-157862" b="-4055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355625" t="-90826" r="-56875" b="-4055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810000" t="-90826" r="-1111" b="-4055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68251530"/>
                      </a:ext>
                    </a:extLst>
                  </a:tr>
                  <a:tr h="660026">
                    <a:tc v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56250" t="-192593" r="-356250" b="-3092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156250" t="-192593" r="-256250" b="-3092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257862" t="-192593" r="-157862" b="-3092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355625" t="-192593" r="-56875" b="-309259"/>
                          </a:stretch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29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B</a:t>
                          </a:r>
                        </a:p>
                      </a:txBody>
                      <a:tcPr marL="85029" marR="85029" marT="42514" marB="42514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856427081"/>
                      </a:ext>
                    </a:extLst>
                  </a:tr>
                  <a:tr h="660026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pt-BR" sz="29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</a:t>
                          </a:r>
                        </a:p>
                      </a:txBody>
                      <a:tcPr marL="85029" marR="85029" marT="42514" marB="42514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56250" t="-292593" r="-356250" b="-2092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156250" t="-292593" r="-256250" b="-2092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24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355625" t="-292593" r="-56875" b="-209259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77490832"/>
                      </a:ext>
                    </a:extLst>
                  </a:tr>
                  <a:tr h="660026">
                    <a:tc vMerge="1">
                      <a:txBody>
                        <a:bodyPr/>
                        <a:lstStyle/>
                        <a:p>
                          <a:pPr algn="ctr"/>
                          <a:r>
                            <a:rPr lang="pt-BR" sz="2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56250" t="-388991" r="-356250" b="-1073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156250" t="-388991" r="-256250" b="-1073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257862" t="-388991" r="-157862" b="-1073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355625" t="-388991" r="-56875" b="-1073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10000" t="-388991" r="-1111" b="-1073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44599753"/>
                      </a:ext>
                    </a:extLst>
                  </a:tr>
                  <a:tr h="549509">
                    <a:tc>
                      <a:txBody>
                        <a:bodyPr/>
                        <a:lstStyle/>
                        <a:p>
                          <a:pPr algn="ctr"/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6250" t="-592222" r="-356250" b="-30000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pt-BR" sz="29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D</a:t>
                          </a:r>
                        </a:p>
                      </a:txBody>
                      <a:tcPr marL="85029" marR="85029" marT="42514" marB="42514"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55625" t="-592222" r="-56875" b="-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864724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CaixaDeTexto 5">
            <a:extLst>
              <a:ext uri="{FF2B5EF4-FFF2-40B4-BE49-F238E27FC236}">
                <a16:creationId xmlns:a16="http://schemas.microsoft.com/office/drawing/2014/main" id="{34276C31-197B-425D-A6B7-CFFFD5747EC0}"/>
              </a:ext>
            </a:extLst>
          </p:cNvPr>
          <p:cNvSpPr txBox="1"/>
          <p:nvPr/>
        </p:nvSpPr>
        <p:spPr>
          <a:xfrm>
            <a:off x="996188" y="2521343"/>
            <a:ext cx="6174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solidFill>
                  <a:srgbClr val="6F227C"/>
                </a:solidFill>
                <a:latin typeface="+mj-lt"/>
              </a:rPr>
              <a:t>S5</a:t>
            </a:r>
            <a:endParaRPr lang="pt-BR" b="1" dirty="0">
              <a:solidFill>
                <a:srgbClr val="6F227C"/>
              </a:solidFill>
              <a:latin typeface="+mj-lt"/>
            </a:endParaRP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1BBD850F-CAED-6759-49E5-85A3E212DF7D}"/>
              </a:ext>
            </a:extLst>
          </p:cNvPr>
          <p:cNvSpPr/>
          <p:nvPr/>
        </p:nvSpPr>
        <p:spPr>
          <a:xfrm>
            <a:off x="2667000" y="3830411"/>
            <a:ext cx="781050" cy="1103539"/>
          </a:xfrm>
          <a:custGeom>
            <a:avLst/>
            <a:gdLst>
              <a:gd name="connsiteX0" fmla="*/ 0 w 781050"/>
              <a:gd name="connsiteY0" fmla="*/ 130178 h 1103539"/>
              <a:gd name="connsiteX1" fmla="*/ 130178 w 781050"/>
              <a:gd name="connsiteY1" fmla="*/ 0 h 1103539"/>
              <a:gd name="connsiteX2" fmla="*/ 650872 w 781050"/>
              <a:gd name="connsiteY2" fmla="*/ 0 h 1103539"/>
              <a:gd name="connsiteX3" fmla="*/ 781050 w 781050"/>
              <a:gd name="connsiteY3" fmla="*/ 130178 h 1103539"/>
              <a:gd name="connsiteX4" fmla="*/ 781050 w 781050"/>
              <a:gd name="connsiteY4" fmla="*/ 973361 h 1103539"/>
              <a:gd name="connsiteX5" fmla="*/ 650872 w 781050"/>
              <a:gd name="connsiteY5" fmla="*/ 1103539 h 1103539"/>
              <a:gd name="connsiteX6" fmla="*/ 130178 w 781050"/>
              <a:gd name="connsiteY6" fmla="*/ 1103539 h 1103539"/>
              <a:gd name="connsiteX7" fmla="*/ 0 w 781050"/>
              <a:gd name="connsiteY7" fmla="*/ 973361 h 1103539"/>
              <a:gd name="connsiteX8" fmla="*/ 0 w 781050"/>
              <a:gd name="connsiteY8" fmla="*/ 130178 h 1103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81050" h="1103539" extrusionOk="0">
                <a:moveTo>
                  <a:pt x="0" y="130178"/>
                </a:moveTo>
                <a:cubicBezTo>
                  <a:pt x="-6646" y="69943"/>
                  <a:pt x="47291" y="-4539"/>
                  <a:pt x="130178" y="0"/>
                </a:cubicBezTo>
                <a:cubicBezTo>
                  <a:pt x="333503" y="32766"/>
                  <a:pt x="415570" y="10206"/>
                  <a:pt x="650872" y="0"/>
                </a:cubicBezTo>
                <a:cubicBezTo>
                  <a:pt x="721204" y="522"/>
                  <a:pt x="775348" y="65026"/>
                  <a:pt x="781050" y="130178"/>
                </a:cubicBezTo>
                <a:cubicBezTo>
                  <a:pt x="797509" y="531733"/>
                  <a:pt x="775053" y="703513"/>
                  <a:pt x="781050" y="973361"/>
                </a:cubicBezTo>
                <a:cubicBezTo>
                  <a:pt x="787178" y="1039431"/>
                  <a:pt x="736170" y="1104423"/>
                  <a:pt x="650872" y="1103539"/>
                </a:cubicBezTo>
                <a:cubicBezTo>
                  <a:pt x="474252" y="1136097"/>
                  <a:pt x="187330" y="1084535"/>
                  <a:pt x="130178" y="1103539"/>
                </a:cubicBezTo>
                <a:cubicBezTo>
                  <a:pt x="71122" y="1105401"/>
                  <a:pt x="-4756" y="1043086"/>
                  <a:pt x="0" y="973361"/>
                </a:cubicBezTo>
                <a:cubicBezTo>
                  <a:pt x="51535" y="668368"/>
                  <a:pt x="9800" y="454838"/>
                  <a:pt x="0" y="130178"/>
                </a:cubicBezTo>
                <a:close/>
              </a:path>
            </a:pathLst>
          </a:custGeom>
          <a:noFill/>
          <a:ln w="38100">
            <a:prstDash val="dashDot"/>
            <a:extLst>
              <a:ext uri="{C807C97D-BFC1-408E-A445-0C87EB9F89A2}">
                <ask:lineSketchStyleProps xmlns:ask="http://schemas.microsoft.com/office/drawing/2018/sketchyshapes" sd="981765707">
                  <a:prstGeom prst="round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8" name="Tabela 8">
                <a:extLst>
                  <a:ext uri="{FF2B5EF4-FFF2-40B4-BE49-F238E27FC236}">
                    <a16:creationId xmlns:a16="http://schemas.microsoft.com/office/drawing/2014/main" id="{5FF0E19E-EB5E-D66C-E94B-94BA6A7C44B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59326075"/>
                  </p:ext>
                </p:extLst>
              </p:nvPr>
            </p:nvGraphicFramePr>
            <p:xfrm>
              <a:off x="7124701" y="1663700"/>
              <a:ext cx="3724274" cy="503148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52524">
                      <a:extLst>
                        <a:ext uri="{9D8B030D-6E8A-4147-A177-3AD203B41FA5}">
                          <a16:colId xmlns:a16="http://schemas.microsoft.com/office/drawing/2014/main" val="1194101161"/>
                        </a:ext>
                      </a:extLst>
                    </a:gridCol>
                    <a:gridCol w="2571750">
                      <a:extLst>
                        <a:ext uri="{9D8B030D-6E8A-4147-A177-3AD203B41FA5}">
                          <a16:colId xmlns:a16="http://schemas.microsoft.com/office/drawing/2014/main" val="239271039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DEC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EXPRESSÃO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190234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40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4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A</m:t>
                                    </m:r>
                                  </m:e>
                                </m:acc>
                                <m:acc>
                                  <m:accPr>
                                    <m:chr m:val="̅"/>
                                    <m:ctrlPr>
                                      <a:rPr lang="pt-BR" sz="240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4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B</m:t>
                                    </m:r>
                                  </m:e>
                                </m:acc>
                                <m:acc>
                                  <m:accPr>
                                    <m:chr m:val="̅"/>
                                    <m:ctrlPr>
                                      <a:rPr lang="pt-BR" sz="240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4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C</m:t>
                                    </m:r>
                                  </m:e>
                                </m:acc>
                                <m:acc>
                                  <m:accPr>
                                    <m:chr m:val="̅"/>
                                    <m:ctrlPr>
                                      <a:rPr lang="pt-BR" sz="240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4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D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400" i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464908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40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4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A</m:t>
                                    </m:r>
                                  </m:e>
                                </m:acc>
                                <m:acc>
                                  <m:accPr>
                                    <m:chr m:val="̅"/>
                                    <m:ctrlPr>
                                      <a:rPr lang="pt-BR" sz="240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4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B</m:t>
                                    </m:r>
                                  </m:e>
                                </m:acc>
                                <m:acc>
                                  <m:accPr>
                                    <m:chr m:val="̅"/>
                                    <m:ctrlPr>
                                      <a:rPr lang="pt-BR" sz="240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4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C</m:t>
                                    </m:r>
                                  </m:e>
                                </m:acc>
                                <m:r>
                                  <m:rPr>
                                    <m:sty m:val="p"/>
                                  </m:rP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D</m:t>
                                </m:r>
                              </m:oMath>
                            </m:oMathPara>
                          </a14:m>
                          <a:endParaRPr lang="pt-BR" sz="2400" i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260297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40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4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B</m:t>
                                    </m:r>
                                  </m:e>
                                </m:acc>
                                <m:r>
                                  <m:rPr>
                                    <m:sty m:val="p"/>
                                  </m:rP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C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pt-BR" sz="240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4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D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70581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40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4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B</m:t>
                                    </m:r>
                                  </m:e>
                                </m:acc>
                                <m:r>
                                  <m:rPr>
                                    <m:sty m:val="p"/>
                                  </m:rP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CD</m:t>
                                </m:r>
                              </m:oMath>
                            </m:oMathPara>
                          </a14:m>
                          <a:endParaRPr lang="pt-BR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834076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B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pt-BR" sz="240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4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C</m:t>
                                    </m:r>
                                  </m:e>
                                </m:acc>
                                <m:acc>
                                  <m:accPr>
                                    <m:chr m:val="̅"/>
                                    <m:ctrlPr>
                                      <a:rPr lang="pt-BR" sz="240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4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D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991355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pt-BR" sz="2400" i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966344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616785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364433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8110151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0833452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8" name="Tabela 8">
                <a:extLst>
                  <a:ext uri="{FF2B5EF4-FFF2-40B4-BE49-F238E27FC236}">
                    <a16:creationId xmlns:a16="http://schemas.microsoft.com/office/drawing/2014/main" id="{5FF0E19E-EB5E-D66C-E94B-94BA6A7C44B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59326075"/>
                  </p:ext>
                </p:extLst>
              </p:nvPr>
            </p:nvGraphicFramePr>
            <p:xfrm>
              <a:off x="7124701" y="1663700"/>
              <a:ext cx="3724274" cy="503148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52524">
                      <a:extLst>
                        <a:ext uri="{9D8B030D-6E8A-4147-A177-3AD203B41FA5}">
                          <a16:colId xmlns:a16="http://schemas.microsoft.com/office/drawing/2014/main" val="1194101161"/>
                        </a:ext>
                      </a:extLst>
                    </a:gridCol>
                    <a:gridCol w="2571750">
                      <a:extLst>
                        <a:ext uri="{9D8B030D-6E8A-4147-A177-3AD203B41FA5}">
                          <a16:colId xmlns:a16="http://schemas.microsoft.com/office/drawing/2014/main" val="2392710391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DEC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EXPRESSÃO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19023437"/>
                      </a:ext>
                    </a:extLst>
                  </a:tr>
                  <a:tr h="45796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3"/>
                          <a:stretch>
                            <a:fillRect l="-44917" t="-109333" r="-946" b="-932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46490845"/>
                      </a:ext>
                    </a:extLst>
                  </a:tr>
                  <a:tr h="45796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3"/>
                          <a:stretch>
                            <a:fillRect l="-44917" t="-206579" r="-946" b="-81973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2602970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3"/>
                          <a:stretch>
                            <a:fillRect l="-44917" t="-310667" r="-946" b="-7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705812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3"/>
                          <a:stretch>
                            <a:fillRect l="-44917" t="-410667" r="-946" b="-6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83407616"/>
                      </a:ext>
                    </a:extLst>
                  </a:tr>
                  <a:tr h="45796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3"/>
                          <a:stretch>
                            <a:fillRect l="-44917" t="-510667" r="-946" b="-5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9135588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pt-BR" sz="2400" i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96634445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6167856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36443396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811015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0833452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2E71177-0425-4426-800A-74D4B0DF5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/>
              <a:t>27</a:t>
            </a:r>
          </a:p>
        </p:txBody>
      </p:sp>
    </p:spTree>
    <p:extLst>
      <p:ext uri="{BB962C8B-B14F-4D97-AF65-F5344CB8AC3E}">
        <p14:creationId xmlns:p14="http://schemas.microsoft.com/office/powerpoint/2010/main" val="12516988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427EED-7B7F-D6AC-6C01-70E63600B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Decodificador “Binário </a:t>
            </a:r>
            <a:r>
              <a:rPr lang="pt-BR" dirty="0">
                <a:sym typeface="Wingdings" panose="05000000000000000000" pitchFamily="2" charset="2"/>
              </a:rPr>
              <a:t> Decimal” – Circuito Combinacional</a:t>
            </a:r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ela 3">
                <a:extLst>
                  <a:ext uri="{FF2B5EF4-FFF2-40B4-BE49-F238E27FC236}">
                    <a16:creationId xmlns:a16="http://schemas.microsoft.com/office/drawing/2014/main" id="{4532F266-5930-2029-9885-EBB081A08CA7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071860" y="2521343"/>
              <a:ext cx="4986042" cy="373912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49509">
                      <a:extLst>
                        <a:ext uri="{9D8B030D-6E8A-4147-A177-3AD203B41FA5}">
                          <a16:colId xmlns:a16="http://schemas.microsoft.com/office/drawing/2014/main" val="1874362615"/>
                        </a:ext>
                      </a:extLst>
                    </a:gridCol>
                    <a:gridCol w="971756">
                      <a:extLst>
                        <a:ext uri="{9D8B030D-6E8A-4147-A177-3AD203B41FA5}">
                          <a16:colId xmlns:a16="http://schemas.microsoft.com/office/drawing/2014/main" val="1191165301"/>
                        </a:ext>
                      </a:extLst>
                    </a:gridCol>
                    <a:gridCol w="971756">
                      <a:extLst>
                        <a:ext uri="{9D8B030D-6E8A-4147-A177-3AD203B41FA5}">
                          <a16:colId xmlns:a16="http://schemas.microsoft.com/office/drawing/2014/main" val="1598401684"/>
                        </a:ext>
                      </a:extLst>
                    </a:gridCol>
                    <a:gridCol w="971756">
                      <a:extLst>
                        <a:ext uri="{9D8B030D-6E8A-4147-A177-3AD203B41FA5}">
                          <a16:colId xmlns:a16="http://schemas.microsoft.com/office/drawing/2014/main" val="3493507002"/>
                        </a:ext>
                      </a:extLst>
                    </a:gridCol>
                    <a:gridCol w="971756">
                      <a:extLst>
                        <a:ext uri="{9D8B030D-6E8A-4147-A177-3AD203B41FA5}">
                          <a16:colId xmlns:a16="http://schemas.microsoft.com/office/drawing/2014/main" val="2880839528"/>
                        </a:ext>
                      </a:extLst>
                    </a:gridCol>
                    <a:gridCol w="549509">
                      <a:extLst>
                        <a:ext uri="{9D8B030D-6E8A-4147-A177-3AD203B41FA5}">
                          <a16:colId xmlns:a16="http://schemas.microsoft.com/office/drawing/2014/main" val="2380178616"/>
                        </a:ext>
                      </a:extLst>
                    </a:gridCol>
                  </a:tblGrid>
                  <a:tr h="549509">
                    <a:tc>
                      <a:txBody>
                        <a:bodyPr/>
                        <a:lstStyle/>
                        <a:p>
                          <a:pPr algn="ctr"/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9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9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85029" marR="85029" marT="42514" marB="42514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pt-BR" sz="29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C</a:t>
                          </a:r>
                        </a:p>
                      </a:txBody>
                      <a:tcPr marL="85029" marR="85029" marT="42514" marB="42514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56145574"/>
                      </a:ext>
                    </a:extLst>
                  </a:tr>
                  <a:tr h="660026">
                    <a:tc row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9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9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A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85029" marR="85029" marT="42514" marB="42514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9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9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B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2868251530"/>
                      </a:ext>
                    </a:extLst>
                  </a:tr>
                  <a:tr h="660026">
                    <a:tc v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29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B</a:t>
                          </a:r>
                        </a:p>
                      </a:txBody>
                      <a:tcPr marL="85029" marR="85029" marT="42514" marB="42514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856427081"/>
                      </a:ext>
                    </a:extLst>
                  </a:tr>
                  <a:tr h="660026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pt-BR" sz="29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</a:t>
                          </a:r>
                        </a:p>
                      </a:txBody>
                      <a:tcPr marL="85029" marR="85029" marT="42514" marB="42514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X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X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24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X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77490832"/>
                      </a:ext>
                    </a:extLst>
                  </a:tr>
                  <a:tr h="660026">
                    <a:tc vMerge="1">
                      <a:txBody>
                        <a:bodyPr/>
                        <a:lstStyle/>
                        <a:p>
                          <a:pPr algn="ctr"/>
                          <a:r>
                            <a:rPr lang="pt-BR" sz="2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X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X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9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9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B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44599753"/>
                      </a:ext>
                    </a:extLst>
                  </a:tr>
                  <a:tr h="549509">
                    <a:tc>
                      <a:txBody>
                        <a:bodyPr/>
                        <a:lstStyle/>
                        <a:p>
                          <a:pPr algn="ctr"/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9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9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D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pt-BR" sz="29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D</a:t>
                          </a:r>
                        </a:p>
                      </a:txBody>
                      <a:tcPr marL="85029" marR="85029" marT="42514" marB="42514"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9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9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D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864724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ela 3">
                <a:extLst>
                  <a:ext uri="{FF2B5EF4-FFF2-40B4-BE49-F238E27FC236}">
                    <a16:creationId xmlns:a16="http://schemas.microsoft.com/office/drawing/2014/main" id="{4532F266-5930-2029-9885-EBB081A08CA7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071860" y="2521343"/>
              <a:ext cx="4986042" cy="373912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49509">
                      <a:extLst>
                        <a:ext uri="{9D8B030D-6E8A-4147-A177-3AD203B41FA5}">
                          <a16:colId xmlns:a16="http://schemas.microsoft.com/office/drawing/2014/main" val="1874362615"/>
                        </a:ext>
                      </a:extLst>
                    </a:gridCol>
                    <a:gridCol w="971756">
                      <a:extLst>
                        <a:ext uri="{9D8B030D-6E8A-4147-A177-3AD203B41FA5}">
                          <a16:colId xmlns:a16="http://schemas.microsoft.com/office/drawing/2014/main" val="1191165301"/>
                        </a:ext>
                      </a:extLst>
                    </a:gridCol>
                    <a:gridCol w="971756">
                      <a:extLst>
                        <a:ext uri="{9D8B030D-6E8A-4147-A177-3AD203B41FA5}">
                          <a16:colId xmlns:a16="http://schemas.microsoft.com/office/drawing/2014/main" val="1598401684"/>
                        </a:ext>
                      </a:extLst>
                    </a:gridCol>
                    <a:gridCol w="971756">
                      <a:extLst>
                        <a:ext uri="{9D8B030D-6E8A-4147-A177-3AD203B41FA5}">
                          <a16:colId xmlns:a16="http://schemas.microsoft.com/office/drawing/2014/main" val="3493507002"/>
                        </a:ext>
                      </a:extLst>
                    </a:gridCol>
                    <a:gridCol w="971756">
                      <a:extLst>
                        <a:ext uri="{9D8B030D-6E8A-4147-A177-3AD203B41FA5}">
                          <a16:colId xmlns:a16="http://schemas.microsoft.com/office/drawing/2014/main" val="2880839528"/>
                        </a:ext>
                      </a:extLst>
                    </a:gridCol>
                    <a:gridCol w="549509">
                      <a:extLst>
                        <a:ext uri="{9D8B030D-6E8A-4147-A177-3AD203B41FA5}">
                          <a16:colId xmlns:a16="http://schemas.microsoft.com/office/drawing/2014/main" val="2380178616"/>
                        </a:ext>
                      </a:extLst>
                    </a:gridCol>
                  </a:tblGrid>
                  <a:tr h="549509">
                    <a:tc>
                      <a:txBody>
                        <a:bodyPr/>
                        <a:lstStyle/>
                        <a:p>
                          <a:pPr algn="ctr"/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85029" marR="85029" marT="42514" marB="42514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28125" t="-10000" r="-128125" b="-612222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pt-BR" sz="29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C</a:t>
                          </a:r>
                        </a:p>
                      </a:txBody>
                      <a:tcPr marL="85029" marR="85029" marT="42514" marB="42514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56145574"/>
                      </a:ext>
                    </a:extLst>
                  </a:tr>
                  <a:tr h="660026">
                    <a:tc rowSpan="2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85029" marR="85029" marT="42514" marB="42514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45622" r="-811111" b="-1539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56250" t="-90826" r="-356250" b="-4055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156250" t="-90826" r="-256250" b="-4055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257862" t="-90826" r="-157862" b="-4055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355625" t="-90826" r="-56875" b="-4055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810000" t="-90826" r="-1111" b="-4055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68251530"/>
                      </a:ext>
                    </a:extLst>
                  </a:tr>
                  <a:tr h="660026">
                    <a:tc v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56250" t="-192593" r="-356250" b="-3092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156250" t="-192593" r="-256250" b="-3092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257862" t="-192593" r="-157862" b="-3092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355625" t="-192593" r="-56875" b="-309259"/>
                          </a:stretch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29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B</a:t>
                          </a:r>
                        </a:p>
                      </a:txBody>
                      <a:tcPr marL="85029" marR="85029" marT="42514" marB="42514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856427081"/>
                      </a:ext>
                    </a:extLst>
                  </a:tr>
                  <a:tr h="660026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pt-BR" sz="29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</a:t>
                          </a:r>
                        </a:p>
                      </a:txBody>
                      <a:tcPr marL="85029" marR="85029" marT="42514" marB="42514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56250" t="-292593" r="-356250" b="-2092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156250" t="-292593" r="-256250" b="-2092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24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355625" t="-292593" r="-56875" b="-209259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77490832"/>
                      </a:ext>
                    </a:extLst>
                  </a:tr>
                  <a:tr h="660026">
                    <a:tc vMerge="1">
                      <a:txBody>
                        <a:bodyPr/>
                        <a:lstStyle/>
                        <a:p>
                          <a:pPr algn="ctr"/>
                          <a:r>
                            <a:rPr lang="pt-BR" sz="2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56250" t="-388991" r="-356250" b="-1073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156250" t="-388991" r="-256250" b="-1073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257862" t="-388991" r="-157862" b="-1073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355625" t="-388991" r="-56875" b="-1073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10000" t="-388991" r="-1111" b="-1073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44599753"/>
                      </a:ext>
                    </a:extLst>
                  </a:tr>
                  <a:tr h="549509">
                    <a:tc>
                      <a:txBody>
                        <a:bodyPr/>
                        <a:lstStyle/>
                        <a:p>
                          <a:pPr algn="ctr"/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6250" t="-592222" r="-356250" b="-30000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pt-BR" sz="29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D</a:t>
                          </a:r>
                        </a:p>
                      </a:txBody>
                      <a:tcPr marL="85029" marR="85029" marT="42514" marB="42514"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55625" t="-592222" r="-56875" b="-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864724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CaixaDeTexto 5">
            <a:extLst>
              <a:ext uri="{FF2B5EF4-FFF2-40B4-BE49-F238E27FC236}">
                <a16:creationId xmlns:a16="http://schemas.microsoft.com/office/drawing/2014/main" id="{34276C31-197B-425D-A6B7-CFFFD5747EC0}"/>
              </a:ext>
            </a:extLst>
          </p:cNvPr>
          <p:cNvSpPr txBox="1"/>
          <p:nvPr/>
        </p:nvSpPr>
        <p:spPr>
          <a:xfrm>
            <a:off x="996188" y="2521343"/>
            <a:ext cx="6174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solidFill>
                  <a:srgbClr val="6F227C"/>
                </a:solidFill>
                <a:latin typeface="+mj-lt"/>
              </a:rPr>
              <a:t>S5</a:t>
            </a:r>
            <a:endParaRPr lang="pt-BR" b="1" dirty="0">
              <a:solidFill>
                <a:srgbClr val="6F227C"/>
              </a:solidFill>
              <a:latin typeface="+mj-lt"/>
            </a:endParaRP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1BBD850F-CAED-6759-49E5-85A3E212DF7D}"/>
              </a:ext>
            </a:extLst>
          </p:cNvPr>
          <p:cNvSpPr/>
          <p:nvPr/>
        </p:nvSpPr>
        <p:spPr>
          <a:xfrm>
            <a:off x="2667000" y="3830411"/>
            <a:ext cx="781050" cy="1103539"/>
          </a:xfrm>
          <a:custGeom>
            <a:avLst/>
            <a:gdLst>
              <a:gd name="connsiteX0" fmla="*/ 0 w 781050"/>
              <a:gd name="connsiteY0" fmla="*/ 130178 h 1103539"/>
              <a:gd name="connsiteX1" fmla="*/ 130178 w 781050"/>
              <a:gd name="connsiteY1" fmla="*/ 0 h 1103539"/>
              <a:gd name="connsiteX2" fmla="*/ 650872 w 781050"/>
              <a:gd name="connsiteY2" fmla="*/ 0 h 1103539"/>
              <a:gd name="connsiteX3" fmla="*/ 781050 w 781050"/>
              <a:gd name="connsiteY3" fmla="*/ 130178 h 1103539"/>
              <a:gd name="connsiteX4" fmla="*/ 781050 w 781050"/>
              <a:gd name="connsiteY4" fmla="*/ 973361 h 1103539"/>
              <a:gd name="connsiteX5" fmla="*/ 650872 w 781050"/>
              <a:gd name="connsiteY5" fmla="*/ 1103539 h 1103539"/>
              <a:gd name="connsiteX6" fmla="*/ 130178 w 781050"/>
              <a:gd name="connsiteY6" fmla="*/ 1103539 h 1103539"/>
              <a:gd name="connsiteX7" fmla="*/ 0 w 781050"/>
              <a:gd name="connsiteY7" fmla="*/ 973361 h 1103539"/>
              <a:gd name="connsiteX8" fmla="*/ 0 w 781050"/>
              <a:gd name="connsiteY8" fmla="*/ 130178 h 1103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81050" h="1103539" extrusionOk="0">
                <a:moveTo>
                  <a:pt x="0" y="130178"/>
                </a:moveTo>
                <a:cubicBezTo>
                  <a:pt x="-6646" y="69943"/>
                  <a:pt x="47291" y="-4539"/>
                  <a:pt x="130178" y="0"/>
                </a:cubicBezTo>
                <a:cubicBezTo>
                  <a:pt x="333503" y="32766"/>
                  <a:pt x="415570" y="10206"/>
                  <a:pt x="650872" y="0"/>
                </a:cubicBezTo>
                <a:cubicBezTo>
                  <a:pt x="721204" y="522"/>
                  <a:pt x="775348" y="65026"/>
                  <a:pt x="781050" y="130178"/>
                </a:cubicBezTo>
                <a:cubicBezTo>
                  <a:pt x="797509" y="531733"/>
                  <a:pt x="775053" y="703513"/>
                  <a:pt x="781050" y="973361"/>
                </a:cubicBezTo>
                <a:cubicBezTo>
                  <a:pt x="787178" y="1039431"/>
                  <a:pt x="736170" y="1104423"/>
                  <a:pt x="650872" y="1103539"/>
                </a:cubicBezTo>
                <a:cubicBezTo>
                  <a:pt x="474252" y="1136097"/>
                  <a:pt x="187330" y="1084535"/>
                  <a:pt x="130178" y="1103539"/>
                </a:cubicBezTo>
                <a:cubicBezTo>
                  <a:pt x="71122" y="1105401"/>
                  <a:pt x="-4756" y="1043086"/>
                  <a:pt x="0" y="973361"/>
                </a:cubicBezTo>
                <a:cubicBezTo>
                  <a:pt x="51535" y="668368"/>
                  <a:pt x="9800" y="454838"/>
                  <a:pt x="0" y="130178"/>
                </a:cubicBezTo>
                <a:close/>
              </a:path>
            </a:pathLst>
          </a:custGeom>
          <a:noFill/>
          <a:ln w="38100">
            <a:prstDash val="dashDot"/>
            <a:extLst>
              <a:ext uri="{C807C97D-BFC1-408E-A445-0C87EB9F89A2}">
                <ask:lineSketchStyleProps xmlns:ask="http://schemas.microsoft.com/office/drawing/2018/sketchyshapes" sd="981765707">
                  <a:prstGeom prst="round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8" name="Tabela 8">
                <a:extLst>
                  <a:ext uri="{FF2B5EF4-FFF2-40B4-BE49-F238E27FC236}">
                    <a16:creationId xmlns:a16="http://schemas.microsoft.com/office/drawing/2014/main" id="{5FF0E19E-EB5E-D66C-E94B-94BA6A7C44BF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124701" y="1663700"/>
              <a:ext cx="3724274" cy="503224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52524">
                      <a:extLst>
                        <a:ext uri="{9D8B030D-6E8A-4147-A177-3AD203B41FA5}">
                          <a16:colId xmlns:a16="http://schemas.microsoft.com/office/drawing/2014/main" val="1194101161"/>
                        </a:ext>
                      </a:extLst>
                    </a:gridCol>
                    <a:gridCol w="2571750">
                      <a:extLst>
                        <a:ext uri="{9D8B030D-6E8A-4147-A177-3AD203B41FA5}">
                          <a16:colId xmlns:a16="http://schemas.microsoft.com/office/drawing/2014/main" val="239271039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DEC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EXPRESSÃO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190234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40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4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A</m:t>
                                    </m:r>
                                  </m:e>
                                </m:acc>
                                <m:acc>
                                  <m:accPr>
                                    <m:chr m:val="̅"/>
                                    <m:ctrlPr>
                                      <a:rPr lang="pt-BR" sz="240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4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B</m:t>
                                    </m:r>
                                  </m:e>
                                </m:acc>
                                <m:acc>
                                  <m:accPr>
                                    <m:chr m:val="̅"/>
                                    <m:ctrlPr>
                                      <a:rPr lang="pt-BR" sz="240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4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C</m:t>
                                    </m:r>
                                  </m:e>
                                </m:acc>
                                <m:acc>
                                  <m:accPr>
                                    <m:chr m:val="̅"/>
                                    <m:ctrlPr>
                                      <a:rPr lang="pt-BR" sz="240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4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D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400" i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464908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40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4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A</m:t>
                                    </m:r>
                                  </m:e>
                                </m:acc>
                                <m:acc>
                                  <m:accPr>
                                    <m:chr m:val="̅"/>
                                    <m:ctrlPr>
                                      <a:rPr lang="pt-BR" sz="240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4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B</m:t>
                                    </m:r>
                                  </m:e>
                                </m:acc>
                                <m:acc>
                                  <m:accPr>
                                    <m:chr m:val="̅"/>
                                    <m:ctrlPr>
                                      <a:rPr lang="pt-BR" sz="240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4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C</m:t>
                                    </m:r>
                                  </m:e>
                                </m:acc>
                                <m:r>
                                  <m:rPr>
                                    <m:sty m:val="p"/>
                                  </m:rP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D</m:t>
                                </m:r>
                              </m:oMath>
                            </m:oMathPara>
                          </a14:m>
                          <a:endParaRPr lang="pt-BR" sz="2400" i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260297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40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4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B</m:t>
                                    </m:r>
                                  </m:e>
                                </m:acc>
                                <m:r>
                                  <m:rPr>
                                    <m:sty m:val="p"/>
                                  </m:rP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C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pt-BR" sz="240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4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D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70581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40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4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B</m:t>
                                    </m:r>
                                  </m:e>
                                </m:acc>
                                <m:r>
                                  <m:rPr>
                                    <m:sty m:val="p"/>
                                  </m:rP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CD</m:t>
                                </m:r>
                              </m:oMath>
                            </m:oMathPara>
                          </a14:m>
                          <a:endParaRPr lang="pt-BR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834076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B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pt-BR" sz="240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4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C</m:t>
                                    </m:r>
                                  </m:e>
                                </m:acc>
                                <m:acc>
                                  <m:accPr>
                                    <m:chr m:val="̅"/>
                                    <m:ctrlPr>
                                      <a:rPr lang="pt-BR" sz="240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4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D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991355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B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pt-BR" sz="240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4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C</m:t>
                                    </m:r>
                                  </m:e>
                                </m:acc>
                                <m:r>
                                  <m:rPr>
                                    <m:sty m:val="p"/>
                                  </m:rP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D</m:t>
                                </m:r>
                              </m:oMath>
                            </m:oMathPara>
                          </a14:m>
                          <a:endParaRPr lang="pt-BR" sz="2400" i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966344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616785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364433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8110151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0833452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8" name="Tabela 8">
                <a:extLst>
                  <a:ext uri="{FF2B5EF4-FFF2-40B4-BE49-F238E27FC236}">
                    <a16:creationId xmlns:a16="http://schemas.microsoft.com/office/drawing/2014/main" id="{5FF0E19E-EB5E-D66C-E94B-94BA6A7C44BF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124701" y="1663700"/>
              <a:ext cx="3724274" cy="503224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52524">
                      <a:extLst>
                        <a:ext uri="{9D8B030D-6E8A-4147-A177-3AD203B41FA5}">
                          <a16:colId xmlns:a16="http://schemas.microsoft.com/office/drawing/2014/main" val="1194101161"/>
                        </a:ext>
                      </a:extLst>
                    </a:gridCol>
                    <a:gridCol w="2571750">
                      <a:extLst>
                        <a:ext uri="{9D8B030D-6E8A-4147-A177-3AD203B41FA5}">
                          <a16:colId xmlns:a16="http://schemas.microsoft.com/office/drawing/2014/main" val="2392710391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DEC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EXPRESSÃO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19023437"/>
                      </a:ext>
                    </a:extLst>
                  </a:tr>
                  <a:tr h="45796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3"/>
                          <a:stretch>
                            <a:fillRect l="-44917" t="-109333" r="-946" b="-932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46490845"/>
                      </a:ext>
                    </a:extLst>
                  </a:tr>
                  <a:tr h="45796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3"/>
                          <a:stretch>
                            <a:fillRect l="-44917" t="-206579" r="-946" b="-81973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2602970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3"/>
                          <a:stretch>
                            <a:fillRect l="-44917" t="-310667" r="-946" b="-7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705812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3"/>
                          <a:stretch>
                            <a:fillRect l="-44917" t="-410667" r="-946" b="-6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83407616"/>
                      </a:ext>
                    </a:extLst>
                  </a:tr>
                  <a:tr h="45796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3"/>
                          <a:stretch>
                            <a:fillRect l="-44917" t="-510667" r="-946" b="-5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9135588"/>
                      </a:ext>
                    </a:extLst>
                  </a:tr>
                  <a:tr h="45796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3"/>
                          <a:stretch>
                            <a:fillRect l="-44917" t="-610667" r="-946" b="-4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96634445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6167856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36443396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811015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0833452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2E71177-0425-4426-800A-74D4B0DF5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/>
              <a:t>27</a:t>
            </a:r>
          </a:p>
        </p:txBody>
      </p:sp>
    </p:spTree>
    <p:extLst>
      <p:ext uri="{BB962C8B-B14F-4D97-AF65-F5344CB8AC3E}">
        <p14:creationId xmlns:p14="http://schemas.microsoft.com/office/powerpoint/2010/main" val="402594601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427EED-7B7F-D6AC-6C01-70E63600B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Decodificador “Binário </a:t>
            </a:r>
            <a:r>
              <a:rPr lang="pt-BR" dirty="0">
                <a:sym typeface="Wingdings" panose="05000000000000000000" pitchFamily="2" charset="2"/>
              </a:rPr>
              <a:t> Decimal” – Circuito Combinacional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ela 3">
                <a:extLst>
                  <a:ext uri="{FF2B5EF4-FFF2-40B4-BE49-F238E27FC236}">
                    <a16:creationId xmlns:a16="http://schemas.microsoft.com/office/drawing/2014/main" id="{4532F266-5930-2029-9885-EBB081A08CA7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071860" y="2521343"/>
              <a:ext cx="4986042" cy="373912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49509">
                      <a:extLst>
                        <a:ext uri="{9D8B030D-6E8A-4147-A177-3AD203B41FA5}">
                          <a16:colId xmlns:a16="http://schemas.microsoft.com/office/drawing/2014/main" val="1874362615"/>
                        </a:ext>
                      </a:extLst>
                    </a:gridCol>
                    <a:gridCol w="971756">
                      <a:extLst>
                        <a:ext uri="{9D8B030D-6E8A-4147-A177-3AD203B41FA5}">
                          <a16:colId xmlns:a16="http://schemas.microsoft.com/office/drawing/2014/main" val="1191165301"/>
                        </a:ext>
                      </a:extLst>
                    </a:gridCol>
                    <a:gridCol w="971756">
                      <a:extLst>
                        <a:ext uri="{9D8B030D-6E8A-4147-A177-3AD203B41FA5}">
                          <a16:colId xmlns:a16="http://schemas.microsoft.com/office/drawing/2014/main" val="1598401684"/>
                        </a:ext>
                      </a:extLst>
                    </a:gridCol>
                    <a:gridCol w="971756">
                      <a:extLst>
                        <a:ext uri="{9D8B030D-6E8A-4147-A177-3AD203B41FA5}">
                          <a16:colId xmlns:a16="http://schemas.microsoft.com/office/drawing/2014/main" val="3493507002"/>
                        </a:ext>
                      </a:extLst>
                    </a:gridCol>
                    <a:gridCol w="971756">
                      <a:extLst>
                        <a:ext uri="{9D8B030D-6E8A-4147-A177-3AD203B41FA5}">
                          <a16:colId xmlns:a16="http://schemas.microsoft.com/office/drawing/2014/main" val="2880839528"/>
                        </a:ext>
                      </a:extLst>
                    </a:gridCol>
                    <a:gridCol w="549509">
                      <a:extLst>
                        <a:ext uri="{9D8B030D-6E8A-4147-A177-3AD203B41FA5}">
                          <a16:colId xmlns:a16="http://schemas.microsoft.com/office/drawing/2014/main" val="2380178616"/>
                        </a:ext>
                      </a:extLst>
                    </a:gridCol>
                  </a:tblGrid>
                  <a:tr h="549509">
                    <a:tc>
                      <a:txBody>
                        <a:bodyPr/>
                        <a:lstStyle/>
                        <a:p>
                          <a:pPr algn="ctr"/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9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9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85029" marR="85029" marT="42514" marB="42514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pt-BR" sz="29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C</a:t>
                          </a:r>
                        </a:p>
                      </a:txBody>
                      <a:tcPr marL="85029" marR="85029" marT="42514" marB="42514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56145574"/>
                      </a:ext>
                    </a:extLst>
                  </a:tr>
                  <a:tr h="660026">
                    <a:tc row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9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9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A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85029" marR="85029" marT="42514" marB="42514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4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A</m:t>
                                    </m:r>
                                  </m:e>
                                </m:acc>
                                <m:acc>
                                  <m:accPr>
                                    <m:chr m:val="̅"/>
                                    <m:ctrlPr>
                                      <a:rPr lang="pt-BR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4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B</m:t>
                                    </m:r>
                                  </m:e>
                                </m:acc>
                                <m:acc>
                                  <m:accPr>
                                    <m:chr m:val="̅"/>
                                    <m:ctrlPr>
                                      <a:rPr lang="pt-BR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4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C</m:t>
                                    </m:r>
                                  </m:e>
                                </m:acc>
                                <m:acc>
                                  <m:accPr>
                                    <m:chr m:val="̅"/>
                                    <m:ctrlPr>
                                      <a:rPr lang="pt-BR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4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D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400" b="0" i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4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A</m:t>
                                    </m:r>
                                  </m:e>
                                </m:acc>
                                <m:acc>
                                  <m:accPr>
                                    <m:chr m:val="̅"/>
                                    <m:ctrlPr>
                                      <a:rPr lang="pt-BR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4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B</m:t>
                                    </m:r>
                                  </m:e>
                                </m:acc>
                                <m:acc>
                                  <m:accPr>
                                    <m:chr m:val="̅"/>
                                    <m:ctrlPr>
                                      <a:rPr lang="pt-BR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4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C</m:t>
                                    </m:r>
                                  </m:e>
                                </m:acc>
                                <m:r>
                                  <m:rPr>
                                    <m:sty m:val="p"/>
                                  </m:rP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D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4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A</m:t>
                                    </m:r>
                                  </m:e>
                                </m:acc>
                                <m:acc>
                                  <m:accPr>
                                    <m:chr m:val="̅"/>
                                    <m:ctrlPr>
                                      <a:rPr lang="pt-BR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4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B</m:t>
                                    </m:r>
                                  </m:e>
                                </m:acc>
                                <m:r>
                                  <m:rPr>
                                    <m:sty m:val="p"/>
                                  </m:rP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CD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4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A</m:t>
                                    </m:r>
                                  </m:e>
                                </m:acc>
                                <m:acc>
                                  <m:accPr>
                                    <m:chr m:val="̅"/>
                                    <m:ctrlPr>
                                      <a:rPr lang="pt-BR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4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B</m:t>
                                    </m:r>
                                  </m:e>
                                </m:acc>
                                <m:r>
                                  <m:rPr>
                                    <m:sty m:val="p"/>
                                  </m:rP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C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pt-BR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4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D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9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9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B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2868251530"/>
                      </a:ext>
                    </a:extLst>
                  </a:tr>
                  <a:tr h="660026">
                    <a:tc v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4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A</m:t>
                                    </m:r>
                                  </m:e>
                                </m:acc>
                                <m:r>
                                  <m:rPr>
                                    <m:sty m:val="p"/>
                                  </m:rP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B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pt-BR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4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C</m:t>
                                    </m:r>
                                  </m:e>
                                </m:acc>
                                <m:acc>
                                  <m:accPr>
                                    <m:chr m:val="̅"/>
                                    <m:ctrlPr>
                                      <a:rPr lang="pt-BR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4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D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4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A</m:t>
                                    </m:r>
                                  </m:e>
                                </m:acc>
                                <m:r>
                                  <m:rPr>
                                    <m:sty m:val="p"/>
                                  </m:rP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B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pt-BR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4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C</m:t>
                                    </m:r>
                                  </m:e>
                                </m:acc>
                                <m:r>
                                  <m:rPr>
                                    <m:sty m:val="p"/>
                                  </m:rP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D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4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A</m:t>
                                    </m:r>
                                  </m:e>
                                </m:acc>
                                <m:r>
                                  <m:rPr>
                                    <m:sty m:val="p"/>
                                  </m:rP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BCD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4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A</m:t>
                                    </m:r>
                                  </m:e>
                                </m:acc>
                                <m:r>
                                  <m:rPr>
                                    <m:sty m:val="p"/>
                                  </m:rP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BC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pt-BR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4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D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29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B</a:t>
                          </a:r>
                        </a:p>
                      </a:txBody>
                      <a:tcPr marL="85029" marR="85029" marT="42514" marB="42514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856427081"/>
                      </a:ext>
                    </a:extLst>
                  </a:tr>
                  <a:tr h="660026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pt-BR" sz="29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</a:t>
                          </a:r>
                        </a:p>
                      </a:txBody>
                      <a:tcPr marL="85029" marR="85029" marT="42514" marB="42514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AB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pt-BR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4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C</m:t>
                                    </m:r>
                                  </m:e>
                                </m:acc>
                                <m:acc>
                                  <m:accPr>
                                    <m:chr m:val="̅"/>
                                    <m:ctrlPr>
                                      <a:rPr lang="pt-BR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4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D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AB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pt-BR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4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C</m:t>
                                    </m:r>
                                  </m:e>
                                </m:acc>
                                <m:r>
                                  <m:rPr>
                                    <m:sty m:val="p"/>
                                  </m:rP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D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ABCD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ABC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pt-BR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4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D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77490832"/>
                      </a:ext>
                    </a:extLst>
                  </a:tr>
                  <a:tr h="660026">
                    <a:tc vMerge="1">
                      <a:txBody>
                        <a:bodyPr/>
                        <a:lstStyle/>
                        <a:p>
                          <a:pPr algn="ctr"/>
                          <a:r>
                            <a:rPr lang="pt-BR" sz="2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A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pt-BR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4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B</m:t>
                                    </m:r>
                                  </m:e>
                                </m:acc>
                                <m:acc>
                                  <m:accPr>
                                    <m:chr m:val="̅"/>
                                    <m:ctrlPr>
                                      <a:rPr lang="pt-BR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4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C</m:t>
                                    </m:r>
                                  </m:e>
                                </m:acc>
                                <m:acc>
                                  <m:accPr>
                                    <m:chr m:val="̅"/>
                                    <m:ctrlPr>
                                      <a:rPr lang="pt-BR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4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D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A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pt-BR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4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B</m:t>
                                    </m:r>
                                  </m:e>
                                </m:acc>
                                <m:acc>
                                  <m:accPr>
                                    <m:chr m:val="̅"/>
                                    <m:ctrlPr>
                                      <a:rPr lang="pt-BR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4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C</m:t>
                                    </m:r>
                                  </m:e>
                                </m:acc>
                                <m:r>
                                  <m:rPr>
                                    <m:sty m:val="p"/>
                                  </m:rP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D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A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pt-BR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4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B</m:t>
                                    </m:r>
                                  </m:e>
                                </m:acc>
                                <m:r>
                                  <m:rPr>
                                    <m:sty m:val="p"/>
                                  </m:rP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CD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A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pt-BR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4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B</m:t>
                                    </m:r>
                                  </m:e>
                                </m:acc>
                                <m:r>
                                  <m:rPr>
                                    <m:sty m:val="p"/>
                                  </m:rP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C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pt-BR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4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D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9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9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B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44599753"/>
                      </a:ext>
                    </a:extLst>
                  </a:tr>
                  <a:tr h="549509">
                    <a:tc>
                      <a:txBody>
                        <a:bodyPr/>
                        <a:lstStyle/>
                        <a:p>
                          <a:pPr algn="ctr"/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9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9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D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pt-BR" sz="29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D</a:t>
                          </a:r>
                        </a:p>
                      </a:txBody>
                      <a:tcPr marL="85029" marR="85029" marT="42514" marB="42514"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9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9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D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864724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ela 3">
                <a:extLst>
                  <a:ext uri="{FF2B5EF4-FFF2-40B4-BE49-F238E27FC236}">
                    <a16:creationId xmlns:a16="http://schemas.microsoft.com/office/drawing/2014/main" id="{4532F266-5930-2029-9885-EBB081A08CA7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071860" y="2521343"/>
              <a:ext cx="4986042" cy="373912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49509">
                      <a:extLst>
                        <a:ext uri="{9D8B030D-6E8A-4147-A177-3AD203B41FA5}">
                          <a16:colId xmlns:a16="http://schemas.microsoft.com/office/drawing/2014/main" val="1874362615"/>
                        </a:ext>
                      </a:extLst>
                    </a:gridCol>
                    <a:gridCol w="971756">
                      <a:extLst>
                        <a:ext uri="{9D8B030D-6E8A-4147-A177-3AD203B41FA5}">
                          <a16:colId xmlns:a16="http://schemas.microsoft.com/office/drawing/2014/main" val="1191165301"/>
                        </a:ext>
                      </a:extLst>
                    </a:gridCol>
                    <a:gridCol w="971756">
                      <a:extLst>
                        <a:ext uri="{9D8B030D-6E8A-4147-A177-3AD203B41FA5}">
                          <a16:colId xmlns:a16="http://schemas.microsoft.com/office/drawing/2014/main" val="1598401684"/>
                        </a:ext>
                      </a:extLst>
                    </a:gridCol>
                    <a:gridCol w="971756">
                      <a:extLst>
                        <a:ext uri="{9D8B030D-6E8A-4147-A177-3AD203B41FA5}">
                          <a16:colId xmlns:a16="http://schemas.microsoft.com/office/drawing/2014/main" val="3493507002"/>
                        </a:ext>
                      </a:extLst>
                    </a:gridCol>
                    <a:gridCol w="971756">
                      <a:extLst>
                        <a:ext uri="{9D8B030D-6E8A-4147-A177-3AD203B41FA5}">
                          <a16:colId xmlns:a16="http://schemas.microsoft.com/office/drawing/2014/main" val="2880839528"/>
                        </a:ext>
                      </a:extLst>
                    </a:gridCol>
                    <a:gridCol w="549509">
                      <a:extLst>
                        <a:ext uri="{9D8B030D-6E8A-4147-A177-3AD203B41FA5}">
                          <a16:colId xmlns:a16="http://schemas.microsoft.com/office/drawing/2014/main" val="2380178616"/>
                        </a:ext>
                      </a:extLst>
                    </a:gridCol>
                  </a:tblGrid>
                  <a:tr h="549509">
                    <a:tc>
                      <a:txBody>
                        <a:bodyPr/>
                        <a:lstStyle/>
                        <a:p>
                          <a:pPr algn="ctr"/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85029" marR="85029" marT="42514" marB="42514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28125" t="-10000" r="-128125" b="-612222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pt-BR" sz="29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C</a:t>
                          </a:r>
                        </a:p>
                      </a:txBody>
                      <a:tcPr marL="85029" marR="85029" marT="42514" marB="42514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56145574"/>
                      </a:ext>
                    </a:extLst>
                  </a:tr>
                  <a:tr h="660026">
                    <a:tc rowSpan="2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85029" marR="85029" marT="42514" marB="42514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45622" r="-811111" b="-1539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56250" t="-90826" r="-356250" b="-4055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156250" t="-90826" r="-256250" b="-4055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257862" t="-90826" r="-157862" b="-4055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355625" t="-90826" r="-56875" b="-4055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810000" t="-90826" r="-1111" b="-4055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68251530"/>
                      </a:ext>
                    </a:extLst>
                  </a:tr>
                  <a:tr h="660026">
                    <a:tc v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56250" t="-192593" r="-356250" b="-3092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156250" t="-192593" r="-256250" b="-3092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257862" t="-192593" r="-157862" b="-3092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355625" t="-192593" r="-56875" b="-309259"/>
                          </a:stretch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29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B</a:t>
                          </a:r>
                        </a:p>
                      </a:txBody>
                      <a:tcPr marL="85029" marR="85029" marT="42514" marB="42514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856427081"/>
                      </a:ext>
                    </a:extLst>
                  </a:tr>
                  <a:tr h="660026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pt-BR" sz="29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</a:t>
                          </a:r>
                        </a:p>
                      </a:txBody>
                      <a:tcPr marL="85029" marR="85029" marT="42514" marB="42514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56250" t="-292593" r="-356250" b="-2092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156250" t="-292593" r="-256250" b="-2092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257862" t="-292593" r="-157862" b="-2092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355625" t="-292593" r="-56875" b="-209259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77490832"/>
                      </a:ext>
                    </a:extLst>
                  </a:tr>
                  <a:tr h="660026">
                    <a:tc vMerge="1">
                      <a:txBody>
                        <a:bodyPr/>
                        <a:lstStyle/>
                        <a:p>
                          <a:pPr algn="ctr"/>
                          <a:r>
                            <a:rPr lang="pt-BR" sz="2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56250" t="-388991" r="-356250" b="-1073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156250" t="-388991" r="-256250" b="-1073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257862" t="-388991" r="-157862" b="-1073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355625" t="-388991" r="-56875" b="-1073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10000" t="-388991" r="-1111" b="-1073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44599753"/>
                      </a:ext>
                    </a:extLst>
                  </a:tr>
                  <a:tr h="549509">
                    <a:tc>
                      <a:txBody>
                        <a:bodyPr/>
                        <a:lstStyle/>
                        <a:p>
                          <a:pPr algn="ctr"/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6250" t="-592222" r="-356250" b="-30000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pt-BR" sz="29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D</a:t>
                          </a:r>
                        </a:p>
                      </a:txBody>
                      <a:tcPr marL="85029" marR="85029" marT="42514" marB="42514"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55625" t="-592222" r="-56875" b="-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8647246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39F3923C-E339-56FB-C9B2-F69829E51E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582017"/>
              </p:ext>
            </p:extLst>
          </p:nvPr>
        </p:nvGraphicFramePr>
        <p:xfrm>
          <a:off x="7113815" y="1901825"/>
          <a:ext cx="3755570" cy="435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1114">
                  <a:extLst>
                    <a:ext uri="{9D8B030D-6E8A-4147-A177-3AD203B41FA5}">
                      <a16:colId xmlns:a16="http://schemas.microsoft.com/office/drawing/2014/main" val="1048144912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408744445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3640525091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2253530810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1722894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9513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9501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4948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09543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483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4384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5388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2953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9297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11165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3212319"/>
                  </a:ext>
                </a:extLst>
              </a:tr>
            </a:tbl>
          </a:graphicData>
        </a:graphic>
      </p:graphicFrame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9F0B809-20B1-4CDE-8F43-C6CFD9020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/>
              <a:t>28</a:t>
            </a:r>
          </a:p>
        </p:txBody>
      </p:sp>
    </p:spTree>
    <p:extLst>
      <p:ext uri="{BB962C8B-B14F-4D97-AF65-F5344CB8AC3E}">
        <p14:creationId xmlns:p14="http://schemas.microsoft.com/office/powerpoint/2010/main" val="20699389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427EED-7B7F-D6AC-6C01-70E63600B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Decodificador “Binário </a:t>
            </a:r>
            <a:r>
              <a:rPr lang="pt-BR" dirty="0">
                <a:sym typeface="Wingdings" panose="05000000000000000000" pitchFamily="2" charset="2"/>
              </a:rPr>
              <a:t> Decimal” – Circuito Combinacional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ela 3">
                <a:extLst>
                  <a:ext uri="{FF2B5EF4-FFF2-40B4-BE49-F238E27FC236}">
                    <a16:creationId xmlns:a16="http://schemas.microsoft.com/office/drawing/2014/main" id="{4532F266-5930-2029-9885-EBB081A08CA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53420815"/>
                  </p:ext>
                </p:extLst>
              </p:nvPr>
            </p:nvGraphicFramePr>
            <p:xfrm>
              <a:off x="1071860" y="2521343"/>
              <a:ext cx="4986042" cy="373912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49509">
                      <a:extLst>
                        <a:ext uri="{9D8B030D-6E8A-4147-A177-3AD203B41FA5}">
                          <a16:colId xmlns:a16="http://schemas.microsoft.com/office/drawing/2014/main" val="1874362615"/>
                        </a:ext>
                      </a:extLst>
                    </a:gridCol>
                    <a:gridCol w="971756">
                      <a:extLst>
                        <a:ext uri="{9D8B030D-6E8A-4147-A177-3AD203B41FA5}">
                          <a16:colId xmlns:a16="http://schemas.microsoft.com/office/drawing/2014/main" val="1191165301"/>
                        </a:ext>
                      </a:extLst>
                    </a:gridCol>
                    <a:gridCol w="971756">
                      <a:extLst>
                        <a:ext uri="{9D8B030D-6E8A-4147-A177-3AD203B41FA5}">
                          <a16:colId xmlns:a16="http://schemas.microsoft.com/office/drawing/2014/main" val="1598401684"/>
                        </a:ext>
                      </a:extLst>
                    </a:gridCol>
                    <a:gridCol w="971756">
                      <a:extLst>
                        <a:ext uri="{9D8B030D-6E8A-4147-A177-3AD203B41FA5}">
                          <a16:colId xmlns:a16="http://schemas.microsoft.com/office/drawing/2014/main" val="3493507002"/>
                        </a:ext>
                      </a:extLst>
                    </a:gridCol>
                    <a:gridCol w="971756">
                      <a:extLst>
                        <a:ext uri="{9D8B030D-6E8A-4147-A177-3AD203B41FA5}">
                          <a16:colId xmlns:a16="http://schemas.microsoft.com/office/drawing/2014/main" val="2880839528"/>
                        </a:ext>
                      </a:extLst>
                    </a:gridCol>
                    <a:gridCol w="549509">
                      <a:extLst>
                        <a:ext uri="{9D8B030D-6E8A-4147-A177-3AD203B41FA5}">
                          <a16:colId xmlns:a16="http://schemas.microsoft.com/office/drawing/2014/main" val="2380178616"/>
                        </a:ext>
                      </a:extLst>
                    </a:gridCol>
                  </a:tblGrid>
                  <a:tr h="549509">
                    <a:tc>
                      <a:txBody>
                        <a:bodyPr/>
                        <a:lstStyle/>
                        <a:p>
                          <a:pPr algn="ctr"/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9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9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85029" marR="85029" marT="42514" marB="42514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pt-BR" sz="29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C</a:t>
                          </a:r>
                        </a:p>
                      </a:txBody>
                      <a:tcPr marL="85029" marR="85029" marT="42514" marB="42514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56145574"/>
                      </a:ext>
                    </a:extLst>
                  </a:tr>
                  <a:tr h="660026">
                    <a:tc row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9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9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A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85029" marR="85029" marT="42514" marB="42514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9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9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B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2868251530"/>
                      </a:ext>
                    </a:extLst>
                  </a:tr>
                  <a:tr h="660026">
                    <a:tc v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29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B</a:t>
                          </a:r>
                        </a:p>
                      </a:txBody>
                      <a:tcPr marL="85029" marR="85029" marT="42514" marB="42514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856427081"/>
                      </a:ext>
                    </a:extLst>
                  </a:tr>
                  <a:tr h="660026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pt-BR" sz="29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</a:t>
                          </a:r>
                        </a:p>
                      </a:txBody>
                      <a:tcPr marL="85029" marR="85029" marT="42514" marB="42514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X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X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24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X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77490832"/>
                      </a:ext>
                    </a:extLst>
                  </a:tr>
                  <a:tr h="660026">
                    <a:tc vMerge="1">
                      <a:txBody>
                        <a:bodyPr/>
                        <a:lstStyle/>
                        <a:p>
                          <a:pPr algn="ctr"/>
                          <a:r>
                            <a:rPr lang="pt-BR" sz="2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X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X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9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9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B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44599753"/>
                      </a:ext>
                    </a:extLst>
                  </a:tr>
                  <a:tr h="549509">
                    <a:tc>
                      <a:txBody>
                        <a:bodyPr/>
                        <a:lstStyle/>
                        <a:p>
                          <a:pPr algn="ctr"/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9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9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D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pt-BR" sz="29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D</a:t>
                          </a:r>
                        </a:p>
                      </a:txBody>
                      <a:tcPr marL="85029" marR="85029" marT="42514" marB="42514"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9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9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D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864724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ela 3">
                <a:extLst>
                  <a:ext uri="{FF2B5EF4-FFF2-40B4-BE49-F238E27FC236}">
                    <a16:creationId xmlns:a16="http://schemas.microsoft.com/office/drawing/2014/main" id="{4532F266-5930-2029-9885-EBB081A08CA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53420815"/>
                  </p:ext>
                </p:extLst>
              </p:nvPr>
            </p:nvGraphicFramePr>
            <p:xfrm>
              <a:off x="1071860" y="2521343"/>
              <a:ext cx="4986042" cy="373912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49509">
                      <a:extLst>
                        <a:ext uri="{9D8B030D-6E8A-4147-A177-3AD203B41FA5}">
                          <a16:colId xmlns:a16="http://schemas.microsoft.com/office/drawing/2014/main" val="1874362615"/>
                        </a:ext>
                      </a:extLst>
                    </a:gridCol>
                    <a:gridCol w="971756">
                      <a:extLst>
                        <a:ext uri="{9D8B030D-6E8A-4147-A177-3AD203B41FA5}">
                          <a16:colId xmlns:a16="http://schemas.microsoft.com/office/drawing/2014/main" val="1191165301"/>
                        </a:ext>
                      </a:extLst>
                    </a:gridCol>
                    <a:gridCol w="971756">
                      <a:extLst>
                        <a:ext uri="{9D8B030D-6E8A-4147-A177-3AD203B41FA5}">
                          <a16:colId xmlns:a16="http://schemas.microsoft.com/office/drawing/2014/main" val="1598401684"/>
                        </a:ext>
                      </a:extLst>
                    </a:gridCol>
                    <a:gridCol w="971756">
                      <a:extLst>
                        <a:ext uri="{9D8B030D-6E8A-4147-A177-3AD203B41FA5}">
                          <a16:colId xmlns:a16="http://schemas.microsoft.com/office/drawing/2014/main" val="3493507002"/>
                        </a:ext>
                      </a:extLst>
                    </a:gridCol>
                    <a:gridCol w="971756">
                      <a:extLst>
                        <a:ext uri="{9D8B030D-6E8A-4147-A177-3AD203B41FA5}">
                          <a16:colId xmlns:a16="http://schemas.microsoft.com/office/drawing/2014/main" val="2880839528"/>
                        </a:ext>
                      </a:extLst>
                    </a:gridCol>
                    <a:gridCol w="549509">
                      <a:extLst>
                        <a:ext uri="{9D8B030D-6E8A-4147-A177-3AD203B41FA5}">
                          <a16:colId xmlns:a16="http://schemas.microsoft.com/office/drawing/2014/main" val="2380178616"/>
                        </a:ext>
                      </a:extLst>
                    </a:gridCol>
                  </a:tblGrid>
                  <a:tr h="549509">
                    <a:tc>
                      <a:txBody>
                        <a:bodyPr/>
                        <a:lstStyle/>
                        <a:p>
                          <a:pPr algn="ctr"/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85029" marR="85029" marT="42514" marB="42514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28125" t="-10000" r="-128125" b="-612222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pt-BR" sz="29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C</a:t>
                          </a:r>
                        </a:p>
                      </a:txBody>
                      <a:tcPr marL="85029" marR="85029" marT="42514" marB="42514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56145574"/>
                      </a:ext>
                    </a:extLst>
                  </a:tr>
                  <a:tr h="660026">
                    <a:tc rowSpan="2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85029" marR="85029" marT="42514" marB="42514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45622" r="-811111" b="-1539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56250" t="-90826" r="-356250" b="-4055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156250" t="-90826" r="-256250" b="-4055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257862" t="-90826" r="-157862" b="-4055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355625" t="-90826" r="-56875" b="-4055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810000" t="-90826" r="-1111" b="-4055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68251530"/>
                      </a:ext>
                    </a:extLst>
                  </a:tr>
                  <a:tr h="660026">
                    <a:tc v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56250" t="-192593" r="-356250" b="-3092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156250" t="-192593" r="-256250" b="-3092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257862" t="-192593" r="-157862" b="-3092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355625" t="-192593" r="-56875" b="-309259"/>
                          </a:stretch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29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B</a:t>
                          </a:r>
                        </a:p>
                      </a:txBody>
                      <a:tcPr marL="85029" marR="85029" marT="42514" marB="42514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856427081"/>
                      </a:ext>
                    </a:extLst>
                  </a:tr>
                  <a:tr h="660026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pt-BR" sz="29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</a:t>
                          </a:r>
                        </a:p>
                      </a:txBody>
                      <a:tcPr marL="85029" marR="85029" marT="42514" marB="42514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56250" t="-292593" r="-356250" b="-2092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156250" t="-292593" r="-256250" b="-2092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24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355625" t="-292593" r="-56875" b="-209259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77490832"/>
                      </a:ext>
                    </a:extLst>
                  </a:tr>
                  <a:tr h="660026">
                    <a:tc vMerge="1">
                      <a:txBody>
                        <a:bodyPr/>
                        <a:lstStyle/>
                        <a:p>
                          <a:pPr algn="ctr"/>
                          <a:r>
                            <a:rPr lang="pt-BR" sz="2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56250" t="-388991" r="-356250" b="-1073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156250" t="-388991" r="-256250" b="-1073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257862" t="-388991" r="-157862" b="-1073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355625" t="-388991" r="-56875" b="-1073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10000" t="-388991" r="-1111" b="-1073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44599753"/>
                      </a:ext>
                    </a:extLst>
                  </a:tr>
                  <a:tr h="549509">
                    <a:tc>
                      <a:txBody>
                        <a:bodyPr/>
                        <a:lstStyle/>
                        <a:p>
                          <a:pPr algn="ctr"/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6250" t="-592222" r="-356250" b="-30000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pt-BR" sz="29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D</a:t>
                          </a:r>
                        </a:p>
                      </a:txBody>
                      <a:tcPr marL="85029" marR="85029" marT="42514" marB="42514"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55625" t="-592222" r="-56875" b="-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8647246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39F3923C-E339-56FB-C9B2-F69829E51E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1990770"/>
              </p:ext>
            </p:extLst>
          </p:nvPr>
        </p:nvGraphicFramePr>
        <p:xfrm>
          <a:off x="7113815" y="1901825"/>
          <a:ext cx="3755570" cy="435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1114">
                  <a:extLst>
                    <a:ext uri="{9D8B030D-6E8A-4147-A177-3AD203B41FA5}">
                      <a16:colId xmlns:a16="http://schemas.microsoft.com/office/drawing/2014/main" val="1048144912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408744445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3640525091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2253530810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1722894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9513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9501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4948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09543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483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4384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5388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2953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9297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11165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3212319"/>
                  </a:ext>
                </a:extLst>
              </a:tr>
            </a:tbl>
          </a:graphicData>
        </a:graphic>
      </p:graphicFrame>
      <p:sp>
        <p:nvSpPr>
          <p:cNvPr id="6" name="CaixaDeTexto 5">
            <a:extLst>
              <a:ext uri="{FF2B5EF4-FFF2-40B4-BE49-F238E27FC236}">
                <a16:creationId xmlns:a16="http://schemas.microsoft.com/office/drawing/2014/main" id="{34276C31-197B-425D-A6B7-CFFFD5747EC0}"/>
              </a:ext>
            </a:extLst>
          </p:cNvPr>
          <p:cNvSpPr txBox="1"/>
          <p:nvPr/>
        </p:nvSpPr>
        <p:spPr>
          <a:xfrm>
            <a:off x="996188" y="2521343"/>
            <a:ext cx="6174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solidFill>
                  <a:srgbClr val="6F227C"/>
                </a:solidFill>
                <a:latin typeface="+mj-lt"/>
              </a:rPr>
              <a:t>S6</a:t>
            </a:r>
            <a:endParaRPr lang="pt-BR" b="1" dirty="0">
              <a:solidFill>
                <a:srgbClr val="6F227C"/>
              </a:solidFill>
              <a:latin typeface="+mj-lt"/>
            </a:endParaRPr>
          </a:p>
        </p:txBody>
      </p:sp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6FD29DAF-4CEB-4CA2-83D6-2C7272BB7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/>
              <a:t>29</a:t>
            </a:r>
          </a:p>
        </p:txBody>
      </p:sp>
    </p:spTree>
    <p:extLst>
      <p:ext uri="{BB962C8B-B14F-4D97-AF65-F5344CB8AC3E}">
        <p14:creationId xmlns:p14="http://schemas.microsoft.com/office/powerpoint/2010/main" val="27351594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427EED-7B7F-D6AC-6C01-70E63600B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Decodificador “Binário </a:t>
            </a:r>
            <a:r>
              <a:rPr lang="pt-BR" dirty="0">
                <a:sym typeface="Wingdings" panose="05000000000000000000" pitchFamily="2" charset="2"/>
              </a:rPr>
              <a:t> Decimal” – Circuito Combinacional</a:t>
            </a:r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ela 3">
                <a:extLst>
                  <a:ext uri="{FF2B5EF4-FFF2-40B4-BE49-F238E27FC236}">
                    <a16:creationId xmlns:a16="http://schemas.microsoft.com/office/drawing/2014/main" id="{4532F266-5930-2029-9885-EBB081A08CA7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071860" y="2521343"/>
              <a:ext cx="4986042" cy="373912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49509">
                      <a:extLst>
                        <a:ext uri="{9D8B030D-6E8A-4147-A177-3AD203B41FA5}">
                          <a16:colId xmlns:a16="http://schemas.microsoft.com/office/drawing/2014/main" val="1874362615"/>
                        </a:ext>
                      </a:extLst>
                    </a:gridCol>
                    <a:gridCol w="971756">
                      <a:extLst>
                        <a:ext uri="{9D8B030D-6E8A-4147-A177-3AD203B41FA5}">
                          <a16:colId xmlns:a16="http://schemas.microsoft.com/office/drawing/2014/main" val="1191165301"/>
                        </a:ext>
                      </a:extLst>
                    </a:gridCol>
                    <a:gridCol w="971756">
                      <a:extLst>
                        <a:ext uri="{9D8B030D-6E8A-4147-A177-3AD203B41FA5}">
                          <a16:colId xmlns:a16="http://schemas.microsoft.com/office/drawing/2014/main" val="1598401684"/>
                        </a:ext>
                      </a:extLst>
                    </a:gridCol>
                    <a:gridCol w="971756">
                      <a:extLst>
                        <a:ext uri="{9D8B030D-6E8A-4147-A177-3AD203B41FA5}">
                          <a16:colId xmlns:a16="http://schemas.microsoft.com/office/drawing/2014/main" val="3493507002"/>
                        </a:ext>
                      </a:extLst>
                    </a:gridCol>
                    <a:gridCol w="971756">
                      <a:extLst>
                        <a:ext uri="{9D8B030D-6E8A-4147-A177-3AD203B41FA5}">
                          <a16:colId xmlns:a16="http://schemas.microsoft.com/office/drawing/2014/main" val="2880839528"/>
                        </a:ext>
                      </a:extLst>
                    </a:gridCol>
                    <a:gridCol w="549509">
                      <a:extLst>
                        <a:ext uri="{9D8B030D-6E8A-4147-A177-3AD203B41FA5}">
                          <a16:colId xmlns:a16="http://schemas.microsoft.com/office/drawing/2014/main" val="2380178616"/>
                        </a:ext>
                      </a:extLst>
                    </a:gridCol>
                  </a:tblGrid>
                  <a:tr h="549509">
                    <a:tc>
                      <a:txBody>
                        <a:bodyPr/>
                        <a:lstStyle/>
                        <a:p>
                          <a:pPr algn="ctr"/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9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9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85029" marR="85029" marT="42514" marB="42514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pt-BR" sz="29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C</a:t>
                          </a:r>
                        </a:p>
                      </a:txBody>
                      <a:tcPr marL="85029" marR="85029" marT="42514" marB="42514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56145574"/>
                      </a:ext>
                    </a:extLst>
                  </a:tr>
                  <a:tr h="660026">
                    <a:tc row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9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9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A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85029" marR="85029" marT="42514" marB="42514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9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9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B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2868251530"/>
                      </a:ext>
                    </a:extLst>
                  </a:tr>
                  <a:tr h="660026">
                    <a:tc v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29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B</a:t>
                          </a:r>
                        </a:p>
                      </a:txBody>
                      <a:tcPr marL="85029" marR="85029" marT="42514" marB="42514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856427081"/>
                      </a:ext>
                    </a:extLst>
                  </a:tr>
                  <a:tr h="660026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pt-BR" sz="29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</a:t>
                          </a:r>
                        </a:p>
                      </a:txBody>
                      <a:tcPr marL="85029" marR="85029" marT="42514" marB="42514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X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X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24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X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77490832"/>
                      </a:ext>
                    </a:extLst>
                  </a:tr>
                  <a:tr h="660026">
                    <a:tc vMerge="1">
                      <a:txBody>
                        <a:bodyPr/>
                        <a:lstStyle/>
                        <a:p>
                          <a:pPr algn="ctr"/>
                          <a:r>
                            <a:rPr lang="pt-BR" sz="2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X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X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9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9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B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44599753"/>
                      </a:ext>
                    </a:extLst>
                  </a:tr>
                  <a:tr h="549509">
                    <a:tc>
                      <a:txBody>
                        <a:bodyPr/>
                        <a:lstStyle/>
                        <a:p>
                          <a:pPr algn="ctr"/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9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9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D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pt-BR" sz="29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D</a:t>
                          </a:r>
                        </a:p>
                      </a:txBody>
                      <a:tcPr marL="85029" marR="85029" marT="42514" marB="42514"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9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9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D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864724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ela 3">
                <a:extLst>
                  <a:ext uri="{FF2B5EF4-FFF2-40B4-BE49-F238E27FC236}">
                    <a16:creationId xmlns:a16="http://schemas.microsoft.com/office/drawing/2014/main" id="{4532F266-5930-2029-9885-EBB081A08CA7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071860" y="2521343"/>
              <a:ext cx="4986042" cy="373912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49509">
                      <a:extLst>
                        <a:ext uri="{9D8B030D-6E8A-4147-A177-3AD203B41FA5}">
                          <a16:colId xmlns:a16="http://schemas.microsoft.com/office/drawing/2014/main" val="1874362615"/>
                        </a:ext>
                      </a:extLst>
                    </a:gridCol>
                    <a:gridCol w="971756">
                      <a:extLst>
                        <a:ext uri="{9D8B030D-6E8A-4147-A177-3AD203B41FA5}">
                          <a16:colId xmlns:a16="http://schemas.microsoft.com/office/drawing/2014/main" val="1191165301"/>
                        </a:ext>
                      </a:extLst>
                    </a:gridCol>
                    <a:gridCol w="971756">
                      <a:extLst>
                        <a:ext uri="{9D8B030D-6E8A-4147-A177-3AD203B41FA5}">
                          <a16:colId xmlns:a16="http://schemas.microsoft.com/office/drawing/2014/main" val="1598401684"/>
                        </a:ext>
                      </a:extLst>
                    </a:gridCol>
                    <a:gridCol w="971756">
                      <a:extLst>
                        <a:ext uri="{9D8B030D-6E8A-4147-A177-3AD203B41FA5}">
                          <a16:colId xmlns:a16="http://schemas.microsoft.com/office/drawing/2014/main" val="3493507002"/>
                        </a:ext>
                      </a:extLst>
                    </a:gridCol>
                    <a:gridCol w="971756">
                      <a:extLst>
                        <a:ext uri="{9D8B030D-6E8A-4147-A177-3AD203B41FA5}">
                          <a16:colId xmlns:a16="http://schemas.microsoft.com/office/drawing/2014/main" val="2880839528"/>
                        </a:ext>
                      </a:extLst>
                    </a:gridCol>
                    <a:gridCol w="549509">
                      <a:extLst>
                        <a:ext uri="{9D8B030D-6E8A-4147-A177-3AD203B41FA5}">
                          <a16:colId xmlns:a16="http://schemas.microsoft.com/office/drawing/2014/main" val="2380178616"/>
                        </a:ext>
                      </a:extLst>
                    </a:gridCol>
                  </a:tblGrid>
                  <a:tr h="549509">
                    <a:tc>
                      <a:txBody>
                        <a:bodyPr/>
                        <a:lstStyle/>
                        <a:p>
                          <a:pPr algn="ctr"/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85029" marR="85029" marT="42514" marB="42514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28125" t="-10000" r="-128125" b="-612222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pt-BR" sz="29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C</a:t>
                          </a:r>
                        </a:p>
                      </a:txBody>
                      <a:tcPr marL="85029" marR="85029" marT="42514" marB="42514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56145574"/>
                      </a:ext>
                    </a:extLst>
                  </a:tr>
                  <a:tr h="660026">
                    <a:tc rowSpan="2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85029" marR="85029" marT="42514" marB="42514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45622" r="-811111" b="-1539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56250" t="-90826" r="-356250" b="-4055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156250" t="-90826" r="-256250" b="-4055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257862" t="-90826" r="-157862" b="-4055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355625" t="-90826" r="-56875" b="-4055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810000" t="-90826" r="-1111" b="-4055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68251530"/>
                      </a:ext>
                    </a:extLst>
                  </a:tr>
                  <a:tr h="660026">
                    <a:tc v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56250" t="-192593" r="-356250" b="-3092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156250" t="-192593" r="-256250" b="-3092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257862" t="-192593" r="-157862" b="-3092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355625" t="-192593" r="-56875" b="-309259"/>
                          </a:stretch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29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B</a:t>
                          </a:r>
                        </a:p>
                      </a:txBody>
                      <a:tcPr marL="85029" marR="85029" marT="42514" marB="42514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856427081"/>
                      </a:ext>
                    </a:extLst>
                  </a:tr>
                  <a:tr h="660026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pt-BR" sz="29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</a:t>
                          </a:r>
                        </a:p>
                      </a:txBody>
                      <a:tcPr marL="85029" marR="85029" marT="42514" marB="42514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56250" t="-292593" r="-356250" b="-2092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156250" t="-292593" r="-256250" b="-2092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24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355625" t="-292593" r="-56875" b="-209259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77490832"/>
                      </a:ext>
                    </a:extLst>
                  </a:tr>
                  <a:tr h="660026">
                    <a:tc vMerge="1">
                      <a:txBody>
                        <a:bodyPr/>
                        <a:lstStyle/>
                        <a:p>
                          <a:pPr algn="ctr"/>
                          <a:r>
                            <a:rPr lang="pt-BR" sz="2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56250" t="-388991" r="-356250" b="-1073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156250" t="-388991" r="-256250" b="-1073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257862" t="-388991" r="-157862" b="-1073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355625" t="-388991" r="-56875" b="-1073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10000" t="-388991" r="-1111" b="-1073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44599753"/>
                      </a:ext>
                    </a:extLst>
                  </a:tr>
                  <a:tr h="549509">
                    <a:tc>
                      <a:txBody>
                        <a:bodyPr/>
                        <a:lstStyle/>
                        <a:p>
                          <a:pPr algn="ctr"/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6250" t="-592222" r="-356250" b="-30000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pt-BR" sz="29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D</a:t>
                          </a:r>
                        </a:p>
                      </a:txBody>
                      <a:tcPr marL="85029" marR="85029" marT="42514" marB="42514"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55625" t="-592222" r="-56875" b="-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8647246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39F3923C-E339-56FB-C9B2-F69829E51EC0}"/>
              </a:ext>
            </a:extLst>
          </p:cNvPr>
          <p:cNvGraphicFramePr>
            <a:graphicFrameLocks noGrp="1"/>
          </p:cNvGraphicFramePr>
          <p:nvPr/>
        </p:nvGraphicFramePr>
        <p:xfrm>
          <a:off x="7113815" y="1901825"/>
          <a:ext cx="3755570" cy="435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1114">
                  <a:extLst>
                    <a:ext uri="{9D8B030D-6E8A-4147-A177-3AD203B41FA5}">
                      <a16:colId xmlns:a16="http://schemas.microsoft.com/office/drawing/2014/main" val="1048144912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408744445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3640525091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2253530810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1722894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9513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9501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4948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09543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483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4384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5388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2953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9297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11165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3212319"/>
                  </a:ext>
                </a:extLst>
              </a:tr>
            </a:tbl>
          </a:graphicData>
        </a:graphic>
      </p:graphicFrame>
      <p:sp>
        <p:nvSpPr>
          <p:cNvPr id="6" name="CaixaDeTexto 5">
            <a:extLst>
              <a:ext uri="{FF2B5EF4-FFF2-40B4-BE49-F238E27FC236}">
                <a16:creationId xmlns:a16="http://schemas.microsoft.com/office/drawing/2014/main" id="{34276C31-197B-425D-A6B7-CFFFD5747EC0}"/>
              </a:ext>
            </a:extLst>
          </p:cNvPr>
          <p:cNvSpPr txBox="1"/>
          <p:nvPr/>
        </p:nvSpPr>
        <p:spPr>
          <a:xfrm>
            <a:off x="996188" y="2521343"/>
            <a:ext cx="6174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solidFill>
                  <a:srgbClr val="6F227C"/>
                </a:solidFill>
                <a:latin typeface="+mj-lt"/>
              </a:rPr>
              <a:t>S6</a:t>
            </a:r>
            <a:endParaRPr lang="pt-BR" b="1" dirty="0">
              <a:solidFill>
                <a:srgbClr val="6F227C"/>
              </a:solidFill>
              <a:latin typeface="+mj-lt"/>
            </a:endParaRP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1BBD850F-CAED-6759-49E5-85A3E212DF7D}"/>
              </a:ext>
            </a:extLst>
          </p:cNvPr>
          <p:cNvSpPr/>
          <p:nvPr/>
        </p:nvSpPr>
        <p:spPr>
          <a:xfrm>
            <a:off x="4600575" y="3821112"/>
            <a:ext cx="781050" cy="1103539"/>
          </a:xfrm>
          <a:custGeom>
            <a:avLst/>
            <a:gdLst>
              <a:gd name="connsiteX0" fmla="*/ 0 w 781050"/>
              <a:gd name="connsiteY0" fmla="*/ 130178 h 1103539"/>
              <a:gd name="connsiteX1" fmla="*/ 130178 w 781050"/>
              <a:gd name="connsiteY1" fmla="*/ 0 h 1103539"/>
              <a:gd name="connsiteX2" fmla="*/ 650872 w 781050"/>
              <a:gd name="connsiteY2" fmla="*/ 0 h 1103539"/>
              <a:gd name="connsiteX3" fmla="*/ 781050 w 781050"/>
              <a:gd name="connsiteY3" fmla="*/ 130178 h 1103539"/>
              <a:gd name="connsiteX4" fmla="*/ 781050 w 781050"/>
              <a:gd name="connsiteY4" fmla="*/ 973361 h 1103539"/>
              <a:gd name="connsiteX5" fmla="*/ 650872 w 781050"/>
              <a:gd name="connsiteY5" fmla="*/ 1103539 h 1103539"/>
              <a:gd name="connsiteX6" fmla="*/ 130178 w 781050"/>
              <a:gd name="connsiteY6" fmla="*/ 1103539 h 1103539"/>
              <a:gd name="connsiteX7" fmla="*/ 0 w 781050"/>
              <a:gd name="connsiteY7" fmla="*/ 973361 h 1103539"/>
              <a:gd name="connsiteX8" fmla="*/ 0 w 781050"/>
              <a:gd name="connsiteY8" fmla="*/ 130178 h 1103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81050" h="1103539" extrusionOk="0">
                <a:moveTo>
                  <a:pt x="0" y="130178"/>
                </a:moveTo>
                <a:cubicBezTo>
                  <a:pt x="-6646" y="69943"/>
                  <a:pt x="47291" y="-4539"/>
                  <a:pt x="130178" y="0"/>
                </a:cubicBezTo>
                <a:cubicBezTo>
                  <a:pt x="333503" y="32766"/>
                  <a:pt x="415570" y="10206"/>
                  <a:pt x="650872" y="0"/>
                </a:cubicBezTo>
                <a:cubicBezTo>
                  <a:pt x="721204" y="522"/>
                  <a:pt x="775348" y="65026"/>
                  <a:pt x="781050" y="130178"/>
                </a:cubicBezTo>
                <a:cubicBezTo>
                  <a:pt x="797509" y="531733"/>
                  <a:pt x="775053" y="703513"/>
                  <a:pt x="781050" y="973361"/>
                </a:cubicBezTo>
                <a:cubicBezTo>
                  <a:pt x="787178" y="1039431"/>
                  <a:pt x="736170" y="1104423"/>
                  <a:pt x="650872" y="1103539"/>
                </a:cubicBezTo>
                <a:cubicBezTo>
                  <a:pt x="474252" y="1136097"/>
                  <a:pt x="187330" y="1084535"/>
                  <a:pt x="130178" y="1103539"/>
                </a:cubicBezTo>
                <a:cubicBezTo>
                  <a:pt x="71122" y="1105401"/>
                  <a:pt x="-4756" y="1043086"/>
                  <a:pt x="0" y="973361"/>
                </a:cubicBezTo>
                <a:cubicBezTo>
                  <a:pt x="51535" y="668368"/>
                  <a:pt x="9800" y="454838"/>
                  <a:pt x="0" y="130178"/>
                </a:cubicBezTo>
                <a:close/>
              </a:path>
            </a:pathLst>
          </a:custGeom>
          <a:noFill/>
          <a:ln w="38100">
            <a:prstDash val="dashDot"/>
            <a:extLst>
              <a:ext uri="{C807C97D-BFC1-408E-A445-0C87EB9F89A2}">
                <ask:lineSketchStyleProps xmlns:ask="http://schemas.microsoft.com/office/drawing/2018/sketchyshapes" sd="981765707">
                  <a:prstGeom prst="round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6FD29DAF-4CEB-4CA2-83D6-2C7272BB7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/>
              <a:t>29</a:t>
            </a:r>
          </a:p>
        </p:txBody>
      </p:sp>
    </p:spTree>
    <p:extLst>
      <p:ext uri="{BB962C8B-B14F-4D97-AF65-F5344CB8AC3E}">
        <p14:creationId xmlns:p14="http://schemas.microsoft.com/office/powerpoint/2010/main" val="225512584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24E49D-EB56-CDCB-1A43-BB295A86B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Codificador “Decimal </a:t>
            </a:r>
            <a:r>
              <a:rPr lang="pt-BR" dirty="0">
                <a:sym typeface="Wingdings" panose="05000000000000000000" pitchFamily="2" charset="2"/>
              </a:rPr>
              <a:t> Binário”</a:t>
            </a:r>
            <a:endParaRPr lang="pt-BR" dirty="0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DC20AFEC-F015-4051-B277-3CE72DFB1B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858021" cy="4351338"/>
          </a:xfrm>
        </p:spPr>
        <p:txBody>
          <a:bodyPr/>
          <a:lstStyle/>
          <a:p>
            <a:pPr algn="just"/>
            <a:r>
              <a:rPr lang="pt-BR" dirty="0"/>
              <a:t>No codificador “Decimal </a:t>
            </a:r>
            <a:r>
              <a:rPr lang="pt-BR" dirty="0">
                <a:sym typeface="Wingdings" panose="05000000000000000000" pitchFamily="2" charset="2"/>
              </a:rPr>
              <a:t> Binário</a:t>
            </a:r>
            <a:r>
              <a:rPr lang="pt-BR" dirty="0"/>
              <a:t>” serão utilizadas 10 entradas, cada uma representando um dígito entre 0 e 9.</a:t>
            </a:r>
          </a:p>
          <a:p>
            <a:pPr algn="just"/>
            <a:r>
              <a:rPr lang="pt-BR" dirty="0"/>
              <a:t>As saídas representam o código BCD 8421.</a:t>
            </a:r>
          </a:p>
          <a:p>
            <a:pPr algn="just"/>
            <a:endParaRPr lang="pt-BR" dirty="0"/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801F07BA-803D-4B24-BAAF-41EA176856DC}"/>
              </a:ext>
            </a:extLst>
          </p:cNvPr>
          <p:cNvGraphicFramePr>
            <a:graphicFrameLocks noGrp="1"/>
          </p:cNvGraphicFramePr>
          <p:nvPr/>
        </p:nvGraphicFramePr>
        <p:xfrm>
          <a:off x="7288738" y="1924100"/>
          <a:ext cx="3637505" cy="435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3793">
                  <a:extLst>
                    <a:ext uri="{9D8B030D-6E8A-4147-A177-3AD203B41FA5}">
                      <a16:colId xmlns:a16="http://schemas.microsoft.com/office/drawing/2014/main" val="2422706259"/>
                    </a:ext>
                  </a:extLst>
                </a:gridCol>
                <a:gridCol w="625928">
                  <a:extLst>
                    <a:ext uri="{9D8B030D-6E8A-4147-A177-3AD203B41FA5}">
                      <a16:colId xmlns:a16="http://schemas.microsoft.com/office/drawing/2014/main" val="1048144912"/>
                    </a:ext>
                  </a:extLst>
                </a:gridCol>
                <a:gridCol w="625928">
                  <a:extLst>
                    <a:ext uri="{9D8B030D-6E8A-4147-A177-3AD203B41FA5}">
                      <a16:colId xmlns:a16="http://schemas.microsoft.com/office/drawing/2014/main" val="408744445"/>
                    </a:ext>
                  </a:extLst>
                </a:gridCol>
                <a:gridCol w="625928">
                  <a:extLst>
                    <a:ext uri="{9D8B030D-6E8A-4147-A177-3AD203B41FA5}">
                      <a16:colId xmlns:a16="http://schemas.microsoft.com/office/drawing/2014/main" val="3640525091"/>
                    </a:ext>
                  </a:extLst>
                </a:gridCol>
                <a:gridCol w="625928">
                  <a:extLst>
                    <a:ext uri="{9D8B030D-6E8A-4147-A177-3AD203B41FA5}">
                      <a16:colId xmlns:a16="http://schemas.microsoft.com/office/drawing/2014/main" val="22535308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9513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9501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4948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09543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483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4384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5388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2953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9297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11165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3212319"/>
                  </a:ext>
                </a:extLst>
              </a:tr>
            </a:tbl>
          </a:graphicData>
        </a:graphic>
      </p:graphicFrame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2140AC6-1B44-4C9F-92E8-559E14374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59142163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427EED-7B7F-D6AC-6C01-70E63600B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Decodificador “Binário </a:t>
            </a:r>
            <a:r>
              <a:rPr lang="pt-BR" dirty="0">
                <a:sym typeface="Wingdings" panose="05000000000000000000" pitchFamily="2" charset="2"/>
              </a:rPr>
              <a:t> Decimal” – Circuito Combinacional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ela 3">
                <a:extLst>
                  <a:ext uri="{FF2B5EF4-FFF2-40B4-BE49-F238E27FC236}">
                    <a16:creationId xmlns:a16="http://schemas.microsoft.com/office/drawing/2014/main" id="{4532F266-5930-2029-9885-EBB081A08CA7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071860" y="2521343"/>
              <a:ext cx="4986042" cy="373912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49509">
                      <a:extLst>
                        <a:ext uri="{9D8B030D-6E8A-4147-A177-3AD203B41FA5}">
                          <a16:colId xmlns:a16="http://schemas.microsoft.com/office/drawing/2014/main" val="1874362615"/>
                        </a:ext>
                      </a:extLst>
                    </a:gridCol>
                    <a:gridCol w="971756">
                      <a:extLst>
                        <a:ext uri="{9D8B030D-6E8A-4147-A177-3AD203B41FA5}">
                          <a16:colId xmlns:a16="http://schemas.microsoft.com/office/drawing/2014/main" val="1191165301"/>
                        </a:ext>
                      </a:extLst>
                    </a:gridCol>
                    <a:gridCol w="971756">
                      <a:extLst>
                        <a:ext uri="{9D8B030D-6E8A-4147-A177-3AD203B41FA5}">
                          <a16:colId xmlns:a16="http://schemas.microsoft.com/office/drawing/2014/main" val="1598401684"/>
                        </a:ext>
                      </a:extLst>
                    </a:gridCol>
                    <a:gridCol w="971756">
                      <a:extLst>
                        <a:ext uri="{9D8B030D-6E8A-4147-A177-3AD203B41FA5}">
                          <a16:colId xmlns:a16="http://schemas.microsoft.com/office/drawing/2014/main" val="3493507002"/>
                        </a:ext>
                      </a:extLst>
                    </a:gridCol>
                    <a:gridCol w="971756">
                      <a:extLst>
                        <a:ext uri="{9D8B030D-6E8A-4147-A177-3AD203B41FA5}">
                          <a16:colId xmlns:a16="http://schemas.microsoft.com/office/drawing/2014/main" val="2880839528"/>
                        </a:ext>
                      </a:extLst>
                    </a:gridCol>
                    <a:gridCol w="549509">
                      <a:extLst>
                        <a:ext uri="{9D8B030D-6E8A-4147-A177-3AD203B41FA5}">
                          <a16:colId xmlns:a16="http://schemas.microsoft.com/office/drawing/2014/main" val="2380178616"/>
                        </a:ext>
                      </a:extLst>
                    </a:gridCol>
                  </a:tblGrid>
                  <a:tr h="549509">
                    <a:tc>
                      <a:txBody>
                        <a:bodyPr/>
                        <a:lstStyle/>
                        <a:p>
                          <a:pPr algn="ctr"/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9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9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85029" marR="85029" marT="42514" marB="42514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pt-BR" sz="29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C</a:t>
                          </a:r>
                        </a:p>
                      </a:txBody>
                      <a:tcPr marL="85029" marR="85029" marT="42514" marB="42514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56145574"/>
                      </a:ext>
                    </a:extLst>
                  </a:tr>
                  <a:tr h="660026">
                    <a:tc row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9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9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A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85029" marR="85029" marT="42514" marB="42514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9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9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B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2868251530"/>
                      </a:ext>
                    </a:extLst>
                  </a:tr>
                  <a:tr h="660026">
                    <a:tc v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29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B</a:t>
                          </a:r>
                        </a:p>
                      </a:txBody>
                      <a:tcPr marL="85029" marR="85029" marT="42514" marB="42514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856427081"/>
                      </a:ext>
                    </a:extLst>
                  </a:tr>
                  <a:tr h="660026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pt-BR" sz="29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</a:t>
                          </a:r>
                        </a:p>
                      </a:txBody>
                      <a:tcPr marL="85029" marR="85029" marT="42514" marB="42514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X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X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24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X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77490832"/>
                      </a:ext>
                    </a:extLst>
                  </a:tr>
                  <a:tr h="660026">
                    <a:tc vMerge="1">
                      <a:txBody>
                        <a:bodyPr/>
                        <a:lstStyle/>
                        <a:p>
                          <a:pPr algn="ctr"/>
                          <a:r>
                            <a:rPr lang="pt-BR" sz="2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X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X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9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9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B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44599753"/>
                      </a:ext>
                    </a:extLst>
                  </a:tr>
                  <a:tr h="549509">
                    <a:tc>
                      <a:txBody>
                        <a:bodyPr/>
                        <a:lstStyle/>
                        <a:p>
                          <a:pPr algn="ctr"/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9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9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D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pt-BR" sz="29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D</a:t>
                          </a:r>
                        </a:p>
                      </a:txBody>
                      <a:tcPr marL="85029" marR="85029" marT="42514" marB="42514"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9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9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D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864724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ela 3">
                <a:extLst>
                  <a:ext uri="{FF2B5EF4-FFF2-40B4-BE49-F238E27FC236}">
                    <a16:creationId xmlns:a16="http://schemas.microsoft.com/office/drawing/2014/main" id="{4532F266-5930-2029-9885-EBB081A08CA7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071860" y="2521343"/>
              <a:ext cx="4986042" cy="373912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49509">
                      <a:extLst>
                        <a:ext uri="{9D8B030D-6E8A-4147-A177-3AD203B41FA5}">
                          <a16:colId xmlns:a16="http://schemas.microsoft.com/office/drawing/2014/main" val="1874362615"/>
                        </a:ext>
                      </a:extLst>
                    </a:gridCol>
                    <a:gridCol w="971756">
                      <a:extLst>
                        <a:ext uri="{9D8B030D-6E8A-4147-A177-3AD203B41FA5}">
                          <a16:colId xmlns:a16="http://schemas.microsoft.com/office/drawing/2014/main" val="1191165301"/>
                        </a:ext>
                      </a:extLst>
                    </a:gridCol>
                    <a:gridCol w="971756">
                      <a:extLst>
                        <a:ext uri="{9D8B030D-6E8A-4147-A177-3AD203B41FA5}">
                          <a16:colId xmlns:a16="http://schemas.microsoft.com/office/drawing/2014/main" val="1598401684"/>
                        </a:ext>
                      </a:extLst>
                    </a:gridCol>
                    <a:gridCol w="971756">
                      <a:extLst>
                        <a:ext uri="{9D8B030D-6E8A-4147-A177-3AD203B41FA5}">
                          <a16:colId xmlns:a16="http://schemas.microsoft.com/office/drawing/2014/main" val="3493507002"/>
                        </a:ext>
                      </a:extLst>
                    </a:gridCol>
                    <a:gridCol w="971756">
                      <a:extLst>
                        <a:ext uri="{9D8B030D-6E8A-4147-A177-3AD203B41FA5}">
                          <a16:colId xmlns:a16="http://schemas.microsoft.com/office/drawing/2014/main" val="2880839528"/>
                        </a:ext>
                      </a:extLst>
                    </a:gridCol>
                    <a:gridCol w="549509">
                      <a:extLst>
                        <a:ext uri="{9D8B030D-6E8A-4147-A177-3AD203B41FA5}">
                          <a16:colId xmlns:a16="http://schemas.microsoft.com/office/drawing/2014/main" val="2380178616"/>
                        </a:ext>
                      </a:extLst>
                    </a:gridCol>
                  </a:tblGrid>
                  <a:tr h="549509">
                    <a:tc>
                      <a:txBody>
                        <a:bodyPr/>
                        <a:lstStyle/>
                        <a:p>
                          <a:pPr algn="ctr"/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85029" marR="85029" marT="42514" marB="42514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28125" t="-10000" r="-128125" b="-612222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pt-BR" sz="29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C</a:t>
                          </a:r>
                        </a:p>
                      </a:txBody>
                      <a:tcPr marL="85029" marR="85029" marT="42514" marB="42514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56145574"/>
                      </a:ext>
                    </a:extLst>
                  </a:tr>
                  <a:tr h="660026">
                    <a:tc rowSpan="2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85029" marR="85029" marT="42514" marB="42514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45622" r="-811111" b="-1539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56250" t="-90826" r="-356250" b="-4055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156250" t="-90826" r="-256250" b="-4055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257862" t="-90826" r="-157862" b="-4055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355625" t="-90826" r="-56875" b="-4055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810000" t="-90826" r="-1111" b="-4055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68251530"/>
                      </a:ext>
                    </a:extLst>
                  </a:tr>
                  <a:tr h="660026">
                    <a:tc v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56250" t="-192593" r="-356250" b="-3092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156250" t="-192593" r="-256250" b="-3092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257862" t="-192593" r="-157862" b="-3092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355625" t="-192593" r="-56875" b="-309259"/>
                          </a:stretch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29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B</a:t>
                          </a:r>
                        </a:p>
                      </a:txBody>
                      <a:tcPr marL="85029" marR="85029" marT="42514" marB="42514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856427081"/>
                      </a:ext>
                    </a:extLst>
                  </a:tr>
                  <a:tr h="660026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pt-BR" sz="29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</a:t>
                          </a:r>
                        </a:p>
                      </a:txBody>
                      <a:tcPr marL="85029" marR="85029" marT="42514" marB="42514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56250" t="-292593" r="-356250" b="-2092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156250" t="-292593" r="-256250" b="-2092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24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355625" t="-292593" r="-56875" b="-209259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77490832"/>
                      </a:ext>
                    </a:extLst>
                  </a:tr>
                  <a:tr h="660026">
                    <a:tc vMerge="1">
                      <a:txBody>
                        <a:bodyPr/>
                        <a:lstStyle/>
                        <a:p>
                          <a:pPr algn="ctr"/>
                          <a:r>
                            <a:rPr lang="pt-BR" sz="2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56250" t="-388991" r="-356250" b="-1073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156250" t="-388991" r="-256250" b="-1073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257862" t="-388991" r="-157862" b="-1073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355625" t="-388991" r="-56875" b="-1073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10000" t="-388991" r="-1111" b="-1073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44599753"/>
                      </a:ext>
                    </a:extLst>
                  </a:tr>
                  <a:tr h="549509">
                    <a:tc>
                      <a:txBody>
                        <a:bodyPr/>
                        <a:lstStyle/>
                        <a:p>
                          <a:pPr algn="ctr"/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6250" t="-592222" r="-356250" b="-30000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pt-BR" sz="29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D</a:t>
                          </a:r>
                        </a:p>
                      </a:txBody>
                      <a:tcPr marL="85029" marR="85029" marT="42514" marB="42514"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55625" t="-592222" r="-56875" b="-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864724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CaixaDeTexto 5">
            <a:extLst>
              <a:ext uri="{FF2B5EF4-FFF2-40B4-BE49-F238E27FC236}">
                <a16:creationId xmlns:a16="http://schemas.microsoft.com/office/drawing/2014/main" id="{34276C31-197B-425D-A6B7-CFFFD5747EC0}"/>
              </a:ext>
            </a:extLst>
          </p:cNvPr>
          <p:cNvSpPr txBox="1"/>
          <p:nvPr/>
        </p:nvSpPr>
        <p:spPr>
          <a:xfrm>
            <a:off x="996188" y="2521343"/>
            <a:ext cx="6174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solidFill>
                  <a:srgbClr val="6F227C"/>
                </a:solidFill>
                <a:latin typeface="+mj-lt"/>
              </a:rPr>
              <a:t>S6</a:t>
            </a:r>
            <a:endParaRPr lang="pt-BR" b="1" dirty="0">
              <a:solidFill>
                <a:srgbClr val="6F227C"/>
              </a:solidFill>
              <a:latin typeface="+mj-lt"/>
            </a:endParaRP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1BBD850F-CAED-6759-49E5-85A3E212DF7D}"/>
              </a:ext>
            </a:extLst>
          </p:cNvPr>
          <p:cNvSpPr/>
          <p:nvPr/>
        </p:nvSpPr>
        <p:spPr>
          <a:xfrm>
            <a:off x="4600575" y="3821112"/>
            <a:ext cx="781050" cy="1103539"/>
          </a:xfrm>
          <a:custGeom>
            <a:avLst/>
            <a:gdLst>
              <a:gd name="connsiteX0" fmla="*/ 0 w 781050"/>
              <a:gd name="connsiteY0" fmla="*/ 130178 h 1103539"/>
              <a:gd name="connsiteX1" fmla="*/ 130178 w 781050"/>
              <a:gd name="connsiteY1" fmla="*/ 0 h 1103539"/>
              <a:gd name="connsiteX2" fmla="*/ 650872 w 781050"/>
              <a:gd name="connsiteY2" fmla="*/ 0 h 1103539"/>
              <a:gd name="connsiteX3" fmla="*/ 781050 w 781050"/>
              <a:gd name="connsiteY3" fmla="*/ 130178 h 1103539"/>
              <a:gd name="connsiteX4" fmla="*/ 781050 w 781050"/>
              <a:gd name="connsiteY4" fmla="*/ 973361 h 1103539"/>
              <a:gd name="connsiteX5" fmla="*/ 650872 w 781050"/>
              <a:gd name="connsiteY5" fmla="*/ 1103539 h 1103539"/>
              <a:gd name="connsiteX6" fmla="*/ 130178 w 781050"/>
              <a:gd name="connsiteY6" fmla="*/ 1103539 h 1103539"/>
              <a:gd name="connsiteX7" fmla="*/ 0 w 781050"/>
              <a:gd name="connsiteY7" fmla="*/ 973361 h 1103539"/>
              <a:gd name="connsiteX8" fmla="*/ 0 w 781050"/>
              <a:gd name="connsiteY8" fmla="*/ 130178 h 1103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81050" h="1103539" extrusionOk="0">
                <a:moveTo>
                  <a:pt x="0" y="130178"/>
                </a:moveTo>
                <a:cubicBezTo>
                  <a:pt x="-6646" y="69943"/>
                  <a:pt x="47291" y="-4539"/>
                  <a:pt x="130178" y="0"/>
                </a:cubicBezTo>
                <a:cubicBezTo>
                  <a:pt x="333503" y="32766"/>
                  <a:pt x="415570" y="10206"/>
                  <a:pt x="650872" y="0"/>
                </a:cubicBezTo>
                <a:cubicBezTo>
                  <a:pt x="721204" y="522"/>
                  <a:pt x="775348" y="65026"/>
                  <a:pt x="781050" y="130178"/>
                </a:cubicBezTo>
                <a:cubicBezTo>
                  <a:pt x="797509" y="531733"/>
                  <a:pt x="775053" y="703513"/>
                  <a:pt x="781050" y="973361"/>
                </a:cubicBezTo>
                <a:cubicBezTo>
                  <a:pt x="787178" y="1039431"/>
                  <a:pt x="736170" y="1104423"/>
                  <a:pt x="650872" y="1103539"/>
                </a:cubicBezTo>
                <a:cubicBezTo>
                  <a:pt x="474252" y="1136097"/>
                  <a:pt x="187330" y="1084535"/>
                  <a:pt x="130178" y="1103539"/>
                </a:cubicBezTo>
                <a:cubicBezTo>
                  <a:pt x="71122" y="1105401"/>
                  <a:pt x="-4756" y="1043086"/>
                  <a:pt x="0" y="973361"/>
                </a:cubicBezTo>
                <a:cubicBezTo>
                  <a:pt x="51535" y="668368"/>
                  <a:pt x="9800" y="454838"/>
                  <a:pt x="0" y="130178"/>
                </a:cubicBezTo>
                <a:close/>
              </a:path>
            </a:pathLst>
          </a:custGeom>
          <a:noFill/>
          <a:ln w="38100">
            <a:prstDash val="dashDot"/>
            <a:extLst>
              <a:ext uri="{C807C97D-BFC1-408E-A445-0C87EB9F89A2}">
                <ask:lineSketchStyleProps xmlns:ask="http://schemas.microsoft.com/office/drawing/2018/sketchyshapes" sd="981765707">
                  <a:prstGeom prst="round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8" name="Tabela 8">
                <a:extLst>
                  <a:ext uri="{FF2B5EF4-FFF2-40B4-BE49-F238E27FC236}">
                    <a16:creationId xmlns:a16="http://schemas.microsoft.com/office/drawing/2014/main" id="{7BCE694F-84BC-B950-4E4A-03B3C1654B6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59836112"/>
                  </p:ext>
                </p:extLst>
              </p:nvPr>
            </p:nvGraphicFramePr>
            <p:xfrm>
              <a:off x="7124701" y="1663700"/>
              <a:ext cx="3724274" cy="503224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52524">
                      <a:extLst>
                        <a:ext uri="{9D8B030D-6E8A-4147-A177-3AD203B41FA5}">
                          <a16:colId xmlns:a16="http://schemas.microsoft.com/office/drawing/2014/main" val="1194101161"/>
                        </a:ext>
                      </a:extLst>
                    </a:gridCol>
                    <a:gridCol w="2571750">
                      <a:extLst>
                        <a:ext uri="{9D8B030D-6E8A-4147-A177-3AD203B41FA5}">
                          <a16:colId xmlns:a16="http://schemas.microsoft.com/office/drawing/2014/main" val="239271039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DEC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EXPRESSÃO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190234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40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4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A</m:t>
                                    </m:r>
                                  </m:e>
                                </m:acc>
                                <m:acc>
                                  <m:accPr>
                                    <m:chr m:val="̅"/>
                                    <m:ctrlPr>
                                      <a:rPr lang="pt-BR" sz="240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4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B</m:t>
                                    </m:r>
                                  </m:e>
                                </m:acc>
                                <m:acc>
                                  <m:accPr>
                                    <m:chr m:val="̅"/>
                                    <m:ctrlPr>
                                      <a:rPr lang="pt-BR" sz="240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4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C</m:t>
                                    </m:r>
                                  </m:e>
                                </m:acc>
                                <m:acc>
                                  <m:accPr>
                                    <m:chr m:val="̅"/>
                                    <m:ctrlPr>
                                      <a:rPr lang="pt-BR" sz="240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4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D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400" i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464908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40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4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A</m:t>
                                    </m:r>
                                  </m:e>
                                </m:acc>
                                <m:acc>
                                  <m:accPr>
                                    <m:chr m:val="̅"/>
                                    <m:ctrlPr>
                                      <a:rPr lang="pt-BR" sz="240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4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B</m:t>
                                    </m:r>
                                  </m:e>
                                </m:acc>
                                <m:acc>
                                  <m:accPr>
                                    <m:chr m:val="̅"/>
                                    <m:ctrlPr>
                                      <a:rPr lang="pt-BR" sz="240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4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C</m:t>
                                    </m:r>
                                  </m:e>
                                </m:acc>
                                <m:r>
                                  <m:rPr>
                                    <m:sty m:val="p"/>
                                  </m:rP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D</m:t>
                                </m:r>
                              </m:oMath>
                            </m:oMathPara>
                          </a14:m>
                          <a:endParaRPr lang="pt-BR" sz="2400" i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260297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40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4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B</m:t>
                                    </m:r>
                                  </m:e>
                                </m:acc>
                                <m:r>
                                  <m:rPr>
                                    <m:sty m:val="p"/>
                                  </m:rP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C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pt-BR" sz="240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4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D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70581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40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4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B</m:t>
                                    </m:r>
                                  </m:e>
                                </m:acc>
                                <m:r>
                                  <m:rPr>
                                    <m:sty m:val="p"/>
                                  </m:rP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CD</m:t>
                                </m:r>
                              </m:oMath>
                            </m:oMathPara>
                          </a14:m>
                          <a:endParaRPr lang="pt-BR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834076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B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pt-BR" sz="240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4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C</m:t>
                                    </m:r>
                                  </m:e>
                                </m:acc>
                                <m:acc>
                                  <m:accPr>
                                    <m:chr m:val="̅"/>
                                    <m:ctrlPr>
                                      <a:rPr lang="pt-BR" sz="240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4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D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991355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B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pt-BR" sz="240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4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C</m:t>
                                    </m:r>
                                  </m:e>
                                </m:acc>
                                <m:r>
                                  <m:rPr>
                                    <m:sty m:val="p"/>
                                  </m:rP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D</m:t>
                                </m:r>
                              </m:oMath>
                            </m:oMathPara>
                          </a14:m>
                          <a:endParaRPr lang="pt-BR" sz="2400" i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966344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pt-BR" sz="2400" i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616785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364433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8110151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1975857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8" name="Tabela 8">
                <a:extLst>
                  <a:ext uri="{FF2B5EF4-FFF2-40B4-BE49-F238E27FC236}">
                    <a16:creationId xmlns:a16="http://schemas.microsoft.com/office/drawing/2014/main" id="{7BCE694F-84BC-B950-4E4A-03B3C1654B6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59836112"/>
                  </p:ext>
                </p:extLst>
              </p:nvPr>
            </p:nvGraphicFramePr>
            <p:xfrm>
              <a:off x="7124701" y="1663700"/>
              <a:ext cx="3724274" cy="503224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52524">
                      <a:extLst>
                        <a:ext uri="{9D8B030D-6E8A-4147-A177-3AD203B41FA5}">
                          <a16:colId xmlns:a16="http://schemas.microsoft.com/office/drawing/2014/main" val="1194101161"/>
                        </a:ext>
                      </a:extLst>
                    </a:gridCol>
                    <a:gridCol w="2571750">
                      <a:extLst>
                        <a:ext uri="{9D8B030D-6E8A-4147-A177-3AD203B41FA5}">
                          <a16:colId xmlns:a16="http://schemas.microsoft.com/office/drawing/2014/main" val="2392710391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DEC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EXPRESSÃO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19023437"/>
                      </a:ext>
                    </a:extLst>
                  </a:tr>
                  <a:tr h="45796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3"/>
                          <a:stretch>
                            <a:fillRect l="-44917" t="-109333" r="-946" b="-932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46490845"/>
                      </a:ext>
                    </a:extLst>
                  </a:tr>
                  <a:tr h="45796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3"/>
                          <a:stretch>
                            <a:fillRect l="-44917" t="-206579" r="-946" b="-81973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2602970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3"/>
                          <a:stretch>
                            <a:fillRect l="-44917" t="-310667" r="-946" b="-7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705812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3"/>
                          <a:stretch>
                            <a:fillRect l="-44917" t="-410667" r="-946" b="-6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83407616"/>
                      </a:ext>
                    </a:extLst>
                  </a:tr>
                  <a:tr h="45796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3"/>
                          <a:stretch>
                            <a:fillRect l="-44917" t="-510667" r="-946" b="-5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9135588"/>
                      </a:ext>
                    </a:extLst>
                  </a:tr>
                  <a:tr h="45796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3"/>
                          <a:stretch>
                            <a:fillRect l="-44917" t="-610667" r="-946" b="-4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96634445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pt-BR" sz="2400" i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6167856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36443396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811015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1975857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EE36389-3BFE-4641-9AEB-386463D9C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/>
              <a:t>30</a:t>
            </a:r>
          </a:p>
        </p:txBody>
      </p:sp>
    </p:spTree>
    <p:extLst>
      <p:ext uri="{BB962C8B-B14F-4D97-AF65-F5344CB8AC3E}">
        <p14:creationId xmlns:p14="http://schemas.microsoft.com/office/powerpoint/2010/main" val="34362082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427EED-7B7F-D6AC-6C01-70E63600B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Decodificador “Binário </a:t>
            </a:r>
            <a:r>
              <a:rPr lang="pt-BR" dirty="0">
                <a:sym typeface="Wingdings" panose="05000000000000000000" pitchFamily="2" charset="2"/>
              </a:rPr>
              <a:t> Decimal” – Circuito Combinacional</a:t>
            </a:r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ela 3">
                <a:extLst>
                  <a:ext uri="{FF2B5EF4-FFF2-40B4-BE49-F238E27FC236}">
                    <a16:creationId xmlns:a16="http://schemas.microsoft.com/office/drawing/2014/main" id="{4532F266-5930-2029-9885-EBB081A08CA7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071860" y="2521343"/>
              <a:ext cx="4986042" cy="373912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49509">
                      <a:extLst>
                        <a:ext uri="{9D8B030D-6E8A-4147-A177-3AD203B41FA5}">
                          <a16:colId xmlns:a16="http://schemas.microsoft.com/office/drawing/2014/main" val="1874362615"/>
                        </a:ext>
                      </a:extLst>
                    </a:gridCol>
                    <a:gridCol w="971756">
                      <a:extLst>
                        <a:ext uri="{9D8B030D-6E8A-4147-A177-3AD203B41FA5}">
                          <a16:colId xmlns:a16="http://schemas.microsoft.com/office/drawing/2014/main" val="1191165301"/>
                        </a:ext>
                      </a:extLst>
                    </a:gridCol>
                    <a:gridCol w="971756">
                      <a:extLst>
                        <a:ext uri="{9D8B030D-6E8A-4147-A177-3AD203B41FA5}">
                          <a16:colId xmlns:a16="http://schemas.microsoft.com/office/drawing/2014/main" val="1598401684"/>
                        </a:ext>
                      </a:extLst>
                    </a:gridCol>
                    <a:gridCol w="971756">
                      <a:extLst>
                        <a:ext uri="{9D8B030D-6E8A-4147-A177-3AD203B41FA5}">
                          <a16:colId xmlns:a16="http://schemas.microsoft.com/office/drawing/2014/main" val="3493507002"/>
                        </a:ext>
                      </a:extLst>
                    </a:gridCol>
                    <a:gridCol w="971756">
                      <a:extLst>
                        <a:ext uri="{9D8B030D-6E8A-4147-A177-3AD203B41FA5}">
                          <a16:colId xmlns:a16="http://schemas.microsoft.com/office/drawing/2014/main" val="2880839528"/>
                        </a:ext>
                      </a:extLst>
                    </a:gridCol>
                    <a:gridCol w="549509">
                      <a:extLst>
                        <a:ext uri="{9D8B030D-6E8A-4147-A177-3AD203B41FA5}">
                          <a16:colId xmlns:a16="http://schemas.microsoft.com/office/drawing/2014/main" val="2380178616"/>
                        </a:ext>
                      </a:extLst>
                    </a:gridCol>
                  </a:tblGrid>
                  <a:tr h="549509">
                    <a:tc>
                      <a:txBody>
                        <a:bodyPr/>
                        <a:lstStyle/>
                        <a:p>
                          <a:pPr algn="ctr"/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9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9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85029" marR="85029" marT="42514" marB="42514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pt-BR" sz="29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C</a:t>
                          </a:r>
                        </a:p>
                      </a:txBody>
                      <a:tcPr marL="85029" marR="85029" marT="42514" marB="42514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56145574"/>
                      </a:ext>
                    </a:extLst>
                  </a:tr>
                  <a:tr h="660026">
                    <a:tc row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9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9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A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85029" marR="85029" marT="42514" marB="42514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9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9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B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2868251530"/>
                      </a:ext>
                    </a:extLst>
                  </a:tr>
                  <a:tr h="660026">
                    <a:tc v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29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B</a:t>
                          </a:r>
                        </a:p>
                      </a:txBody>
                      <a:tcPr marL="85029" marR="85029" marT="42514" marB="42514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856427081"/>
                      </a:ext>
                    </a:extLst>
                  </a:tr>
                  <a:tr h="660026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pt-BR" sz="29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</a:t>
                          </a:r>
                        </a:p>
                      </a:txBody>
                      <a:tcPr marL="85029" marR="85029" marT="42514" marB="42514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X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X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24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X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77490832"/>
                      </a:ext>
                    </a:extLst>
                  </a:tr>
                  <a:tr h="660026">
                    <a:tc vMerge="1">
                      <a:txBody>
                        <a:bodyPr/>
                        <a:lstStyle/>
                        <a:p>
                          <a:pPr algn="ctr"/>
                          <a:r>
                            <a:rPr lang="pt-BR" sz="2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X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X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9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9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B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44599753"/>
                      </a:ext>
                    </a:extLst>
                  </a:tr>
                  <a:tr h="549509">
                    <a:tc>
                      <a:txBody>
                        <a:bodyPr/>
                        <a:lstStyle/>
                        <a:p>
                          <a:pPr algn="ctr"/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9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9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D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pt-BR" sz="29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D</a:t>
                          </a:r>
                        </a:p>
                      </a:txBody>
                      <a:tcPr marL="85029" marR="85029" marT="42514" marB="42514"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9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9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D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864724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ela 3">
                <a:extLst>
                  <a:ext uri="{FF2B5EF4-FFF2-40B4-BE49-F238E27FC236}">
                    <a16:creationId xmlns:a16="http://schemas.microsoft.com/office/drawing/2014/main" id="{4532F266-5930-2029-9885-EBB081A08CA7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071860" y="2521343"/>
              <a:ext cx="4986042" cy="373912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49509">
                      <a:extLst>
                        <a:ext uri="{9D8B030D-6E8A-4147-A177-3AD203B41FA5}">
                          <a16:colId xmlns:a16="http://schemas.microsoft.com/office/drawing/2014/main" val="1874362615"/>
                        </a:ext>
                      </a:extLst>
                    </a:gridCol>
                    <a:gridCol w="971756">
                      <a:extLst>
                        <a:ext uri="{9D8B030D-6E8A-4147-A177-3AD203B41FA5}">
                          <a16:colId xmlns:a16="http://schemas.microsoft.com/office/drawing/2014/main" val="1191165301"/>
                        </a:ext>
                      </a:extLst>
                    </a:gridCol>
                    <a:gridCol w="971756">
                      <a:extLst>
                        <a:ext uri="{9D8B030D-6E8A-4147-A177-3AD203B41FA5}">
                          <a16:colId xmlns:a16="http://schemas.microsoft.com/office/drawing/2014/main" val="1598401684"/>
                        </a:ext>
                      </a:extLst>
                    </a:gridCol>
                    <a:gridCol w="971756">
                      <a:extLst>
                        <a:ext uri="{9D8B030D-6E8A-4147-A177-3AD203B41FA5}">
                          <a16:colId xmlns:a16="http://schemas.microsoft.com/office/drawing/2014/main" val="3493507002"/>
                        </a:ext>
                      </a:extLst>
                    </a:gridCol>
                    <a:gridCol w="971756">
                      <a:extLst>
                        <a:ext uri="{9D8B030D-6E8A-4147-A177-3AD203B41FA5}">
                          <a16:colId xmlns:a16="http://schemas.microsoft.com/office/drawing/2014/main" val="2880839528"/>
                        </a:ext>
                      </a:extLst>
                    </a:gridCol>
                    <a:gridCol w="549509">
                      <a:extLst>
                        <a:ext uri="{9D8B030D-6E8A-4147-A177-3AD203B41FA5}">
                          <a16:colId xmlns:a16="http://schemas.microsoft.com/office/drawing/2014/main" val="2380178616"/>
                        </a:ext>
                      </a:extLst>
                    </a:gridCol>
                  </a:tblGrid>
                  <a:tr h="549509">
                    <a:tc>
                      <a:txBody>
                        <a:bodyPr/>
                        <a:lstStyle/>
                        <a:p>
                          <a:pPr algn="ctr"/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85029" marR="85029" marT="42514" marB="42514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28125" t="-10000" r="-128125" b="-612222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pt-BR" sz="29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C</a:t>
                          </a:r>
                        </a:p>
                      </a:txBody>
                      <a:tcPr marL="85029" marR="85029" marT="42514" marB="42514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56145574"/>
                      </a:ext>
                    </a:extLst>
                  </a:tr>
                  <a:tr h="660026">
                    <a:tc rowSpan="2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85029" marR="85029" marT="42514" marB="42514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45622" r="-811111" b="-1539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56250" t="-90826" r="-356250" b="-4055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156250" t="-90826" r="-256250" b="-4055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257862" t="-90826" r="-157862" b="-4055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355625" t="-90826" r="-56875" b="-4055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810000" t="-90826" r="-1111" b="-4055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68251530"/>
                      </a:ext>
                    </a:extLst>
                  </a:tr>
                  <a:tr h="660026">
                    <a:tc v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56250" t="-192593" r="-356250" b="-3092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156250" t="-192593" r="-256250" b="-3092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257862" t="-192593" r="-157862" b="-3092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355625" t="-192593" r="-56875" b="-309259"/>
                          </a:stretch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29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B</a:t>
                          </a:r>
                        </a:p>
                      </a:txBody>
                      <a:tcPr marL="85029" marR="85029" marT="42514" marB="42514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856427081"/>
                      </a:ext>
                    </a:extLst>
                  </a:tr>
                  <a:tr h="660026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pt-BR" sz="29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</a:t>
                          </a:r>
                        </a:p>
                      </a:txBody>
                      <a:tcPr marL="85029" marR="85029" marT="42514" marB="42514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56250" t="-292593" r="-356250" b="-2092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156250" t="-292593" r="-256250" b="-2092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24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355625" t="-292593" r="-56875" b="-209259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77490832"/>
                      </a:ext>
                    </a:extLst>
                  </a:tr>
                  <a:tr h="660026">
                    <a:tc vMerge="1">
                      <a:txBody>
                        <a:bodyPr/>
                        <a:lstStyle/>
                        <a:p>
                          <a:pPr algn="ctr"/>
                          <a:r>
                            <a:rPr lang="pt-BR" sz="2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56250" t="-388991" r="-356250" b="-1073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156250" t="-388991" r="-256250" b="-1073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257862" t="-388991" r="-157862" b="-1073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355625" t="-388991" r="-56875" b="-1073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10000" t="-388991" r="-1111" b="-1073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44599753"/>
                      </a:ext>
                    </a:extLst>
                  </a:tr>
                  <a:tr h="549509">
                    <a:tc>
                      <a:txBody>
                        <a:bodyPr/>
                        <a:lstStyle/>
                        <a:p>
                          <a:pPr algn="ctr"/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6250" t="-592222" r="-356250" b="-30000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pt-BR" sz="29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D</a:t>
                          </a:r>
                        </a:p>
                      </a:txBody>
                      <a:tcPr marL="85029" marR="85029" marT="42514" marB="42514"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55625" t="-592222" r="-56875" b="-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864724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CaixaDeTexto 5">
            <a:extLst>
              <a:ext uri="{FF2B5EF4-FFF2-40B4-BE49-F238E27FC236}">
                <a16:creationId xmlns:a16="http://schemas.microsoft.com/office/drawing/2014/main" id="{34276C31-197B-425D-A6B7-CFFFD5747EC0}"/>
              </a:ext>
            </a:extLst>
          </p:cNvPr>
          <p:cNvSpPr txBox="1"/>
          <p:nvPr/>
        </p:nvSpPr>
        <p:spPr>
          <a:xfrm>
            <a:off x="996188" y="2521343"/>
            <a:ext cx="6174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solidFill>
                  <a:srgbClr val="6F227C"/>
                </a:solidFill>
                <a:latin typeface="+mj-lt"/>
              </a:rPr>
              <a:t>S6</a:t>
            </a:r>
            <a:endParaRPr lang="pt-BR" b="1" dirty="0">
              <a:solidFill>
                <a:srgbClr val="6F227C"/>
              </a:solidFill>
              <a:latin typeface="+mj-lt"/>
            </a:endParaRP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1BBD850F-CAED-6759-49E5-85A3E212DF7D}"/>
              </a:ext>
            </a:extLst>
          </p:cNvPr>
          <p:cNvSpPr/>
          <p:nvPr/>
        </p:nvSpPr>
        <p:spPr>
          <a:xfrm>
            <a:off x="4600575" y="3821112"/>
            <a:ext cx="781050" cy="1103539"/>
          </a:xfrm>
          <a:custGeom>
            <a:avLst/>
            <a:gdLst>
              <a:gd name="connsiteX0" fmla="*/ 0 w 781050"/>
              <a:gd name="connsiteY0" fmla="*/ 130178 h 1103539"/>
              <a:gd name="connsiteX1" fmla="*/ 130178 w 781050"/>
              <a:gd name="connsiteY1" fmla="*/ 0 h 1103539"/>
              <a:gd name="connsiteX2" fmla="*/ 650872 w 781050"/>
              <a:gd name="connsiteY2" fmla="*/ 0 h 1103539"/>
              <a:gd name="connsiteX3" fmla="*/ 781050 w 781050"/>
              <a:gd name="connsiteY3" fmla="*/ 130178 h 1103539"/>
              <a:gd name="connsiteX4" fmla="*/ 781050 w 781050"/>
              <a:gd name="connsiteY4" fmla="*/ 973361 h 1103539"/>
              <a:gd name="connsiteX5" fmla="*/ 650872 w 781050"/>
              <a:gd name="connsiteY5" fmla="*/ 1103539 h 1103539"/>
              <a:gd name="connsiteX6" fmla="*/ 130178 w 781050"/>
              <a:gd name="connsiteY6" fmla="*/ 1103539 h 1103539"/>
              <a:gd name="connsiteX7" fmla="*/ 0 w 781050"/>
              <a:gd name="connsiteY7" fmla="*/ 973361 h 1103539"/>
              <a:gd name="connsiteX8" fmla="*/ 0 w 781050"/>
              <a:gd name="connsiteY8" fmla="*/ 130178 h 1103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81050" h="1103539" extrusionOk="0">
                <a:moveTo>
                  <a:pt x="0" y="130178"/>
                </a:moveTo>
                <a:cubicBezTo>
                  <a:pt x="-6646" y="69943"/>
                  <a:pt x="47291" y="-4539"/>
                  <a:pt x="130178" y="0"/>
                </a:cubicBezTo>
                <a:cubicBezTo>
                  <a:pt x="333503" y="32766"/>
                  <a:pt x="415570" y="10206"/>
                  <a:pt x="650872" y="0"/>
                </a:cubicBezTo>
                <a:cubicBezTo>
                  <a:pt x="721204" y="522"/>
                  <a:pt x="775348" y="65026"/>
                  <a:pt x="781050" y="130178"/>
                </a:cubicBezTo>
                <a:cubicBezTo>
                  <a:pt x="797509" y="531733"/>
                  <a:pt x="775053" y="703513"/>
                  <a:pt x="781050" y="973361"/>
                </a:cubicBezTo>
                <a:cubicBezTo>
                  <a:pt x="787178" y="1039431"/>
                  <a:pt x="736170" y="1104423"/>
                  <a:pt x="650872" y="1103539"/>
                </a:cubicBezTo>
                <a:cubicBezTo>
                  <a:pt x="474252" y="1136097"/>
                  <a:pt x="187330" y="1084535"/>
                  <a:pt x="130178" y="1103539"/>
                </a:cubicBezTo>
                <a:cubicBezTo>
                  <a:pt x="71122" y="1105401"/>
                  <a:pt x="-4756" y="1043086"/>
                  <a:pt x="0" y="973361"/>
                </a:cubicBezTo>
                <a:cubicBezTo>
                  <a:pt x="51535" y="668368"/>
                  <a:pt x="9800" y="454838"/>
                  <a:pt x="0" y="130178"/>
                </a:cubicBezTo>
                <a:close/>
              </a:path>
            </a:pathLst>
          </a:custGeom>
          <a:noFill/>
          <a:ln w="38100">
            <a:prstDash val="dashDot"/>
            <a:extLst>
              <a:ext uri="{C807C97D-BFC1-408E-A445-0C87EB9F89A2}">
                <ask:lineSketchStyleProps xmlns:ask="http://schemas.microsoft.com/office/drawing/2018/sketchyshapes" sd="981765707">
                  <a:prstGeom prst="round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8" name="Tabela 8">
                <a:extLst>
                  <a:ext uri="{FF2B5EF4-FFF2-40B4-BE49-F238E27FC236}">
                    <a16:creationId xmlns:a16="http://schemas.microsoft.com/office/drawing/2014/main" id="{7BCE694F-84BC-B950-4E4A-03B3C1654B64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124701" y="1663700"/>
              <a:ext cx="3724274" cy="503224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52524">
                      <a:extLst>
                        <a:ext uri="{9D8B030D-6E8A-4147-A177-3AD203B41FA5}">
                          <a16:colId xmlns:a16="http://schemas.microsoft.com/office/drawing/2014/main" val="1194101161"/>
                        </a:ext>
                      </a:extLst>
                    </a:gridCol>
                    <a:gridCol w="2571750">
                      <a:extLst>
                        <a:ext uri="{9D8B030D-6E8A-4147-A177-3AD203B41FA5}">
                          <a16:colId xmlns:a16="http://schemas.microsoft.com/office/drawing/2014/main" val="239271039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DEC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EXPRESSÃO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190234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40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4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A</m:t>
                                    </m:r>
                                  </m:e>
                                </m:acc>
                                <m:acc>
                                  <m:accPr>
                                    <m:chr m:val="̅"/>
                                    <m:ctrlPr>
                                      <a:rPr lang="pt-BR" sz="240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4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B</m:t>
                                    </m:r>
                                  </m:e>
                                </m:acc>
                                <m:acc>
                                  <m:accPr>
                                    <m:chr m:val="̅"/>
                                    <m:ctrlPr>
                                      <a:rPr lang="pt-BR" sz="240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4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C</m:t>
                                    </m:r>
                                  </m:e>
                                </m:acc>
                                <m:acc>
                                  <m:accPr>
                                    <m:chr m:val="̅"/>
                                    <m:ctrlPr>
                                      <a:rPr lang="pt-BR" sz="240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4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D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400" i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464908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40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4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A</m:t>
                                    </m:r>
                                  </m:e>
                                </m:acc>
                                <m:acc>
                                  <m:accPr>
                                    <m:chr m:val="̅"/>
                                    <m:ctrlPr>
                                      <a:rPr lang="pt-BR" sz="240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4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B</m:t>
                                    </m:r>
                                  </m:e>
                                </m:acc>
                                <m:acc>
                                  <m:accPr>
                                    <m:chr m:val="̅"/>
                                    <m:ctrlPr>
                                      <a:rPr lang="pt-BR" sz="240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4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C</m:t>
                                    </m:r>
                                  </m:e>
                                </m:acc>
                                <m:r>
                                  <m:rPr>
                                    <m:sty m:val="p"/>
                                  </m:rP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D</m:t>
                                </m:r>
                              </m:oMath>
                            </m:oMathPara>
                          </a14:m>
                          <a:endParaRPr lang="pt-BR" sz="2400" i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260297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40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4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B</m:t>
                                    </m:r>
                                  </m:e>
                                </m:acc>
                                <m:r>
                                  <m:rPr>
                                    <m:sty m:val="p"/>
                                  </m:rP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C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pt-BR" sz="240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4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D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70581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40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4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B</m:t>
                                    </m:r>
                                  </m:e>
                                </m:acc>
                                <m:r>
                                  <m:rPr>
                                    <m:sty m:val="p"/>
                                  </m:rP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CD</m:t>
                                </m:r>
                              </m:oMath>
                            </m:oMathPara>
                          </a14:m>
                          <a:endParaRPr lang="pt-BR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834076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B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pt-BR" sz="240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4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C</m:t>
                                    </m:r>
                                  </m:e>
                                </m:acc>
                                <m:acc>
                                  <m:accPr>
                                    <m:chr m:val="̅"/>
                                    <m:ctrlPr>
                                      <a:rPr lang="pt-BR" sz="240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4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D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991355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B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pt-BR" sz="240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4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C</m:t>
                                    </m:r>
                                  </m:e>
                                </m:acc>
                                <m:r>
                                  <m:rPr>
                                    <m:sty m:val="p"/>
                                  </m:rP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D</m:t>
                                </m:r>
                              </m:oMath>
                            </m:oMathPara>
                          </a14:m>
                          <a:endParaRPr lang="pt-BR" sz="2400" i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966344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BC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pt-BR" sz="240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4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D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400" i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616785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364433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8110151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1975857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8" name="Tabela 8">
                <a:extLst>
                  <a:ext uri="{FF2B5EF4-FFF2-40B4-BE49-F238E27FC236}">
                    <a16:creationId xmlns:a16="http://schemas.microsoft.com/office/drawing/2014/main" id="{7BCE694F-84BC-B950-4E4A-03B3C1654B64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124701" y="1663700"/>
              <a:ext cx="3724274" cy="503224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52524">
                      <a:extLst>
                        <a:ext uri="{9D8B030D-6E8A-4147-A177-3AD203B41FA5}">
                          <a16:colId xmlns:a16="http://schemas.microsoft.com/office/drawing/2014/main" val="1194101161"/>
                        </a:ext>
                      </a:extLst>
                    </a:gridCol>
                    <a:gridCol w="2571750">
                      <a:extLst>
                        <a:ext uri="{9D8B030D-6E8A-4147-A177-3AD203B41FA5}">
                          <a16:colId xmlns:a16="http://schemas.microsoft.com/office/drawing/2014/main" val="2392710391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DEC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EXPRESSÃO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19023437"/>
                      </a:ext>
                    </a:extLst>
                  </a:tr>
                  <a:tr h="45796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3"/>
                          <a:stretch>
                            <a:fillRect l="-44917" t="-109333" r="-946" b="-932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46490845"/>
                      </a:ext>
                    </a:extLst>
                  </a:tr>
                  <a:tr h="45796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3"/>
                          <a:stretch>
                            <a:fillRect l="-44917" t="-206579" r="-946" b="-81973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2602970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3"/>
                          <a:stretch>
                            <a:fillRect l="-44917" t="-310667" r="-946" b="-7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705812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3"/>
                          <a:stretch>
                            <a:fillRect l="-44917" t="-410667" r="-946" b="-6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83407616"/>
                      </a:ext>
                    </a:extLst>
                  </a:tr>
                  <a:tr h="45796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3"/>
                          <a:stretch>
                            <a:fillRect l="-44917" t="-510667" r="-946" b="-5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9135588"/>
                      </a:ext>
                    </a:extLst>
                  </a:tr>
                  <a:tr h="45796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3"/>
                          <a:stretch>
                            <a:fillRect l="-44917" t="-610667" r="-946" b="-4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96634445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3"/>
                          <a:stretch>
                            <a:fillRect l="-44917" t="-701316" r="-946" b="-3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6167856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36443396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811015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1975857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EE36389-3BFE-4641-9AEB-386463D9C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/>
              <a:t>30</a:t>
            </a:r>
          </a:p>
        </p:txBody>
      </p:sp>
    </p:spTree>
    <p:extLst>
      <p:ext uri="{BB962C8B-B14F-4D97-AF65-F5344CB8AC3E}">
        <p14:creationId xmlns:p14="http://schemas.microsoft.com/office/powerpoint/2010/main" val="316051862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427EED-7B7F-D6AC-6C01-70E63600B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Decodificador “Binário </a:t>
            </a:r>
            <a:r>
              <a:rPr lang="pt-BR" dirty="0">
                <a:sym typeface="Wingdings" panose="05000000000000000000" pitchFamily="2" charset="2"/>
              </a:rPr>
              <a:t> Decimal” – Circuito Combinacional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ela 3">
                <a:extLst>
                  <a:ext uri="{FF2B5EF4-FFF2-40B4-BE49-F238E27FC236}">
                    <a16:creationId xmlns:a16="http://schemas.microsoft.com/office/drawing/2014/main" id="{4532F266-5930-2029-9885-EBB081A08CA7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071860" y="2521343"/>
              <a:ext cx="4986042" cy="373912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49509">
                      <a:extLst>
                        <a:ext uri="{9D8B030D-6E8A-4147-A177-3AD203B41FA5}">
                          <a16:colId xmlns:a16="http://schemas.microsoft.com/office/drawing/2014/main" val="1874362615"/>
                        </a:ext>
                      </a:extLst>
                    </a:gridCol>
                    <a:gridCol w="971756">
                      <a:extLst>
                        <a:ext uri="{9D8B030D-6E8A-4147-A177-3AD203B41FA5}">
                          <a16:colId xmlns:a16="http://schemas.microsoft.com/office/drawing/2014/main" val="1191165301"/>
                        </a:ext>
                      </a:extLst>
                    </a:gridCol>
                    <a:gridCol w="971756">
                      <a:extLst>
                        <a:ext uri="{9D8B030D-6E8A-4147-A177-3AD203B41FA5}">
                          <a16:colId xmlns:a16="http://schemas.microsoft.com/office/drawing/2014/main" val="1598401684"/>
                        </a:ext>
                      </a:extLst>
                    </a:gridCol>
                    <a:gridCol w="971756">
                      <a:extLst>
                        <a:ext uri="{9D8B030D-6E8A-4147-A177-3AD203B41FA5}">
                          <a16:colId xmlns:a16="http://schemas.microsoft.com/office/drawing/2014/main" val="3493507002"/>
                        </a:ext>
                      </a:extLst>
                    </a:gridCol>
                    <a:gridCol w="971756">
                      <a:extLst>
                        <a:ext uri="{9D8B030D-6E8A-4147-A177-3AD203B41FA5}">
                          <a16:colId xmlns:a16="http://schemas.microsoft.com/office/drawing/2014/main" val="2880839528"/>
                        </a:ext>
                      </a:extLst>
                    </a:gridCol>
                    <a:gridCol w="549509">
                      <a:extLst>
                        <a:ext uri="{9D8B030D-6E8A-4147-A177-3AD203B41FA5}">
                          <a16:colId xmlns:a16="http://schemas.microsoft.com/office/drawing/2014/main" val="2380178616"/>
                        </a:ext>
                      </a:extLst>
                    </a:gridCol>
                  </a:tblGrid>
                  <a:tr h="549509">
                    <a:tc>
                      <a:txBody>
                        <a:bodyPr/>
                        <a:lstStyle/>
                        <a:p>
                          <a:pPr algn="ctr"/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9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9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85029" marR="85029" marT="42514" marB="42514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pt-BR" sz="29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C</a:t>
                          </a:r>
                        </a:p>
                      </a:txBody>
                      <a:tcPr marL="85029" marR="85029" marT="42514" marB="42514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56145574"/>
                      </a:ext>
                    </a:extLst>
                  </a:tr>
                  <a:tr h="660026">
                    <a:tc row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9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9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A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85029" marR="85029" marT="42514" marB="42514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4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A</m:t>
                                    </m:r>
                                  </m:e>
                                </m:acc>
                                <m:acc>
                                  <m:accPr>
                                    <m:chr m:val="̅"/>
                                    <m:ctrlPr>
                                      <a:rPr lang="pt-BR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4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B</m:t>
                                    </m:r>
                                  </m:e>
                                </m:acc>
                                <m:acc>
                                  <m:accPr>
                                    <m:chr m:val="̅"/>
                                    <m:ctrlPr>
                                      <a:rPr lang="pt-BR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4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C</m:t>
                                    </m:r>
                                  </m:e>
                                </m:acc>
                                <m:acc>
                                  <m:accPr>
                                    <m:chr m:val="̅"/>
                                    <m:ctrlPr>
                                      <a:rPr lang="pt-BR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4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D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400" b="0" i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4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A</m:t>
                                    </m:r>
                                  </m:e>
                                </m:acc>
                                <m:acc>
                                  <m:accPr>
                                    <m:chr m:val="̅"/>
                                    <m:ctrlPr>
                                      <a:rPr lang="pt-BR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4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B</m:t>
                                    </m:r>
                                  </m:e>
                                </m:acc>
                                <m:acc>
                                  <m:accPr>
                                    <m:chr m:val="̅"/>
                                    <m:ctrlPr>
                                      <a:rPr lang="pt-BR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4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C</m:t>
                                    </m:r>
                                  </m:e>
                                </m:acc>
                                <m:r>
                                  <m:rPr>
                                    <m:sty m:val="p"/>
                                  </m:rP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D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4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A</m:t>
                                    </m:r>
                                  </m:e>
                                </m:acc>
                                <m:acc>
                                  <m:accPr>
                                    <m:chr m:val="̅"/>
                                    <m:ctrlPr>
                                      <a:rPr lang="pt-BR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4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B</m:t>
                                    </m:r>
                                  </m:e>
                                </m:acc>
                                <m:r>
                                  <m:rPr>
                                    <m:sty m:val="p"/>
                                  </m:rP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CD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4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A</m:t>
                                    </m:r>
                                  </m:e>
                                </m:acc>
                                <m:acc>
                                  <m:accPr>
                                    <m:chr m:val="̅"/>
                                    <m:ctrlPr>
                                      <a:rPr lang="pt-BR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4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B</m:t>
                                    </m:r>
                                  </m:e>
                                </m:acc>
                                <m:r>
                                  <m:rPr>
                                    <m:sty m:val="p"/>
                                  </m:rP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C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pt-BR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4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D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9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9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B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2868251530"/>
                      </a:ext>
                    </a:extLst>
                  </a:tr>
                  <a:tr h="660026">
                    <a:tc v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4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A</m:t>
                                    </m:r>
                                  </m:e>
                                </m:acc>
                                <m:r>
                                  <m:rPr>
                                    <m:sty m:val="p"/>
                                  </m:rP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B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pt-BR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4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C</m:t>
                                    </m:r>
                                  </m:e>
                                </m:acc>
                                <m:acc>
                                  <m:accPr>
                                    <m:chr m:val="̅"/>
                                    <m:ctrlPr>
                                      <a:rPr lang="pt-BR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4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D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4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A</m:t>
                                    </m:r>
                                  </m:e>
                                </m:acc>
                                <m:r>
                                  <m:rPr>
                                    <m:sty m:val="p"/>
                                  </m:rP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B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pt-BR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4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C</m:t>
                                    </m:r>
                                  </m:e>
                                </m:acc>
                                <m:r>
                                  <m:rPr>
                                    <m:sty m:val="p"/>
                                  </m:rP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D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4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A</m:t>
                                    </m:r>
                                  </m:e>
                                </m:acc>
                                <m:r>
                                  <m:rPr>
                                    <m:sty m:val="p"/>
                                  </m:rP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BCD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4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A</m:t>
                                    </m:r>
                                  </m:e>
                                </m:acc>
                                <m:r>
                                  <m:rPr>
                                    <m:sty m:val="p"/>
                                  </m:rP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BC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pt-BR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4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D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29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B</a:t>
                          </a:r>
                        </a:p>
                      </a:txBody>
                      <a:tcPr marL="85029" marR="85029" marT="42514" marB="42514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856427081"/>
                      </a:ext>
                    </a:extLst>
                  </a:tr>
                  <a:tr h="660026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pt-BR" sz="29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</a:t>
                          </a:r>
                        </a:p>
                      </a:txBody>
                      <a:tcPr marL="85029" marR="85029" marT="42514" marB="42514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AB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pt-BR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4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C</m:t>
                                    </m:r>
                                  </m:e>
                                </m:acc>
                                <m:acc>
                                  <m:accPr>
                                    <m:chr m:val="̅"/>
                                    <m:ctrlPr>
                                      <a:rPr lang="pt-BR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4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D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AB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pt-BR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4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C</m:t>
                                    </m:r>
                                  </m:e>
                                </m:acc>
                                <m:r>
                                  <m:rPr>
                                    <m:sty m:val="p"/>
                                  </m:rP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D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ABCD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ABC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pt-BR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4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D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77490832"/>
                      </a:ext>
                    </a:extLst>
                  </a:tr>
                  <a:tr h="660026">
                    <a:tc vMerge="1">
                      <a:txBody>
                        <a:bodyPr/>
                        <a:lstStyle/>
                        <a:p>
                          <a:pPr algn="ctr"/>
                          <a:r>
                            <a:rPr lang="pt-BR" sz="2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A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pt-BR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4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B</m:t>
                                    </m:r>
                                  </m:e>
                                </m:acc>
                                <m:acc>
                                  <m:accPr>
                                    <m:chr m:val="̅"/>
                                    <m:ctrlPr>
                                      <a:rPr lang="pt-BR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4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C</m:t>
                                    </m:r>
                                  </m:e>
                                </m:acc>
                                <m:acc>
                                  <m:accPr>
                                    <m:chr m:val="̅"/>
                                    <m:ctrlPr>
                                      <a:rPr lang="pt-BR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4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D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A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pt-BR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4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B</m:t>
                                    </m:r>
                                  </m:e>
                                </m:acc>
                                <m:acc>
                                  <m:accPr>
                                    <m:chr m:val="̅"/>
                                    <m:ctrlPr>
                                      <a:rPr lang="pt-BR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4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C</m:t>
                                    </m:r>
                                  </m:e>
                                </m:acc>
                                <m:r>
                                  <m:rPr>
                                    <m:sty m:val="p"/>
                                  </m:rP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D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A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pt-BR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4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B</m:t>
                                    </m:r>
                                  </m:e>
                                </m:acc>
                                <m:r>
                                  <m:rPr>
                                    <m:sty m:val="p"/>
                                  </m:rP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CD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A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pt-BR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4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B</m:t>
                                    </m:r>
                                  </m:e>
                                </m:acc>
                                <m:r>
                                  <m:rPr>
                                    <m:sty m:val="p"/>
                                  </m:rP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C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pt-BR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4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D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9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9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B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44599753"/>
                      </a:ext>
                    </a:extLst>
                  </a:tr>
                  <a:tr h="549509">
                    <a:tc>
                      <a:txBody>
                        <a:bodyPr/>
                        <a:lstStyle/>
                        <a:p>
                          <a:pPr algn="ctr"/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9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9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D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pt-BR" sz="29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D</a:t>
                          </a:r>
                        </a:p>
                      </a:txBody>
                      <a:tcPr marL="85029" marR="85029" marT="42514" marB="42514"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9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9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D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864724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ela 3">
                <a:extLst>
                  <a:ext uri="{FF2B5EF4-FFF2-40B4-BE49-F238E27FC236}">
                    <a16:creationId xmlns:a16="http://schemas.microsoft.com/office/drawing/2014/main" id="{4532F266-5930-2029-9885-EBB081A08CA7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071860" y="2521343"/>
              <a:ext cx="4986042" cy="373912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49509">
                      <a:extLst>
                        <a:ext uri="{9D8B030D-6E8A-4147-A177-3AD203B41FA5}">
                          <a16:colId xmlns:a16="http://schemas.microsoft.com/office/drawing/2014/main" val="1874362615"/>
                        </a:ext>
                      </a:extLst>
                    </a:gridCol>
                    <a:gridCol w="971756">
                      <a:extLst>
                        <a:ext uri="{9D8B030D-6E8A-4147-A177-3AD203B41FA5}">
                          <a16:colId xmlns:a16="http://schemas.microsoft.com/office/drawing/2014/main" val="1191165301"/>
                        </a:ext>
                      </a:extLst>
                    </a:gridCol>
                    <a:gridCol w="971756">
                      <a:extLst>
                        <a:ext uri="{9D8B030D-6E8A-4147-A177-3AD203B41FA5}">
                          <a16:colId xmlns:a16="http://schemas.microsoft.com/office/drawing/2014/main" val="1598401684"/>
                        </a:ext>
                      </a:extLst>
                    </a:gridCol>
                    <a:gridCol w="971756">
                      <a:extLst>
                        <a:ext uri="{9D8B030D-6E8A-4147-A177-3AD203B41FA5}">
                          <a16:colId xmlns:a16="http://schemas.microsoft.com/office/drawing/2014/main" val="3493507002"/>
                        </a:ext>
                      </a:extLst>
                    </a:gridCol>
                    <a:gridCol w="971756">
                      <a:extLst>
                        <a:ext uri="{9D8B030D-6E8A-4147-A177-3AD203B41FA5}">
                          <a16:colId xmlns:a16="http://schemas.microsoft.com/office/drawing/2014/main" val="2880839528"/>
                        </a:ext>
                      </a:extLst>
                    </a:gridCol>
                    <a:gridCol w="549509">
                      <a:extLst>
                        <a:ext uri="{9D8B030D-6E8A-4147-A177-3AD203B41FA5}">
                          <a16:colId xmlns:a16="http://schemas.microsoft.com/office/drawing/2014/main" val="2380178616"/>
                        </a:ext>
                      </a:extLst>
                    </a:gridCol>
                  </a:tblGrid>
                  <a:tr h="549509">
                    <a:tc>
                      <a:txBody>
                        <a:bodyPr/>
                        <a:lstStyle/>
                        <a:p>
                          <a:pPr algn="ctr"/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85029" marR="85029" marT="42514" marB="42514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28125" t="-10000" r="-128125" b="-612222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pt-BR" sz="29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C</a:t>
                          </a:r>
                        </a:p>
                      </a:txBody>
                      <a:tcPr marL="85029" marR="85029" marT="42514" marB="42514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56145574"/>
                      </a:ext>
                    </a:extLst>
                  </a:tr>
                  <a:tr h="660026">
                    <a:tc rowSpan="2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85029" marR="85029" marT="42514" marB="42514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45622" r="-811111" b="-1539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56250" t="-90826" r="-356250" b="-4055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156250" t="-90826" r="-256250" b="-4055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257862" t="-90826" r="-157862" b="-4055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355625" t="-90826" r="-56875" b="-4055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810000" t="-90826" r="-1111" b="-4055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68251530"/>
                      </a:ext>
                    </a:extLst>
                  </a:tr>
                  <a:tr h="660026">
                    <a:tc v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56250" t="-192593" r="-356250" b="-3092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156250" t="-192593" r="-256250" b="-3092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257862" t="-192593" r="-157862" b="-3092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355625" t="-192593" r="-56875" b="-309259"/>
                          </a:stretch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29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B</a:t>
                          </a:r>
                        </a:p>
                      </a:txBody>
                      <a:tcPr marL="85029" marR="85029" marT="42514" marB="42514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856427081"/>
                      </a:ext>
                    </a:extLst>
                  </a:tr>
                  <a:tr h="660026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pt-BR" sz="29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</a:t>
                          </a:r>
                        </a:p>
                      </a:txBody>
                      <a:tcPr marL="85029" marR="85029" marT="42514" marB="42514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56250" t="-292593" r="-356250" b="-2092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156250" t="-292593" r="-256250" b="-2092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257862" t="-292593" r="-157862" b="-2092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355625" t="-292593" r="-56875" b="-209259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77490832"/>
                      </a:ext>
                    </a:extLst>
                  </a:tr>
                  <a:tr h="660026">
                    <a:tc vMerge="1">
                      <a:txBody>
                        <a:bodyPr/>
                        <a:lstStyle/>
                        <a:p>
                          <a:pPr algn="ctr"/>
                          <a:r>
                            <a:rPr lang="pt-BR" sz="2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56250" t="-388991" r="-356250" b="-1073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156250" t="-388991" r="-256250" b="-1073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257862" t="-388991" r="-157862" b="-1073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355625" t="-388991" r="-56875" b="-1073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10000" t="-388991" r="-1111" b="-1073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44599753"/>
                      </a:ext>
                    </a:extLst>
                  </a:tr>
                  <a:tr h="549509">
                    <a:tc>
                      <a:txBody>
                        <a:bodyPr/>
                        <a:lstStyle/>
                        <a:p>
                          <a:pPr algn="ctr"/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6250" t="-592222" r="-356250" b="-30000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pt-BR" sz="29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D</a:t>
                          </a:r>
                        </a:p>
                      </a:txBody>
                      <a:tcPr marL="85029" marR="85029" marT="42514" marB="42514"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55625" t="-592222" r="-56875" b="-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8647246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39F3923C-E339-56FB-C9B2-F69829E51E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5521072"/>
              </p:ext>
            </p:extLst>
          </p:nvPr>
        </p:nvGraphicFramePr>
        <p:xfrm>
          <a:off x="7113815" y="1901825"/>
          <a:ext cx="3755570" cy="435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1114">
                  <a:extLst>
                    <a:ext uri="{9D8B030D-6E8A-4147-A177-3AD203B41FA5}">
                      <a16:colId xmlns:a16="http://schemas.microsoft.com/office/drawing/2014/main" val="1048144912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408744445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3640525091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2253530810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1722894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9513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9501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4948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09543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483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4384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5388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2953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9297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11165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3212319"/>
                  </a:ext>
                </a:extLst>
              </a:tr>
            </a:tbl>
          </a:graphicData>
        </a:graphic>
      </p:graphicFrame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C710EA4-319D-487B-9A4C-853932C2E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/>
              <a:t>31</a:t>
            </a:r>
          </a:p>
        </p:txBody>
      </p:sp>
    </p:spTree>
    <p:extLst>
      <p:ext uri="{BB962C8B-B14F-4D97-AF65-F5344CB8AC3E}">
        <p14:creationId xmlns:p14="http://schemas.microsoft.com/office/powerpoint/2010/main" val="38275415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427EED-7B7F-D6AC-6C01-70E63600B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Decodificador “Binário </a:t>
            </a:r>
            <a:r>
              <a:rPr lang="pt-BR" dirty="0">
                <a:sym typeface="Wingdings" panose="05000000000000000000" pitchFamily="2" charset="2"/>
              </a:rPr>
              <a:t> Decimal” – Circuito Combinacional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ela 3">
                <a:extLst>
                  <a:ext uri="{FF2B5EF4-FFF2-40B4-BE49-F238E27FC236}">
                    <a16:creationId xmlns:a16="http://schemas.microsoft.com/office/drawing/2014/main" id="{4532F266-5930-2029-9885-EBB081A08CA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94911564"/>
                  </p:ext>
                </p:extLst>
              </p:nvPr>
            </p:nvGraphicFramePr>
            <p:xfrm>
              <a:off x="1071860" y="2521343"/>
              <a:ext cx="4986042" cy="373912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49509">
                      <a:extLst>
                        <a:ext uri="{9D8B030D-6E8A-4147-A177-3AD203B41FA5}">
                          <a16:colId xmlns:a16="http://schemas.microsoft.com/office/drawing/2014/main" val="1874362615"/>
                        </a:ext>
                      </a:extLst>
                    </a:gridCol>
                    <a:gridCol w="971756">
                      <a:extLst>
                        <a:ext uri="{9D8B030D-6E8A-4147-A177-3AD203B41FA5}">
                          <a16:colId xmlns:a16="http://schemas.microsoft.com/office/drawing/2014/main" val="1191165301"/>
                        </a:ext>
                      </a:extLst>
                    </a:gridCol>
                    <a:gridCol w="971756">
                      <a:extLst>
                        <a:ext uri="{9D8B030D-6E8A-4147-A177-3AD203B41FA5}">
                          <a16:colId xmlns:a16="http://schemas.microsoft.com/office/drawing/2014/main" val="1598401684"/>
                        </a:ext>
                      </a:extLst>
                    </a:gridCol>
                    <a:gridCol w="971756">
                      <a:extLst>
                        <a:ext uri="{9D8B030D-6E8A-4147-A177-3AD203B41FA5}">
                          <a16:colId xmlns:a16="http://schemas.microsoft.com/office/drawing/2014/main" val="3493507002"/>
                        </a:ext>
                      </a:extLst>
                    </a:gridCol>
                    <a:gridCol w="971756">
                      <a:extLst>
                        <a:ext uri="{9D8B030D-6E8A-4147-A177-3AD203B41FA5}">
                          <a16:colId xmlns:a16="http://schemas.microsoft.com/office/drawing/2014/main" val="2880839528"/>
                        </a:ext>
                      </a:extLst>
                    </a:gridCol>
                    <a:gridCol w="549509">
                      <a:extLst>
                        <a:ext uri="{9D8B030D-6E8A-4147-A177-3AD203B41FA5}">
                          <a16:colId xmlns:a16="http://schemas.microsoft.com/office/drawing/2014/main" val="2380178616"/>
                        </a:ext>
                      </a:extLst>
                    </a:gridCol>
                  </a:tblGrid>
                  <a:tr h="549509">
                    <a:tc>
                      <a:txBody>
                        <a:bodyPr/>
                        <a:lstStyle/>
                        <a:p>
                          <a:pPr algn="ctr"/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9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9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85029" marR="85029" marT="42514" marB="42514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pt-BR" sz="29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C</a:t>
                          </a:r>
                        </a:p>
                      </a:txBody>
                      <a:tcPr marL="85029" marR="85029" marT="42514" marB="42514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56145574"/>
                      </a:ext>
                    </a:extLst>
                  </a:tr>
                  <a:tr h="660026">
                    <a:tc row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9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9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A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85029" marR="85029" marT="42514" marB="42514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9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9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B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2868251530"/>
                      </a:ext>
                    </a:extLst>
                  </a:tr>
                  <a:tr h="660026">
                    <a:tc v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29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B</a:t>
                          </a:r>
                        </a:p>
                      </a:txBody>
                      <a:tcPr marL="85029" marR="85029" marT="42514" marB="42514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856427081"/>
                      </a:ext>
                    </a:extLst>
                  </a:tr>
                  <a:tr h="660026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pt-BR" sz="29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</a:t>
                          </a:r>
                        </a:p>
                      </a:txBody>
                      <a:tcPr marL="85029" marR="85029" marT="42514" marB="42514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X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X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24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X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77490832"/>
                      </a:ext>
                    </a:extLst>
                  </a:tr>
                  <a:tr h="660026">
                    <a:tc vMerge="1">
                      <a:txBody>
                        <a:bodyPr/>
                        <a:lstStyle/>
                        <a:p>
                          <a:pPr algn="ctr"/>
                          <a:r>
                            <a:rPr lang="pt-BR" sz="2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X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X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9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9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B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44599753"/>
                      </a:ext>
                    </a:extLst>
                  </a:tr>
                  <a:tr h="549509">
                    <a:tc>
                      <a:txBody>
                        <a:bodyPr/>
                        <a:lstStyle/>
                        <a:p>
                          <a:pPr algn="ctr"/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9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9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D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pt-BR" sz="29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D</a:t>
                          </a:r>
                        </a:p>
                      </a:txBody>
                      <a:tcPr marL="85029" marR="85029" marT="42514" marB="42514"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9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9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D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864724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ela 3">
                <a:extLst>
                  <a:ext uri="{FF2B5EF4-FFF2-40B4-BE49-F238E27FC236}">
                    <a16:creationId xmlns:a16="http://schemas.microsoft.com/office/drawing/2014/main" id="{4532F266-5930-2029-9885-EBB081A08CA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94911564"/>
                  </p:ext>
                </p:extLst>
              </p:nvPr>
            </p:nvGraphicFramePr>
            <p:xfrm>
              <a:off x="1071860" y="2521343"/>
              <a:ext cx="4986042" cy="373912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49509">
                      <a:extLst>
                        <a:ext uri="{9D8B030D-6E8A-4147-A177-3AD203B41FA5}">
                          <a16:colId xmlns:a16="http://schemas.microsoft.com/office/drawing/2014/main" val="1874362615"/>
                        </a:ext>
                      </a:extLst>
                    </a:gridCol>
                    <a:gridCol w="971756">
                      <a:extLst>
                        <a:ext uri="{9D8B030D-6E8A-4147-A177-3AD203B41FA5}">
                          <a16:colId xmlns:a16="http://schemas.microsoft.com/office/drawing/2014/main" val="1191165301"/>
                        </a:ext>
                      </a:extLst>
                    </a:gridCol>
                    <a:gridCol w="971756">
                      <a:extLst>
                        <a:ext uri="{9D8B030D-6E8A-4147-A177-3AD203B41FA5}">
                          <a16:colId xmlns:a16="http://schemas.microsoft.com/office/drawing/2014/main" val="1598401684"/>
                        </a:ext>
                      </a:extLst>
                    </a:gridCol>
                    <a:gridCol w="971756">
                      <a:extLst>
                        <a:ext uri="{9D8B030D-6E8A-4147-A177-3AD203B41FA5}">
                          <a16:colId xmlns:a16="http://schemas.microsoft.com/office/drawing/2014/main" val="3493507002"/>
                        </a:ext>
                      </a:extLst>
                    </a:gridCol>
                    <a:gridCol w="971756">
                      <a:extLst>
                        <a:ext uri="{9D8B030D-6E8A-4147-A177-3AD203B41FA5}">
                          <a16:colId xmlns:a16="http://schemas.microsoft.com/office/drawing/2014/main" val="2880839528"/>
                        </a:ext>
                      </a:extLst>
                    </a:gridCol>
                    <a:gridCol w="549509">
                      <a:extLst>
                        <a:ext uri="{9D8B030D-6E8A-4147-A177-3AD203B41FA5}">
                          <a16:colId xmlns:a16="http://schemas.microsoft.com/office/drawing/2014/main" val="2380178616"/>
                        </a:ext>
                      </a:extLst>
                    </a:gridCol>
                  </a:tblGrid>
                  <a:tr h="549509">
                    <a:tc>
                      <a:txBody>
                        <a:bodyPr/>
                        <a:lstStyle/>
                        <a:p>
                          <a:pPr algn="ctr"/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85029" marR="85029" marT="42514" marB="42514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28125" t="-10000" r="-128125" b="-612222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pt-BR" sz="29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C</a:t>
                          </a:r>
                        </a:p>
                      </a:txBody>
                      <a:tcPr marL="85029" marR="85029" marT="42514" marB="42514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56145574"/>
                      </a:ext>
                    </a:extLst>
                  </a:tr>
                  <a:tr h="660026">
                    <a:tc rowSpan="2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85029" marR="85029" marT="42514" marB="42514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45622" r="-811111" b="-1539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56250" t="-90826" r="-356250" b="-4055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156250" t="-90826" r="-256250" b="-4055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257862" t="-90826" r="-157862" b="-4055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355625" t="-90826" r="-56875" b="-4055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810000" t="-90826" r="-1111" b="-4055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68251530"/>
                      </a:ext>
                    </a:extLst>
                  </a:tr>
                  <a:tr h="660026">
                    <a:tc v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56250" t="-192593" r="-356250" b="-3092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156250" t="-192593" r="-256250" b="-3092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257862" t="-192593" r="-157862" b="-3092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355625" t="-192593" r="-56875" b="-309259"/>
                          </a:stretch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29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B</a:t>
                          </a:r>
                        </a:p>
                      </a:txBody>
                      <a:tcPr marL="85029" marR="85029" marT="42514" marB="42514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856427081"/>
                      </a:ext>
                    </a:extLst>
                  </a:tr>
                  <a:tr h="660026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pt-BR" sz="29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</a:t>
                          </a:r>
                        </a:p>
                      </a:txBody>
                      <a:tcPr marL="85029" marR="85029" marT="42514" marB="42514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56250" t="-292593" r="-356250" b="-2092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156250" t="-292593" r="-256250" b="-2092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24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355625" t="-292593" r="-56875" b="-209259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77490832"/>
                      </a:ext>
                    </a:extLst>
                  </a:tr>
                  <a:tr h="660026">
                    <a:tc vMerge="1">
                      <a:txBody>
                        <a:bodyPr/>
                        <a:lstStyle/>
                        <a:p>
                          <a:pPr algn="ctr"/>
                          <a:r>
                            <a:rPr lang="pt-BR" sz="2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56250" t="-388991" r="-356250" b="-1073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156250" t="-388991" r="-256250" b="-1073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257862" t="-388991" r="-157862" b="-1073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355625" t="-388991" r="-56875" b="-1073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10000" t="-388991" r="-1111" b="-1073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44599753"/>
                      </a:ext>
                    </a:extLst>
                  </a:tr>
                  <a:tr h="549509">
                    <a:tc>
                      <a:txBody>
                        <a:bodyPr/>
                        <a:lstStyle/>
                        <a:p>
                          <a:pPr algn="ctr"/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6250" t="-592222" r="-356250" b="-30000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pt-BR" sz="29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D</a:t>
                          </a:r>
                        </a:p>
                      </a:txBody>
                      <a:tcPr marL="85029" marR="85029" marT="42514" marB="42514"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55625" t="-592222" r="-56875" b="-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8647246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39F3923C-E339-56FB-C9B2-F69829E51E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766830"/>
              </p:ext>
            </p:extLst>
          </p:nvPr>
        </p:nvGraphicFramePr>
        <p:xfrm>
          <a:off x="7113815" y="1901825"/>
          <a:ext cx="3755570" cy="435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1114">
                  <a:extLst>
                    <a:ext uri="{9D8B030D-6E8A-4147-A177-3AD203B41FA5}">
                      <a16:colId xmlns:a16="http://schemas.microsoft.com/office/drawing/2014/main" val="1048144912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408744445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3640525091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2253530810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1722894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9513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9501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4948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09543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483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4384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5388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2953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9297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11165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3212319"/>
                  </a:ext>
                </a:extLst>
              </a:tr>
            </a:tbl>
          </a:graphicData>
        </a:graphic>
      </p:graphicFrame>
      <p:sp>
        <p:nvSpPr>
          <p:cNvPr id="6" name="CaixaDeTexto 5">
            <a:extLst>
              <a:ext uri="{FF2B5EF4-FFF2-40B4-BE49-F238E27FC236}">
                <a16:creationId xmlns:a16="http://schemas.microsoft.com/office/drawing/2014/main" id="{34276C31-197B-425D-A6B7-CFFFD5747EC0}"/>
              </a:ext>
            </a:extLst>
          </p:cNvPr>
          <p:cNvSpPr txBox="1"/>
          <p:nvPr/>
        </p:nvSpPr>
        <p:spPr>
          <a:xfrm>
            <a:off x="996188" y="2521343"/>
            <a:ext cx="6174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solidFill>
                  <a:srgbClr val="6F227C"/>
                </a:solidFill>
                <a:latin typeface="+mj-lt"/>
              </a:rPr>
              <a:t>S7</a:t>
            </a:r>
            <a:endParaRPr lang="pt-BR" b="1" dirty="0">
              <a:solidFill>
                <a:srgbClr val="6F227C"/>
              </a:solidFill>
              <a:latin typeface="+mj-lt"/>
            </a:endParaRPr>
          </a:p>
        </p:txBody>
      </p:sp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B0067863-C0F8-4F92-B427-42D8A1685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/>
              <a:t>32</a:t>
            </a:r>
          </a:p>
        </p:txBody>
      </p:sp>
    </p:spTree>
    <p:extLst>
      <p:ext uri="{BB962C8B-B14F-4D97-AF65-F5344CB8AC3E}">
        <p14:creationId xmlns:p14="http://schemas.microsoft.com/office/powerpoint/2010/main" val="9484572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427EED-7B7F-D6AC-6C01-70E63600B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Decodificador “Binário </a:t>
            </a:r>
            <a:r>
              <a:rPr lang="pt-BR" dirty="0">
                <a:sym typeface="Wingdings" panose="05000000000000000000" pitchFamily="2" charset="2"/>
              </a:rPr>
              <a:t> Decimal” – Circuito Combinacional</a:t>
            </a:r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ela 3">
                <a:extLst>
                  <a:ext uri="{FF2B5EF4-FFF2-40B4-BE49-F238E27FC236}">
                    <a16:creationId xmlns:a16="http://schemas.microsoft.com/office/drawing/2014/main" id="{4532F266-5930-2029-9885-EBB081A08CA7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071860" y="2521343"/>
              <a:ext cx="4986042" cy="373912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49509">
                      <a:extLst>
                        <a:ext uri="{9D8B030D-6E8A-4147-A177-3AD203B41FA5}">
                          <a16:colId xmlns:a16="http://schemas.microsoft.com/office/drawing/2014/main" val="1874362615"/>
                        </a:ext>
                      </a:extLst>
                    </a:gridCol>
                    <a:gridCol w="971756">
                      <a:extLst>
                        <a:ext uri="{9D8B030D-6E8A-4147-A177-3AD203B41FA5}">
                          <a16:colId xmlns:a16="http://schemas.microsoft.com/office/drawing/2014/main" val="1191165301"/>
                        </a:ext>
                      </a:extLst>
                    </a:gridCol>
                    <a:gridCol w="971756">
                      <a:extLst>
                        <a:ext uri="{9D8B030D-6E8A-4147-A177-3AD203B41FA5}">
                          <a16:colId xmlns:a16="http://schemas.microsoft.com/office/drawing/2014/main" val="1598401684"/>
                        </a:ext>
                      </a:extLst>
                    </a:gridCol>
                    <a:gridCol w="971756">
                      <a:extLst>
                        <a:ext uri="{9D8B030D-6E8A-4147-A177-3AD203B41FA5}">
                          <a16:colId xmlns:a16="http://schemas.microsoft.com/office/drawing/2014/main" val="3493507002"/>
                        </a:ext>
                      </a:extLst>
                    </a:gridCol>
                    <a:gridCol w="971756">
                      <a:extLst>
                        <a:ext uri="{9D8B030D-6E8A-4147-A177-3AD203B41FA5}">
                          <a16:colId xmlns:a16="http://schemas.microsoft.com/office/drawing/2014/main" val="2880839528"/>
                        </a:ext>
                      </a:extLst>
                    </a:gridCol>
                    <a:gridCol w="549509">
                      <a:extLst>
                        <a:ext uri="{9D8B030D-6E8A-4147-A177-3AD203B41FA5}">
                          <a16:colId xmlns:a16="http://schemas.microsoft.com/office/drawing/2014/main" val="2380178616"/>
                        </a:ext>
                      </a:extLst>
                    </a:gridCol>
                  </a:tblGrid>
                  <a:tr h="549509">
                    <a:tc>
                      <a:txBody>
                        <a:bodyPr/>
                        <a:lstStyle/>
                        <a:p>
                          <a:pPr algn="ctr"/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9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9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85029" marR="85029" marT="42514" marB="42514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pt-BR" sz="29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C</a:t>
                          </a:r>
                        </a:p>
                      </a:txBody>
                      <a:tcPr marL="85029" marR="85029" marT="42514" marB="42514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56145574"/>
                      </a:ext>
                    </a:extLst>
                  </a:tr>
                  <a:tr h="660026">
                    <a:tc row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9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9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A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85029" marR="85029" marT="42514" marB="42514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9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9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B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2868251530"/>
                      </a:ext>
                    </a:extLst>
                  </a:tr>
                  <a:tr h="660026">
                    <a:tc v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29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B</a:t>
                          </a:r>
                        </a:p>
                      </a:txBody>
                      <a:tcPr marL="85029" marR="85029" marT="42514" marB="42514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856427081"/>
                      </a:ext>
                    </a:extLst>
                  </a:tr>
                  <a:tr h="660026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pt-BR" sz="29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</a:t>
                          </a:r>
                        </a:p>
                      </a:txBody>
                      <a:tcPr marL="85029" marR="85029" marT="42514" marB="42514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X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X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24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X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77490832"/>
                      </a:ext>
                    </a:extLst>
                  </a:tr>
                  <a:tr h="660026">
                    <a:tc vMerge="1">
                      <a:txBody>
                        <a:bodyPr/>
                        <a:lstStyle/>
                        <a:p>
                          <a:pPr algn="ctr"/>
                          <a:r>
                            <a:rPr lang="pt-BR" sz="2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X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X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9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9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B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44599753"/>
                      </a:ext>
                    </a:extLst>
                  </a:tr>
                  <a:tr h="549509">
                    <a:tc>
                      <a:txBody>
                        <a:bodyPr/>
                        <a:lstStyle/>
                        <a:p>
                          <a:pPr algn="ctr"/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9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9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D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pt-BR" sz="29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D</a:t>
                          </a:r>
                        </a:p>
                      </a:txBody>
                      <a:tcPr marL="85029" marR="85029" marT="42514" marB="42514"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9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9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D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864724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ela 3">
                <a:extLst>
                  <a:ext uri="{FF2B5EF4-FFF2-40B4-BE49-F238E27FC236}">
                    <a16:creationId xmlns:a16="http://schemas.microsoft.com/office/drawing/2014/main" id="{4532F266-5930-2029-9885-EBB081A08CA7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071860" y="2521343"/>
              <a:ext cx="4986042" cy="373912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49509">
                      <a:extLst>
                        <a:ext uri="{9D8B030D-6E8A-4147-A177-3AD203B41FA5}">
                          <a16:colId xmlns:a16="http://schemas.microsoft.com/office/drawing/2014/main" val="1874362615"/>
                        </a:ext>
                      </a:extLst>
                    </a:gridCol>
                    <a:gridCol w="971756">
                      <a:extLst>
                        <a:ext uri="{9D8B030D-6E8A-4147-A177-3AD203B41FA5}">
                          <a16:colId xmlns:a16="http://schemas.microsoft.com/office/drawing/2014/main" val="1191165301"/>
                        </a:ext>
                      </a:extLst>
                    </a:gridCol>
                    <a:gridCol w="971756">
                      <a:extLst>
                        <a:ext uri="{9D8B030D-6E8A-4147-A177-3AD203B41FA5}">
                          <a16:colId xmlns:a16="http://schemas.microsoft.com/office/drawing/2014/main" val="1598401684"/>
                        </a:ext>
                      </a:extLst>
                    </a:gridCol>
                    <a:gridCol w="971756">
                      <a:extLst>
                        <a:ext uri="{9D8B030D-6E8A-4147-A177-3AD203B41FA5}">
                          <a16:colId xmlns:a16="http://schemas.microsoft.com/office/drawing/2014/main" val="3493507002"/>
                        </a:ext>
                      </a:extLst>
                    </a:gridCol>
                    <a:gridCol w="971756">
                      <a:extLst>
                        <a:ext uri="{9D8B030D-6E8A-4147-A177-3AD203B41FA5}">
                          <a16:colId xmlns:a16="http://schemas.microsoft.com/office/drawing/2014/main" val="2880839528"/>
                        </a:ext>
                      </a:extLst>
                    </a:gridCol>
                    <a:gridCol w="549509">
                      <a:extLst>
                        <a:ext uri="{9D8B030D-6E8A-4147-A177-3AD203B41FA5}">
                          <a16:colId xmlns:a16="http://schemas.microsoft.com/office/drawing/2014/main" val="2380178616"/>
                        </a:ext>
                      </a:extLst>
                    </a:gridCol>
                  </a:tblGrid>
                  <a:tr h="549509">
                    <a:tc>
                      <a:txBody>
                        <a:bodyPr/>
                        <a:lstStyle/>
                        <a:p>
                          <a:pPr algn="ctr"/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85029" marR="85029" marT="42514" marB="42514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28125" t="-10000" r="-128125" b="-612222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pt-BR" sz="29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C</a:t>
                          </a:r>
                        </a:p>
                      </a:txBody>
                      <a:tcPr marL="85029" marR="85029" marT="42514" marB="42514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56145574"/>
                      </a:ext>
                    </a:extLst>
                  </a:tr>
                  <a:tr h="660026">
                    <a:tc rowSpan="2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85029" marR="85029" marT="42514" marB="42514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45622" r="-811111" b="-1539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56250" t="-90826" r="-356250" b="-4055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156250" t="-90826" r="-256250" b="-4055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257862" t="-90826" r="-157862" b="-4055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355625" t="-90826" r="-56875" b="-4055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810000" t="-90826" r="-1111" b="-4055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68251530"/>
                      </a:ext>
                    </a:extLst>
                  </a:tr>
                  <a:tr h="660026">
                    <a:tc v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56250" t="-192593" r="-356250" b="-3092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156250" t="-192593" r="-256250" b="-3092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257862" t="-192593" r="-157862" b="-3092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355625" t="-192593" r="-56875" b="-309259"/>
                          </a:stretch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29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B</a:t>
                          </a:r>
                        </a:p>
                      </a:txBody>
                      <a:tcPr marL="85029" marR="85029" marT="42514" marB="42514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856427081"/>
                      </a:ext>
                    </a:extLst>
                  </a:tr>
                  <a:tr h="660026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pt-BR" sz="29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</a:t>
                          </a:r>
                        </a:p>
                      </a:txBody>
                      <a:tcPr marL="85029" marR="85029" marT="42514" marB="42514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56250" t="-292593" r="-356250" b="-2092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156250" t="-292593" r="-256250" b="-2092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24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355625" t="-292593" r="-56875" b="-209259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77490832"/>
                      </a:ext>
                    </a:extLst>
                  </a:tr>
                  <a:tr h="660026">
                    <a:tc vMerge="1">
                      <a:txBody>
                        <a:bodyPr/>
                        <a:lstStyle/>
                        <a:p>
                          <a:pPr algn="ctr"/>
                          <a:r>
                            <a:rPr lang="pt-BR" sz="2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56250" t="-388991" r="-356250" b="-1073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156250" t="-388991" r="-256250" b="-1073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257862" t="-388991" r="-157862" b="-1073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355625" t="-388991" r="-56875" b="-1073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10000" t="-388991" r="-1111" b="-1073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44599753"/>
                      </a:ext>
                    </a:extLst>
                  </a:tr>
                  <a:tr h="549509">
                    <a:tc>
                      <a:txBody>
                        <a:bodyPr/>
                        <a:lstStyle/>
                        <a:p>
                          <a:pPr algn="ctr"/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6250" t="-592222" r="-356250" b="-30000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pt-BR" sz="29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D</a:t>
                          </a:r>
                        </a:p>
                      </a:txBody>
                      <a:tcPr marL="85029" marR="85029" marT="42514" marB="42514"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55625" t="-592222" r="-56875" b="-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8647246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39F3923C-E339-56FB-C9B2-F69829E51EC0}"/>
              </a:ext>
            </a:extLst>
          </p:cNvPr>
          <p:cNvGraphicFramePr>
            <a:graphicFrameLocks noGrp="1"/>
          </p:cNvGraphicFramePr>
          <p:nvPr/>
        </p:nvGraphicFramePr>
        <p:xfrm>
          <a:off x="7113815" y="1901825"/>
          <a:ext cx="3755570" cy="435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1114">
                  <a:extLst>
                    <a:ext uri="{9D8B030D-6E8A-4147-A177-3AD203B41FA5}">
                      <a16:colId xmlns:a16="http://schemas.microsoft.com/office/drawing/2014/main" val="1048144912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408744445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3640525091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2253530810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1722894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9513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9501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4948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09543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483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4384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5388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2953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9297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11165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3212319"/>
                  </a:ext>
                </a:extLst>
              </a:tr>
            </a:tbl>
          </a:graphicData>
        </a:graphic>
      </p:graphicFrame>
      <p:sp>
        <p:nvSpPr>
          <p:cNvPr id="6" name="CaixaDeTexto 5">
            <a:extLst>
              <a:ext uri="{FF2B5EF4-FFF2-40B4-BE49-F238E27FC236}">
                <a16:creationId xmlns:a16="http://schemas.microsoft.com/office/drawing/2014/main" id="{34276C31-197B-425D-A6B7-CFFFD5747EC0}"/>
              </a:ext>
            </a:extLst>
          </p:cNvPr>
          <p:cNvSpPr txBox="1"/>
          <p:nvPr/>
        </p:nvSpPr>
        <p:spPr>
          <a:xfrm>
            <a:off x="996188" y="2521343"/>
            <a:ext cx="6174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solidFill>
                  <a:srgbClr val="6F227C"/>
                </a:solidFill>
                <a:latin typeface="+mj-lt"/>
              </a:rPr>
              <a:t>S7</a:t>
            </a:r>
            <a:endParaRPr lang="pt-BR" b="1" dirty="0">
              <a:solidFill>
                <a:srgbClr val="6F227C"/>
              </a:solidFill>
              <a:latin typeface="+mj-lt"/>
            </a:endParaRP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1BBD850F-CAED-6759-49E5-85A3E212DF7D}"/>
              </a:ext>
            </a:extLst>
          </p:cNvPr>
          <p:cNvSpPr/>
          <p:nvPr/>
        </p:nvSpPr>
        <p:spPr>
          <a:xfrm>
            <a:off x="3657600" y="3821112"/>
            <a:ext cx="781050" cy="1103539"/>
          </a:xfrm>
          <a:custGeom>
            <a:avLst/>
            <a:gdLst>
              <a:gd name="connsiteX0" fmla="*/ 0 w 781050"/>
              <a:gd name="connsiteY0" fmla="*/ 130178 h 1103539"/>
              <a:gd name="connsiteX1" fmla="*/ 130178 w 781050"/>
              <a:gd name="connsiteY1" fmla="*/ 0 h 1103539"/>
              <a:gd name="connsiteX2" fmla="*/ 650872 w 781050"/>
              <a:gd name="connsiteY2" fmla="*/ 0 h 1103539"/>
              <a:gd name="connsiteX3" fmla="*/ 781050 w 781050"/>
              <a:gd name="connsiteY3" fmla="*/ 130178 h 1103539"/>
              <a:gd name="connsiteX4" fmla="*/ 781050 w 781050"/>
              <a:gd name="connsiteY4" fmla="*/ 973361 h 1103539"/>
              <a:gd name="connsiteX5" fmla="*/ 650872 w 781050"/>
              <a:gd name="connsiteY5" fmla="*/ 1103539 h 1103539"/>
              <a:gd name="connsiteX6" fmla="*/ 130178 w 781050"/>
              <a:gd name="connsiteY6" fmla="*/ 1103539 h 1103539"/>
              <a:gd name="connsiteX7" fmla="*/ 0 w 781050"/>
              <a:gd name="connsiteY7" fmla="*/ 973361 h 1103539"/>
              <a:gd name="connsiteX8" fmla="*/ 0 w 781050"/>
              <a:gd name="connsiteY8" fmla="*/ 130178 h 1103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81050" h="1103539" extrusionOk="0">
                <a:moveTo>
                  <a:pt x="0" y="130178"/>
                </a:moveTo>
                <a:cubicBezTo>
                  <a:pt x="-6646" y="69943"/>
                  <a:pt x="47291" y="-4539"/>
                  <a:pt x="130178" y="0"/>
                </a:cubicBezTo>
                <a:cubicBezTo>
                  <a:pt x="333503" y="32766"/>
                  <a:pt x="415570" y="10206"/>
                  <a:pt x="650872" y="0"/>
                </a:cubicBezTo>
                <a:cubicBezTo>
                  <a:pt x="721204" y="522"/>
                  <a:pt x="775348" y="65026"/>
                  <a:pt x="781050" y="130178"/>
                </a:cubicBezTo>
                <a:cubicBezTo>
                  <a:pt x="797509" y="531733"/>
                  <a:pt x="775053" y="703513"/>
                  <a:pt x="781050" y="973361"/>
                </a:cubicBezTo>
                <a:cubicBezTo>
                  <a:pt x="787178" y="1039431"/>
                  <a:pt x="736170" y="1104423"/>
                  <a:pt x="650872" y="1103539"/>
                </a:cubicBezTo>
                <a:cubicBezTo>
                  <a:pt x="474252" y="1136097"/>
                  <a:pt x="187330" y="1084535"/>
                  <a:pt x="130178" y="1103539"/>
                </a:cubicBezTo>
                <a:cubicBezTo>
                  <a:pt x="71122" y="1105401"/>
                  <a:pt x="-4756" y="1043086"/>
                  <a:pt x="0" y="973361"/>
                </a:cubicBezTo>
                <a:cubicBezTo>
                  <a:pt x="51535" y="668368"/>
                  <a:pt x="9800" y="454838"/>
                  <a:pt x="0" y="130178"/>
                </a:cubicBezTo>
                <a:close/>
              </a:path>
            </a:pathLst>
          </a:custGeom>
          <a:noFill/>
          <a:ln w="38100">
            <a:prstDash val="dashDot"/>
            <a:extLst>
              <a:ext uri="{C807C97D-BFC1-408E-A445-0C87EB9F89A2}">
                <ask:lineSketchStyleProps xmlns:ask="http://schemas.microsoft.com/office/drawing/2018/sketchyshapes" sd="981765707">
                  <a:prstGeom prst="round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B0067863-C0F8-4F92-B427-42D8A1685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/>
              <a:t>32</a:t>
            </a:r>
          </a:p>
        </p:txBody>
      </p:sp>
    </p:spTree>
    <p:extLst>
      <p:ext uri="{BB962C8B-B14F-4D97-AF65-F5344CB8AC3E}">
        <p14:creationId xmlns:p14="http://schemas.microsoft.com/office/powerpoint/2010/main" val="238843471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427EED-7B7F-D6AC-6C01-70E63600B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Decodificador “Binário </a:t>
            </a:r>
            <a:r>
              <a:rPr lang="pt-BR" dirty="0">
                <a:sym typeface="Wingdings" panose="05000000000000000000" pitchFamily="2" charset="2"/>
              </a:rPr>
              <a:t> Decimal” – Circuito Combinacional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ela 3">
                <a:extLst>
                  <a:ext uri="{FF2B5EF4-FFF2-40B4-BE49-F238E27FC236}">
                    <a16:creationId xmlns:a16="http://schemas.microsoft.com/office/drawing/2014/main" id="{4532F266-5930-2029-9885-EBB081A08CA7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071860" y="2521343"/>
              <a:ext cx="4986042" cy="373912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49509">
                      <a:extLst>
                        <a:ext uri="{9D8B030D-6E8A-4147-A177-3AD203B41FA5}">
                          <a16:colId xmlns:a16="http://schemas.microsoft.com/office/drawing/2014/main" val="1874362615"/>
                        </a:ext>
                      </a:extLst>
                    </a:gridCol>
                    <a:gridCol w="971756">
                      <a:extLst>
                        <a:ext uri="{9D8B030D-6E8A-4147-A177-3AD203B41FA5}">
                          <a16:colId xmlns:a16="http://schemas.microsoft.com/office/drawing/2014/main" val="1191165301"/>
                        </a:ext>
                      </a:extLst>
                    </a:gridCol>
                    <a:gridCol w="971756">
                      <a:extLst>
                        <a:ext uri="{9D8B030D-6E8A-4147-A177-3AD203B41FA5}">
                          <a16:colId xmlns:a16="http://schemas.microsoft.com/office/drawing/2014/main" val="1598401684"/>
                        </a:ext>
                      </a:extLst>
                    </a:gridCol>
                    <a:gridCol w="971756">
                      <a:extLst>
                        <a:ext uri="{9D8B030D-6E8A-4147-A177-3AD203B41FA5}">
                          <a16:colId xmlns:a16="http://schemas.microsoft.com/office/drawing/2014/main" val="3493507002"/>
                        </a:ext>
                      </a:extLst>
                    </a:gridCol>
                    <a:gridCol w="971756">
                      <a:extLst>
                        <a:ext uri="{9D8B030D-6E8A-4147-A177-3AD203B41FA5}">
                          <a16:colId xmlns:a16="http://schemas.microsoft.com/office/drawing/2014/main" val="2880839528"/>
                        </a:ext>
                      </a:extLst>
                    </a:gridCol>
                    <a:gridCol w="549509">
                      <a:extLst>
                        <a:ext uri="{9D8B030D-6E8A-4147-A177-3AD203B41FA5}">
                          <a16:colId xmlns:a16="http://schemas.microsoft.com/office/drawing/2014/main" val="2380178616"/>
                        </a:ext>
                      </a:extLst>
                    </a:gridCol>
                  </a:tblGrid>
                  <a:tr h="549509">
                    <a:tc>
                      <a:txBody>
                        <a:bodyPr/>
                        <a:lstStyle/>
                        <a:p>
                          <a:pPr algn="ctr"/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9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9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85029" marR="85029" marT="42514" marB="42514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pt-BR" sz="29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C</a:t>
                          </a:r>
                        </a:p>
                      </a:txBody>
                      <a:tcPr marL="85029" marR="85029" marT="42514" marB="42514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56145574"/>
                      </a:ext>
                    </a:extLst>
                  </a:tr>
                  <a:tr h="660026">
                    <a:tc row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9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9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A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85029" marR="85029" marT="42514" marB="42514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9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9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B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2868251530"/>
                      </a:ext>
                    </a:extLst>
                  </a:tr>
                  <a:tr h="660026">
                    <a:tc v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29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B</a:t>
                          </a:r>
                        </a:p>
                      </a:txBody>
                      <a:tcPr marL="85029" marR="85029" marT="42514" marB="42514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856427081"/>
                      </a:ext>
                    </a:extLst>
                  </a:tr>
                  <a:tr h="660026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pt-BR" sz="29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</a:t>
                          </a:r>
                        </a:p>
                      </a:txBody>
                      <a:tcPr marL="85029" marR="85029" marT="42514" marB="42514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X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X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24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X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77490832"/>
                      </a:ext>
                    </a:extLst>
                  </a:tr>
                  <a:tr h="660026">
                    <a:tc vMerge="1">
                      <a:txBody>
                        <a:bodyPr/>
                        <a:lstStyle/>
                        <a:p>
                          <a:pPr algn="ctr"/>
                          <a:r>
                            <a:rPr lang="pt-BR" sz="2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X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X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9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9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B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44599753"/>
                      </a:ext>
                    </a:extLst>
                  </a:tr>
                  <a:tr h="549509">
                    <a:tc>
                      <a:txBody>
                        <a:bodyPr/>
                        <a:lstStyle/>
                        <a:p>
                          <a:pPr algn="ctr"/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9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9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D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pt-BR" sz="29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D</a:t>
                          </a:r>
                        </a:p>
                      </a:txBody>
                      <a:tcPr marL="85029" marR="85029" marT="42514" marB="42514"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9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9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D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864724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ela 3">
                <a:extLst>
                  <a:ext uri="{FF2B5EF4-FFF2-40B4-BE49-F238E27FC236}">
                    <a16:creationId xmlns:a16="http://schemas.microsoft.com/office/drawing/2014/main" id="{4532F266-5930-2029-9885-EBB081A08CA7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071860" y="2521343"/>
              <a:ext cx="4986042" cy="373912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49509">
                      <a:extLst>
                        <a:ext uri="{9D8B030D-6E8A-4147-A177-3AD203B41FA5}">
                          <a16:colId xmlns:a16="http://schemas.microsoft.com/office/drawing/2014/main" val="1874362615"/>
                        </a:ext>
                      </a:extLst>
                    </a:gridCol>
                    <a:gridCol w="971756">
                      <a:extLst>
                        <a:ext uri="{9D8B030D-6E8A-4147-A177-3AD203B41FA5}">
                          <a16:colId xmlns:a16="http://schemas.microsoft.com/office/drawing/2014/main" val="1191165301"/>
                        </a:ext>
                      </a:extLst>
                    </a:gridCol>
                    <a:gridCol w="971756">
                      <a:extLst>
                        <a:ext uri="{9D8B030D-6E8A-4147-A177-3AD203B41FA5}">
                          <a16:colId xmlns:a16="http://schemas.microsoft.com/office/drawing/2014/main" val="1598401684"/>
                        </a:ext>
                      </a:extLst>
                    </a:gridCol>
                    <a:gridCol w="971756">
                      <a:extLst>
                        <a:ext uri="{9D8B030D-6E8A-4147-A177-3AD203B41FA5}">
                          <a16:colId xmlns:a16="http://schemas.microsoft.com/office/drawing/2014/main" val="3493507002"/>
                        </a:ext>
                      </a:extLst>
                    </a:gridCol>
                    <a:gridCol w="971756">
                      <a:extLst>
                        <a:ext uri="{9D8B030D-6E8A-4147-A177-3AD203B41FA5}">
                          <a16:colId xmlns:a16="http://schemas.microsoft.com/office/drawing/2014/main" val="2880839528"/>
                        </a:ext>
                      </a:extLst>
                    </a:gridCol>
                    <a:gridCol w="549509">
                      <a:extLst>
                        <a:ext uri="{9D8B030D-6E8A-4147-A177-3AD203B41FA5}">
                          <a16:colId xmlns:a16="http://schemas.microsoft.com/office/drawing/2014/main" val="2380178616"/>
                        </a:ext>
                      </a:extLst>
                    </a:gridCol>
                  </a:tblGrid>
                  <a:tr h="549509">
                    <a:tc>
                      <a:txBody>
                        <a:bodyPr/>
                        <a:lstStyle/>
                        <a:p>
                          <a:pPr algn="ctr"/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85029" marR="85029" marT="42514" marB="42514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28125" t="-10000" r="-128125" b="-612222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pt-BR" sz="29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C</a:t>
                          </a:r>
                        </a:p>
                      </a:txBody>
                      <a:tcPr marL="85029" marR="85029" marT="42514" marB="42514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56145574"/>
                      </a:ext>
                    </a:extLst>
                  </a:tr>
                  <a:tr h="660026">
                    <a:tc rowSpan="2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85029" marR="85029" marT="42514" marB="42514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45622" r="-811111" b="-1539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56250" t="-90826" r="-356250" b="-4055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156250" t="-90826" r="-256250" b="-4055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257862" t="-90826" r="-157862" b="-4055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355625" t="-90826" r="-56875" b="-4055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810000" t="-90826" r="-1111" b="-4055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68251530"/>
                      </a:ext>
                    </a:extLst>
                  </a:tr>
                  <a:tr h="660026">
                    <a:tc v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56250" t="-192593" r="-356250" b="-3092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156250" t="-192593" r="-256250" b="-3092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257862" t="-192593" r="-157862" b="-3092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355625" t="-192593" r="-56875" b="-309259"/>
                          </a:stretch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29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B</a:t>
                          </a:r>
                        </a:p>
                      </a:txBody>
                      <a:tcPr marL="85029" marR="85029" marT="42514" marB="42514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856427081"/>
                      </a:ext>
                    </a:extLst>
                  </a:tr>
                  <a:tr h="660026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pt-BR" sz="29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</a:t>
                          </a:r>
                        </a:p>
                      </a:txBody>
                      <a:tcPr marL="85029" marR="85029" marT="42514" marB="42514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56250" t="-292593" r="-356250" b="-2092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156250" t="-292593" r="-256250" b="-2092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24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355625" t="-292593" r="-56875" b="-209259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77490832"/>
                      </a:ext>
                    </a:extLst>
                  </a:tr>
                  <a:tr h="660026">
                    <a:tc vMerge="1">
                      <a:txBody>
                        <a:bodyPr/>
                        <a:lstStyle/>
                        <a:p>
                          <a:pPr algn="ctr"/>
                          <a:r>
                            <a:rPr lang="pt-BR" sz="2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56250" t="-388991" r="-356250" b="-1073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156250" t="-388991" r="-256250" b="-1073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257862" t="-388991" r="-157862" b="-1073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355625" t="-388991" r="-56875" b="-1073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10000" t="-388991" r="-1111" b="-1073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44599753"/>
                      </a:ext>
                    </a:extLst>
                  </a:tr>
                  <a:tr h="549509">
                    <a:tc>
                      <a:txBody>
                        <a:bodyPr/>
                        <a:lstStyle/>
                        <a:p>
                          <a:pPr algn="ctr"/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6250" t="-592222" r="-356250" b="-30000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pt-BR" sz="29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D</a:t>
                          </a:r>
                        </a:p>
                      </a:txBody>
                      <a:tcPr marL="85029" marR="85029" marT="42514" marB="42514"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55625" t="-592222" r="-56875" b="-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864724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CaixaDeTexto 5">
            <a:extLst>
              <a:ext uri="{FF2B5EF4-FFF2-40B4-BE49-F238E27FC236}">
                <a16:creationId xmlns:a16="http://schemas.microsoft.com/office/drawing/2014/main" id="{34276C31-197B-425D-A6B7-CFFFD5747EC0}"/>
              </a:ext>
            </a:extLst>
          </p:cNvPr>
          <p:cNvSpPr txBox="1"/>
          <p:nvPr/>
        </p:nvSpPr>
        <p:spPr>
          <a:xfrm>
            <a:off x="996188" y="2521343"/>
            <a:ext cx="6174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solidFill>
                  <a:srgbClr val="6F227C"/>
                </a:solidFill>
                <a:latin typeface="+mj-lt"/>
              </a:rPr>
              <a:t>S7</a:t>
            </a:r>
            <a:endParaRPr lang="pt-BR" b="1" dirty="0">
              <a:solidFill>
                <a:srgbClr val="6F227C"/>
              </a:solidFill>
              <a:latin typeface="+mj-lt"/>
            </a:endParaRP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1BBD850F-CAED-6759-49E5-85A3E212DF7D}"/>
              </a:ext>
            </a:extLst>
          </p:cNvPr>
          <p:cNvSpPr/>
          <p:nvPr/>
        </p:nvSpPr>
        <p:spPr>
          <a:xfrm>
            <a:off x="3657600" y="3821112"/>
            <a:ext cx="781050" cy="1103539"/>
          </a:xfrm>
          <a:custGeom>
            <a:avLst/>
            <a:gdLst>
              <a:gd name="connsiteX0" fmla="*/ 0 w 781050"/>
              <a:gd name="connsiteY0" fmla="*/ 130178 h 1103539"/>
              <a:gd name="connsiteX1" fmla="*/ 130178 w 781050"/>
              <a:gd name="connsiteY1" fmla="*/ 0 h 1103539"/>
              <a:gd name="connsiteX2" fmla="*/ 650872 w 781050"/>
              <a:gd name="connsiteY2" fmla="*/ 0 h 1103539"/>
              <a:gd name="connsiteX3" fmla="*/ 781050 w 781050"/>
              <a:gd name="connsiteY3" fmla="*/ 130178 h 1103539"/>
              <a:gd name="connsiteX4" fmla="*/ 781050 w 781050"/>
              <a:gd name="connsiteY4" fmla="*/ 973361 h 1103539"/>
              <a:gd name="connsiteX5" fmla="*/ 650872 w 781050"/>
              <a:gd name="connsiteY5" fmla="*/ 1103539 h 1103539"/>
              <a:gd name="connsiteX6" fmla="*/ 130178 w 781050"/>
              <a:gd name="connsiteY6" fmla="*/ 1103539 h 1103539"/>
              <a:gd name="connsiteX7" fmla="*/ 0 w 781050"/>
              <a:gd name="connsiteY7" fmla="*/ 973361 h 1103539"/>
              <a:gd name="connsiteX8" fmla="*/ 0 w 781050"/>
              <a:gd name="connsiteY8" fmla="*/ 130178 h 1103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81050" h="1103539" extrusionOk="0">
                <a:moveTo>
                  <a:pt x="0" y="130178"/>
                </a:moveTo>
                <a:cubicBezTo>
                  <a:pt x="-6646" y="69943"/>
                  <a:pt x="47291" y="-4539"/>
                  <a:pt x="130178" y="0"/>
                </a:cubicBezTo>
                <a:cubicBezTo>
                  <a:pt x="333503" y="32766"/>
                  <a:pt x="415570" y="10206"/>
                  <a:pt x="650872" y="0"/>
                </a:cubicBezTo>
                <a:cubicBezTo>
                  <a:pt x="721204" y="522"/>
                  <a:pt x="775348" y="65026"/>
                  <a:pt x="781050" y="130178"/>
                </a:cubicBezTo>
                <a:cubicBezTo>
                  <a:pt x="797509" y="531733"/>
                  <a:pt x="775053" y="703513"/>
                  <a:pt x="781050" y="973361"/>
                </a:cubicBezTo>
                <a:cubicBezTo>
                  <a:pt x="787178" y="1039431"/>
                  <a:pt x="736170" y="1104423"/>
                  <a:pt x="650872" y="1103539"/>
                </a:cubicBezTo>
                <a:cubicBezTo>
                  <a:pt x="474252" y="1136097"/>
                  <a:pt x="187330" y="1084535"/>
                  <a:pt x="130178" y="1103539"/>
                </a:cubicBezTo>
                <a:cubicBezTo>
                  <a:pt x="71122" y="1105401"/>
                  <a:pt x="-4756" y="1043086"/>
                  <a:pt x="0" y="973361"/>
                </a:cubicBezTo>
                <a:cubicBezTo>
                  <a:pt x="51535" y="668368"/>
                  <a:pt x="9800" y="454838"/>
                  <a:pt x="0" y="130178"/>
                </a:cubicBezTo>
                <a:close/>
              </a:path>
            </a:pathLst>
          </a:custGeom>
          <a:noFill/>
          <a:ln w="38100">
            <a:prstDash val="dashDot"/>
            <a:extLst>
              <a:ext uri="{C807C97D-BFC1-408E-A445-0C87EB9F89A2}">
                <ask:lineSketchStyleProps xmlns:ask="http://schemas.microsoft.com/office/drawing/2018/sketchyshapes" sd="981765707">
                  <a:prstGeom prst="round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8" name="Tabela 8">
                <a:extLst>
                  <a:ext uri="{FF2B5EF4-FFF2-40B4-BE49-F238E27FC236}">
                    <a16:creationId xmlns:a16="http://schemas.microsoft.com/office/drawing/2014/main" id="{C0607C50-719D-9102-CB37-3B0A84C7D75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41394235"/>
                  </p:ext>
                </p:extLst>
              </p:nvPr>
            </p:nvGraphicFramePr>
            <p:xfrm>
              <a:off x="7124701" y="1663700"/>
              <a:ext cx="3724274" cy="503224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52524">
                      <a:extLst>
                        <a:ext uri="{9D8B030D-6E8A-4147-A177-3AD203B41FA5}">
                          <a16:colId xmlns:a16="http://schemas.microsoft.com/office/drawing/2014/main" val="1194101161"/>
                        </a:ext>
                      </a:extLst>
                    </a:gridCol>
                    <a:gridCol w="2571750">
                      <a:extLst>
                        <a:ext uri="{9D8B030D-6E8A-4147-A177-3AD203B41FA5}">
                          <a16:colId xmlns:a16="http://schemas.microsoft.com/office/drawing/2014/main" val="239271039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DEC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EXPRESSÃO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190234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40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4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A</m:t>
                                    </m:r>
                                  </m:e>
                                </m:acc>
                                <m:acc>
                                  <m:accPr>
                                    <m:chr m:val="̅"/>
                                    <m:ctrlPr>
                                      <a:rPr lang="pt-BR" sz="240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4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B</m:t>
                                    </m:r>
                                  </m:e>
                                </m:acc>
                                <m:acc>
                                  <m:accPr>
                                    <m:chr m:val="̅"/>
                                    <m:ctrlPr>
                                      <a:rPr lang="pt-BR" sz="240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4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C</m:t>
                                    </m:r>
                                  </m:e>
                                </m:acc>
                                <m:acc>
                                  <m:accPr>
                                    <m:chr m:val="̅"/>
                                    <m:ctrlPr>
                                      <a:rPr lang="pt-BR" sz="240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4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D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400" i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464908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40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4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A</m:t>
                                    </m:r>
                                  </m:e>
                                </m:acc>
                                <m:acc>
                                  <m:accPr>
                                    <m:chr m:val="̅"/>
                                    <m:ctrlPr>
                                      <a:rPr lang="pt-BR" sz="240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4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B</m:t>
                                    </m:r>
                                  </m:e>
                                </m:acc>
                                <m:acc>
                                  <m:accPr>
                                    <m:chr m:val="̅"/>
                                    <m:ctrlPr>
                                      <a:rPr lang="pt-BR" sz="240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4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C</m:t>
                                    </m:r>
                                  </m:e>
                                </m:acc>
                                <m:r>
                                  <m:rPr>
                                    <m:sty m:val="p"/>
                                  </m:rP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D</m:t>
                                </m:r>
                              </m:oMath>
                            </m:oMathPara>
                          </a14:m>
                          <a:endParaRPr lang="pt-BR" sz="2400" i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260297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40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4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B</m:t>
                                    </m:r>
                                  </m:e>
                                </m:acc>
                                <m:r>
                                  <m:rPr>
                                    <m:sty m:val="p"/>
                                  </m:rP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C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pt-BR" sz="240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4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D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70581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40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4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B</m:t>
                                    </m:r>
                                  </m:e>
                                </m:acc>
                                <m:r>
                                  <m:rPr>
                                    <m:sty m:val="p"/>
                                  </m:rP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CD</m:t>
                                </m:r>
                              </m:oMath>
                            </m:oMathPara>
                          </a14:m>
                          <a:endParaRPr lang="pt-BR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834076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B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pt-BR" sz="240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4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C</m:t>
                                    </m:r>
                                  </m:e>
                                </m:acc>
                                <m:acc>
                                  <m:accPr>
                                    <m:chr m:val="̅"/>
                                    <m:ctrlPr>
                                      <a:rPr lang="pt-BR" sz="240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4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D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991355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B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pt-BR" sz="240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4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C</m:t>
                                    </m:r>
                                  </m:e>
                                </m:acc>
                                <m:r>
                                  <m:rPr>
                                    <m:sty m:val="p"/>
                                  </m:rP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D</m:t>
                                </m:r>
                              </m:oMath>
                            </m:oMathPara>
                          </a14:m>
                          <a:endParaRPr lang="pt-BR" sz="2400" i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966344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BC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pt-BR" sz="240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4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D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400" i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616785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364433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8110151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1975857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8" name="Tabela 8">
                <a:extLst>
                  <a:ext uri="{FF2B5EF4-FFF2-40B4-BE49-F238E27FC236}">
                    <a16:creationId xmlns:a16="http://schemas.microsoft.com/office/drawing/2014/main" id="{C0607C50-719D-9102-CB37-3B0A84C7D75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41394235"/>
                  </p:ext>
                </p:extLst>
              </p:nvPr>
            </p:nvGraphicFramePr>
            <p:xfrm>
              <a:off x="7124701" y="1663700"/>
              <a:ext cx="3724274" cy="503224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52524">
                      <a:extLst>
                        <a:ext uri="{9D8B030D-6E8A-4147-A177-3AD203B41FA5}">
                          <a16:colId xmlns:a16="http://schemas.microsoft.com/office/drawing/2014/main" val="1194101161"/>
                        </a:ext>
                      </a:extLst>
                    </a:gridCol>
                    <a:gridCol w="2571750">
                      <a:extLst>
                        <a:ext uri="{9D8B030D-6E8A-4147-A177-3AD203B41FA5}">
                          <a16:colId xmlns:a16="http://schemas.microsoft.com/office/drawing/2014/main" val="2392710391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DEC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EXPRESSÃO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19023437"/>
                      </a:ext>
                    </a:extLst>
                  </a:tr>
                  <a:tr h="45796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3"/>
                          <a:stretch>
                            <a:fillRect l="-44917" t="-109333" r="-946" b="-932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46490845"/>
                      </a:ext>
                    </a:extLst>
                  </a:tr>
                  <a:tr h="45796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3"/>
                          <a:stretch>
                            <a:fillRect l="-44917" t="-206579" r="-946" b="-81973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2602970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3"/>
                          <a:stretch>
                            <a:fillRect l="-44917" t="-310667" r="-946" b="-7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705812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3"/>
                          <a:stretch>
                            <a:fillRect l="-44917" t="-410667" r="-946" b="-6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83407616"/>
                      </a:ext>
                    </a:extLst>
                  </a:tr>
                  <a:tr h="45796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3"/>
                          <a:stretch>
                            <a:fillRect l="-44917" t="-510667" r="-946" b="-5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9135588"/>
                      </a:ext>
                    </a:extLst>
                  </a:tr>
                  <a:tr h="45796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3"/>
                          <a:stretch>
                            <a:fillRect l="-44917" t="-610667" r="-946" b="-4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96634445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3"/>
                          <a:stretch>
                            <a:fillRect l="-44917" t="-701316" r="-946" b="-3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6167856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36443396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811015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1975857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7B8021F-2319-49AD-942D-7D64C88F6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/>
              <a:t>33</a:t>
            </a:r>
          </a:p>
        </p:txBody>
      </p:sp>
    </p:spTree>
    <p:extLst>
      <p:ext uri="{BB962C8B-B14F-4D97-AF65-F5344CB8AC3E}">
        <p14:creationId xmlns:p14="http://schemas.microsoft.com/office/powerpoint/2010/main" val="19155608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427EED-7B7F-D6AC-6C01-70E63600B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Decodificador “Binário </a:t>
            </a:r>
            <a:r>
              <a:rPr lang="pt-BR" dirty="0">
                <a:sym typeface="Wingdings" panose="05000000000000000000" pitchFamily="2" charset="2"/>
              </a:rPr>
              <a:t> Decimal” – Circuito Combinacional</a:t>
            </a:r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ela 3">
                <a:extLst>
                  <a:ext uri="{FF2B5EF4-FFF2-40B4-BE49-F238E27FC236}">
                    <a16:creationId xmlns:a16="http://schemas.microsoft.com/office/drawing/2014/main" id="{4532F266-5930-2029-9885-EBB081A08CA7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071860" y="2521343"/>
              <a:ext cx="4986042" cy="373912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49509">
                      <a:extLst>
                        <a:ext uri="{9D8B030D-6E8A-4147-A177-3AD203B41FA5}">
                          <a16:colId xmlns:a16="http://schemas.microsoft.com/office/drawing/2014/main" val="1874362615"/>
                        </a:ext>
                      </a:extLst>
                    </a:gridCol>
                    <a:gridCol w="971756">
                      <a:extLst>
                        <a:ext uri="{9D8B030D-6E8A-4147-A177-3AD203B41FA5}">
                          <a16:colId xmlns:a16="http://schemas.microsoft.com/office/drawing/2014/main" val="1191165301"/>
                        </a:ext>
                      </a:extLst>
                    </a:gridCol>
                    <a:gridCol w="971756">
                      <a:extLst>
                        <a:ext uri="{9D8B030D-6E8A-4147-A177-3AD203B41FA5}">
                          <a16:colId xmlns:a16="http://schemas.microsoft.com/office/drawing/2014/main" val="1598401684"/>
                        </a:ext>
                      </a:extLst>
                    </a:gridCol>
                    <a:gridCol w="971756">
                      <a:extLst>
                        <a:ext uri="{9D8B030D-6E8A-4147-A177-3AD203B41FA5}">
                          <a16:colId xmlns:a16="http://schemas.microsoft.com/office/drawing/2014/main" val="3493507002"/>
                        </a:ext>
                      </a:extLst>
                    </a:gridCol>
                    <a:gridCol w="971756">
                      <a:extLst>
                        <a:ext uri="{9D8B030D-6E8A-4147-A177-3AD203B41FA5}">
                          <a16:colId xmlns:a16="http://schemas.microsoft.com/office/drawing/2014/main" val="2880839528"/>
                        </a:ext>
                      </a:extLst>
                    </a:gridCol>
                    <a:gridCol w="549509">
                      <a:extLst>
                        <a:ext uri="{9D8B030D-6E8A-4147-A177-3AD203B41FA5}">
                          <a16:colId xmlns:a16="http://schemas.microsoft.com/office/drawing/2014/main" val="2380178616"/>
                        </a:ext>
                      </a:extLst>
                    </a:gridCol>
                  </a:tblGrid>
                  <a:tr h="549509">
                    <a:tc>
                      <a:txBody>
                        <a:bodyPr/>
                        <a:lstStyle/>
                        <a:p>
                          <a:pPr algn="ctr"/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9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9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85029" marR="85029" marT="42514" marB="42514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pt-BR" sz="29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C</a:t>
                          </a:r>
                        </a:p>
                      </a:txBody>
                      <a:tcPr marL="85029" marR="85029" marT="42514" marB="42514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56145574"/>
                      </a:ext>
                    </a:extLst>
                  </a:tr>
                  <a:tr h="660026">
                    <a:tc row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9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9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A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85029" marR="85029" marT="42514" marB="42514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9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9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B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2868251530"/>
                      </a:ext>
                    </a:extLst>
                  </a:tr>
                  <a:tr h="660026">
                    <a:tc v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29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B</a:t>
                          </a:r>
                        </a:p>
                      </a:txBody>
                      <a:tcPr marL="85029" marR="85029" marT="42514" marB="42514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856427081"/>
                      </a:ext>
                    </a:extLst>
                  </a:tr>
                  <a:tr h="660026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pt-BR" sz="29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</a:t>
                          </a:r>
                        </a:p>
                      </a:txBody>
                      <a:tcPr marL="85029" marR="85029" marT="42514" marB="42514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X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X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24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X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77490832"/>
                      </a:ext>
                    </a:extLst>
                  </a:tr>
                  <a:tr h="660026">
                    <a:tc vMerge="1">
                      <a:txBody>
                        <a:bodyPr/>
                        <a:lstStyle/>
                        <a:p>
                          <a:pPr algn="ctr"/>
                          <a:r>
                            <a:rPr lang="pt-BR" sz="2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X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X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9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9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B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44599753"/>
                      </a:ext>
                    </a:extLst>
                  </a:tr>
                  <a:tr h="549509">
                    <a:tc>
                      <a:txBody>
                        <a:bodyPr/>
                        <a:lstStyle/>
                        <a:p>
                          <a:pPr algn="ctr"/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9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9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D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pt-BR" sz="29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D</a:t>
                          </a:r>
                        </a:p>
                      </a:txBody>
                      <a:tcPr marL="85029" marR="85029" marT="42514" marB="42514"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9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9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D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864724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ela 3">
                <a:extLst>
                  <a:ext uri="{FF2B5EF4-FFF2-40B4-BE49-F238E27FC236}">
                    <a16:creationId xmlns:a16="http://schemas.microsoft.com/office/drawing/2014/main" id="{4532F266-5930-2029-9885-EBB081A08CA7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071860" y="2521343"/>
              <a:ext cx="4986042" cy="373912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49509">
                      <a:extLst>
                        <a:ext uri="{9D8B030D-6E8A-4147-A177-3AD203B41FA5}">
                          <a16:colId xmlns:a16="http://schemas.microsoft.com/office/drawing/2014/main" val="1874362615"/>
                        </a:ext>
                      </a:extLst>
                    </a:gridCol>
                    <a:gridCol w="971756">
                      <a:extLst>
                        <a:ext uri="{9D8B030D-6E8A-4147-A177-3AD203B41FA5}">
                          <a16:colId xmlns:a16="http://schemas.microsoft.com/office/drawing/2014/main" val="1191165301"/>
                        </a:ext>
                      </a:extLst>
                    </a:gridCol>
                    <a:gridCol w="971756">
                      <a:extLst>
                        <a:ext uri="{9D8B030D-6E8A-4147-A177-3AD203B41FA5}">
                          <a16:colId xmlns:a16="http://schemas.microsoft.com/office/drawing/2014/main" val="1598401684"/>
                        </a:ext>
                      </a:extLst>
                    </a:gridCol>
                    <a:gridCol w="971756">
                      <a:extLst>
                        <a:ext uri="{9D8B030D-6E8A-4147-A177-3AD203B41FA5}">
                          <a16:colId xmlns:a16="http://schemas.microsoft.com/office/drawing/2014/main" val="3493507002"/>
                        </a:ext>
                      </a:extLst>
                    </a:gridCol>
                    <a:gridCol w="971756">
                      <a:extLst>
                        <a:ext uri="{9D8B030D-6E8A-4147-A177-3AD203B41FA5}">
                          <a16:colId xmlns:a16="http://schemas.microsoft.com/office/drawing/2014/main" val="2880839528"/>
                        </a:ext>
                      </a:extLst>
                    </a:gridCol>
                    <a:gridCol w="549509">
                      <a:extLst>
                        <a:ext uri="{9D8B030D-6E8A-4147-A177-3AD203B41FA5}">
                          <a16:colId xmlns:a16="http://schemas.microsoft.com/office/drawing/2014/main" val="2380178616"/>
                        </a:ext>
                      </a:extLst>
                    </a:gridCol>
                  </a:tblGrid>
                  <a:tr h="549509">
                    <a:tc>
                      <a:txBody>
                        <a:bodyPr/>
                        <a:lstStyle/>
                        <a:p>
                          <a:pPr algn="ctr"/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85029" marR="85029" marT="42514" marB="42514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28125" t="-10000" r="-128125" b="-612222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pt-BR" sz="29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C</a:t>
                          </a:r>
                        </a:p>
                      </a:txBody>
                      <a:tcPr marL="85029" marR="85029" marT="42514" marB="42514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56145574"/>
                      </a:ext>
                    </a:extLst>
                  </a:tr>
                  <a:tr h="660026">
                    <a:tc rowSpan="2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85029" marR="85029" marT="42514" marB="42514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45622" r="-811111" b="-1539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56250" t="-90826" r="-356250" b="-4055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156250" t="-90826" r="-256250" b="-4055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257862" t="-90826" r="-157862" b="-4055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355625" t="-90826" r="-56875" b="-4055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810000" t="-90826" r="-1111" b="-4055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68251530"/>
                      </a:ext>
                    </a:extLst>
                  </a:tr>
                  <a:tr h="660026">
                    <a:tc v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56250" t="-192593" r="-356250" b="-3092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156250" t="-192593" r="-256250" b="-3092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257862" t="-192593" r="-157862" b="-3092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355625" t="-192593" r="-56875" b="-309259"/>
                          </a:stretch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29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B</a:t>
                          </a:r>
                        </a:p>
                      </a:txBody>
                      <a:tcPr marL="85029" marR="85029" marT="42514" marB="42514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856427081"/>
                      </a:ext>
                    </a:extLst>
                  </a:tr>
                  <a:tr h="660026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pt-BR" sz="29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</a:t>
                          </a:r>
                        </a:p>
                      </a:txBody>
                      <a:tcPr marL="85029" marR="85029" marT="42514" marB="42514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56250" t="-292593" r="-356250" b="-2092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156250" t="-292593" r="-256250" b="-2092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24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355625" t="-292593" r="-56875" b="-209259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77490832"/>
                      </a:ext>
                    </a:extLst>
                  </a:tr>
                  <a:tr h="660026">
                    <a:tc vMerge="1">
                      <a:txBody>
                        <a:bodyPr/>
                        <a:lstStyle/>
                        <a:p>
                          <a:pPr algn="ctr"/>
                          <a:r>
                            <a:rPr lang="pt-BR" sz="2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56250" t="-388991" r="-356250" b="-1073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156250" t="-388991" r="-256250" b="-1073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257862" t="-388991" r="-157862" b="-1073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355625" t="-388991" r="-56875" b="-1073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10000" t="-388991" r="-1111" b="-1073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44599753"/>
                      </a:ext>
                    </a:extLst>
                  </a:tr>
                  <a:tr h="549509">
                    <a:tc>
                      <a:txBody>
                        <a:bodyPr/>
                        <a:lstStyle/>
                        <a:p>
                          <a:pPr algn="ctr"/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6250" t="-592222" r="-356250" b="-30000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pt-BR" sz="29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D</a:t>
                          </a:r>
                        </a:p>
                      </a:txBody>
                      <a:tcPr marL="85029" marR="85029" marT="42514" marB="42514"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55625" t="-592222" r="-56875" b="-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864724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CaixaDeTexto 5">
            <a:extLst>
              <a:ext uri="{FF2B5EF4-FFF2-40B4-BE49-F238E27FC236}">
                <a16:creationId xmlns:a16="http://schemas.microsoft.com/office/drawing/2014/main" id="{34276C31-197B-425D-A6B7-CFFFD5747EC0}"/>
              </a:ext>
            </a:extLst>
          </p:cNvPr>
          <p:cNvSpPr txBox="1"/>
          <p:nvPr/>
        </p:nvSpPr>
        <p:spPr>
          <a:xfrm>
            <a:off x="996188" y="2521343"/>
            <a:ext cx="6174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solidFill>
                  <a:srgbClr val="6F227C"/>
                </a:solidFill>
                <a:latin typeface="+mj-lt"/>
              </a:rPr>
              <a:t>S7</a:t>
            </a:r>
            <a:endParaRPr lang="pt-BR" b="1" dirty="0">
              <a:solidFill>
                <a:srgbClr val="6F227C"/>
              </a:solidFill>
              <a:latin typeface="+mj-lt"/>
            </a:endParaRP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1BBD850F-CAED-6759-49E5-85A3E212DF7D}"/>
              </a:ext>
            </a:extLst>
          </p:cNvPr>
          <p:cNvSpPr/>
          <p:nvPr/>
        </p:nvSpPr>
        <p:spPr>
          <a:xfrm>
            <a:off x="3657600" y="3821112"/>
            <a:ext cx="781050" cy="1103539"/>
          </a:xfrm>
          <a:custGeom>
            <a:avLst/>
            <a:gdLst>
              <a:gd name="connsiteX0" fmla="*/ 0 w 781050"/>
              <a:gd name="connsiteY0" fmla="*/ 130178 h 1103539"/>
              <a:gd name="connsiteX1" fmla="*/ 130178 w 781050"/>
              <a:gd name="connsiteY1" fmla="*/ 0 h 1103539"/>
              <a:gd name="connsiteX2" fmla="*/ 650872 w 781050"/>
              <a:gd name="connsiteY2" fmla="*/ 0 h 1103539"/>
              <a:gd name="connsiteX3" fmla="*/ 781050 w 781050"/>
              <a:gd name="connsiteY3" fmla="*/ 130178 h 1103539"/>
              <a:gd name="connsiteX4" fmla="*/ 781050 w 781050"/>
              <a:gd name="connsiteY4" fmla="*/ 973361 h 1103539"/>
              <a:gd name="connsiteX5" fmla="*/ 650872 w 781050"/>
              <a:gd name="connsiteY5" fmla="*/ 1103539 h 1103539"/>
              <a:gd name="connsiteX6" fmla="*/ 130178 w 781050"/>
              <a:gd name="connsiteY6" fmla="*/ 1103539 h 1103539"/>
              <a:gd name="connsiteX7" fmla="*/ 0 w 781050"/>
              <a:gd name="connsiteY7" fmla="*/ 973361 h 1103539"/>
              <a:gd name="connsiteX8" fmla="*/ 0 w 781050"/>
              <a:gd name="connsiteY8" fmla="*/ 130178 h 1103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81050" h="1103539" extrusionOk="0">
                <a:moveTo>
                  <a:pt x="0" y="130178"/>
                </a:moveTo>
                <a:cubicBezTo>
                  <a:pt x="-6646" y="69943"/>
                  <a:pt x="47291" y="-4539"/>
                  <a:pt x="130178" y="0"/>
                </a:cubicBezTo>
                <a:cubicBezTo>
                  <a:pt x="333503" y="32766"/>
                  <a:pt x="415570" y="10206"/>
                  <a:pt x="650872" y="0"/>
                </a:cubicBezTo>
                <a:cubicBezTo>
                  <a:pt x="721204" y="522"/>
                  <a:pt x="775348" y="65026"/>
                  <a:pt x="781050" y="130178"/>
                </a:cubicBezTo>
                <a:cubicBezTo>
                  <a:pt x="797509" y="531733"/>
                  <a:pt x="775053" y="703513"/>
                  <a:pt x="781050" y="973361"/>
                </a:cubicBezTo>
                <a:cubicBezTo>
                  <a:pt x="787178" y="1039431"/>
                  <a:pt x="736170" y="1104423"/>
                  <a:pt x="650872" y="1103539"/>
                </a:cubicBezTo>
                <a:cubicBezTo>
                  <a:pt x="474252" y="1136097"/>
                  <a:pt x="187330" y="1084535"/>
                  <a:pt x="130178" y="1103539"/>
                </a:cubicBezTo>
                <a:cubicBezTo>
                  <a:pt x="71122" y="1105401"/>
                  <a:pt x="-4756" y="1043086"/>
                  <a:pt x="0" y="973361"/>
                </a:cubicBezTo>
                <a:cubicBezTo>
                  <a:pt x="51535" y="668368"/>
                  <a:pt x="9800" y="454838"/>
                  <a:pt x="0" y="130178"/>
                </a:cubicBezTo>
                <a:close/>
              </a:path>
            </a:pathLst>
          </a:custGeom>
          <a:noFill/>
          <a:ln w="38100">
            <a:prstDash val="dashDot"/>
            <a:extLst>
              <a:ext uri="{C807C97D-BFC1-408E-A445-0C87EB9F89A2}">
                <ask:lineSketchStyleProps xmlns:ask="http://schemas.microsoft.com/office/drawing/2018/sketchyshapes" sd="981765707">
                  <a:prstGeom prst="round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8" name="Tabela 8">
                <a:extLst>
                  <a:ext uri="{FF2B5EF4-FFF2-40B4-BE49-F238E27FC236}">
                    <a16:creationId xmlns:a16="http://schemas.microsoft.com/office/drawing/2014/main" id="{C0607C50-719D-9102-CB37-3B0A84C7D755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124701" y="1663700"/>
              <a:ext cx="3724274" cy="503224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52524">
                      <a:extLst>
                        <a:ext uri="{9D8B030D-6E8A-4147-A177-3AD203B41FA5}">
                          <a16:colId xmlns:a16="http://schemas.microsoft.com/office/drawing/2014/main" val="1194101161"/>
                        </a:ext>
                      </a:extLst>
                    </a:gridCol>
                    <a:gridCol w="2571750">
                      <a:extLst>
                        <a:ext uri="{9D8B030D-6E8A-4147-A177-3AD203B41FA5}">
                          <a16:colId xmlns:a16="http://schemas.microsoft.com/office/drawing/2014/main" val="239271039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DEC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EXPRESSÃO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190234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40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4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A</m:t>
                                    </m:r>
                                  </m:e>
                                </m:acc>
                                <m:acc>
                                  <m:accPr>
                                    <m:chr m:val="̅"/>
                                    <m:ctrlPr>
                                      <a:rPr lang="pt-BR" sz="240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4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B</m:t>
                                    </m:r>
                                  </m:e>
                                </m:acc>
                                <m:acc>
                                  <m:accPr>
                                    <m:chr m:val="̅"/>
                                    <m:ctrlPr>
                                      <a:rPr lang="pt-BR" sz="240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4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C</m:t>
                                    </m:r>
                                  </m:e>
                                </m:acc>
                                <m:acc>
                                  <m:accPr>
                                    <m:chr m:val="̅"/>
                                    <m:ctrlPr>
                                      <a:rPr lang="pt-BR" sz="240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4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D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400" i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464908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40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4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A</m:t>
                                    </m:r>
                                  </m:e>
                                </m:acc>
                                <m:acc>
                                  <m:accPr>
                                    <m:chr m:val="̅"/>
                                    <m:ctrlPr>
                                      <a:rPr lang="pt-BR" sz="240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4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B</m:t>
                                    </m:r>
                                  </m:e>
                                </m:acc>
                                <m:acc>
                                  <m:accPr>
                                    <m:chr m:val="̅"/>
                                    <m:ctrlPr>
                                      <a:rPr lang="pt-BR" sz="240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4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C</m:t>
                                    </m:r>
                                  </m:e>
                                </m:acc>
                                <m:r>
                                  <m:rPr>
                                    <m:sty m:val="p"/>
                                  </m:rP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D</m:t>
                                </m:r>
                              </m:oMath>
                            </m:oMathPara>
                          </a14:m>
                          <a:endParaRPr lang="pt-BR" sz="2400" i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260297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40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4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B</m:t>
                                    </m:r>
                                  </m:e>
                                </m:acc>
                                <m:r>
                                  <m:rPr>
                                    <m:sty m:val="p"/>
                                  </m:rP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C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pt-BR" sz="240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4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D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70581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40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4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B</m:t>
                                    </m:r>
                                  </m:e>
                                </m:acc>
                                <m:r>
                                  <m:rPr>
                                    <m:sty m:val="p"/>
                                  </m:rP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CD</m:t>
                                </m:r>
                              </m:oMath>
                            </m:oMathPara>
                          </a14:m>
                          <a:endParaRPr lang="pt-BR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834076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B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pt-BR" sz="240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4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C</m:t>
                                    </m:r>
                                  </m:e>
                                </m:acc>
                                <m:acc>
                                  <m:accPr>
                                    <m:chr m:val="̅"/>
                                    <m:ctrlPr>
                                      <a:rPr lang="pt-BR" sz="240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4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D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991355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B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pt-BR" sz="240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4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C</m:t>
                                    </m:r>
                                  </m:e>
                                </m:acc>
                                <m:r>
                                  <m:rPr>
                                    <m:sty m:val="p"/>
                                  </m:rP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D</m:t>
                                </m:r>
                              </m:oMath>
                            </m:oMathPara>
                          </a14:m>
                          <a:endParaRPr lang="pt-BR" sz="2400" i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966344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BC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pt-BR" sz="240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4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D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400" i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616785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BCD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364433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8110151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1975857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8" name="Tabela 8">
                <a:extLst>
                  <a:ext uri="{FF2B5EF4-FFF2-40B4-BE49-F238E27FC236}">
                    <a16:creationId xmlns:a16="http://schemas.microsoft.com/office/drawing/2014/main" id="{C0607C50-719D-9102-CB37-3B0A84C7D755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124701" y="1663700"/>
              <a:ext cx="3724274" cy="503224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52524">
                      <a:extLst>
                        <a:ext uri="{9D8B030D-6E8A-4147-A177-3AD203B41FA5}">
                          <a16:colId xmlns:a16="http://schemas.microsoft.com/office/drawing/2014/main" val="1194101161"/>
                        </a:ext>
                      </a:extLst>
                    </a:gridCol>
                    <a:gridCol w="2571750">
                      <a:extLst>
                        <a:ext uri="{9D8B030D-6E8A-4147-A177-3AD203B41FA5}">
                          <a16:colId xmlns:a16="http://schemas.microsoft.com/office/drawing/2014/main" val="2392710391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DEC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EXPRESSÃO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19023437"/>
                      </a:ext>
                    </a:extLst>
                  </a:tr>
                  <a:tr h="45796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3"/>
                          <a:stretch>
                            <a:fillRect l="-44917" t="-109333" r="-946" b="-932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46490845"/>
                      </a:ext>
                    </a:extLst>
                  </a:tr>
                  <a:tr h="45796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3"/>
                          <a:stretch>
                            <a:fillRect l="-44917" t="-206579" r="-946" b="-81973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2602970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3"/>
                          <a:stretch>
                            <a:fillRect l="-44917" t="-310667" r="-946" b="-7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705812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3"/>
                          <a:stretch>
                            <a:fillRect l="-44917" t="-410667" r="-946" b="-6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83407616"/>
                      </a:ext>
                    </a:extLst>
                  </a:tr>
                  <a:tr h="45796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3"/>
                          <a:stretch>
                            <a:fillRect l="-44917" t="-510667" r="-946" b="-5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9135588"/>
                      </a:ext>
                    </a:extLst>
                  </a:tr>
                  <a:tr h="45796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3"/>
                          <a:stretch>
                            <a:fillRect l="-44917" t="-610667" r="-946" b="-4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96634445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3"/>
                          <a:stretch>
                            <a:fillRect l="-44917" t="-701316" r="-946" b="-3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6167856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BCD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36443396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811015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1975857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7B8021F-2319-49AD-942D-7D64C88F6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/>
              <a:t>33</a:t>
            </a:r>
          </a:p>
        </p:txBody>
      </p:sp>
    </p:spTree>
    <p:extLst>
      <p:ext uri="{BB962C8B-B14F-4D97-AF65-F5344CB8AC3E}">
        <p14:creationId xmlns:p14="http://schemas.microsoft.com/office/powerpoint/2010/main" val="42598142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427EED-7B7F-D6AC-6C01-70E63600B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Decodificador “Binário </a:t>
            </a:r>
            <a:r>
              <a:rPr lang="pt-BR" dirty="0">
                <a:sym typeface="Wingdings" panose="05000000000000000000" pitchFamily="2" charset="2"/>
              </a:rPr>
              <a:t> Decimal” – Circuito Combinacional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ela 3">
                <a:extLst>
                  <a:ext uri="{FF2B5EF4-FFF2-40B4-BE49-F238E27FC236}">
                    <a16:creationId xmlns:a16="http://schemas.microsoft.com/office/drawing/2014/main" id="{4532F266-5930-2029-9885-EBB081A08CA7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071860" y="2521343"/>
              <a:ext cx="4986042" cy="373912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49509">
                      <a:extLst>
                        <a:ext uri="{9D8B030D-6E8A-4147-A177-3AD203B41FA5}">
                          <a16:colId xmlns:a16="http://schemas.microsoft.com/office/drawing/2014/main" val="1874362615"/>
                        </a:ext>
                      </a:extLst>
                    </a:gridCol>
                    <a:gridCol w="971756">
                      <a:extLst>
                        <a:ext uri="{9D8B030D-6E8A-4147-A177-3AD203B41FA5}">
                          <a16:colId xmlns:a16="http://schemas.microsoft.com/office/drawing/2014/main" val="1191165301"/>
                        </a:ext>
                      </a:extLst>
                    </a:gridCol>
                    <a:gridCol w="971756">
                      <a:extLst>
                        <a:ext uri="{9D8B030D-6E8A-4147-A177-3AD203B41FA5}">
                          <a16:colId xmlns:a16="http://schemas.microsoft.com/office/drawing/2014/main" val="1598401684"/>
                        </a:ext>
                      </a:extLst>
                    </a:gridCol>
                    <a:gridCol w="971756">
                      <a:extLst>
                        <a:ext uri="{9D8B030D-6E8A-4147-A177-3AD203B41FA5}">
                          <a16:colId xmlns:a16="http://schemas.microsoft.com/office/drawing/2014/main" val="3493507002"/>
                        </a:ext>
                      </a:extLst>
                    </a:gridCol>
                    <a:gridCol w="971756">
                      <a:extLst>
                        <a:ext uri="{9D8B030D-6E8A-4147-A177-3AD203B41FA5}">
                          <a16:colId xmlns:a16="http://schemas.microsoft.com/office/drawing/2014/main" val="2880839528"/>
                        </a:ext>
                      </a:extLst>
                    </a:gridCol>
                    <a:gridCol w="549509">
                      <a:extLst>
                        <a:ext uri="{9D8B030D-6E8A-4147-A177-3AD203B41FA5}">
                          <a16:colId xmlns:a16="http://schemas.microsoft.com/office/drawing/2014/main" val="2380178616"/>
                        </a:ext>
                      </a:extLst>
                    </a:gridCol>
                  </a:tblGrid>
                  <a:tr h="549509">
                    <a:tc>
                      <a:txBody>
                        <a:bodyPr/>
                        <a:lstStyle/>
                        <a:p>
                          <a:pPr algn="ctr"/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9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9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85029" marR="85029" marT="42514" marB="42514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pt-BR" sz="29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C</a:t>
                          </a:r>
                        </a:p>
                      </a:txBody>
                      <a:tcPr marL="85029" marR="85029" marT="42514" marB="42514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56145574"/>
                      </a:ext>
                    </a:extLst>
                  </a:tr>
                  <a:tr h="660026">
                    <a:tc row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9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9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A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85029" marR="85029" marT="42514" marB="42514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4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A</m:t>
                                    </m:r>
                                  </m:e>
                                </m:acc>
                                <m:acc>
                                  <m:accPr>
                                    <m:chr m:val="̅"/>
                                    <m:ctrlPr>
                                      <a:rPr lang="pt-BR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4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B</m:t>
                                    </m:r>
                                  </m:e>
                                </m:acc>
                                <m:acc>
                                  <m:accPr>
                                    <m:chr m:val="̅"/>
                                    <m:ctrlPr>
                                      <a:rPr lang="pt-BR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4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C</m:t>
                                    </m:r>
                                  </m:e>
                                </m:acc>
                                <m:acc>
                                  <m:accPr>
                                    <m:chr m:val="̅"/>
                                    <m:ctrlPr>
                                      <a:rPr lang="pt-BR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4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D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400" b="0" i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4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A</m:t>
                                    </m:r>
                                  </m:e>
                                </m:acc>
                                <m:acc>
                                  <m:accPr>
                                    <m:chr m:val="̅"/>
                                    <m:ctrlPr>
                                      <a:rPr lang="pt-BR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4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B</m:t>
                                    </m:r>
                                  </m:e>
                                </m:acc>
                                <m:acc>
                                  <m:accPr>
                                    <m:chr m:val="̅"/>
                                    <m:ctrlPr>
                                      <a:rPr lang="pt-BR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4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C</m:t>
                                    </m:r>
                                  </m:e>
                                </m:acc>
                                <m:r>
                                  <m:rPr>
                                    <m:sty m:val="p"/>
                                  </m:rP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D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4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A</m:t>
                                    </m:r>
                                  </m:e>
                                </m:acc>
                                <m:acc>
                                  <m:accPr>
                                    <m:chr m:val="̅"/>
                                    <m:ctrlPr>
                                      <a:rPr lang="pt-BR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4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B</m:t>
                                    </m:r>
                                  </m:e>
                                </m:acc>
                                <m:r>
                                  <m:rPr>
                                    <m:sty m:val="p"/>
                                  </m:rP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CD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4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A</m:t>
                                    </m:r>
                                  </m:e>
                                </m:acc>
                                <m:acc>
                                  <m:accPr>
                                    <m:chr m:val="̅"/>
                                    <m:ctrlPr>
                                      <a:rPr lang="pt-BR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4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B</m:t>
                                    </m:r>
                                  </m:e>
                                </m:acc>
                                <m:r>
                                  <m:rPr>
                                    <m:sty m:val="p"/>
                                  </m:rP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C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pt-BR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4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D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9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9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B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2868251530"/>
                      </a:ext>
                    </a:extLst>
                  </a:tr>
                  <a:tr h="660026">
                    <a:tc v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4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A</m:t>
                                    </m:r>
                                  </m:e>
                                </m:acc>
                                <m:r>
                                  <m:rPr>
                                    <m:sty m:val="p"/>
                                  </m:rP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B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pt-BR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4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C</m:t>
                                    </m:r>
                                  </m:e>
                                </m:acc>
                                <m:acc>
                                  <m:accPr>
                                    <m:chr m:val="̅"/>
                                    <m:ctrlPr>
                                      <a:rPr lang="pt-BR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4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D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4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A</m:t>
                                    </m:r>
                                  </m:e>
                                </m:acc>
                                <m:r>
                                  <m:rPr>
                                    <m:sty m:val="p"/>
                                  </m:rP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B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pt-BR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4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C</m:t>
                                    </m:r>
                                  </m:e>
                                </m:acc>
                                <m:r>
                                  <m:rPr>
                                    <m:sty m:val="p"/>
                                  </m:rP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D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4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A</m:t>
                                    </m:r>
                                  </m:e>
                                </m:acc>
                                <m:r>
                                  <m:rPr>
                                    <m:sty m:val="p"/>
                                  </m:rP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BCD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4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A</m:t>
                                    </m:r>
                                  </m:e>
                                </m:acc>
                                <m:r>
                                  <m:rPr>
                                    <m:sty m:val="p"/>
                                  </m:rP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BC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pt-BR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4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D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29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B</a:t>
                          </a:r>
                        </a:p>
                      </a:txBody>
                      <a:tcPr marL="85029" marR="85029" marT="42514" marB="42514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856427081"/>
                      </a:ext>
                    </a:extLst>
                  </a:tr>
                  <a:tr h="660026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pt-BR" sz="29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</a:t>
                          </a:r>
                        </a:p>
                      </a:txBody>
                      <a:tcPr marL="85029" marR="85029" marT="42514" marB="42514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AB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pt-BR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4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C</m:t>
                                    </m:r>
                                  </m:e>
                                </m:acc>
                                <m:acc>
                                  <m:accPr>
                                    <m:chr m:val="̅"/>
                                    <m:ctrlPr>
                                      <a:rPr lang="pt-BR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4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D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AB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pt-BR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4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C</m:t>
                                    </m:r>
                                  </m:e>
                                </m:acc>
                                <m:r>
                                  <m:rPr>
                                    <m:sty m:val="p"/>
                                  </m:rP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D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ABCD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ABC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pt-BR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4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D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77490832"/>
                      </a:ext>
                    </a:extLst>
                  </a:tr>
                  <a:tr h="660026">
                    <a:tc vMerge="1">
                      <a:txBody>
                        <a:bodyPr/>
                        <a:lstStyle/>
                        <a:p>
                          <a:pPr algn="ctr"/>
                          <a:r>
                            <a:rPr lang="pt-BR" sz="2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A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pt-BR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4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B</m:t>
                                    </m:r>
                                  </m:e>
                                </m:acc>
                                <m:acc>
                                  <m:accPr>
                                    <m:chr m:val="̅"/>
                                    <m:ctrlPr>
                                      <a:rPr lang="pt-BR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4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C</m:t>
                                    </m:r>
                                  </m:e>
                                </m:acc>
                                <m:acc>
                                  <m:accPr>
                                    <m:chr m:val="̅"/>
                                    <m:ctrlPr>
                                      <a:rPr lang="pt-BR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4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D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A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pt-BR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4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B</m:t>
                                    </m:r>
                                  </m:e>
                                </m:acc>
                                <m:acc>
                                  <m:accPr>
                                    <m:chr m:val="̅"/>
                                    <m:ctrlPr>
                                      <a:rPr lang="pt-BR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4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C</m:t>
                                    </m:r>
                                  </m:e>
                                </m:acc>
                                <m:r>
                                  <m:rPr>
                                    <m:sty m:val="p"/>
                                  </m:rP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D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A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pt-BR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4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B</m:t>
                                    </m:r>
                                  </m:e>
                                </m:acc>
                                <m:r>
                                  <m:rPr>
                                    <m:sty m:val="p"/>
                                  </m:rP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CD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A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pt-BR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4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B</m:t>
                                    </m:r>
                                  </m:e>
                                </m:acc>
                                <m:r>
                                  <m:rPr>
                                    <m:sty m:val="p"/>
                                  </m:rP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C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pt-BR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4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D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9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9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B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44599753"/>
                      </a:ext>
                    </a:extLst>
                  </a:tr>
                  <a:tr h="549509">
                    <a:tc>
                      <a:txBody>
                        <a:bodyPr/>
                        <a:lstStyle/>
                        <a:p>
                          <a:pPr algn="ctr"/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9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9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D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pt-BR" sz="29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D</a:t>
                          </a:r>
                        </a:p>
                      </a:txBody>
                      <a:tcPr marL="85029" marR="85029" marT="42514" marB="42514"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9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9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D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864724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ela 3">
                <a:extLst>
                  <a:ext uri="{FF2B5EF4-FFF2-40B4-BE49-F238E27FC236}">
                    <a16:creationId xmlns:a16="http://schemas.microsoft.com/office/drawing/2014/main" id="{4532F266-5930-2029-9885-EBB081A08CA7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071860" y="2521343"/>
              <a:ext cx="4986042" cy="373912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49509">
                      <a:extLst>
                        <a:ext uri="{9D8B030D-6E8A-4147-A177-3AD203B41FA5}">
                          <a16:colId xmlns:a16="http://schemas.microsoft.com/office/drawing/2014/main" val="1874362615"/>
                        </a:ext>
                      </a:extLst>
                    </a:gridCol>
                    <a:gridCol w="971756">
                      <a:extLst>
                        <a:ext uri="{9D8B030D-6E8A-4147-A177-3AD203B41FA5}">
                          <a16:colId xmlns:a16="http://schemas.microsoft.com/office/drawing/2014/main" val="1191165301"/>
                        </a:ext>
                      </a:extLst>
                    </a:gridCol>
                    <a:gridCol w="971756">
                      <a:extLst>
                        <a:ext uri="{9D8B030D-6E8A-4147-A177-3AD203B41FA5}">
                          <a16:colId xmlns:a16="http://schemas.microsoft.com/office/drawing/2014/main" val="1598401684"/>
                        </a:ext>
                      </a:extLst>
                    </a:gridCol>
                    <a:gridCol w="971756">
                      <a:extLst>
                        <a:ext uri="{9D8B030D-6E8A-4147-A177-3AD203B41FA5}">
                          <a16:colId xmlns:a16="http://schemas.microsoft.com/office/drawing/2014/main" val="3493507002"/>
                        </a:ext>
                      </a:extLst>
                    </a:gridCol>
                    <a:gridCol w="971756">
                      <a:extLst>
                        <a:ext uri="{9D8B030D-6E8A-4147-A177-3AD203B41FA5}">
                          <a16:colId xmlns:a16="http://schemas.microsoft.com/office/drawing/2014/main" val="2880839528"/>
                        </a:ext>
                      </a:extLst>
                    </a:gridCol>
                    <a:gridCol w="549509">
                      <a:extLst>
                        <a:ext uri="{9D8B030D-6E8A-4147-A177-3AD203B41FA5}">
                          <a16:colId xmlns:a16="http://schemas.microsoft.com/office/drawing/2014/main" val="2380178616"/>
                        </a:ext>
                      </a:extLst>
                    </a:gridCol>
                  </a:tblGrid>
                  <a:tr h="549509">
                    <a:tc>
                      <a:txBody>
                        <a:bodyPr/>
                        <a:lstStyle/>
                        <a:p>
                          <a:pPr algn="ctr"/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85029" marR="85029" marT="42514" marB="42514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28125" t="-10000" r="-128125" b="-612222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pt-BR" sz="29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C</a:t>
                          </a:r>
                        </a:p>
                      </a:txBody>
                      <a:tcPr marL="85029" marR="85029" marT="42514" marB="42514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56145574"/>
                      </a:ext>
                    </a:extLst>
                  </a:tr>
                  <a:tr h="660026">
                    <a:tc rowSpan="2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85029" marR="85029" marT="42514" marB="42514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45622" r="-811111" b="-1539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56250" t="-90826" r="-356250" b="-4055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156250" t="-90826" r="-256250" b="-4055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257862" t="-90826" r="-157862" b="-4055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355625" t="-90826" r="-56875" b="-4055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810000" t="-90826" r="-1111" b="-4055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68251530"/>
                      </a:ext>
                    </a:extLst>
                  </a:tr>
                  <a:tr h="660026">
                    <a:tc v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56250" t="-192593" r="-356250" b="-3092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156250" t="-192593" r="-256250" b="-3092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257862" t="-192593" r="-157862" b="-3092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355625" t="-192593" r="-56875" b="-309259"/>
                          </a:stretch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29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B</a:t>
                          </a:r>
                        </a:p>
                      </a:txBody>
                      <a:tcPr marL="85029" marR="85029" marT="42514" marB="42514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856427081"/>
                      </a:ext>
                    </a:extLst>
                  </a:tr>
                  <a:tr h="660026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pt-BR" sz="29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</a:t>
                          </a:r>
                        </a:p>
                      </a:txBody>
                      <a:tcPr marL="85029" marR="85029" marT="42514" marB="42514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56250" t="-292593" r="-356250" b="-2092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156250" t="-292593" r="-256250" b="-2092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257862" t="-292593" r="-157862" b="-2092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355625" t="-292593" r="-56875" b="-209259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77490832"/>
                      </a:ext>
                    </a:extLst>
                  </a:tr>
                  <a:tr h="660026">
                    <a:tc vMerge="1">
                      <a:txBody>
                        <a:bodyPr/>
                        <a:lstStyle/>
                        <a:p>
                          <a:pPr algn="ctr"/>
                          <a:r>
                            <a:rPr lang="pt-BR" sz="2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56250" t="-388991" r="-356250" b="-1073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156250" t="-388991" r="-256250" b="-1073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257862" t="-388991" r="-157862" b="-1073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355625" t="-388991" r="-56875" b="-1073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10000" t="-388991" r="-1111" b="-1073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44599753"/>
                      </a:ext>
                    </a:extLst>
                  </a:tr>
                  <a:tr h="549509">
                    <a:tc>
                      <a:txBody>
                        <a:bodyPr/>
                        <a:lstStyle/>
                        <a:p>
                          <a:pPr algn="ctr"/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6250" t="-592222" r="-356250" b="-30000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pt-BR" sz="29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D</a:t>
                          </a:r>
                        </a:p>
                      </a:txBody>
                      <a:tcPr marL="85029" marR="85029" marT="42514" marB="42514"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55625" t="-592222" r="-56875" b="-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8647246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39F3923C-E339-56FB-C9B2-F69829E51E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8710593"/>
              </p:ext>
            </p:extLst>
          </p:nvPr>
        </p:nvGraphicFramePr>
        <p:xfrm>
          <a:off x="7113815" y="1901825"/>
          <a:ext cx="3755570" cy="435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1114">
                  <a:extLst>
                    <a:ext uri="{9D8B030D-6E8A-4147-A177-3AD203B41FA5}">
                      <a16:colId xmlns:a16="http://schemas.microsoft.com/office/drawing/2014/main" val="1048144912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408744445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3640525091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2253530810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1722894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9513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9501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4948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09543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483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4384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5388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2953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9297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11165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3212319"/>
                  </a:ext>
                </a:extLst>
              </a:tr>
            </a:tbl>
          </a:graphicData>
        </a:graphic>
      </p:graphicFrame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3B8EC2D-0F8B-4AC2-AEC3-42770222E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/>
              <a:t>34</a:t>
            </a:r>
          </a:p>
        </p:txBody>
      </p:sp>
    </p:spTree>
    <p:extLst>
      <p:ext uri="{BB962C8B-B14F-4D97-AF65-F5344CB8AC3E}">
        <p14:creationId xmlns:p14="http://schemas.microsoft.com/office/powerpoint/2010/main" val="36792895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427EED-7B7F-D6AC-6C01-70E63600B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Decodificador “Binário </a:t>
            </a:r>
            <a:r>
              <a:rPr lang="pt-BR" dirty="0">
                <a:sym typeface="Wingdings" panose="05000000000000000000" pitchFamily="2" charset="2"/>
              </a:rPr>
              <a:t> Decimal” – Circuito Combinacional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ela 3">
                <a:extLst>
                  <a:ext uri="{FF2B5EF4-FFF2-40B4-BE49-F238E27FC236}">
                    <a16:creationId xmlns:a16="http://schemas.microsoft.com/office/drawing/2014/main" id="{4532F266-5930-2029-9885-EBB081A08CA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87247685"/>
                  </p:ext>
                </p:extLst>
              </p:nvPr>
            </p:nvGraphicFramePr>
            <p:xfrm>
              <a:off x="1071860" y="2521343"/>
              <a:ext cx="4986042" cy="373912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49509">
                      <a:extLst>
                        <a:ext uri="{9D8B030D-6E8A-4147-A177-3AD203B41FA5}">
                          <a16:colId xmlns:a16="http://schemas.microsoft.com/office/drawing/2014/main" val="1874362615"/>
                        </a:ext>
                      </a:extLst>
                    </a:gridCol>
                    <a:gridCol w="971756">
                      <a:extLst>
                        <a:ext uri="{9D8B030D-6E8A-4147-A177-3AD203B41FA5}">
                          <a16:colId xmlns:a16="http://schemas.microsoft.com/office/drawing/2014/main" val="1191165301"/>
                        </a:ext>
                      </a:extLst>
                    </a:gridCol>
                    <a:gridCol w="971756">
                      <a:extLst>
                        <a:ext uri="{9D8B030D-6E8A-4147-A177-3AD203B41FA5}">
                          <a16:colId xmlns:a16="http://schemas.microsoft.com/office/drawing/2014/main" val="1598401684"/>
                        </a:ext>
                      </a:extLst>
                    </a:gridCol>
                    <a:gridCol w="971756">
                      <a:extLst>
                        <a:ext uri="{9D8B030D-6E8A-4147-A177-3AD203B41FA5}">
                          <a16:colId xmlns:a16="http://schemas.microsoft.com/office/drawing/2014/main" val="3493507002"/>
                        </a:ext>
                      </a:extLst>
                    </a:gridCol>
                    <a:gridCol w="971756">
                      <a:extLst>
                        <a:ext uri="{9D8B030D-6E8A-4147-A177-3AD203B41FA5}">
                          <a16:colId xmlns:a16="http://schemas.microsoft.com/office/drawing/2014/main" val="2880839528"/>
                        </a:ext>
                      </a:extLst>
                    </a:gridCol>
                    <a:gridCol w="549509">
                      <a:extLst>
                        <a:ext uri="{9D8B030D-6E8A-4147-A177-3AD203B41FA5}">
                          <a16:colId xmlns:a16="http://schemas.microsoft.com/office/drawing/2014/main" val="2380178616"/>
                        </a:ext>
                      </a:extLst>
                    </a:gridCol>
                  </a:tblGrid>
                  <a:tr h="549509">
                    <a:tc>
                      <a:txBody>
                        <a:bodyPr/>
                        <a:lstStyle/>
                        <a:p>
                          <a:pPr algn="ctr"/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9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9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85029" marR="85029" marT="42514" marB="42514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pt-BR" sz="29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C</a:t>
                          </a:r>
                        </a:p>
                      </a:txBody>
                      <a:tcPr marL="85029" marR="85029" marT="42514" marB="42514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56145574"/>
                      </a:ext>
                    </a:extLst>
                  </a:tr>
                  <a:tr h="660026">
                    <a:tc row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9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9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A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85029" marR="85029" marT="42514" marB="42514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9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9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B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2868251530"/>
                      </a:ext>
                    </a:extLst>
                  </a:tr>
                  <a:tr h="660026">
                    <a:tc v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29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B</a:t>
                          </a:r>
                        </a:p>
                      </a:txBody>
                      <a:tcPr marL="85029" marR="85029" marT="42514" marB="42514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856427081"/>
                      </a:ext>
                    </a:extLst>
                  </a:tr>
                  <a:tr h="660026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pt-BR" sz="29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</a:t>
                          </a:r>
                        </a:p>
                      </a:txBody>
                      <a:tcPr marL="85029" marR="85029" marT="42514" marB="42514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X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X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24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X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77490832"/>
                      </a:ext>
                    </a:extLst>
                  </a:tr>
                  <a:tr h="660026">
                    <a:tc vMerge="1">
                      <a:txBody>
                        <a:bodyPr/>
                        <a:lstStyle/>
                        <a:p>
                          <a:pPr algn="ctr"/>
                          <a:r>
                            <a:rPr lang="pt-BR" sz="2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X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X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9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9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B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44599753"/>
                      </a:ext>
                    </a:extLst>
                  </a:tr>
                  <a:tr h="549509">
                    <a:tc>
                      <a:txBody>
                        <a:bodyPr/>
                        <a:lstStyle/>
                        <a:p>
                          <a:pPr algn="ctr"/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9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9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D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pt-BR" sz="29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D</a:t>
                          </a:r>
                        </a:p>
                      </a:txBody>
                      <a:tcPr marL="85029" marR="85029" marT="42514" marB="42514"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9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9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D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864724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ela 3">
                <a:extLst>
                  <a:ext uri="{FF2B5EF4-FFF2-40B4-BE49-F238E27FC236}">
                    <a16:creationId xmlns:a16="http://schemas.microsoft.com/office/drawing/2014/main" id="{4532F266-5930-2029-9885-EBB081A08CA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87247685"/>
                  </p:ext>
                </p:extLst>
              </p:nvPr>
            </p:nvGraphicFramePr>
            <p:xfrm>
              <a:off x="1071860" y="2521343"/>
              <a:ext cx="4986042" cy="373912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49509">
                      <a:extLst>
                        <a:ext uri="{9D8B030D-6E8A-4147-A177-3AD203B41FA5}">
                          <a16:colId xmlns:a16="http://schemas.microsoft.com/office/drawing/2014/main" val="1874362615"/>
                        </a:ext>
                      </a:extLst>
                    </a:gridCol>
                    <a:gridCol w="971756">
                      <a:extLst>
                        <a:ext uri="{9D8B030D-6E8A-4147-A177-3AD203B41FA5}">
                          <a16:colId xmlns:a16="http://schemas.microsoft.com/office/drawing/2014/main" val="1191165301"/>
                        </a:ext>
                      </a:extLst>
                    </a:gridCol>
                    <a:gridCol w="971756">
                      <a:extLst>
                        <a:ext uri="{9D8B030D-6E8A-4147-A177-3AD203B41FA5}">
                          <a16:colId xmlns:a16="http://schemas.microsoft.com/office/drawing/2014/main" val="1598401684"/>
                        </a:ext>
                      </a:extLst>
                    </a:gridCol>
                    <a:gridCol w="971756">
                      <a:extLst>
                        <a:ext uri="{9D8B030D-6E8A-4147-A177-3AD203B41FA5}">
                          <a16:colId xmlns:a16="http://schemas.microsoft.com/office/drawing/2014/main" val="3493507002"/>
                        </a:ext>
                      </a:extLst>
                    </a:gridCol>
                    <a:gridCol w="971756">
                      <a:extLst>
                        <a:ext uri="{9D8B030D-6E8A-4147-A177-3AD203B41FA5}">
                          <a16:colId xmlns:a16="http://schemas.microsoft.com/office/drawing/2014/main" val="2880839528"/>
                        </a:ext>
                      </a:extLst>
                    </a:gridCol>
                    <a:gridCol w="549509">
                      <a:extLst>
                        <a:ext uri="{9D8B030D-6E8A-4147-A177-3AD203B41FA5}">
                          <a16:colId xmlns:a16="http://schemas.microsoft.com/office/drawing/2014/main" val="2380178616"/>
                        </a:ext>
                      </a:extLst>
                    </a:gridCol>
                  </a:tblGrid>
                  <a:tr h="549509">
                    <a:tc>
                      <a:txBody>
                        <a:bodyPr/>
                        <a:lstStyle/>
                        <a:p>
                          <a:pPr algn="ctr"/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85029" marR="85029" marT="42514" marB="42514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28125" t="-10000" r="-128125" b="-612222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pt-BR" sz="29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C</a:t>
                          </a:r>
                        </a:p>
                      </a:txBody>
                      <a:tcPr marL="85029" marR="85029" marT="42514" marB="42514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56145574"/>
                      </a:ext>
                    </a:extLst>
                  </a:tr>
                  <a:tr h="660026">
                    <a:tc rowSpan="2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85029" marR="85029" marT="42514" marB="42514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45622" r="-811111" b="-1539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56250" t="-90826" r="-356250" b="-4055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156250" t="-90826" r="-256250" b="-4055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257862" t="-90826" r="-157862" b="-4055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355625" t="-90826" r="-56875" b="-4055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810000" t="-90826" r="-1111" b="-4055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68251530"/>
                      </a:ext>
                    </a:extLst>
                  </a:tr>
                  <a:tr h="660026">
                    <a:tc v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56250" t="-192593" r="-356250" b="-3092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156250" t="-192593" r="-256250" b="-3092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257862" t="-192593" r="-157862" b="-3092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355625" t="-192593" r="-56875" b="-309259"/>
                          </a:stretch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29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B</a:t>
                          </a:r>
                        </a:p>
                      </a:txBody>
                      <a:tcPr marL="85029" marR="85029" marT="42514" marB="42514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856427081"/>
                      </a:ext>
                    </a:extLst>
                  </a:tr>
                  <a:tr h="660026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pt-BR" sz="29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</a:t>
                          </a:r>
                        </a:p>
                      </a:txBody>
                      <a:tcPr marL="85029" marR="85029" marT="42514" marB="42514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56250" t="-292593" r="-356250" b="-2092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156250" t="-292593" r="-256250" b="-2092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24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355625" t="-292593" r="-56875" b="-209259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77490832"/>
                      </a:ext>
                    </a:extLst>
                  </a:tr>
                  <a:tr h="660026">
                    <a:tc vMerge="1">
                      <a:txBody>
                        <a:bodyPr/>
                        <a:lstStyle/>
                        <a:p>
                          <a:pPr algn="ctr"/>
                          <a:r>
                            <a:rPr lang="pt-BR" sz="2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56250" t="-388991" r="-356250" b="-1073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156250" t="-388991" r="-256250" b="-1073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257862" t="-388991" r="-157862" b="-1073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355625" t="-388991" r="-56875" b="-1073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10000" t="-388991" r="-1111" b="-1073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44599753"/>
                      </a:ext>
                    </a:extLst>
                  </a:tr>
                  <a:tr h="549509">
                    <a:tc>
                      <a:txBody>
                        <a:bodyPr/>
                        <a:lstStyle/>
                        <a:p>
                          <a:pPr algn="ctr"/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6250" t="-592222" r="-356250" b="-30000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pt-BR" sz="29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D</a:t>
                          </a:r>
                        </a:p>
                      </a:txBody>
                      <a:tcPr marL="85029" marR="85029" marT="42514" marB="42514"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55625" t="-592222" r="-56875" b="-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8647246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39F3923C-E339-56FB-C9B2-F69829E51E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6882992"/>
              </p:ext>
            </p:extLst>
          </p:nvPr>
        </p:nvGraphicFramePr>
        <p:xfrm>
          <a:off x="7113815" y="1901825"/>
          <a:ext cx="3755570" cy="435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1114">
                  <a:extLst>
                    <a:ext uri="{9D8B030D-6E8A-4147-A177-3AD203B41FA5}">
                      <a16:colId xmlns:a16="http://schemas.microsoft.com/office/drawing/2014/main" val="1048144912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408744445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3640525091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2253530810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1722894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9513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9501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4948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09543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483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4384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5388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2953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9297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11165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3212319"/>
                  </a:ext>
                </a:extLst>
              </a:tr>
            </a:tbl>
          </a:graphicData>
        </a:graphic>
      </p:graphicFrame>
      <p:sp>
        <p:nvSpPr>
          <p:cNvPr id="6" name="CaixaDeTexto 5">
            <a:extLst>
              <a:ext uri="{FF2B5EF4-FFF2-40B4-BE49-F238E27FC236}">
                <a16:creationId xmlns:a16="http://schemas.microsoft.com/office/drawing/2014/main" id="{34276C31-197B-425D-A6B7-CFFFD5747EC0}"/>
              </a:ext>
            </a:extLst>
          </p:cNvPr>
          <p:cNvSpPr txBox="1"/>
          <p:nvPr/>
        </p:nvSpPr>
        <p:spPr>
          <a:xfrm>
            <a:off x="996188" y="2521343"/>
            <a:ext cx="6174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solidFill>
                  <a:srgbClr val="6F227C"/>
                </a:solidFill>
                <a:latin typeface="+mj-lt"/>
              </a:rPr>
              <a:t>S8</a:t>
            </a:r>
            <a:endParaRPr lang="pt-BR" b="1" dirty="0">
              <a:solidFill>
                <a:srgbClr val="6F227C"/>
              </a:solidFill>
              <a:latin typeface="+mj-lt"/>
            </a:endParaRP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0869A91-059A-427B-887C-CD52D3B84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/>
              <a:t>35</a:t>
            </a:r>
          </a:p>
        </p:txBody>
      </p:sp>
    </p:spTree>
    <p:extLst>
      <p:ext uri="{BB962C8B-B14F-4D97-AF65-F5344CB8AC3E}">
        <p14:creationId xmlns:p14="http://schemas.microsoft.com/office/powerpoint/2010/main" val="37983580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427EED-7B7F-D6AC-6C01-70E63600B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Decodificador “Binário </a:t>
            </a:r>
            <a:r>
              <a:rPr lang="pt-BR" dirty="0">
                <a:sym typeface="Wingdings" panose="05000000000000000000" pitchFamily="2" charset="2"/>
              </a:rPr>
              <a:t> Decimal” – Circuito Combinacional</a:t>
            </a:r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ela 3">
                <a:extLst>
                  <a:ext uri="{FF2B5EF4-FFF2-40B4-BE49-F238E27FC236}">
                    <a16:creationId xmlns:a16="http://schemas.microsoft.com/office/drawing/2014/main" id="{4532F266-5930-2029-9885-EBB081A08CA7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071860" y="2521343"/>
              <a:ext cx="4986042" cy="373912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49509">
                      <a:extLst>
                        <a:ext uri="{9D8B030D-6E8A-4147-A177-3AD203B41FA5}">
                          <a16:colId xmlns:a16="http://schemas.microsoft.com/office/drawing/2014/main" val="1874362615"/>
                        </a:ext>
                      </a:extLst>
                    </a:gridCol>
                    <a:gridCol w="971756">
                      <a:extLst>
                        <a:ext uri="{9D8B030D-6E8A-4147-A177-3AD203B41FA5}">
                          <a16:colId xmlns:a16="http://schemas.microsoft.com/office/drawing/2014/main" val="1191165301"/>
                        </a:ext>
                      </a:extLst>
                    </a:gridCol>
                    <a:gridCol w="971756">
                      <a:extLst>
                        <a:ext uri="{9D8B030D-6E8A-4147-A177-3AD203B41FA5}">
                          <a16:colId xmlns:a16="http://schemas.microsoft.com/office/drawing/2014/main" val="1598401684"/>
                        </a:ext>
                      </a:extLst>
                    </a:gridCol>
                    <a:gridCol w="971756">
                      <a:extLst>
                        <a:ext uri="{9D8B030D-6E8A-4147-A177-3AD203B41FA5}">
                          <a16:colId xmlns:a16="http://schemas.microsoft.com/office/drawing/2014/main" val="3493507002"/>
                        </a:ext>
                      </a:extLst>
                    </a:gridCol>
                    <a:gridCol w="971756">
                      <a:extLst>
                        <a:ext uri="{9D8B030D-6E8A-4147-A177-3AD203B41FA5}">
                          <a16:colId xmlns:a16="http://schemas.microsoft.com/office/drawing/2014/main" val="2880839528"/>
                        </a:ext>
                      </a:extLst>
                    </a:gridCol>
                    <a:gridCol w="549509">
                      <a:extLst>
                        <a:ext uri="{9D8B030D-6E8A-4147-A177-3AD203B41FA5}">
                          <a16:colId xmlns:a16="http://schemas.microsoft.com/office/drawing/2014/main" val="2380178616"/>
                        </a:ext>
                      </a:extLst>
                    </a:gridCol>
                  </a:tblGrid>
                  <a:tr h="549509">
                    <a:tc>
                      <a:txBody>
                        <a:bodyPr/>
                        <a:lstStyle/>
                        <a:p>
                          <a:pPr algn="ctr"/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9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9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85029" marR="85029" marT="42514" marB="42514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pt-BR" sz="29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C</a:t>
                          </a:r>
                        </a:p>
                      </a:txBody>
                      <a:tcPr marL="85029" marR="85029" marT="42514" marB="42514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56145574"/>
                      </a:ext>
                    </a:extLst>
                  </a:tr>
                  <a:tr h="660026">
                    <a:tc row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9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9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A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85029" marR="85029" marT="42514" marB="42514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9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9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B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2868251530"/>
                      </a:ext>
                    </a:extLst>
                  </a:tr>
                  <a:tr h="660026">
                    <a:tc v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29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B</a:t>
                          </a:r>
                        </a:p>
                      </a:txBody>
                      <a:tcPr marL="85029" marR="85029" marT="42514" marB="42514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856427081"/>
                      </a:ext>
                    </a:extLst>
                  </a:tr>
                  <a:tr h="660026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pt-BR" sz="29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</a:t>
                          </a:r>
                        </a:p>
                      </a:txBody>
                      <a:tcPr marL="85029" marR="85029" marT="42514" marB="42514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X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X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24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X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77490832"/>
                      </a:ext>
                    </a:extLst>
                  </a:tr>
                  <a:tr h="660026">
                    <a:tc vMerge="1">
                      <a:txBody>
                        <a:bodyPr/>
                        <a:lstStyle/>
                        <a:p>
                          <a:pPr algn="ctr"/>
                          <a:r>
                            <a:rPr lang="pt-BR" sz="2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X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X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9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9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B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44599753"/>
                      </a:ext>
                    </a:extLst>
                  </a:tr>
                  <a:tr h="549509">
                    <a:tc>
                      <a:txBody>
                        <a:bodyPr/>
                        <a:lstStyle/>
                        <a:p>
                          <a:pPr algn="ctr"/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9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9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D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pt-BR" sz="29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D</a:t>
                          </a:r>
                        </a:p>
                      </a:txBody>
                      <a:tcPr marL="85029" marR="85029" marT="42514" marB="42514"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9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9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D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864724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ela 3">
                <a:extLst>
                  <a:ext uri="{FF2B5EF4-FFF2-40B4-BE49-F238E27FC236}">
                    <a16:creationId xmlns:a16="http://schemas.microsoft.com/office/drawing/2014/main" id="{4532F266-5930-2029-9885-EBB081A08CA7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071860" y="2521343"/>
              <a:ext cx="4986042" cy="373912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49509">
                      <a:extLst>
                        <a:ext uri="{9D8B030D-6E8A-4147-A177-3AD203B41FA5}">
                          <a16:colId xmlns:a16="http://schemas.microsoft.com/office/drawing/2014/main" val="1874362615"/>
                        </a:ext>
                      </a:extLst>
                    </a:gridCol>
                    <a:gridCol w="971756">
                      <a:extLst>
                        <a:ext uri="{9D8B030D-6E8A-4147-A177-3AD203B41FA5}">
                          <a16:colId xmlns:a16="http://schemas.microsoft.com/office/drawing/2014/main" val="1191165301"/>
                        </a:ext>
                      </a:extLst>
                    </a:gridCol>
                    <a:gridCol w="971756">
                      <a:extLst>
                        <a:ext uri="{9D8B030D-6E8A-4147-A177-3AD203B41FA5}">
                          <a16:colId xmlns:a16="http://schemas.microsoft.com/office/drawing/2014/main" val="1598401684"/>
                        </a:ext>
                      </a:extLst>
                    </a:gridCol>
                    <a:gridCol w="971756">
                      <a:extLst>
                        <a:ext uri="{9D8B030D-6E8A-4147-A177-3AD203B41FA5}">
                          <a16:colId xmlns:a16="http://schemas.microsoft.com/office/drawing/2014/main" val="3493507002"/>
                        </a:ext>
                      </a:extLst>
                    </a:gridCol>
                    <a:gridCol w="971756">
                      <a:extLst>
                        <a:ext uri="{9D8B030D-6E8A-4147-A177-3AD203B41FA5}">
                          <a16:colId xmlns:a16="http://schemas.microsoft.com/office/drawing/2014/main" val="2880839528"/>
                        </a:ext>
                      </a:extLst>
                    </a:gridCol>
                    <a:gridCol w="549509">
                      <a:extLst>
                        <a:ext uri="{9D8B030D-6E8A-4147-A177-3AD203B41FA5}">
                          <a16:colId xmlns:a16="http://schemas.microsoft.com/office/drawing/2014/main" val="2380178616"/>
                        </a:ext>
                      </a:extLst>
                    </a:gridCol>
                  </a:tblGrid>
                  <a:tr h="549509">
                    <a:tc>
                      <a:txBody>
                        <a:bodyPr/>
                        <a:lstStyle/>
                        <a:p>
                          <a:pPr algn="ctr"/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85029" marR="85029" marT="42514" marB="42514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28125" t="-10000" r="-128125" b="-612222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pt-BR" sz="29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C</a:t>
                          </a:r>
                        </a:p>
                      </a:txBody>
                      <a:tcPr marL="85029" marR="85029" marT="42514" marB="42514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56145574"/>
                      </a:ext>
                    </a:extLst>
                  </a:tr>
                  <a:tr h="660026">
                    <a:tc rowSpan="2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85029" marR="85029" marT="42514" marB="42514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45622" r="-811111" b="-1539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56250" t="-90826" r="-356250" b="-4055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156250" t="-90826" r="-256250" b="-4055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257862" t="-90826" r="-157862" b="-4055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355625" t="-90826" r="-56875" b="-4055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810000" t="-90826" r="-1111" b="-4055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68251530"/>
                      </a:ext>
                    </a:extLst>
                  </a:tr>
                  <a:tr h="660026">
                    <a:tc v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56250" t="-192593" r="-356250" b="-3092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156250" t="-192593" r="-256250" b="-3092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257862" t="-192593" r="-157862" b="-3092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355625" t="-192593" r="-56875" b="-309259"/>
                          </a:stretch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29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B</a:t>
                          </a:r>
                        </a:p>
                      </a:txBody>
                      <a:tcPr marL="85029" marR="85029" marT="42514" marB="42514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856427081"/>
                      </a:ext>
                    </a:extLst>
                  </a:tr>
                  <a:tr h="660026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pt-BR" sz="29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</a:t>
                          </a:r>
                        </a:p>
                      </a:txBody>
                      <a:tcPr marL="85029" marR="85029" marT="42514" marB="42514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56250" t="-292593" r="-356250" b="-2092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156250" t="-292593" r="-256250" b="-2092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24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355625" t="-292593" r="-56875" b="-209259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77490832"/>
                      </a:ext>
                    </a:extLst>
                  </a:tr>
                  <a:tr h="660026">
                    <a:tc vMerge="1">
                      <a:txBody>
                        <a:bodyPr/>
                        <a:lstStyle/>
                        <a:p>
                          <a:pPr algn="ctr"/>
                          <a:r>
                            <a:rPr lang="pt-BR" sz="2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56250" t="-388991" r="-356250" b="-1073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156250" t="-388991" r="-256250" b="-1073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257862" t="-388991" r="-157862" b="-1073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355625" t="-388991" r="-56875" b="-1073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10000" t="-388991" r="-1111" b="-1073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44599753"/>
                      </a:ext>
                    </a:extLst>
                  </a:tr>
                  <a:tr h="549509">
                    <a:tc>
                      <a:txBody>
                        <a:bodyPr/>
                        <a:lstStyle/>
                        <a:p>
                          <a:pPr algn="ctr"/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6250" t="-592222" r="-356250" b="-30000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pt-BR" sz="29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D</a:t>
                          </a:r>
                        </a:p>
                      </a:txBody>
                      <a:tcPr marL="85029" marR="85029" marT="42514" marB="42514"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55625" t="-592222" r="-56875" b="-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8647246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39F3923C-E339-56FB-C9B2-F69829E51EC0}"/>
              </a:ext>
            </a:extLst>
          </p:cNvPr>
          <p:cNvGraphicFramePr>
            <a:graphicFrameLocks noGrp="1"/>
          </p:cNvGraphicFramePr>
          <p:nvPr/>
        </p:nvGraphicFramePr>
        <p:xfrm>
          <a:off x="7113815" y="1901825"/>
          <a:ext cx="3755570" cy="435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1114">
                  <a:extLst>
                    <a:ext uri="{9D8B030D-6E8A-4147-A177-3AD203B41FA5}">
                      <a16:colId xmlns:a16="http://schemas.microsoft.com/office/drawing/2014/main" val="1048144912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408744445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3640525091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2253530810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1722894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9513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9501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4948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09543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483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4384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5388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2953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9297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11165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3212319"/>
                  </a:ext>
                </a:extLst>
              </a:tr>
            </a:tbl>
          </a:graphicData>
        </a:graphic>
      </p:graphicFrame>
      <p:sp>
        <p:nvSpPr>
          <p:cNvPr id="6" name="CaixaDeTexto 5">
            <a:extLst>
              <a:ext uri="{FF2B5EF4-FFF2-40B4-BE49-F238E27FC236}">
                <a16:creationId xmlns:a16="http://schemas.microsoft.com/office/drawing/2014/main" id="{34276C31-197B-425D-A6B7-CFFFD5747EC0}"/>
              </a:ext>
            </a:extLst>
          </p:cNvPr>
          <p:cNvSpPr txBox="1"/>
          <p:nvPr/>
        </p:nvSpPr>
        <p:spPr>
          <a:xfrm>
            <a:off x="996188" y="2521343"/>
            <a:ext cx="6174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solidFill>
                  <a:srgbClr val="6F227C"/>
                </a:solidFill>
                <a:latin typeface="+mj-lt"/>
              </a:rPr>
              <a:t>S8</a:t>
            </a:r>
            <a:endParaRPr lang="pt-BR" b="1" dirty="0">
              <a:solidFill>
                <a:srgbClr val="6F227C"/>
              </a:solidFill>
              <a:latin typeface="+mj-lt"/>
            </a:endParaRPr>
          </a:p>
        </p:txBody>
      </p:sp>
      <p:sp>
        <p:nvSpPr>
          <p:cNvPr id="8" name="Colchete Esquerdo 7">
            <a:extLst>
              <a:ext uri="{FF2B5EF4-FFF2-40B4-BE49-F238E27FC236}">
                <a16:creationId xmlns:a16="http://schemas.microsoft.com/office/drawing/2014/main" id="{EB122804-C735-8AAE-7FD2-7FC676E13A49}"/>
              </a:ext>
            </a:extLst>
          </p:cNvPr>
          <p:cNvSpPr/>
          <p:nvPr/>
        </p:nvSpPr>
        <p:spPr>
          <a:xfrm rot="10800000">
            <a:off x="1447796" y="4424933"/>
            <a:ext cx="1082871" cy="1280541"/>
          </a:xfrm>
          <a:custGeom>
            <a:avLst/>
            <a:gdLst>
              <a:gd name="connsiteX0" fmla="*/ 1082871 w 1082871"/>
              <a:gd name="connsiteY0" fmla="*/ 1280541 h 1280541"/>
              <a:gd name="connsiteX1" fmla="*/ 0 w 1082871"/>
              <a:gd name="connsiteY1" fmla="*/ 973233 h 1280541"/>
              <a:gd name="connsiteX2" fmla="*/ 0 w 1082871"/>
              <a:gd name="connsiteY2" fmla="*/ 307308 h 1280541"/>
              <a:gd name="connsiteX3" fmla="*/ 1082871 w 1082871"/>
              <a:gd name="connsiteY3" fmla="*/ 0 h 1280541"/>
              <a:gd name="connsiteX4" fmla="*/ 1082871 w 1082871"/>
              <a:gd name="connsiteY4" fmla="*/ 1280541 h 1280541"/>
              <a:gd name="connsiteX0" fmla="*/ 1082871 w 1082871"/>
              <a:gd name="connsiteY0" fmla="*/ 1280541 h 1280541"/>
              <a:gd name="connsiteX1" fmla="*/ 0 w 1082871"/>
              <a:gd name="connsiteY1" fmla="*/ 973233 h 1280541"/>
              <a:gd name="connsiteX2" fmla="*/ 0 w 1082871"/>
              <a:gd name="connsiteY2" fmla="*/ 307308 h 1280541"/>
              <a:gd name="connsiteX3" fmla="*/ 1082871 w 1082871"/>
              <a:gd name="connsiteY3" fmla="*/ 0 h 1280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82871" h="1280541" stroke="0" extrusionOk="0">
                <a:moveTo>
                  <a:pt x="1082871" y="1280541"/>
                </a:moveTo>
                <a:cubicBezTo>
                  <a:pt x="487714" y="1261531"/>
                  <a:pt x="-6580" y="1131611"/>
                  <a:pt x="0" y="973233"/>
                </a:cubicBezTo>
                <a:cubicBezTo>
                  <a:pt x="-58989" y="693526"/>
                  <a:pt x="-22684" y="543988"/>
                  <a:pt x="0" y="307308"/>
                </a:cubicBezTo>
                <a:cubicBezTo>
                  <a:pt x="36702" y="154314"/>
                  <a:pt x="561080" y="-32267"/>
                  <a:pt x="1082871" y="0"/>
                </a:cubicBezTo>
                <a:cubicBezTo>
                  <a:pt x="1135944" y="323725"/>
                  <a:pt x="1040655" y="686976"/>
                  <a:pt x="1082871" y="1280541"/>
                </a:cubicBezTo>
                <a:close/>
              </a:path>
              <a:path w="1082871" h="1280541" fill="none" extrusionOk="0">
                <a:moveTo>
                  <a:pt x="1082871" y="1280541"/>
                </a:moveTo>
                <a:cubicBezTo>
                  <a:pt x="487900" y="1293155"/>
                  <a:pt x="-9151" y="1165579"/>
                  <a:pt x="0" y="973233"/>
                </a:cubicBezTo>
                <a:cubicBezTo>
                  <a:pt x="50805" y="656887"/>
                  <a:pt x="-18863" y="397169"/>
                  <a:pt x="0" y="307308"/>
                </a:cubicBezTo>
                <a:cubicBezTo>
                  <a:pt x="77954" y="84817"/>
                  <a:pt x="429264" y="-5839"/>
                  <a:pt x="1082871" y="0"/>
                </a:cubicBezTo>
              </a:path>
              <a:path w="1082871" h="1280541" fill="none" stroke="0" extrusionOk="0">
                <a:moveTo>
                  <a:pt x="1082871" y="1280541"/>
                </a:moveTo>
                <a:cubicBezTo>
                  <a:pt x="501987" y="1295643"/>
                  <a:pt x="-4229" y="1141235"/>
                  <a:pt x="0" y="973233"/>
                </a:cubicBezTo>
                <a:cubicBezTo>
                  <a:pt x="5907" y="683317"/>
                  <a:pt x="80" y="446863"/>
                  <a:pt x="0" y="307308"/>
                </a:cubicBezTo>
                <a:cubicBezTo>
                  <a:pt x="36054" y="117587"/>
                  <a:pt x="506520" y="1557"/>
                  <a:pt x="1082871" y="0"/>
                </a:cubicBezTo>
              </a:path>
            </a:pathLst>
          </a:custGeom>
          <a:ln w="38100">
            <a:prstDash val="dash"/>
            <a:extLst>
              <a:ext uri="{C807C97D-BFC1-408E-A445-0C87EB9F89A2}">
                <ask:lineSketchStyleProps xmlns:ask="http://schemas.microsoft.com/office/drawing/2018/sketchyshapes" sd="2005684956">
                  <a:prstGeom prst="leftBracket">
                    <a:avLst>
                      <a:gd name="adj" fmla="val 28379"/>
                    </a:avLst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olchete Esquerdo 8">
            <a:extLst>
              <a:ext uri="{FF2B5EF4-FFF2-40B4-BE49-F238E27FC236}">
                <a16:creationId xmlns:a16="http://schemas.microsoft.com/office/drawing/2014/main" id="{F236F645-9833-AE5A-581E-2B45D9B3401C}"/>
              </a:ext>
            </a:extLst>
          </p:cNvPr>
          <p:cNvSpPr/>
          <p:nvPr/>
        </p:nvSpPr>
        <p:spPr>
          <a:xfrm>
            <a:off x="4590076" y="4424933"/>
            <a:ext cx="1082871" cy="1280541"/>
          </a:xfrm>
          <a:custGeom>
            <a:avLst/>
            <a:gdLst>
              <a:gd name="connsiteX0" fmla="*/ 1082871 w 1082871"/>
              <a:gd name="connsiteY0" fmla="*/ 1280541 h 1280541"/>
              <a:gd name="connsiteX1" fmla="*/ 0 w 1082871"/>
              <a:gd name="connsiteY1" fmla="*/ 973233 h 1280541"/>
              <a:gd name="connsiteX2" fmla="*/ 0 w 1082871"/>
              <a:gd name="connsiteY2" fmla="*/ 307308 h 1280541"/>
              <a:gd name="connsiteX3" fmla="*/ 1082871 w 1082871"/>
              <a:gd name="connsiteY3" fmla="*/ 0 h 1280541"/>
              <a:gd name="connsiteX4" fmla="*/ 1082871 w 1082871"/>
              <a:gd name="connsiteY4" fmla="*/ 1280541 h 1280541"/>
              <a:gd name="connsiteX0" fmla="*/ 1082871 w 1082871"/>
              <a:gd name="connsiteY0" fmla="*/ 1280541 h 1280541"/>
              <a:gd name="connsiteX1" fmla="*/ 0 w 1082871"/>
              <a:gd name="connsiteY1" fmla="*/ 973233 h 1280541"/>
              <a:gd name="connsiteX2" fmla="*/ 0 w 1082871"/>
              <a:gd name="connsiteY2" fmla="*/ 307308 h 1280541"/>
              <a:gd name="connsiteX3" fmla="*/ 1082871 w 1082871"/>
              <a:gd name="connsiteY3" fmla="*/ 0 h 1280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82871" h="1280541" stroke="0" extrusionOk="0">
                <a:moveTo>
                  <a:pt x="1082871" y="1280541"/>
                </a:moveTo>
                <a:cubicBezTo>
                  <a:pt x="487714" y="1261531"/>
                  <a:pt x="-6580" y="1131611"/>
                  <a:pt x="0" y="973233"/>
                </a:cubicBezTo>
                <a:cubicBezTo>
                  <a:pt x="-58989" y="693526"/>
                  <a:pt x="-22684" y="543988"/>
                  <a:pt x="0" y="307308"/>
                </a:cubicBezTo>
                <a:cubicBezTo>
                  <a:pt x="36702" y="154314"/>
                  <a:pt x="561080" y="-32267"/>
                  <a:pt x="1082871" y="0"/>
                </a:cubicBezTo>
                <a:cubicBezTo>
                  <a:pt x="1135944" y="323725"/>
                  <a:pt x="1040655" y="686976"/>
                  <a:pt x="1082871" y="1280541"/>
                </a:cubicBezTo>
                <a:close/>
              </a:path>
              <a:path w="1082871" h="1280541" fill="none" extrusionOk="0">
                <a:moveTo>
                  <a:pt x="1082871" y="1280541"/>
                </a:moveTo>
                <a:cubicBezTo>
                  <a:pt x="487900" y="1293155"/>
                  <a:pt x="-9151" y="1165579"/>
                  <a:pt x="0" y="973233"/>
                </a:cubicBezTo>
                <a:cubicBezTo>
                  <a:pt x="50805" y="656887"/>
                  <a:pt x="-18863" y="397169"/>
                  <a:pt x="0" y="307308"/>
                </a:cubicBezTo>
                <a:cubicBezTo>
                  <a:pt x="77954" y="84817"/>
                  <a:pt x="429264" y="-5839"/>
                  <a:pt x="1082871" y="0"/>
                </a:cubicBezTo>
              </a:path>
              <a:path w="1082871" h="1280541" fill="none" stroke="0" extrusionOk="0">
                <a:moveTo>
                  <a:pt x="1082871" y="1280541"/>
                </a:moveTo>
                <a:cubicBezTo>
                  <a:pt x="501987" y="1295643"/>
                  <a:pt x="-4229" y="1141235"/>
                  <a:pt x="0" y="973233"/>
                </a:cubicBezTo>
                <a:cubicBezTo>
                  <a:pt x="5907" y="683317"/>
                  <a:pt x="80" y="446863"/>
                  <a:pt x="0" y="307308"/>
                </a:cubicBezTo>
                <a:cubicBezTo>
                  <a:pt x="36054" y="117587"/>
                  <a:pt x="506520" y="1557"/>
                  <a:pt x="1082871" y="0"/>
                </a:cubicBezTo>
              </a:path>
            </a:pathLst>
          </a:custGeom>
          <a:ln w="38100">
            <a:prstDash val="dash"/>
            <a:extLst>
              <a:ext uri="{C807C97D-BFC1-408E-A445-0C87EB9F89A2}">
                <ask:lineSketchStyleProps xmlns:ask="http://schemas.microsoft.com/office/drawing/2018/sketchyshapes" sd="2005684956">
                  <a:prstGeom prst="leftBracket">
                    <a:avLst>
                      <a:gd name="adj" fmla="val 28379"/>
                    </a:avLst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0869A91-059A-427B-887C-CD52D3B84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/>
              <a:t>35</a:t>
            </a:r>
          </a:p>
        </p:txBody>
      </p:sp>
    </p:spTree>
    <p:extLst>
      <p:ext uri="{BB962C8B-B14F-4D97-AF65-F5344CB8AC3E}">
        <p14:creationId xmlns:p14="http://schemas.microsoft.com/office/powerpoint/2010/main" val="97074395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24E49D-EB56-CDCB-1A43-BB295A86B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Codificador “Decimal </a:t>
            </a:r>
            <a:r>
              <a:rPr lang="pt-BR" dirty="0">
                <a:sym typeface="Wingdings" panose="05000000000000000000" pitchFamily="2" charset="2"/>
              </a:rPr>
              <a:t> Binário” – Circuito combinacional</a:t>
            </a:r>
            <a:endParaRPr lang="pt-BR" dirty="0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DC20AFEC-F015-4051-B277-3CE72DFB1B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843953" cy="4351338"/>
          </a:xfrm>
        </p:spPr>
        <p:txBody>
          <a:bodyPr/>
          <a:lstStyle/>
          <a:p>
            <a:pPr algn="just"/>
            <a:r>
              <a:rPr lang="pt-BR" dirty="0"/>
              <a:t>Através da tabela verdade é possível obter facilmente as expressões mínimas de cada saída.</a:t>
            </a:r>
          </a:p>
          <a:p>
            <a:pPr algn="just"/>
            <a:endParaRPr lang="pt-BR" dirty="0"/>
          </a:p>
          <a:p>
            <a:pPr algn="just"/>
            <a:endParaRPr lang="pt-BR" dirty="0"/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801F07BA-803D-4B24-BAAF-41EA176856DC}"/>
              </a:ext>
            </a:extLst>
          </p:cNvPr>
          <p:cNvGraphicFramePr>
            <a:graphicFrameLocks noGrp="1"/>
          </p:cNvGraphicFramePr>
          <p:nvPr/>
        </p:nvGraphicFramePr>
        <p:xfrm>
          <a:off x="7288738" y="1924100"/>
          <a:ext cx="3637505" cy="435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3793">
                  <a:extLst>
                    <a:ext uri="{9D8B030D-6E8A-4147-A177-3AD203B41FA5}">
                      <a16:colId xmlns:a16="http://schemas.microsoft.com/office/drawing/2014/main" val="2422706259"/>
                    </a:ext>
                  </a:extLst>
                </a:gridCol>
                <a:gridCol w="625928">
                  <a:extLst>
                    <a:ext uri="{9D8B030D-6E8A-4147-A177-3AD203B41FA5}">
                      <a16:colId xmlns:a16="http://schemas.microsoft.com/office/drawing/2014/main" val="1048144912"/>
                    </a:ext>
                  </a:extLst>
                </a:gridCol>
                <a:gridCol w="625928">
                  <a:extLst>
                    <a:ext uri="{9D8B030D-6E8A-4147-A177-3AD203B41FA5}">
                      <a16:colId xmlns:a16="http://schemas.microsoft.com/office/drawing/2014/main" val="408744445"/>
                    </a:ext>
                  </a:extLst>
                </a:gridCol>
                <a:gridCol w="625928">
                  <a:extLst>
                    <a:ext uri="{9D8B030D-6E8A-4147-A177-3AD203B41FA5}">
                      <a16:colId xmlns:a16="http://schemas.microsoft.com/office/drawing/2014/main" val="3640525091"/>
                    </a:ext>
                  </a:extLst>
                </a:gridCol>
                <a:gridCol w="625928">
                  <a:extLst>
                    <a:ext uri="{9D8B030D-6E8A-4147-A177-3AD203B41FA5}">
                      <a16:colId xmlns:a16="http://schemas.microsoft.com/office/drawing/2014/main" val="22535308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9513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9501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4948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09543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483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4384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5388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2953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9297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11165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3212319"/>
                  </a:ext>
                </a:extLst>
              </a:tr>
            </a:tbl>
          </a:graphicData>
        </a:graphic>
      </p:graphicFrame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A9AEF83-DBFC-45A4-9BEC-C64AEB5DA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767862846"/>
      </p:ext>
    </p:extLst>
  </p:cSld>
  <p:clrMapOvr>
    <a:masterClrMapping/>
  </p:clrMapOvr>
  <p:transition spd="slow">
    <p:cover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427EED-7B7F-D6AC-6C01-70E63600B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Decodificador “Binário </a:t>
            </a:r>
            <a:r>
              <a:rPr lang="pt-BR" dirty="0">
                <a:sym typeface="Wingdings" panose="05000000000000000000" pitchFamily="2" charset="2"/>
              </a:rPr>
              <a:t> Decimal” – Circuito Combinacional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ela 3">
                <a:extLst>
                  <a:ext uri="{FF2B5EF4-FFF2-40B4-BE49-F238E27FC236}">
                    <a16:creationId xmlns:a16="http://schemas.microsoft.com/office/drawing/2014/main" id="{4532F266-5930-2029-9885-EBB081A08CA7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071860" y="2521343"/>
              <a:ext cx="4986042" cy="373912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49509">
                      <a:extLst>
                        <a:ext uri="{9D8B030D-6E8A-4147-A177-3AD203B41FA5}">
                          <a16:colId xmlns:a16="http://schemas.microsoft.com/office/drawing/2014/main" val="1874362615"/>
                        </a:ext>
                      </a:extLst>
                    </a:gridCol>
                    <a:gridCol w="971756">
                      <a:extLst>
                        <a:ext uri="{9D8B030D-6E8A-4147-A177-3AD203B41FA5}">
                          <a16:colId xmlns:a16="http://schemas.microsoft.com/office/drawing/2014/main" val="1191165301"/>
                        </a:ext>
                      </a:extLst>
                    </a:gridCol>
                    <a:gridCol w="971756">
                      <a:extLst>
                        <a:ext uri="{9D8B030D-6E8A-4147-A177-3AD203B41FA5}">
                          <a16:colId xmlns:a16="http://schemas.microsoft.com/office/drawing/2014/main" val="1598401684"/>
                        </a:ext>
                      </a:extLst>
                    </a:gridCol>
                    <a:gridCol w="971756">
                      <a:extLst>
                        <a:ext uri="{9D8B030D-6E8A-4147-A177-3AD203B41FA5}">
                          <a16:colId xmlns:a16="http://schemas.microsoft.com/office/drawing/2014/main" val="3493507002"/>
                        </a:ext>
                      </a:extLst>
                    </a:gridCol>
                    <a:gridCol w="971756">
                      <a:extLst>
                        <a:ext uri="{9D8B030D-6E8A-4147-A177-3AD203B41FA5}">
                          <a16:colId xmlns:a16="http://schemas.microsoft.com/office/drawing/2014/main" val="2880839528"/>
                        </a:ext>
                      </a:extLst>
                    </a:gridCol>
                    <a:gridCol w="549509">
                      <a:extLst>
                        <a:ext uri="{9D8B030D-6E8A-4147-A177-3AD203B41FA5}">
                          <a16:colId xmlns:a16="http://schemas.microsoft.com/office/drawing/2014/main" val="2380178616"/>
                        </a:ext>
                      </a:extLst>
                    </a:gridCol>
                  </a:tblGrid>
                  <a:tr h="549509">
                    <a:tc>
                      <a:txBody>
                        <a:bodyPr/>
                        <a:lstStyle/>
                        <a:p>
                          <a:pPr algn="ctr"/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9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9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85029" marR="85029" marT="42514" marB="42514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pt-BR" sz="29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C</a:t>
                          </a:r>
                        </a:p>
                      </a:txBody>
                      <a:tcPr marL="85029" marR="85029" marT="42514" marB="42514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56145574"/>
                      </a:ext>
                    </a:extLst>
                  </a:tr>
                  <a:tr h="660026">
                    <a:tc row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9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9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A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85029" marR="85029" marT="42514" marB="42514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9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9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B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2868251530"/>
                      </a:ext>
                    </a:extLst>
                  </a:tr>
                  <a:tr h="660026">
                    <a:tc v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29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B</a:t>
                          </a:r>
                        </a:p>
                      </a:txBody>
                      <a:tcPr marL="85029" marR="85029" marT="42514" marB="42514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856427081"/>
                      </a:ext>
                    </a:extLst>
                  </a:tr>
                  <a:tr h="660026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pt-BR" sz="29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</a:t>
                          </a:r>
                        </a:p>
                      </a:txBody>
                      <a:tcPr marL="85029" marR="85029" marT="42514" marB="42514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X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X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24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X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77490832"/>
                      </a:ext>
                    </a:extLst>
                  </a:tr>
                  <a:tr h="660026">
                    <a:tc vMerge="1">
                      <a:txBody>
                        <a:bodyPr/>
                        <a:lstStyle/>
                        <a:p>
                          <a:pPr algn="ctr"/>
                          <a:r>
                            <a:rPr lang="pt-BR" sz="2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X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X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9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9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B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44599753"/>
                      </a:ext>
                    </a:extLst>
                  </a:tr>
                  <a:tr h="549509">
                    <a:tc>
                      <a:txBody>
                        <a:bodyPr/>
                        <a:lstStyle/>
                        <a:p>
                          <a:pPr algn="ctr"/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9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9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D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pt-BR" sz="29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D</a:t>
                          </a:r>
                        </a:p>
                      </a:txBody>
                      <a:tcPr marL="85029" marR="85029" marT="42514" marB="42514"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9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9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D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864724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ela 3">
                <a:extLst>
                  <a:ext uri="{FF2B5EF4-FFF2-40B4-BE49-F238E27FC236}">
                    <a16:creationId xmlns:a16="http://schemas.microsoft.com/office/drawing/2014/main" id="{4532F266-5930-2029-9885-EBB081A08CA7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071860" y="2521343"/>
              <a:ext cx="4986042" cy="373912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49509">
                      <a:extLst>
                        <a:ext uri="{9D8B030D-6E8A-4147-A177-3AD203B41FA5}">
                          <a16:colId xmlns:a16="http://schemas.microsoft.com/office/drawing/2014/main" val="1874362615"/>
                        </a:ext>
                      </a:extLst>
                    </a:gridCol>
                    <a:gridCol w="971756">
                      <a:extLst>
                        <a:ext uri="{9D8B030D-6E8A-4147-A177-3AD203B41FA5}">
                          <a16:colId xmlns:a16="http://schemas.microsoft.com/office/drawing/2014/main" val="1191165301"/>
                        </a:ext>
                      </a:extLst>
                    </a:gridCol>
                    <a:gridCol w="971756">
                      <a:extLst>
                        <a:ext uri="{9D8B030D-6E8A-4147-A177-3AD203B41FA5}">
                          <a16:colId xmlns:a16="http://schemas.microsoft.com/office/drawing/2014/main" val="1598401684"/>
                        </a:ext>
                      </a:extLst>
                    </a:gridCol>
                    <a:gridCol w="971756">
                      <a:extLst>
                        <a:ext uri="{9D8B030D-6E8A-4147-A177-3AD203B41FA5}">
                          <a16:colId xmlns:a16="http://schemas.microsoft.com/office/drawing/2014/main" val="3493507002"/>
                        </a:ext>
                      </a:extLst>
                    </a:gridCol>
                    <a:gridCol w="971756">
                      <a:extLst>
                        <a:ext uri="{9D8B030D-6E8A-4147-A177-3AD203B41FA5}">
                          <a16:colId xmlns:a16="http://schemas.microsoft.com/office/drawing/2014/main" val="2880839528"/>
                        </a:ext>
                      </a:extLst>
                    </a:gridCol>
                    <a:gridCol w="549509">
                      <a:extLst>
                        <a:ext uri="{9D8B030D-6E8A-4147-A177-3AD203B41FA5}">
                          <a16:colId xmlns:a16="http://schemas.microsoft.com/office/drawing/2014/main" val="2380178616"/>
                        </a:ext>
                      </a:extLst>
                    </a:gridCol>
                  </a:tblGrid>
                  <a:tr h="549509">
                    <a:tc>
                      <a:txBody>
                        <a:bodyPr/>
                        <a:lstStyle/>
                        <a:p>
                          <a:pPr algn="ctr"/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85029" marR="85029" marT="42514" marB="42514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28125" t="-10000" r="-128125" b="-612222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pt-BR" sz="29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C</a:t>
                          </a:r>
                        </a:p>
                      </a:txBody>
                      <a:tcPr marL="85029" marR="85029" marT="42514" marB="42514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56145574"/>
                      </a:ext>
                    </a:extLst>
                  </a:tr>
                  <a:tr h="660026">
                    <a:tc rowSpan="2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85029" marR="85029" marT="42514" marB="42514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45622" r="-811111" b="-1539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56250" t="-90826" r="-356250" b="-4055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156250" t="-90826" r="-256250" b="-4055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257862" t="-90826" r="-157862" b="-4055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355625" t="-90826" r="-56875" b="-4055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810000" t="-90826" r="-1111" b="-4055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68251530"/>
                      </a:ext>
                    </a:extLst>
                  </a:tr>
                  <a:tr h="660026">
                    <a:tc v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56250" t="-192593" r="-356250" b="-3092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156250" t="-192593" r="-256250" b="-3092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257862" t="-192593" r="-157862" b="-3092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355625" t="-192593" r="-56875" b="-309259"/>
                          </a:stretch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29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B</a:t>
                          </a:r>
                        </a:p>
                      </a:txBody>
                      <a:tcPr marL="85029" marR="85029" marT="42514" marB="42514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856427081"/>
                      </a:ext>
                    </a:extLst>
                  </a:tr>
                  <a:tr h="660026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pt-BR" sz="29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</a:t>
                          </a:r>
                        </a:p>
                      </a:txBody>
                      <a:tcPr marL="85029" marR="85029" marT="42514" marB="42514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56250" t="-292593" r="-356250" b="-2092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156250" t="-292593" r="-256250" b="-2092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24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355625" t="-292593" r="-56875" b="-209259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77490832"/>
                      </a:ext>
                    </a:extLst>
                  </a:tr>
                  <a:tr h="660026">
                    <a:tc vMerge="1">
                      <a:txBody>
                        <a:bodyPr/>
                        <a:lstStyle/>
                        <a:p>
                          <a:pPr algn="ctr"/>
                          <a:r>
                            <a:rPr lang="pt-BR" sz="2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56250" t="-388991" r="-356250" b="-1073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156250" t="-388991" r="-256250" b="-1073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257862" t="-388991" r="-157862" b="-1073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355625" t="-388991" r="-56875" b="-1073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10000" t="-388991" r="-1111" b="-1073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44599753"/>
                      </a:ext>
                    </a:extLst>
                  </a:tr>
                  <a:tr h="549509">
                    <a:tc>
                      <a:txBody>
                        <a:bodyPr/>
                        <a:lstStyle/>
                        <a:p>
                          <a:pPr algn="ctr"/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6250" t="-592222" r="-356250" b="-30000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pt-BR" sz="29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D</a:t>
                          </a:r>
                        </a:p>
                      </a:txBody>
                      <a:tcPr marL="85029" marR="85029" marT="42514" marB="42514"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55625" t="-592222" r="-56875" b="-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864724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CaixaDeTexto 5">
            <a:extLst>
              <a:ext uri="{FF2B5EF4-FFF2-40B4-BE49-F238E27FC236}">
                <a16:creationId xmlns:a16="http://schemas.microsoft.com/office/drawing/2014/main" id="{34276C31-197B-425D-A6B7-CFFFD5747EC0}"/>
              </a:ext>
            </a:extLst>
          </p:cNvPr>
          <p:cNvSpPr txBox="1"/>
          <p:nvPr/>
        </p:nvSpPr>
        <p:spPr>
          <a:xfrm>
            <a:off x="996188" y="2521343"/>
            <a:ext cx="6174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solidFill>
                  <a:srgbClr val="6F227C"/>
                </a:solidFill>
                <a:latin typeface="+mj-lt"/>
              </a:rPr>
              <a:t>S8</a:t>
            </a:r>
            <a:endParaRPr lang="pt-BR" b="1" dirty="0">
              <a:solidFill>
                <a:srgbClr val="6F227C"/>
              </a:solidFill>
              <a:latin typeface="+mj-lt"/>
            </a:endParaRPr>
          </a:p>
        </p:txBody>
      </p:sp>
      <p:sp>
        <p:nvSpPr>
          <p:cNvPr id="8" name="Colchete Esquerdo 7">
            <a:extLst>
              <a:ext uri="{FF2B5EF4-FFF2-40B4-BE49-F238E27FC236}">
                <a16:creationId xmlns:a16="http://schemas.microsoft.com/office/drawing/2014/main" id="{EB122804-C735-8AAE-7FD2-7FC676E13A49}"/>
              </a:ext>
            </a:extLst>
          </p:cNvPr>
          <p:cNvSpPr/>
          <p:nvPr/>
        </p:nvSpPr>
        <p:spPr>
          <a:xfrm rot="10800000">
            <a:off x="1447796" y="4424933"/>
            <a:ext cx="1082871" cy="1280541"/>
          </a:xfrm>
          <a:custGeom>
            <a:avLst/>
            <a:gdLst>
              <a:gd name="connsiteX0" fmla="*/ 1082871 w 1082871"/>
              <a:gd name="connsiteY0" fmla="*/ 1280541 h 1280541"/>
              <a:gd name="connsiteX1" fmla="*/ 0 w 1082871"/>
              <a:gd name="connsiteY1" fmla="*/ 973233 h 1280541"/>
              <a:gd name="connsiteX2" fmla="*/ 0 w 1082871"/>
              <a:gd name="connsiteY2" fmla="*/ 307308 h 1280541"/>
              <a:gd name="connsiteX3" fmla="*/ 1082871 w 1082871"/>
              <a:gd name="connsiteY3" fmla="*/ 0 h 1280541"/>
              <a:gd name="connsiteX4" fmla="*/ 1082871 w 1082871"/>
              <a:gd name="connsiteY4" fmla="*/ 1280541 h 1280541"/>
              <a:gd name="connsiteX0" fmla="*/ 1082871 w 1082871"/>
              <a:gd name="connsiteY0" fmla="*/ 1280541 h 1280541"/>
              <a:gd name="connsiteX1" fmla="*/ 0 w 1082871"/>
              <a:gd name="connsiteY1" fmla="*/ 973233 h 1280541"/>
              <a:gd name="connsiteX2" fmla="*/ 0 w 1082871"/>
              <a:gd name="connsiteY2" fmla="*/ 307308 h 1280541"/>
              <a:gd name="connsiteX3" fmla="*/ 1082871 w 1082871"/>
              <a:gd name="connsiteY3" fmla="*/ 0 h 1280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82871" h="1280541" stroke="0" extrusionOk="0">
                <a:moveTo>
                  <a:pt x="1082871" y="1280541"/>
                </a:moveTo>
                <a:cubicBezTo>
                  <a:pt x="487714" y="1261531"/>
                  <a:pt x="-6580" y="1131611"/>
                  <a:pt x="0" y="973233"/>
                </a:cubicBezTo>
                <a:cubicBezTo>
                  <a:pt x="-58989" y="693526"/>
                  <a:pt x="-22684" y="543988"/>
                  <a:pt x="0" y="307308"/>
                </a:cubicBezTo>
                <a:cubicBezTo>
                  <a:pt x="36702" y="154314"/>
                  <a:pt x="561080" y="-32267"/>
                  <a:pt x="1082871" y="0"/>
                </a:cubicBezTo>
                <a:cubicBezTo>
                  <a:pt x="1135944" y="323725"/>
                  <a:pt x="1040655" y="686976"/>
                  <a:pt x="1082871" y="1280541"/>
                </a:cubicBezTo>
                <a:close/>
              </a:path>
              <a:path w="1082871" h="1280541" fill="none" extrusionOk="0">
                <a:moveTo>
                  <a:pt x="1082871" y="1280541"/>
                </a:moveTo>
                <a:cubicBezTo>
                  <a:pt x="487900" y="1293155"/>
                  <a:pt x="-9151" y="1165579"/>
                  <a:pt x="0" y="973233"/>
                </a:cubicBezTo>
                <a:cubicBezTo>
                  <a:pt x="50805" y="656887"/>
                  <a:pt x="-18863" y="397169"/>
                  <a:pt x="0" y="307308"/>
                </a:cubicBezTo>
                <a:cubicBezTo>
                  <a:pt x="77954" y="84817"/>
                  <a:pt x="429264" y="-5839"/>
                  <a:pt x="1082871" y="0"/>
                </a:cubicBezTo>
              </a:path>
              <a:path w="1082871" h="1280541" fill="none" stroke="0" extrusionOk="0">
                <a:moveTo>
                  <a:pt x="1082871" y="1280541"/>
                </a:moveTo>
                <a:cubicBezTo>
                  <a:pt x="501987" y="1295643"/>
                  <a:pt x="-4229" y="1141235"/>
                  <a:pt x="0" y="973233"/>
                </a:cubicBezTo>
                <a:cubicBezTo>
                  <a:pt x="5907" y="683317"/>
                  <a:pt x="80" y="446863"/>
                  <a:pt x="0" y="307308"/>
                </a:cubicBezTo>
                <a:cubicBezTo>
                  <a:pt x="36054" y="117587"/>
                  <a:pt x="506520" y="1557"/>
                  <a:pt x="1082871" y="0"/>
                </a:cubicBezTo>
              </a:path>
            </a:pathLst>
          </a:custGeom>
          <a:ln w="38100">
            <a:prstDash val="dash"/>
            <a:extLst>
              <a:ext uri="{C807C97D-BFC1-408E-A445-0C87EB9F89A2}">
                <ask:lineSketchStyleProps xmlns:ask="http://schemas.microsoft.com/office/drawing/2018/sketchyshapes" sd="2005684956">
                  <a:prstGeom prst="leftBracket">
                    <a:avLst>
                      <a:gd name="adj" fmla="val 28379"/>
                    </a:avLst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olchete Esquerdo 8">
            <a:extLst>
              <a:ext uri="{FF2B5EF4-FFF2-40B4-BE49-F238E27FC236}">
                <a16:creationId xmlns:a16="http://schemas.microsoft.com/office/drawing/2014/main" id="{F236F645-9833-AE5A-581E-2B45D9B3401C}"/>
              </a:ext>
            </a:extLst>
          </p:cNvPr>
          <p:cNvSpPr/>
          <p:nvPr/>
        </p:nvSpPr>
        <p:spPr>
          <a:xfrm>
            <a:off x="4590076" y="4424933"/>
            <a:ext cx="1082871" cy="1280541"/>
          </a:xfrm>
          <a:custGeom>
            <a:avLst/>
            <a:gdLst>
              <a:gd name="connsiteX0" fmla="*/ 1082871 w 1082871"/>
              <a:gd name="connsiteY0" fmla="*/ 1280541 h 1280541"/>
              <a:gd name="connsiteX1" fmla="*/ 0 w 1082871"/>
              <a:gd name="connsiteY1" fmla="*/ 973233 h 1280541"/>
              <a:gd name="connsiteX2" fmla="*/ 0 w 1082871"/>
              <a:gd name="connsiteY2" fmla="*/ 307308 h 1280541"/>
              <a:gd name="connsiteX3" fmla="*/ 1082871 w 1082871"/>
              <a:gd name="connsiteY3" fmla="*/ 0 h 1280541"/>
              <a:gd name="connsiteX4" fmla="*/ 1082871 w 1082871"/>
              <a:gd name="connsiteY4" fmla="*/ 1280541 h 1280541"/>
              <a:gd name="connsiteX0" fmla="*/ 1082871 w 1082871"/>
              <a:gd name="connsiteY0" fmla="*/ 1280541 h 1280541"/>
              <a:gd name="connsiteX1" fmla="*/ 0 w 1082871"/>
              <a:gd name="connsiteY1" fmla="*/ 973233 h 1280541"/>
              <a:gd name="connsiteX2" fmla="*/ 0 w 1082871"/>
              <a:gd name="connsiteY2" fmla="*/ 307308 h 1280541"/>
              <a:gd name="connsiteX3" fmla="*/ 1082871 w 1082871"/>
              <a:gd name="connsiteY3" fmla="*/ 0 h 1280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82871" h="1280541" stroke="0" extrusionOk="0">
                <a:moveTo>
                  <a:pt x="1082871" y="1280541"/>
                </a:moveTo>
                <a:cubicBezTo>
                  <a:pt x="487714" y="1261531"/>
                  <a:pt x="-6580" y="1131611"/>
                  <a:pt x="0" y="973233"/>
                </a:cubicBezTo>
                <a:cubicBezTo>
                  <a:pt x="-58989" y="693526"/>
                  <a:pt x="-22684" y="543988"/>
                  <a:pt x="0" y="307308"/>
                </a:cubicBezTo>
                <a:cubicBezTo>
                  <a:pt x="36702" y="154314"/>
                  <a:pt x="561080" y="-32267"/>
                  <a:pt x="1082871" y="0"/>
                </a:cubicBezTo>
                <a:cubicBezTo>
                  <a:pt x="1135944" y="323725"/>
                  <a:pt x="1040655" y="686976"/>
                  <a:pt x="1082871" y="1280541"/>
                </a:cubicBezTo>
                <a:close/>
              </a:path>
              <a:path w="1082871" h="1280541" fill="none" extrusionOk="0">
                <a:moveTo>
                  <a:pt x="1082871" y="1280541"/>
                </a:moveTo>
                <a:cubicBezTo>
                  <a:pt x="487900" y="1293155"/>
                  <a:pt x="-9151" y="1165579"/>
                  <a:pt x="0" y="973233"/>
                </a:cubicBezTo>
                <a:cubicBezTo>
                  <a:pt x="50805" y="656887"/>
                  <a:pt x="-18863" y="397169"/>
                  <a:pt x="0" y="307308"/>
                </a:cubicBezTo>
                <a:cubicBezTo>
                  <a:pt x="77954" y="84817"/>
                  <a:pt x="429264" y="-5839"/>
                  <a:pt x="1082871" y="0"/>
                </a:cubicBezTo>
              </a:path>
              <a:path w="1082871" h="1280541" fill="none" stroke="0" extrusionOk="0">
                <a:moveTo>
                  <a:pt x="1082871" y="1280541"/>
                </a:moveTo>
                <a:cubicBezTo>
                  <a:pt x="501987" y="1295643"/>
                  <a:pt x="-4229" y="1141235"/>
                  <a:pt x="0" y="973233"/>
                </a:cubicBezTo>
                <a:cubicBezTo>
                  <a:pt x="5907" y="683317"/>
                  <a:pt x="80" y="446863"/>
                  <a:pt x="0" y="307308"/>
                </a:cubicBezTo>
                <a:cubicBezTo>
                  <a:pt x="36054" y="117587"/>
                  <a:pt x="506520" y="1557"/>
                  <a:pt x="1082871" y="0"/>
                </a:cubicBezTo>
              </a:path>
            </a:pathLst>
          </a:custGeom>
          <a:ln w="38100">
            <a:prstDash val="dash"/>
            <a:extLst>
              <a:ext uri="{C807C97D-BFC1-408E-A445-0C87EB9F89A2}">
                <ask:lineSketchStyleProps xmlns:ask="http://schemas.microsoft.com/office/drawing/2018/sketchyshapes" sd="2005684956">
                  <a:prstGeom prst="leftBracket">
                    <a:avLst>
                      <a:gd name="adj" fmla="val 28379"/>
                    </a:avLst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Tabela 8">
                <a:extLst>
                  <a:ext uri="{FF2B5EF4-FFF2-40B4-BE49-F238E27FC236}">
                    <a16:creationId xmlns:a16="http://schemas.microsoft.com/office/drawing/2014/main" id="{1CD7E1A5-9936-EDF7-C797-70CBCC2B0DD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91005490"/>
                  </p:ext>
                </p:extLst>
              </p:nvPr>
            </p:nvGraphicFramePr>
            <p:xfrm>
              <a:off x="7124701" y="1663700"/>
              <a:ext cx="3724274" cy="503224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52524">
                      <a:extLst>
                        <a:ext uri="{9D8B030D-6E8A-4147-A177-3AD203B41FA5}">
                          <a16:colId xmlns:a16="http://schemas.microsoft.com/office/drawing/2014/main" val="1194101161"/>
                        </a:ext>
                      </a:extLst>
                    </a:gridCol>
                    <a:gridCol w="2571750">
                      <a:extLst>
                        <a:ext uri="{9D8B030D-6E8A-4147-A177-3AD203B41FA5}">
                          <a16:colId xmlns:a16="http://schemas.microsoft.com/office/drawing/2014/main" val="239271039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DEC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EXPRESSÃO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190234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40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4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A</m:t>
                                    </m:r>
                                  </m:e>
                                </m:acc>
                                <m:acc>
                                  <m:accPr>
                                    <m:chr m:val="̅"/>
                                    <m:ctrlPr>
                                      <a:rPr lang="pt-BR" sz="240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4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B</m:t>
                                    </m:r>
                                  </m:e>
                                </m:acc>
                                <m:acc>
                                  <m:accPr>
                                    <m:chr m:val="̅"/>
                                    <m:ctrlPr>
                                      <a:rPr lang="pt-BR" sz="240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4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C</m:t>
                                    </m:r>
                                  </m:e>
                                </m:acc>
                                <m:acc>
                                  <m:accPr>
                                    <m:chr m:val="̅"/>
                                    <m:ctrlPr>
                                      <a:rPr lang="pt-BR" sz="240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4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D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400" i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464908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40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4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A</m:t>
                                    </m:r>
                                  </m:e>
                                </m:acc>
                                <m:acc>
                                  <m:accPr>
                                    <m:chr m:val="̅"/>
                                    <m:ctrlPr>
                                      <a:rPr lang="pt-BR" sz="240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4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B</m:t>
                                    </m:r>
                                  </m:e>
                                </m:acc>
                                <m:acc>
                                  <m:accPr>
                                    <m:chr m:val="̅"/>
                                    <m:ctrlPr>
                                      <a:rPr lang="pt-BR" sz="240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4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C</m:t>
                                    </m:r>
                                  </m:e>
                                </m:acc>
                                <m:r>
                                  <m:rPr>
                                    <m:sty m:val="p"/>
                                  </m:rP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D</m:t>
                                </m:r>
                              </m:oMath>
                            </m:oMathPara>
                          </a14:m>
                          <a:endParaRPr lang="pt-BR" sz="2400" i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260297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40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4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B</m:t>
                                    </m:r>
                                  </m:e>
                                </m:acc>
                                <m:r>
                                  <m:rPr>
                                    <m:sty m:val="p"/>
                                  </m:rP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C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pt-BR" sz="240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4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D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70581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40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4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B</m:t>
                                    </m:r>
                                  </m:e>
                                </m:acc>
                                <m:r>
                                  <m:rPr>
                                    <m:sty m:val="p"/>
                                  </m:rP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CD</m:t>
                                </m:r>
                              </m:oMath>
                            </m:oMathPara>
                          </a14:m>
                          <a:endParaRPr lang="pt-BR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834076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B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pt-BR" sz="240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4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C</m:t>
                                    </m:r>
                                  </m:e>
                                </m:acc>
                                <m:acc>
                                  <m:accPr>
                                    <m:chr m:val="̅"/>
                                    <m:ctrlPr>
                                      <a:rPr lang="pt-BR" sz="240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4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D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991355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B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pt-BR" sz="240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4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C</m:t>
                                    </m:r>
                                  </m:e>
                                </m:acc>
                                <m:r>
                                  <m:rPr>
                                    <m:sty m:val="p"/>
                                  </m:rP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D</m:t>
                                </m:r>
                              </m:oMath>
                            </m:oMathPara>
                          </a14:m>
                          <a:endParaRPr lang="pt-BR" sz="2400" i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966344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BC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pt-BR" sz="240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4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D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400" i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616785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BCD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364433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pt-BR" sz="2400" i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8110151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1975857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" name="Tabela 8">
                <a:extLst>
                  <a:ext uri="{FF2B5EF4-FFF2-40B4-BE49-F238E27FC236}">
                    <a16:creationId xmlns:a16="http://schemas.microsoft.com/office/drawing/2014/main" id="{1CD7E1A5-9936-EDF7-C797-70CBCC2B0DD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91005490"/>
                  </p:ext>
                </p:extLst>
              </p:nvPr>
            </p:nvGraphicFramePr>
            <p:xfrm>
              <a:off x="7124701" y="1663700"/>
              <a:ext cx="3724274" cy="503224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52524">
                      <a:extLst>
                        <a:ext uri="{9D8B030D-6E8A-4147-A177-3AD203B41FA5}">
                          <a16:colId xmlns:a16="http://schemas.microsoft.com/office/drawing/2014/main" val="1194101161"/>
                        </a:ext>
                      </a:extLst>
                    </a:gridCol>
                    <a:gridCol w="2571750">
                      <a:extLst>
                        <a:ext uri="{9D8B030D-6E8A-4147-A177-3AD203B41FA5}">
                          <a16:colId xmlns:a16="http://schemas.microsoft.com/office/drawing/2014/main" val="2392710391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DEC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EXPRESSÃO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19023437"/>
                      </a:ext>
                    </a:extLst>
                  </a:tr>
                  <a:tr h="45796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3"/>
                          <a:stretch>
                            <a:fillRect l="-44917" t="-109333" r="-946" b="-932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46490845"/>
                      </a:ext>
                    </a:extLst>
                  </a:tr>
                  <a:tr h="45796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3"/>
                          <a:stretch>
                            <a:fillRect l="-44917" t="-206579" r="-946" b="-81973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2602970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3"/>
                          <a:stretch>
                            <a:fillRect l="-44917" t="-310667" r="-946" b="-7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705812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3"/>
                          <a:stretch>
                            <a:fillRect l="-44917" t="-410667" r="-946" b="-6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83407616"/>
                      </a:ext>
                    </a:extLst>
                  </a:tr>
                  <a:tr h="45796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3"/>
                          <a:stretch>
                            <a:fillRect l="-44917" t="-510667" r="-946" b="-5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9135588"/>
                      </a:ext>
                    </a:extLst>
                  </a:tr>
                  <a:tr h="45796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3"/>
                          <a:stretch>
                            <a:fillRect l="-44917" t="-610667" r="-946" b="-4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96634445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3"/>
                          <a:stretch>
                            <a:fillRect l="-44917" t="-701316" r="-946" b="-3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6167856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BCD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36443396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pt-BR" sz="2400" i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811015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1975857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126B91B-23DF-4BD7-86BD-7CD404970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/>
              <a:t>36</a:t>
            </a:r>
          </a:p>
        </p:txBody>
      </p:sp>
    </p:spTree>
    <p:extLst>
      <p:ext uri="{BB962C8B-B14F-4D97-AF65-F5344CB8AC3E}">
        <p14:creationId xmlns:p14="http://schemas.microsoft.com/office/powerpoint/2010/main" val="21281531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427EED-7B7F-D6AC-6C01-70E63600B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Decodificador “Binário </a:t>
            </a:r>
            <a:r>
              <a:rPr lang="pt-BR" dirty="0">
                <a:sym typeface="Wingdings" panose="05000000000000000000" pitchFamily="2" charset="2"/>
              </a:rPr>
              <a:t> Decimal” – Circuito Combinacional</a:t>
            </a:r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ela 3">
                <a:extLst>
                  <a:ext uri="{FF2B5EF4-FFF2-40B4-BE49-F238E27FC236}">
                    <a16:creationId xmlns:a16="http://schemas.microsoft.com/office/drawing/2014/main" id="{4532F266-5930-2029-9885-EBB081A08CA7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071860" y="2521343"/>
              <a:ext cx="4986042" cy="373912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49509">
                      <a:extLst>
                        <a:ext uri="{9D8B030D-6E8A-4147-A177-3AD203B41FA5}">
                          <a16:colId xmlns:a16="http://schemas.microsoft.com/office/drawing/2014/main" val="1874362615"/>
                        </a:ext>
                      </a:extLst>
                    </a:gridCol>
                    <a:gridCol w="971756">
                      <a:extLst>
                        <a:ext uri="{9D8B030D-6E8A-4147-A177-3AD203B41FA5}">
                          <a16:colId xmlns:a16="http://schemas.microsoft.com/office/drawing/2014/main" val="1191165301"/>
                        </a:ext>
                      </a:extLst>
                    </a:gridCol>
                    <a:gridCol w="971756">
                      <a:extLst>
                        <a:ext uri="{9D8B030D-6E8A-4147-A177-3AD203B41FA5}">
                          <a16:colId xmlns:a16="http://schemas.microsoft.com/office/drawing/2014/main" val="1598401684"/>
                        </a:ext>
                      </a:extLst>
                    </a:gridCol>
                    <a:gridCol w="971756">
                      <a:extLst>
                        <a:ext uri="{9D8B030D-6E8A-4147-A177-3AD203B41FA5}">
                          <a16:colId xmlns:a16="http://schemas.microsoft.com/office/drawing/2014/main" val="3493507002"/>
                        </a:ext>
                      </a:extLst>
                    </a:gridCol>
                    <a:gridCol w="971756">
                      <a:extLst>
                        <a:ext uri="{9D8B030D-6E8A-4147-A177-3AD203B41FA5}">
                          <a16:colId xmlns:a16="http://schemas.microsoft.com/office/drawing/2014/main" val="2880839528"/>
                        </a:ext>
                      </a:extLst>
                    </a:gridCol>
                    <a:gridCol w="549509">
                      <a:extLst>
                        <a:ext uri="{9D8B030D-6E8A-4147-A177-3AD203B41FA5}">
                          <a16:colId xmlns:a16="http://schemas.microsoft.com/office/drawing/2014/main" val="2380178616"/>
                        </a:ext>
                      </a:extLst>
                    </a:gridCol>
                  </a:tblGrid>
                  <a:tr h="549509">
                    <a:tc>
                      <a:txBody>
                        <a:bodyPr/>
                        <a:lstStyle/>
                        <a:p>
                          <a:pPr algn="ctr"/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9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9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85029" marR="85029" marT="42514" marB="42514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pt-BR" sz="29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C</a:t>
                          </a:r>
                        </a:p>
                      </a:txBody>
                      <a:tcPr marL="85029" marR="85029" marT="42514" marB="42514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56145574"/>
                      </a:ext>
                    </a:extLst>
                  </a:tr>
                  <a:tr h="660026">
                    <a:tc row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9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9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A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85029" marR="85029" marT="42514" marB="42514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9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9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B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2868251530"/>
                      </a:ext>
                    </a:extLst>
                  </a:tr>
                  <a:tr h="660026">
                    <a:tc v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29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B</a:t>
                          </a:r>
                        </a:p>
                      </a:txBody>
                      <a:tcPr marL="85029" marR="85029" marT="42514" marB="42514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856427081"/>
                      </a:ext>
                    </a:extLst>
                  </a:tr>
                  <a:tr h="660026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pt-BR" sz="29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</a:t>
                          </a:r>
                        </a:p>
                      </a:txBody>
                      <a:tcPr marL="85029" marR="85029" marT="42514" marB="42514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X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X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24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X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77490832"/>
                      </a:ext>
                    </a:extLst>
                  </a:tr>
                  <a:tr h="660026">
                    <a:tc vMerge="1">
                      <a:txBody>
                        <a:bodyPr/>
                        <a:lstStyle/>
                        <a:p>
                          <a:pPr algn="ctr"/>
                          <a:r>
                            <a:rPr lang="pt-BR" sz="2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X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X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9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9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B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44599753"/>
                      </a:ext>
                    </a:extLst>
                  </a:tr>
                  <a:tr h="549509">
                    <a:tc>
                      <a:txBody>
                        <a:bodyPr/>
                        <a:lstStyle/>
                        <a:p>
                          <a:pPr algn="ctr"/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9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9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D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pt-BR" sz="29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D</a:t>
                          </a:r>
                        </a:p>
                      </a:txBody>
                      <a:tcPr marL="85029" marR="85029" marT="42514" marB="42514"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9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9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D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864724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ela 3">
                <a:extLst>
                  <a:ext uri="{FF2B5EF4-FFF2-40B4-BE49-F238E27FC236}">
                    <a16:creationId xmlns:a16="http://schemas.microsoft.com/office/drawing/2014/main" id="{4532F266-5930-2029-9885-EBB081A08CA7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071860" y="2521343"/>
              <a:ext cx="4986042" cy="373912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49509">
                      <a:extLst>
                        <a:ext uri="{9D8B030D-6E8A-4147-A177-3AD203B41FA5}">
                          <a16:colId xmlns:a16="http://schemas.microsoft.com/office/drawing/2014/main" val="1874362615"/>
                        </a:ext>
                      </a:extLst>
                    </a:gridCol>
                    <a:gridCol w="971756">
                      <a:extLst>
                        <a:ext uri="{9D8B030D-6E8A-4147-A177-3AD203B41FA5}">
                          <a16:colId xmlns:a16="http://schemas.microsoft.com/office/drawing/2014/main" val="1191165301"/>
                        </a:ext>
                      </a:extLst>
                    </a:gridCol>
                    <a:gridCol w="971756">
                      <a:extLst>
                        <a:ext uri="{9D8B030D-6E8A-4147-A177-3AD203B41FA5}">
                          <a16:colId xmlns:a16="http://schemas.microsoft.com/office/drawing/2014/main" val="1598401684"/>
                        </a:ext>
                      </a:extLst>
                    </a:gridCol>
                    <a:gridCol w="971756">
                      <a:extLst>
                        <a:ext uri="{9D8B030D-6E8A-4147-A177-3AD203B41FA5}">
                          <a16:colId xmlns:a16="http://schemas.microsoft.com/office/drawing/2014/main" val="3493507002"/>
                        </a:ext>
                      </a:extLst>
                    </a:gridCol>
                    <a:gridCol w="971756">
                      <a:extLst>
                        <a:ext uri="{9D8B030D-6E8A-4147-A177-3AD203B41FA5}">
                          <a16:colId xmlns:a16="http://schemas.microsoft.com/office/drawing/2014/main" val="2880839528"/>
                        </a:ext>
                      </a:extLst>
                    </a:gridCol>
                    <a:gridCol w="549509">
                      <a:extLst>
                        <a:ext uri="{9D8B030D-6E8A-4147-A177-3AD203B41FA5}">
                          <a16:colId xmlns:a16="http://schemas.microsoft.com/office/drawing/2014/main" val="2380178616"/>
                        </a:ext>
                      </a:extLst>
                    </a:gridCol>
                  </a:tblGrid>
                  <a:tr h="549509">
                    <a:tc>
                      <a:txBody>
                        <a:bodyPr/>
                        <a:lstStyle/>
                        <a:p>
                          <a:pPr algn="ctr"/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85029" marR="85029" marT="42514" marB="42514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28125" t="-10000" r="-128125" b="-612222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pt-BR" sz="29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C</a:t>
                          </a:r>
                        </a:p>
                      </a:txBody>
                      <a:tcPr marL="85029" marR="85029" marT="42514" marB="42514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56145574"/>
                      </a:ext>
                    </a:extLst>
                  </a:tr>
                  <a:tr h="660026">
                    <a:tc rowSpan="2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85029" marR="85029" marT="42514" marB="42514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45622" r="-811111" b="-1539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56250" t="-90826" r="-356250" b="-4055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156250" t="-90826" r="-256250" b="-4055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257862" t="-90826" r="-157862" b="-4055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355625" t="-90826" r="-56875" b="-4055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810000" t="-90826" r="-1111" b="-4055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68251530"/>
                      </a:ext>
                    </a:extLst>
                  </a:tr>
                  <a:tr h="660026">
                    <a:tc v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56250" t="-192593" r="-356250" b="-3092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156250" t="-192593" r="-256250" b="-3092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257862" t="-192593" r="-157862" b="-3092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355625" t="-192593" r="-56875" b="-309259"/>
                          </a:stretch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29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B</a:t>
                          </a:r>
                        </a:p>
                      </a:txBody>
                      <a:tcPr marL="85029" marR="85029" marT="42514" marB="42514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856427081"/>
                      </a:ext>
                    </a:extLst>
                  </a:tr>
                  <a:tr h="660026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pt-BR" sz="29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</a:t>
                          </a:r>
                        </a:p>
                      </a:txBody>
                      <a:tcPr marL="85029" marR="85029" marT="42514" marB="42514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56250" t="-292593" r="-356250" b="-2092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156250" t="-292593" r="-256250" b="-2092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24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355625" t="-292593" r="-56875" b="-209259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77490832"/>
                      </a:ext>
                    </a:extLst>
                  </a:tr>
                  <a:tr h="660026">
                    <a:tc vMerge="1">
                      <a:txBody>
                        <a:bodyPr/>
                        <a:lstStyle/>
                        <a:p>
                          <a:pPr algn="ctr"/>
                          <a:r>
                            <a:rPr lang="pt-BR" sz="2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56250" t="-388991" r="-356250" b="-1073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156250" t="-388991" r="-256250" b="-1073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257862" t="-388991" r="-157862" b="-1073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355625" t="-388991" r="-56875" b="-1073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10000" t="-388991" r="-1111" b="-1073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44599753"/>
                      </a:ext>
                    </a:extLst>
                  </a:tr>
                  <a:tr h="549509">
                    <a:tc>
                      <a:txBody>
                        <a:bodyPr/>
                        <a:lstStyle/>
                        <a:p>
                          <a:pPr algn="ctr"/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6250" t="-592222" r="-356250" b="-30000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pt-BR" sz="29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D</a:t>
                          </a:r>
                        </a:p>
                      </a:txBody>
                      <a:tcPr marL="85029" marR="85029" marT="42514" marB="42514"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55625" t="-592222" r="-56875" b="-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864724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CaixaDeTexto 5">
            <a:extLst>
              <a:ext uri="{FF2B5EF4-FFF2-40B4-BE49-F238E27FC236}">
                <a16:creationId xmlns:a16="http://schemas.microsoft.com/office/drawing/2014/main" id="{34276C31-197B-425D-A6B7-CFFFD5747EC0}"/>
              </a:ext>
            </a:extLst>
          </p:cNvPr>
          <p:cNvSpPr txBox="1"/>
          <p:nvPr/>
        </p:nvSpPr>
        <p:spPr>
          <a:xfrm>
            <a:off x="996188" y="2521343"/>
            <a:ext cx="6174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solidFill>
                  <a:srgbClr val="6F227C"/>
                </a:solidFill>
                <a:latin typeface="+mj-lt"/>
              </a:rPr>
              <a:t>S8</a:t>
            </a:r>
            <a:endParaRPr lang="pt-BR" b="1" dirty="0">
              <a:solidFill>
                <a:srgbClr val="6F227C"/>
              </a:solidFill>
              <a:latin typeface="+mj-lt"/>
            </a:endParaRPr>
          </a:p>
        </p:txBody>
      </p:sp>
      <p:sp>
        <p:nvSpPr>
          <p:cNvPr id="8" name="Colchete Esquerdo 7">
            <a:extLst>
              <a:ext uri="{FF2B5EF4-FFF2-40B4-BE49-F238E27FC236}">
                <a16:creationId xmlns:a16="http://schemas.microsoft.com/office/drawing/2014/main" id="{EB122804-C735-8AAE-7FD2-7FC676E13A49}"/>
              </a:ext>
            </a:extLst>
          </p:cNvPr>
          <p:cNvSpPr/>
          <p:nvPr/>
        </p:nvSpPr>
        <p:spPr>
          <a:xfrm rot="10800000">
            <a:off x="1447796" y="4424933"/>
            <a:ext cx="1082871" cy="1280541"/>
          </a:xfrm>
          <a:custGeom>
            <a:avLst/>
            <a:gdLst>
              <a:gd name="connsiteX0" fmla="*/ 1082871 w 1082871"/>
              <a:gd name="connsiteY0" fmla="*/ 1280541 h 1280541"/>
              <a:gd name="connsiteX1" fmla="*/ 0 w 1082871"/>
              <a:gd name="connsiteY1" fmla="*/ 973233 h 1280541"/>
              <a:gd name="connsiteX2" fmla="*/ 0 w 1082871"/>
              <a:gd name="connsiteY2" fmla="*/ 307308 h 1280541"/>
              <a:gd name="connsiteX3" fmla="*/ 1082871 w 1082871"/>
              <a:gd name="connsiteY3" fmla="*/ 0 h 1280541"/>
              <a:gd name="connsiteX4" fmla="*/ 1082871 w 1082871"/>
              <a:gd name="connsiteY4" fmla="*/ 1280541 h 1280541"/>
              <a:gd name="connsiteX0" fmla="*/ 1082871 w 1082871"/>
              <a:gd name="connsiteY0" fmla="*/ 1280541 h 1280541"/>
              <a:gd name="connsiteX1" fmla="*/ 0 w 1082871"/>
              <a:gd name="connsiteY1" fmla="*/ 973233 h 1280541"/>
              <a:gd name="connsiteX2" fmla="*/ 0 w 1082871"/>
              <a:gd name="connsiteY2" fmla="*/ 307308 h 1280541"/>
              <a:gd name="connsiteX3" fmla="*/ 1082871 w 1082871"/>
              <a:gd name="connsiteY3" fmla="*/ 0 h 1280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82871" h="1280541" stroke="0" extrusionOk="0">
                <a:moveTo>
                  <a:pt x="1082871" y="1280541"/>
                </a:moveTo>
                <a:cubicBezTo>
                  <a:pt x="487714" y="1261531"/>
                  <a:pt x="-6580" y="1131611"/>
                  <a:pt x="0" y="973233"/>
                </a:cubicBezTo>
                <a:cubicBezTo>
                  <a:pt x="-58989" y="693526"/>
                  <a:pt x="-22684" y="543988"/>
                  <a:pt x="0" y="307308"/>
                </a:cubicBezTo>
                <a:cubicBezTo>
                  <a:pt x="36702" y="154314"/>
                  <a:pt x="561080" y="-32267"/>
                  <a:pt x="1082871" y="0"/>
                </a:cubicBezTo>
                <a:cubicBezTo>
                  <a:pt x="1135944" y="323725"/>
                  <a:pt x="1040655" y="686976"/>
                  <a:pt x="1082871" y="1280541"/>
                </a:cubicBezTo>
                <a:close/>
              </a:path>
              <a:path w="1082871" h="1280541" fill="none" extrusionOk="0">
                <a:moveTo>
                  <a:pt x="1082871" y="1280541"/>
                </a:moveTo>
                <a:cubicBezTo>
                  <a:pt x="487900" y="1293155"/>
                  <a:pt x="-9151" y="1165579"/>
                  <a:pt x="0" y="973233"/>
                </a:cubicBezTo>
                <a:cubicBezTo>
                  <a:pt x="50805" y="656887"/>
                  <a:pt x="-18863" y="397169"/>
                  <a:pt x="0" y="307308"/>
                </a:cubicBezTo>
                <a:cubicBezTo>
                  <a:pt x="77954" y="84817"/>
                  <a:pt x="429264" y="-5839"/>
                  <a:pt x="1082871" y="0"/>
                </a:cubicBezTo>
              </a:path>
              <a:path w="1082871" h="1280541" fill="none" stroke="0" extrusionOk="0">
                <a:moveTo>
                  <a:pt x="1082871" y="1280541"/>
                </a:moveTo>
                <a:cubicBezTo>
                  <a:pt x="501987" y="1295643"/>
                  <a:pt x="-4229" y="1141235"/>
                  <a:pt x="0" y="973233"/>
                </a:cubicBezTo>
                <a:cubicBezTo>
                  <a:pt x="5907" y="683317"/>
                  <a:pt x="80" y="446863"/>
                  <a:pt x="0" y="307308"/>
                </a:cubicBezTo>
                <a:cubicBezTo>
                  <a:pt x="36054" y="117587"/>
                  <a:pt x="506520" y="1557"/>
                  <a:pt x="1082871" y="0"/>
                </a:cubicBezTo>
              </a:path>
            </a:pathLst>
          </a:custGeom>
          <a:ln w="38100">
            <a:prstDash val="dash"/>
            <a:extLst>
              <a:ext uri="{C807C97D-BFC1-408E-A445-0C87EB9F89A2}">
                <ask:lineSketchStyleProps xmlns:ask="http://schemas.microsoft.com/office/drawing/2018/sketchyshapes" sd="2005684956">
                  <a:prstGeom prst="leftBracket">
                    <a:avLst>
                      <a:gd name="adj" fmla="val 28379"/>
                    </a:avLst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olchete Esquerdo 8">
            <a:extLst>
              <a:ext uri="{FF2B5EF4-FFF2-40B4-BE49-F238E27FC236}">
                <a16:creationId xmlns:a16="http://schemas.microsoft.com/office/drawing/2014/main" id="{F236F645-9833-AE5A-581E-2B45D9B3401C}"/>
              </a:ext>
            </a:extLst>
          </p:cNvPr>
          <p:cNvSpPr/>
          <p:nvPr/>
        </p:nvSpPr>
        <p:spPr>
          <a:xfrm>
            <a:off x="4590076" y="4424933"/>
            <a:ext cx="1082871" cy="1280541"/>
          </a:xfrm>
          <a:custGeom>
            <a:avLst/>
            <a:gdLst>
              <a:gd name="connsiteX0" fmla="*/ 1082871 w 1082871"/>
              <a:gd name="connsiteY0" fmla="*/ 1280541 h 1280541"/>
              <a:gd name="connsiteX1" fmla="*/ 0 w 1082871"/>
              <a:gd name="connsiteY1" fmla="*/ 973233 h 1280541"/>
              <a:gd name="connsiteX2" fmla="*/ 0 w 1082871"/>
              <a:gd name="connsiteY2" fmla="*/ 307308 h 1280541"/>
              <a:gd name="connsiteX3" fmla="*/ 1082871 w 1082871"/>
              <a:gd name="connsiteY3" fmla="*/ 0 h 1280541"/>
              <a:gd name="connsiteX4" fmla="*/ 1082871 w 1082871"/>
              <a:gd name="connsiteY4" fmla="*/ 1280541 h 1280541"/>
              <a:gd name="connsiteX0" fmla="*/ 1082871 w 1082871"/>
              <a:gd name="connsiteY0" fmla="*/ 1280541 h 1280541"/>
              <a:gd name="connsiteX1" fmla="*/ 0 w 1082871"/>
              <a:gd name="connsiteY1" fmla="*/ 973233 h 1280541"/>
              <a:gd name="connsiteX2" fmla="*/ 0 w 1082871"/>
              <a:gd name="connsiteY2" fmla="*/ 307308 h 1280541"/>
              <a:gd name="connsiteX3" fmla="*/ 1082871 w 1082871"/>
              <a:gd name="connsiteY3" fmla="*/ 0 h 1280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82871" h="1280541" stroke="0" extrusionOk="0">
                <a:moveTo>
                  <a:pt x="1082871" y="1280541"/>
                </a:moveTo>
                <a:cubicBezTo>
                  <a:pt x="487714" y="1261531"/>
                  <a:pt x="-6580" y="1131611"/>
                  <a:pt x="0" y="973233"/>
                </a:cubicBezTo>
                <a:cubicBezTo>
                  <a:pt x="-58989" y="693526"/>
                  <a:pt x="-22684" y="543988"/>
                  <a:pt x="0" y="307308"/>
                </a:cubicBezTo>
                <a:cubicBezTo>
                  <a:pt x="36702" y="154314"/>
                  <a:pt x="561080" y="-32267"/>
                  <a:pt x="1082871" y="0"/>
                </a:cubicBezTo>
                <a:cubicBezTo>
                  <a:pt x="1135944" y="323725"/>
                  <a:pt x="1040655" y="686976"/>
                  <a:pt x="1082871" y="1280541"/>
                </a:cubicBezTo>
                <a:close/>
              </a:path>
              <a:path w="1082871" h="1280541" fill="none" extrusionOk="0">
                <a:moveTo>
                  <a:pt x="1082871" y="1280541"/>
                </a:moveTo>
                <a:cubicBezTo>
                  <a:pt x="487900" y="1293155"/>
                  <a:pt x="-9151" y="1165579"/>
                  <a:pt x="0" y="973233"/>
                </a:cubicBezTo>
                <a:cubicBezTo>
                  <a:pt x="50805" y="656887"/>
                  <a:pt x="-18863" y="397169"/>
                  <a:pt x="0" y="307308"/>
                </a:cubicBezTo>
                <a:cubicBezTo>
                  <a:pt x="77954" y="84817"/>
                  <a:pt x="429264" y="-5839"/>
                  <a:pt x="1082871" y="0"/>
                </a:cubicBezTo>
              </a:path>
              <a:path w="1082871" h="1280541" fill="none" stroke="0" extrusionOk="0">
                <a:moveTo>
                  <a:pt x="1082871" y="1280541"/>
                </a:moveTo>
                <a:cubicBezTo>
                  <a:pt x="501987" y="1295643"/>
                  <a:pt x="-4229" y="1141235"/>
                  <a:pt x="0" y="973233"/>
                </a:cubicBezTo>
                <a:cubicBezTo>
                  <a:pt x="5907" y="683317"/>
                  <a:pt x="80" y="446863"/>
                  <a:pt x="0" y="307308"/>
                </a:cubicBezTo>
                <a:cubicBezTo>
                  <a:pt x="36054" y="117587"/>
                  <a:pt x="506520" y="1557"/>
                  <a:pt x="1082871" y="0"/>
                </a:cubicBezTo>
              </a:path>
            </a:pathLst>
          </a:custGeom>
          <a:ln w="38100">
            <a:prstDash val="dash"/>
            <a:extLst>
              <a:ext uri="{C807C97D-BFC1-408E-A445-0C87EB9F89A2}">
                <ask:lineSketchStyleProps xmlns:ask="http://schemas.microsoft.com/office/drawing/2018/sketchyshapes" sd="2005684956">
                  <a:prstGeom prst="leftBracket">
                    <a:avLst>
                      <a:gd name="adj" fmla="val 28379"/>
                    </a:avLst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Tabela 8">
                <a:extLst>
                  <a:ext uri="{FF2B5EF4-FFF2-40B4-BE49-F238E27FC236}">
                    <a16:creationId xmlns:a16="http://schemas.microsoft.com/office/drawing/2014/main" id="{1CD7E1A5-9936-EDF7-C797-70CBCC2B0DD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124701" y="1663700"/>
              <a:ext cx="3724274" cy="503224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52524">
                      <a:extLst>
                        <a:ext uri="{9D8B030D-6E8A-4147-A177-3AD203B41FA5}">
                          <a16:colId xmlns:a16="http://schemas.microsoft.com/office/drawing/2014/main" val="1194101161"/>
                        </a:ext>
                      </a:extLst>
                    </a:gridCol>
                    <a:gridCol w="2571750">
                      <a:extLst>
                        <a:ext uri="{9D8B030D-6E8A-4147-A177-3AD203B41FA5}">
                          <a16:colId xmlns:a16="http://schemas.microsoft.com/office/drawing/2014/main" val="239271039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DEC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EXPRESSÃO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190234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40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4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A</m:t>
                                    </m:r>
                                  </m:e>
                                </m:acc>
                                <m:acc>
                                  <m:accPr>
                                    <m:chr m:val="̅"/>
                                    <m:ctrlPr>
                                      <a:rPr lang="pt-BR" sz="240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4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B</m:t>
                                    </m:r>
                                  </m:e>
                                </m:acc>
                                <m:acc>
                                  <m:accPr>
                                    <m:chr m:val="̅"/>
                                    <m:ctrlPr>
                                      <a:rPr lang="pt-BR" sz="240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4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C</m:t>
                                    </m:r>
                                  </m:e>
                                </m:acc>
                                <m:acc>
                                  <m:accPr>
                                    <m:chr m:val="̅"/>
                                    <m:ctrlPr>
                                      <a:rPr lang="pt-BR" sz="240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4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D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400" i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464908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40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4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A</m:t>
                                    </m:r>
                                  </m:e>
                                </m:acc>
                                <m:acc>
                                  <m:accPr>
                                    <m:chr m:val="̅"/>
                                    <m:ctrlPr>
                                      <a:rPr lang="pt-BR" sz="240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4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B</m:t>
                                    </m:r>
                                  </m:e>
                                </m:acc>
                                <m:acc>
                                  <m:accPr>
                                    <m:chr m:val="̅"/>
                                    <m:ctrlPr>
                                      <a:rPr lang="pt-BR" sz="240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4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C</m:t>
                                    </m:r>
                                  </m:e>
                                </m:acc>
                                <m:r>
                                  <m:rPr>
                                    <m:sty m:val="p"/>
                                  </m:rP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D</m:t>
                                </m:r>
                              </m:oMath>
                            </m:oMathPara>
                          </a14:m>
                          <a:endParaRPr lang="pt-BR" sz="2400" i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260297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40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4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B</m:t>
                                    </m:r>
                                  </m:e>
                                </m:acc>
                                <m:r>
                                  <m:rPr>
                                    <m:sty m:val="p"/>
                                  </m:rP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C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pt-BR" sz="240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4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D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70581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40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4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B</m:t>
                                    </m:r>
                                  </m:e>
                                </m:acc>
                                <m:r>
                                  <m:rPr>
                                    <m:sty m:val="p"/>
                                  </m:rP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CD</m:t>
                                </m:r>
                              </m:oMath>
                            </m:oMathPara>
                          </a14:m>
                          <a:endParaRPr lang="pt-BR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834076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B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pt-BR" sz="240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4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C</m:t>
                                    </m:r>
                                  </m:e>
                                </m:acc>
                                <m:acc>
                                  <m:accPr>
                                    <m:chr m:val="̅"/>
                                    <m:ctrlPr>
                                      <a:rPr lang="pt-BR" sz="240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4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D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991355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B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pt-BR" sz="240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4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C</m:t>
                                    </m:r>
                                  </m:e>
                                </m:acc>
                                <m:r>
                                  <m:rPr>
                                    <m:sty m:val="p"/>
                                  </m:rP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D</m:t>
                                </m:r>
                              </m:oMath>
                            </m:oMathPara>
                          </a14:m>
                          <a:endParaRPr lang="pt-BR" sz="2400" i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966344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BC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pt-BR" sz="240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4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D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400" i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616785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BCD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364433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A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pt-BR" sz="240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4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D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400" i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8110151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1975857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" name="Tabela 8">
                <a:extLst>
                  <a:ext uri="{FF2B5EF4-FFF2-40B4-BE49-F238E27FC236}">
                    <a16:creationId xmlns:a16="http://schemas.microsoft.com/office/drawing/2014/main" id="{1CD7E1A5-9936-EDF7-C797-70CBCC2B0DD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124701" y="1663700"/>
              <a:ext cx="3724274" cy="503224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52524">
                      <a:extLst>
                        <a:ext uri="{9D8B030D-6E8A-4147-A177-3AD203B41FA5}">
                          <a16:colId xmlns:a16="http://schemas.microsoft.com/office/drawing/2014/main" val="1194101161"/>
                        </a:ext>
                      </a:extLst>
                    </a:gridCol>
                    <a:gridCol w="2571750">
                      <a:extLst>
                        <a:ext uri="{9D8B030D-6E8A-4147-A177-3AD203B41FA5}">
                          <a16:colId xmlns:a16="http://schemas.microsoft.com/office/drawing/2014/main" val="2392710391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DEC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EXPRESSÃO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19023437"/>
                      </a:ext>
                    </a:extLst>
                  </a:tr>
                  <a:tr h="45796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3"/>
                          <a:stretch>
                            <a:fillRect l="-44917" t="-109333" r="-946" b="-932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46490845"/>
                      </a:ext>
                    </a:extLst>
                  </a:tr>
                  <a:tr h="45796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3"/>
                          <a:stretch>
                            <a:fillRect l="-44917" t="-206579" r="-946" b="-81973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2602970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3"/>
                          <a:stretch>
                            <a:fillRect l="-44917" t="-310667" r="-946" b="-7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705812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3"/>
                          <a:stretch>
                            <a:fillRect l="-44917" t="-410667" r="-946" b="-6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83407616"/>
                      </a:ext>
                    </a:extLst>
                  </a:tr>
                  <a:tr h="45796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3"/>
                          <a:stretch>
                            <a:fillRect l="-44917" t="-510667" r="-946" b="-5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9135588"/>
                      </a:ext>
                    </a:extLst>
                  </a:tr>
                  <a:tr h="45796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3"/>
                          <a:stretch>
                            <a:fillRect l="-44917" t="-610667" r="-946" b="-4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96634445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3"/>
                          <a:stretch>
                            <a:fillRect l="-44917" t="-701316" r="-946" b="-3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6167856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BCD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36443396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3"/>
                          <a:stretch>
                            <a:fillRect l="-44917" t="-912000" r="-946" b="-129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811015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1975857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126B91B-23DF-4BD7-86BD-7CD404970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/>
              <a:t>36</a:t>
            </a:r>
          </a:p>
        </p:txBody>
      </p:sp>
    </p:spTree>
    <p:extLst>
      <p:ext uri="{BB962C8B-B14F-4D97-AF65-F5344CB8AC3E}">
        <p14:creationId xmlns:p14="http://schemas.microsoft.com/office/powerpoint/2010/main" val="112067987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427EED-7B7F-D6AC-6C01-70E63600B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Decodificador “Binário </a:t>
            </a:r>
            <a:r>
              <a:rPr lang="pt-BR" dirty="0">
                <a:sym typeface="Wingdings" panose="05000000000000000000" pitchFamily="2" charset="2"/>
              </a:rPr>
              <a:t> Decimal” – Circuito Combinacional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ela 3">
                <a:extLst>
                  <a:ext uri="{FF2B5EF4-FFF2-40B4-BE49-F238E27FC236}">
                    <a16:creationId xmlns:a16="http://schemas.microsoft.com/office/drawing/2014/main" id="{4532F266-5930-2029-9885-EBB081A08CA7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071860" y="2521343"/>
              <a:ext cx="4986042" cy="373912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49509">
                      <a:extLst>
                        <a:ext uri="{9D8B030D-6E8A-4147-A177-3AD203B41FA5}">
                          <a16:colId xmlns:a16="http://schemas.microsoft.com/office/drawing/2014/main" val="1874362615"/>
                        </a:ext>
                      </a:extLst>
                    </a:gridCol>
                    <a:gridCol w="971756">
                      <a:extLst>
                        <a:ext uri="{9D8B030D-6E8A-4147-A177-3AD203B41FA5}">
                          <a16:colId xmlns:a16="http://schemas.microsoft.com/office/drawing/2014/main" val="1191165301"/>
                        </a:ext>
                      </a:extLst>
                    </a:gridCol>
                    <a:gridCol w="971756">
                      <a:extLst>
                        <a:ext uri="{9D8B030D-6E8A-4147-A177-3AD203B41FA5}">
                          <a16:colId xmlns:a16="http://schemas.microsoft.com/office/drawing/2014/main" val="1598401684"/>
                        </a:ext>
                      </a:extLst>
                    </a:gridCol>
                    <a:gridCol w="971756">
                      <a:extLst>
                        <a:ext uri="{9D8B030D-6E8A-4147-A177-3AD203B41FA5}">
                          <a16:colId xmlns:a16="http://schemas.microsoft.com/office/drawing/2014/main" val="3493507002"/>
                        </a:ext>
                      </a:extLst>
                    </a:gridCol>
                    <a:gridCol w="971756">
                      <a:extLst>
                        <a:ext uri="{9D8B030D-6E8A-4147-A177-3AD203B41FA5}">
                          <a16:colId xmlns:a16="http://schemas.microsoft.com/office/drawing/2014/main" val="2880839528"/>
                        </a:ext>
                      </a:extLst>
                    </a:gridCol>
                    <a:gridCol w="549509">
                      <a:extLst>
                        <a:ext uri="{9D8B030D-6E8A-4147-A177-3AD203B41FA5}">
                          <a16:colId xmlns:a16="http://schemas.microsoft.com/office/drawing/2014/main" val="2380178616"/>
                        </a:ext>
                      </a:extLst>
                    </a:gridCol>
                  </a:tblGrid>
                  <a:tr h="549509">
                    <a:tc>
                      <a:txBody>
                        <a:bodyPr/>
                        <a:lstStyle/>
                        <a:p>
                          <a:pPr algn="ctr"/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9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9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85029" marR="85029" marT="42514" marB="42514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pt-BR" sz="29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C</a:t>
                          </a:r>
                        </a:p>
                      </a:txBody>
                      <a:tcPr marL="85029" marR="85029" marT="42514" marB="42514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56145574"/>
                      </a:ext>
                    </a:extLst>
                  </a:tr>
                  <a:tr h="660026">
                    <a:tc row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9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9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A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85029" marR="85029" marT="42514" marB="42514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4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A</m:t>
                                    </m:r>
                                  </m:e>
                                </m:acc>
                                <m:acc>
                                  <m:accPr>
                                    <m:chr m:val="̅"/>
                                    <m:ctrlPr>
                                      <a:rPr lang="pt-BR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4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B</m:t>
                                    </m:r>
                                  </m:e>
                                </m:acc>
                                <m:acc>
                                  <m:accPr>
                                    <m:chr m:val="̅"/>
                                    <m:ctrlPr>
                                      <a:rPr lang="pt-BR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4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C</m:t>
                                    </m:r>
                                  </m:e>
                                </m:acc>
                                <m:acc>
                                  <m:accPr>
                                    <m:chr m:val="̅"/>
                                    <m:ctrlPr>
                                      <a:rPr lang="pt-BR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4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D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400" b="0" i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4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A</m:t>
                                    </m:r>
                                  </m:e>
                                </m:acc>
                                <m:acc>
                                  <m:accPr>
                                    <m:chr m:val="̅"/>
                                    <m:ctrlPr>
                                      <a:rPr lang="pt-BR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4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B</m:t>
                                    </m:r>
                                  </m:e>
                                </m:acc>
                                <m:acc>
                                  <m:accPr>
                                    <m:chr m:val="̅"/>
                                    <m:ctrlPr>
                                      <a:rPr lang="pt-BR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4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C</m:t>
                                    </m:r>
                                  </m:e>
                                </m:acc>
                                <m:r>
                                  <m:rPr>
                                    <m:sty m:val="p"/>
                                  </m:rP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D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4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A</m:t>
                                    </m:r>
                                  </m:e>
                                </m:acc>
                                <m:acc>
                                  <m:accPr>
                                    <m:chr m:val="̅"/>
                                    <m:ctrlPr>
                                      <a:rPr lang="pt-BR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4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B</m:t>
                                    </m:r>
                                  </m:e>
                                </m:acc>
                                <m:r>
                                  <m:rPr>
                                    <m:sty m:val="p"/>
                                  </m:rP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CD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4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A</m:t>
                                    </m:r>
                                  </m:e>
                                </m:acc>
                                <m:acc>
                                  <m:accPr>
                                    <m:chr m:val="̅"/>
                                    <m:ctrlPr>
                                      <a:rPr lang="pt-BR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4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B</m:t>
                                    </m:r>
                                  </m:e>
                                </m:acc>
                                <m:r>
                                  <m:rPr>
                                    <m:sty m:val="p"/>
                                  </m:rP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C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pt-BR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4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D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9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9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B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2868251530"/>
                      </a:ext>
                    </a:extLst>
                  </a:tr>
                  <a:tr h="660026">
                    <a:tc v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4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A</m:t>
                                    </m:r>
                                  </m:e>
                                </m:acc>
                                <m:r>
                                  <m:rPr>
                                    <m:sty m:val="p"/>
                                  </m:rP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B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pt-BR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4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C</m:t>
                                    </m:r>
                                  </m:e>
                                </m:acc>
                                <m:acc>
                                  <m:accPr>
                                    <m:chr m:val="̅"/>
                                    <m:ctrlPr>
                                      <a:rPr lang="pt-BR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4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D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4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A</m:t>
                                    </m:r>
                                  </m:e>
                                </m:acc>
                                <m:r>
                                  <m:rPr>
                                    <m:sty m:val="p"/>
                                  </m:rP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B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pt-BR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4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C</m:t>
                                    </m:r>
                                  </m:e>
                                </m:acc>
                                <m:r>
                                  <m:rPr>
                                    <m:sty m:val="p"/>
                                  </m:rP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D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4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A</m:t>
                                    </m:r>
                                  </m:e>
                                </m:acc>
                                <m:r>
                                  <m:rPr>
                                    <m:sty m:val="p"/>
                                  </m:rP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BCD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4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A</m:t>
                                    </m:r>
                                  </m:e>
                                </m:acc>
                                <m:r>
                                  <m:rPr>
                                    <m:sty m:val="p"/>
                                  </m:rP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BC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pt-BR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4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D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29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B</a:t>
                          </a:r>
                        </a:p>
                      </a:txBody>
                      <a:tcPr marL="85029" marR="85029" marT="42514" marB="42514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856427081"/>
                      </a:ext>
                    </a:extLst>
                  </a:tr>
                  <a:tr h="660026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pt-BR" sz="29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</a:t>
                          </a:r>
                        </a:p>
                      </a:txBody>
                      <a:tcPr marL="85029" marR="85029" marT="42514" marB="42514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AB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pt-BR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4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C</m:t>
                                    </m:r>
                                  </m:e>
                                </m:acc>
                                <m:acc>
                                  <m:accPr>
                                    <m:chr m:val="̅"/>
                                    <m:ctrlPr>
                                      <a:rPr lang="pt-BR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4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D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AB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pt-BR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4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C</m:t>
                                    </m:r>
                                  </m:e>
                                </m:acc>
                                <m:r>
                                  <m:rPr>
                                    <m:sty m:val="p"/>
                                  </m:rP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D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ABCD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ABC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pt-BR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4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D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77490832"/>
                      </a:ext>
                    </a:extLst>
                  </a:tr>
                  <a:tr h="660026">
                    <a:tc vMerge="1">
                      <a:txBody>
                        <a:bodyPr/>
                        <a:lstStyle/>
                        <a:p>
                          <a:pPr algn="ctr"/>
                          <a:r>
                            <a:rPr lang="pt-BR" sz="2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A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pt-BR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4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B</m:t>
                                    </m:r>
                                  </m:e>
                                </m:acc>
                                <m:acc>
                                  <m:accPr>
                                    <m:chr m:val="̅"/>
                                    <m:ctrlPr>
                                      <a:rPr lang="pt-BR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4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C</m:t>
                                    </m:r>
                                  </m:e>
                                </m:acc>
                                <m:acc>
                                  <m:accPr>
                                    <m:chr m:val="̅"/>
                                    <m:ctrlPr>
                                      <a:rPr lang="pt-BR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4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D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A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pt-BR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4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B</m:t>
                                    </m:r>
                                  </m:e>
                                </m:acc>
                                <m:acc>
                                  <m:accPr>
                                    <m:chr m:val="̅"/>
                                    <m:ctrlPr>
                                      <a:rPr lang="pt-BR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4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C</m:t>
                                    </m:r>
                                  </m:e>
                                </m:acc>
                                <m:r>
                                  <m:rPr>
                                    <m:sty m:val="p"/>
                                  </m:rP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D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A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pt-BR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4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B</m:t>
                                    </m:r>
                                  </m:e>
                                </m:acc>
                                <m:r>
                                  <m:rPr>
                                    <m:sty m:val="p"/>
                                  </m:rP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CD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A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pt-BR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4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B</m:t>
                                    </m:r>
                                  </m:e>
                                </m:acc>
                                <m:r>
                                  <m:rPr>
                                    <m:sty m:val="p"/>
                                  </m:rP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C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pt-BR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4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D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9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9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B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44599753"/>
                      </a:ext>
                    </a:extLst>
                  </a:tr>
                  <a:tr h="549509">
                    <a:tc>
                      <a:txBody>
                        <a:bodyPr/>
                        <a:lstStyle/>
                        <a:p>
                          <a:pPr algn="ctr"/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9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9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D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pt-BR" sz="29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D</a:t>
                          </a:r>
                        </a:p>
                      </a:txBody>
                      <a:tcPr marL="85029" marR="85029" marT="42514" marB="42514"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9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9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D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864724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ela 3">
                <a:extLst>
                  <a:ext uri="{FF2B5EF4-FFF2-40B4-BE49-F238E27FC236}">
                    <a16:creationId xmlns:a16="http://schemas.microsoft.com/office/drawing/2014/main" id="{4532F266-5930-2029-9885-EBB081A08CA7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071860" y="2521343"/>
              <a:ext cx="4986042" cy="373912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49509">
                      <a:extLst>
                        <a:ext uri="{9D8B030D-6E8A-4147-A177-3AD203B41FA5}">
                          <a16:colId xmlns:a16="http://schemas.microsoft.com/office/drawing/2014/main" val="1874362615"/>
                        </a:ext>
                      </a:extLst>
                    </a:gridCol>
                    <a:gridCol w="971756">
                      <a:extLst>
                        <a:ext uri="{9D8B030D-6E8A-4147-A177-3AD203B41FA5}">
                          <a16:colId xmlns:a16="http://schemas.microsoft.com/office/drawing/2014/main" val="1191165301"/>
                        </a:ext>
                      </a:extLst>
                    </a:gridCol>
                    <a:gridCol w="971756">
                      <a:extLst>
                        <a:ext uri="{9D8B030D-6E8A-4147-A177-3AD203B41FA5}">
                          <a16:colId xmlns:a16="http://schemas.microsoft.com/office/drawing/2014/main" val="1598401684"/>
                        </a:ext>
                      </a:extLst>
                    </a:gridCol>
                    <a:gridCol w="971756">
                      <a:extLst>
                        <a:ext uri="{9D8B030D-6E8A-4147-A177-3AD203B41FA5}">
                          <a16:colId xmlns:a16="http://schemas.microsoft.com/office/drawing/2014/main" val="3493507002"/>
                        </a:ext>
                      </a:extLst>
                    </a:gridCol>
                    <a:gridCol w="971756">
                      <a:extLst>
                        <a:ext uri="{9D8B030D-6E8A-4147-A177-3AD203B41FA5}">
                          <a16:colId xmlns:a16="http://schemas.microsoft.com/office/drawing/2014/main" val="2880839528"/>
                        </a:ext>
                      </a:extLst>
                    </a:gridCol>
                    <a:gridCol w="549509">
                      <a:extLst>
                        <a:ext uri="{9D8B030D-6E8A-4147-A177-3AD203B41FA5}">
                          <a16:colId xmlns:a16="http://schemas.microsoft.com/office/drawing/2014/main" val="2380178616"/>
                        </a:ext>
                      </a:extLst>
                    </a:gridCol>
                  </a:tblGrid>
                  <a:tr h="549509">
                    <a:tc>
                      <a:txBody>
                        <a:bodyPr/>
                        <a:lstStyle/>
                        <a:p>
                          <a:pPr algn="ctr"/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85029" marR="85029" marT="42514" marB="42514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28125" t="-10000" r="-128125" b="-612222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pt-BR" sz="29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C</a:t>
                          </a:r>
                        </a:p>
                      </a:txBody>
                      <a:tcPr marL="85029" marR="85029" marT="42514" marB="42514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56145574"/>
                      </a:ext>
                    </a:extLst>
                  </a:tr>
                  <a:tr h="660026">
                    <a:tc rowSpan="2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85029" marR="85029" marT="42514" marB="42514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45622" r="-811111" b="-1539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56250" t="-90826" r="-356250" b="-4055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156250" t="-90826" r="-256250" b="-4055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257862" t="-90826" r="-157862" b="-4055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355625" t="-90826" r="-56875" b="-4055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810000" t="-90826" r="-1111" b="-4055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68251530"/>
                      </a:ext>
                    </a:extLst>
                  </a:tr>
                  <a:tr h="660026">
                    <a:tc v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56250" t="-192593" r="-356250" b="-3092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156250" t="-192593" r="-256250" b="-3092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257862" t="-192593" r="-157862" b="-3092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355625" t="-192593" r="-56875" b="-309259"/>
                          </a:stretch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29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B</a:t>
                          </a:r>
                        </a:p>
                      </a:txBody>
                      <a:tcPr marL="85029" marR="85029" marT="42514" marB="42514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856427081"/>
                      </a:ext>
                    </a:extLst>
                  </a:tr>
                  <a:tr h="660026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pt-BR" sz="29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</a:t>
                          </a:r>
                        </a:p>
                      </a:txBody>
                      <a:tcPr marL="85029" marR="85029" marT="42514" marB="42514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56250" t="-292593" r="-356250" b="-2092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156250" t="-292593" r="-256250" b="-2092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257862" t="-292593" r="-157862" b="-2092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355625" t="-292593" r="-56875" b="-209259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77490832"/>
                      </a:ext>
                    </a:extLst>
                  </a:tr>
                  <a:tr h="660026">
                    <a:tc vMerge="1">
                      <a:txBody>
                        <a:bodyPr/>
                        <a:lstStyle/>
                        <a:p>
                          <a:pPr algn="ctr"/>
                          <a:r>
                            <a:rPr lang="pt-BR" sz="2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56250" t="-388991" r="-356250" b="-1073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156250" t="-388991" r="-256250" b="-1073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257862" t="-388991" r="-157862" b="-1073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355625" t="-388991" r="-56875" b="-1073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10000" t="-388991" r="-1111" b="-1073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44599753"/>
                      </a:ext>
                    </a:extLst>
                  </a:tr>
                  <a:tr h="549509">
                    <a:tc>
                      <a:txBody>
                        <a:bodyPr/>
                        <a:lstStyle/>
                        <a:p>
                          <a:pPr algn="ctr"/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6250" t="-592222" r="-356250" b="-30000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pt-BR" sz="29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D</a:t>
                          </a:r>
                        </a:p>
                      </a:txBody>
                      <a:tcPr marL="85029" marR="85029" marT="42514" marB="42514"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55625" t="-592222" r="-56875" b="-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8647246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39F3923C-E339-56FB-C9B2-F69829E51E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116540"/>
              </p:ext>
            </p:extLst>
          </p:nvPr>
        </p:nvGraphicFramePr>
        <p:xfrm>
          <a:off x="7113815" y="1901825"/>
          <a:ext cx="3755570" cy="435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1114">
                  <a:extLst>
                    <a:ext uri="{9D8B030D-6E8A-4147-A177-3AD203B41FA5}">
                      <a16:colId xmlns:a16="http://schemas.microsoft.com/office/drawing/2014/main" val="1048144912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408744445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3640525091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2253530810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1722894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9513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9501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4948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09543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483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4384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5388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2953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9297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11165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3212319"/>
                  </a:ext>
                </a:extLst>
              </a:tr>
            </a:tbl>
          </a:graphicData>
        </a:graphic>
      </p:graphicFrame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10CFED7-53BD-4555-8BB4-006D4D516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/>
              <a:t>37</a:t>
            </a:r>
          </a:p>
        </p:txBody>
      </p:sp>
    </p:spTree>
    <p:extLst>
      <p:ext uri="{BB962C8B-B14F-4D97-AF65-F5344CB8AC3E}">
        <p14:creationId xmlns:p14="http://schemas.microsoft.com/office/powerpoint/2010/main" val="22052334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427EED-7B7F-D6AC-6C01-70E63600B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Decodificador “Binário </a:t>
            </a:r>
            <a:r>
              <a:rPr lang="pt-BR" dirty="0">
                <a:sym typeface="Wingdings" panose="05000000000000000000" pitchFamily="2" charset="2"/>
              </a:rPr>
              <a:t> Decimal” – Circuito Combinacional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ela 3">
                <a:extLst>
                  <a:ext uri="{FF2B5EF4-FFF2-40B4-BE49-F238E27FC236}">
                    <a16:creationId xmlns:a16="http://schemas.microsoft.com/office/drawing/2014/main" id="{4532F266-5930-2029-9885-EBB081A08CA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50194682"/>
                  </p:ext>
                </p:extLst>
              </p:nvPr>
            </p:nvGraphicFramePr>
            <p:xfrm>
              <a:off x="1071860" y="2521343"/>
              <a:ext cx="4986042" cy="373912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49509">
                      <a:extLst>
                        <a:ext uri="{9D8B030D-6E8A-4147-A177-3AD203B41FA5}">
                          <a16:colId xmlns:a16="http://schemas.microsoft.com/office/drawing/2014/main" val="1874362615"/>
                        </a:ext>
                      </a:extLst>
                    </a:gridCol>
                    <a:gridCol w="971756">
                      <a:extLst>
                        <a:ext uri="{9D8B030D-6E8A-4147-A177-3AD203B41FA5}">
                          <a16:colId xmlns:a16="http://schemas.microsoft.com/office/drawing/2014/main" val="1191165301"/>
                        </a:ext>
                      </a:extLst>
                    </a:gridCol>
                    <a:gridCol w="971756">
                      <a:extLst>
                        <a:ext uri="{9D8B030D-6E8A-4147-A177-3AD203B41FA5}">
                          <a16:colId xmlns:a16="http://schemas.microsoft.com/office/drawing/2014/main" val="1598401684"/>
                        </a:ext>
                      </a:extLst>
                    </a:gridCol>
                    <a:gridCol w="971756">
                      <a:extLst>
                        <a:ext uri="{9D8B030D-6E8A-4147-A177-3AD203B41FA5}">
                          <a16:colId xmlns:a16="http://schemas.microsoft.com/office/drawing/2014/main" val="3493507002"/>
                        </a:ext>
                      </a:extLst>
                    </a:gridCol>
                    <a:gridCol w="971756">
                      <a:extLst>
                        <a:ext uri="{9D8B030D-6E8A-4147-A177-3AD203B41FA5}">
                          <a16:colId xmlns:a16="http://schemas.microsoft.com/office/drawing/2014/main" val="2880839528"/>
                        </a:ext>
                      </a:extLst>
                    </a:gridCol>
                    <a:gridCol w="549509">
                      <a:extLst>
                        <a:ext uri="{9D8B030D-6E8A-4147-A177-3AD203B41FA5}">
                          <a16:colId xmlns:a16="http://schemas.microsoft.com/office/drawing/2014/main" val="2380178616"/>
                        </a:ext>
                      </a:extLst>
                    </a:gridCol>
                  </a:tblGrid>
                  <a:tr h="549509">
                    <a:tc>
                      <a:txBody>
                        <a:bodyPr/>
                        <a:lstStyle/>
                        <a:p>
                          <a:pPr algn="ctr"/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9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9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85029" marR="85029" marT="42514" marB="42514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pt-BR" sz="29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C</a:t>
                          </a:r>
                        </a:p>
                      </a:txBody>
                      <a:tcPr marL="85029" marR="85029" marT="42514" marB="42514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56145574"/>
                      </a:ext>
                    </a:extLst>
                  </a:tr>
                  <a:tr h="660026">
                    <a:tc row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9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9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A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85029" marR="85029" marT="42514" marB="42514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9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9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B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2868251530"/>
                      </a:ext>
                    </a:extLst>
                  </a:tr>
                  <a:tr h="660026">
                    <a:tc v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29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B</a:t>
                          </a:r>
                        </a:p>
                      </a:txBody>
                      <a:tcPr marL="85029" marR="85029" marT="42514" marB="42514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856427081"/>
                      </a:ext>
                    </a:extLst>
                  </a:tr>
                  <a:tr h="660026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pt-BR" sz="29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</a:t>
                          </a:r>
                        </a:p>
                      </a:txBody>
                      <a:tcPr marL="85029" marR="85029" marT="42514" marB="42514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X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X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24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X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77490832"/>
                      </a:ext>
                    </a:extLst>
                  </a:tr>
                  <a:tr h="660026">
                    <a:tc vMerge="1">
                      <a:txBody>
                        <a:bodyPr/>
                        <a:lstStyle/>
                        <a:p>
                          <a:pPr algn="ctr"/>
                          <a:r>
                            <a:rPr lang="pt-BR" sz="2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X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X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9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9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B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44599753"/>
                      </a:ext>
                    </a:extLst>
                  </a:tr>
                  <a:tr h="549509">
                    <a:tc>
                      <a:txBody>
                        <a:bodyPr/>
                        <a:lstStyle/>
                        <a:p>
                          <a:pPr algn="ctr"/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9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9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D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pt-BR" sz="29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D</a:t>
                          </a:r>
                        </a:p>
                      </a:txBody>
                      <a:tcPr marL="85029" marR="85029" marT="42514" marB="42514"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9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9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D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864724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ela 3">
                <a:extLst>
                  <a:ext uri="{FF2B5EF4-FFF2-40B4-BE49-F238E27FC236}">
                    <a16:creationId xmlns:a16="http://schemas.microsoft.com/office/drawing/2014/main" id="{4532F266-5930-2029-9885-EBB081A08CA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50194682"/>
                  </p:ext>
                </p:extLst>
              </p:nvPr>
            </p:nvGraphicFramePr>
            <p:xfrm>
              <a:off x="1071860" y="2521343"/>
              <a:ext cx="4986042" cy="373912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49509">
                      <a:extLst>
                        <a:ext uri="{9D8B030D-6E8A-4147-A177-3AD203B41FA5}">
                          <a16:colId xmlns:a16="http://schemas.microsoft.com/office/drawing/2014/main" val="1874362615"/>
                        </a:ext>
                      </a:extLst>
                    </a:gridCol>
                    <a:gridCol w="971756">
                      <a:extLst>
                        <a:ext uri="{9D8B030D-6E8A-4147-A177-3AD203B41FA5}">
                          <a16:colId xmlns:a16="http://schemas.microsoft.com/office/drawing/2014/main" val="1191165301"/>
                        </a:ext>
                      </a:extLst>
                    </a:gridCol>
                    <a:gridCol w="971756">
                      <a:extLst>
                        <a:ext uri="{9D8B030D-6E8A-4147-A177-3AD203B41FA5}">
                          <a16:colId xmlns:a16="http://schemas.microsoft.com/office/drawing/2014/main" val="1598401684"/>
                        </a:ext>
                      </a:extLst>
                    </a:gridCol>
                    <a:gridCol w="971756">
                      <a:extLst>
                        <a:ext uri="{9D8B030D-6E8A-4147-A177-3AD203B41FA5}">
                          <a16:colId xmlns:a16="http://schemas.microsoft.com/office/drawing/2014/main" val="3493507002"/>
                        </a:ext>
                      </a:extLst>
                    </a:gridCol>
                    <a:gridCol w="971756">
                      <a:extLst>
                        <a:ext uri="{9D8B030D-6E8A-4147-A177-3AD203B41FA5}">
                          <a16:colId xmlns:a16="http://schemas.microsoft.com/office/drawing/2014/main" val="2880839528"/>
                        </a:ext>
                      </a:extLst>
                    </a:gridCol>
                    <a:gridCol w="549509">
                      <a:extLst>
                        <a:ext uri="{9D8B030D-6E8A-4147-A177-3AD203B41FA5}">
                          <a16:colId xmlns:a16="http://schemas.microsoft.com/office/drawing/2014/main" val="2380178616"/>
                        </a:ext>
                      </a:extLst>
                    </a:gridCol>
                  </a:tblGrid>
                  <a:tr h="549509">
                    <a:tc>
                      <a:txBody>
                        <a:bodyPr/>
                        <a:lstStyle/>
                        <a:p>
                          <a:pPr algn="ctr"/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85029" marR="85029" marT="42514" marB="42514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28125" t="-10000" r="-128125" b="-612222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pt-BR" sz="29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C</a:t>
                          </a:r>
                        </a:p>
                      </a:txBody>
                      <a:tcPr marL="85029" marR="85029" marT="42514" marB="42514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56145574"/>
                      </a:ext>
                    </a:extLst>
                  </a:tr>
                  <a:tr h="660026">
                    <a:tc rowSpan="2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85029" marR="85029" marT="42514" marB="42514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45622" r="-811111" b="-1539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56250" t="-90826" r="-356250" b="-4055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156250" t="-90826" r="-256250" b="-4055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257862" t="-90826" r="-157862" b="-4055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355625" t="-90826" r="-56875" b="-4055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810000" t="-90826" r="-1111" b="-4055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68251530"/>
                      </a:ext>
                    </a:extLst>
                  </a:tr>
                  <a:tr h="660026">
                    <a:tc v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56250" t="-192593" r="-356250" b="-3092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156250" t="-192593" r="-256250" b="-3092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257862" t="-192593" r="-157862" b="-3092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355625" t="-192593" r="-56875" b="-309259"/>
                          </a:stretch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29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B</a:t>
                          </a:r>
                        </a:p>
                      </a:txBody>
                      <a:tcPr marL="85029" marR="85029" marT="42514" marB="42514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856427081"/>
                      </a:ext>
                    </a:extLst>
                  </a:tr>
                  <a:tr h="660026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pt-BR" sz="29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</a:t>
                          </a:r>
                        </a:p>
                      </a:txBody>
                      <a:tcPr marL="85029" marR="85029" marT="42514" marB="42514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56250" t="-292593" r="-356250" b="-2092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156250" t="-292593" r="-256250" b="-2092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24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355625" t="-292593" r="-56875" b="-209259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77490832"/>
                      </a:ext>
                    </a:extLst>
                  </a:tr>
                  <a:tr h="660026">
                    <a:tc vMerge="1">
                      <a:txBody>
                        <a:bodyPr/>
                        <a:lstStyle/>
                        <a:p>
                          <a:pPr algn="ctr"/>
                          <a:r>
                            <a:rPr lang="pt-BR" sz="2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56250" t="-388991" r="-356250" b="-1073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156250" t="-388991" r="-256250" b="-1073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257862" t="-388991" r="-157862" b="-1073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355625" t="-388991" r="-56875" b="-1073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10000" t="-388991" r="-1111" b="-1073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44599753"/>
                      </a:ext>
                    </a:extLst>
                  </a:tr>
                  <a:tr h="549509">
                    <a:tc>
                      <a:txBody>
                        <a:bodyPr/>
                        <a:lstStyle/>
                        <a:p>
                          <a:pPr algn="ctr"/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6250" t="-592222" r="-356250" b="-30000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pt-BR" sz="29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D</a:t>
                          </a:r>
                        </a:p>
                      </a:txBody>
                      <a:tcPr marL="85029" marR="85029" marT="42514" marB="42514"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55625" t="-592222" r="-56875" b="-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8647246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39F3923C-E339-56FB-C9B2-F69829E51E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8368321"/>
              </p:ext>
            </p:extLst>
          </p:nvPr>
        </p:nvGraphicFramePr>
        <p:xfrm>
          <a:off x="7113815" y="1901825"/>
          <a:ext cx="3755570" cy="435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1114">
                  <a:extLst>
                    <a:ext uri="{9D8B030D-6E8A-4147-A177-3AD203B41FA5}">
                      <a16:colId xmlns:a16="http://schemas.microsoft.com/office/drawing/2014/main" val="1048144912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408744445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3640525091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2253530810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1722894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9513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9501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4948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09543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483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4384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5388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2953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9297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11165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3212319"/>
                  </a:ext>
                </a:extLst>
              </a:tr>
            </a:tbl>
          </a:graphicData>
        </a:graphic>
      </p:graphicFrame>
      <p:sp>
        <p:nvSpPr>
          <p:cNvPr id="6" name="CaixaDeTexto 5">
            <a:extLst>
              <a:ext uri="{FF2B5EF4-FFF2-40B4-BE49-F238E27FC236}">
                <a16:creationId xmlns:a16="http://schemas.microsoft.com/office/drawing/2014/main" id="{34276C31-197B-425D-A6B7-CFFFD5747EC0}"/>
              </a:ext>
            </a:extLst>
          </p:cNvPr>
          <p:cNvSpPr txBox="1"/>
          <p:nvPr/>
        </p:nvSpPr>
        <p:spPr>
          <a:xfrm>
            <a:off x="996188" y="2521343"/>
            <a:ext cx="6174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solidFill>
                  <a:srgbClr val="6F227C"/>
                </a:solidFill>
                <a:latin typeface="+mj-lt"/>
              </a:rPr>
              <a:t>S9</a:t>
            </a:r>
            <a:endParaRPr lang="pt-BR" b="1" dirty="0">
              <a:solidFill>
                <a:srgbClr val="6F227C"/>
              </a:solidFill>
              <a:latin typeface="+mj-lt"/>
            </a:endParaRPr>
          </a:p>
        </p:txBody>
      </p:sp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C4D74F64-AE8C-4D6B-9CB3-873ABC273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/>
              <a:t>38</a:t>
            </a:r>
          </a:p>
        </p:txBody>
      </p:sp>
    </p:spTree>
    <p:extLst>
      <p:ext uri="{BB962C8B-B14F-4D97-AF65-F5344CB8AC3E}">
        <p14:creationId xmlns:p14="http://schemas.microsoft.com/office/powerpoint/2010/main" val="24414530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427EED-7B7F-D6AC-6C01-70E63600B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Decodificador “Binário </a:t>
            </a:r>
            <a:r>
              <a:rPr lang="pt-BR" dirty="0">
                <a:sym typeface="Wingdings" panose="05000000000000000000" pitchFamily="2" charset="2"/>
              </a:rPr>
              <a:t> Decimal” – Circuito Combinacional</a:t>
            </a:r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ela 3">
                <a:extLst>
                  <a:ext uri="{FF2B5EF4-FFF2-40B4-BE49-F238E27FC236}">
                    <a16:creationId xmlns:a16="http://schemas.microsoft.com/office/drawing/2014/main" id="{4532F266-5930-2029-9885-EBB081A08CA7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071860" y="2521343"/>
              <a:ext cx="4986042" cy="373912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49509">
                      <a:extLst>
                        <a:ext uri="{9D8B030D-6E8A-4147-A177-3AD203B41FA5}">
                          <a16:colId xmlns:a16="http://schemas.microsoft.com/office/drawing/2014/main" val="1874362615"/>
                        </a:ext>
                      </a:extLst>
                    </a:gridCol>
                    <a:gridCol w="971756">
                      <a:extLst>
                        <a:ext uri="{9D8B030D-6E8A-4147-A177-3AD203B41FA5}">
                          <a16:colId xmlns:a16="http://schemas.microsoft.com/office/drawing/2014/main" val="1191165301"/>
                        </a:ext>
                      </a:extLst>
                    </a:gridCol>
                    <a:gridCol w="971756">
                      <a:extLst>
                        <a:ext uri="{9D8B030D-6E8A-4147-A177-3AD203B41FA5}">
                          <a16:colId xmlns:a16="http://schemas.microsoft.com/office/drawing/2014/main" val="1598401684"/>
                        </a:ext>
                      </a:extLst>
                    </a:gridCol>
                    <a:gridCol w="971756">
                      <a:extLst>
                        <a:ext uri="{9D8B030D-6E8A-4147-A177-3AD203B41FA5}">
                          <a16:colId xmlns:a16="http://schemas.microsoft.com/office/drawing/2014/main" val="3493507002"/>
                        </a:ext>
                      </a:extLst>
                    </a:gridCol>
                    <a:gridCol w="971756">
                      <a:extLst>
                        <a:ext uri="{9D8B030D-6E8A-4147-A177-3AD203B41FA5}">
                          <a16:colId xmlns:a16="http://schemas.microsoft.com/office/drawing/2014/main" val="2880839528"/>
                        </a:ext>
                      </a:extLst>
                    </a:gridCol>
                    <a:gridCol w="549509">
                      <a:extLst>
                        <a:ext uri="{9D8B030D-6E8A-4147-A177-3AD203B41FA5}">
                          <a16:colId xmlns:a16="http://schemas.microsoft.com/office/drawing/2014/main" val="2380178616"/>
                        </a:ext>
                      </a:extLst>
                    </a:gridCol>
                  </a:tblGrid>
                  <a:tr h="549509">
                    <a:tc>
                      <a:txBody>
                        <a:bodyPr/>
                        <a:lstStyle/>
                        <a:p>
                          <a:pPr algn="ctr"/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9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9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85029" marR="85029" marT="42514" marB="42514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pt-BR" sz="29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C</a:t>
                          </a:r>
                        </a:p>
                      </a:txBody>
                      <a:tcPr marL="85029" marR="85029" marT="42514" marB="42514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56145574"/>
                      </a:ext>
                    </a:extLst>
                  </a:tr>
                  <a:tr h="660026">
                    <a:tc row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9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9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A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85029" marR="85029" marT="42514" marB="42514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9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9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B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2868251530"/>
                      </a:ext>
                    </a:extLst>
                  </a:tr>
                  <a:tr h="660026">
                    <a:tc v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29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B</a:t>
                          </a:r>
                        </a:p>
                      </a:txBody>
                      <a:tcPr marL="85029" marR="85029" marT="42514" marB="42514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856427081"/>
                      </a:ext>
                    </a:extLst>
                  </a:tr>
                  <a:tr h="660026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pt-BR" sz="29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</a:t>
                          </a:r>
                        </a:p>
                      </a:txBody>
                      <a:tcPr marL="85029" marR="85029" marT="42514" marB="42514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X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X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24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X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77490832"/>
                      </a:ext>
                    </a:extLst>
                  </a:tr>
                  <a:tr h="660026">
                    <a:tc vMerge="1">
                      <a:txBody>
                        <a:bodyPr/>
                        <a:lstStyle/>
                        <a:p>
                          <a:pPr algn="ctr"/>
                          <a:r>
                            <a:rPr lang="pt-BR" sz="2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X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X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9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9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B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44599753"/>
                      </a:ext>
                    </a:extLst>
                  </a:tr>
                  <a:tr h="549509">
                    <a:tc>
                      <a:txBody>
                        <a:bodyPr/>
                        <a:lstStyle/>
                        <a:p>
                          <a:pPr algn="ctr"/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9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9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D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pt-BR" sz="29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D</a:t>
                          </a:r>
                        </a:p>
                      </a:txBody>
                      <a:tcPr marL="85029" marR="85029" marT="42514" marB="42514"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9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9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D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864724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ela 3">
                <a:extLst>
                  <a:ext uri="{FF2B5EF4-FFF2-40B4-BE49-F238E27FC236}">
                    <a16:creationId xmlns:a16="http://schemas.microsoft.com/office/drawing/2014/main" id="{4532F266-5930-2029-9885-EBB081A08CA7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071860" y="2521343"/>
              <a:ext cx="4986042" cy="373912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49509">
                      <a:extLst>
                        <a:ext uri="{9D8B030D-6E8A-4147-A177-3AD203B41FA5}">
                          <a16:colId xmlns:a16="http://schemas.microsoft.com/office/drawing/2014/main" val="1874362615"/>
                        </a:ext>
                      </a:extLst>
                    </a:gridCol>
                    <a:gridCol w="971756">
                      <a:extLst>
                        <a:ext uri="{9D8B030D-6E8A-4147-A177-3AD203B41FA5}">
                          <a16:colId xmlns:a16="http://schemas.microsoft.com/office/drawing/2014/main" val="1191165301"/>
                        </a:ext>
                      </a:extLst>
                    </a:gridCol>
                    <a:gridCol w="971756">
                      <a:extLst>
                        <a:ext uri="{9D8B030D-6E8A-4147-A177-3AD203B41FA5}">
                          <a16:colId xmlns:a16="http://schemas.microsoft.com/office/drawing/2014/main" val="1598401684"/>
                        </a:ext>
                      </a:extLst>
                    </a:gridCol>
                    <a:gridCol w="971756">
                      <a:extLst>
                        <a:ext uri="{9D8B030D-6E8A-4147-A177-3AD203B41FA5}">
                          <a16:colId xmlns:a16="http://schemas.microsoft.com/office/drawing/2014/main" val="3493507002"/>
                        </a:ext>
                      </a:extLst>
                    </a:gridCol>
                    <a:gridCol w="971756">
                      <a:extLst>
                        <a:ext uri="{9D8B030D-6E8A-4147-A177-3AD203B41FA5}">
                          <a16:colId xmlns:a16="http://schemas.microsoft.com/office/drawing/2014/main" val="2880839528"/>
                        </a:ext>
                      </a:extLst>
                    </a:gridCol>
                    <a:gridCol w="549509">
                      <a:extLst>
                        <a:ext uri="{9D8B030D-6E8A-4147-A177-3AD203B41FA5}">
                          <a16:colId xmlns:a16="http://schemas.microsoft.com/office/drawing/2014/main" val="2380178616"/>
                        </a:ext>
                      </a:extLst>
                    </a:gridCol>
                  </a:tblGrid>
                  <a:tr h="549509">
                    <a:tc>
                      <a:txBody>
                        <a:bodyPr/>
                        <a:lstStyle/>
                        <a:p>
                          <a:pPr algn="ctr"/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85029" marR="85029" marT="42514" marB="42514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28125" t="-10000" r="-128125" b="-612222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pt-BR" sz="29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C</a:t>
                          </a:r>
                        </a:p>
                      </a:txBody>
                      <a:tcPr marL="85029" marR="85029" marT="42514" marB="42514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56145574"/>
                      </a:ext>
                    </a:extLst>
                  </a:tr>
                  <a:tr h="660026">
                    <a:tc rowSpan="2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85029" marR="85029" marT="42514" marB="42514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45622" r="-811111" b="-1539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56250" t="-90826" r="-356250" b="-4055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156250" t="-90826" r="-256250" b="-4055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257862" t="-90826" r="-157862" b="-4055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355625" t="-90826" r="-56875" b="-4055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810000" t="-90826" r="-1111" b="-4055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68251530"/>
                      </a:ext>
                    </a:extLst>
                  </a:tr>
                  <a:tr h="660026">
                    <a:tc v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56250" t="-192593" r="-356250" b="-3092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156250" t="-192593" r="-256250" b="-3092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257862" t="-192593" r="-157862" b="-3092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355625" t="-192593" r="-56875" b="-309259"/>
                          </a:stretch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29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B</a:t>
                          </a:r>
                        </a:p>
                      </a:txBody>
                      <a:tcPr marL="85029" marR="85029" marT="42514" marB="42514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856427081"/>
                      </a:ext>
                    </a:extLst>
                  </a:tr>
                  <a:tr h="660026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pt-BR" sz="29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</a:t>
                          </a:r>
                        </a:p>
                      </a:txBody>
                      <a:tcPr marL="85029" marR="85029" marT="42514" marB="42514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56250" t="-292593" r="-356250" b="-2092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156250" t="-292593" r="-256250" b="-2092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24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355625" t="-292593" r="-56875" b="-209259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77490832"/>
                      </a:ext>
                    </a:extLst>
                  </a:tr>
                  <a:tr h="660026">
                    <a:tc vMerge="1">
                      <a:txBody>
                        <a:bodyPr/>
                        <a:lstStyle/>
                        <a:p>
                          <a:pPr algn="ctr"/>
                          <a:r>
                            <a:rPr lang="pt-BR" sz="2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56250" t="-388991" r="-356250" b="-1073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156250" t="-388991" r="-256250" b="-1073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257862" t="-388991" r="-157862" b="-1073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355625" t="-388991" r="-56875" b="-1073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10000" t="-388991" r="-1111" b="-1073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44599753"/>
                      </a:ext>
                    </a:extLst>
                  </a:tr>
                  <a:tr h="549509">
                    <a:tc>
                      <a:txBody>
                        <a:bodyPr/>
                        <a:lstStyle/>
                        <a:p>
                          <a:pPr algn="ctr"/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6250" t="-592222" r="-356250" b="-30000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pt-BR" sz="29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D</a:t>
                          </a:r>
                        </a:p>
                      </a:txBody>
                      <a:tcPr marL="85029" marR="85029" marT="42514" marB="42514"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55625" t="-592222" r="-56875" b="-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8647246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39F3923C-E339-56FB-C9B2-F69829E51EC0}"/>
              </a:ext>
            </a:extLst>
          </p:cNvPr>
          <p:cNvGraphicFramePr>
            <a:graphicFrameLocks noGrp="1"/>
          </p:cNvGraphicFramePr>
          <p:nvPr/>
        </p:nvGraphicFramePr>
        <p:xfrm>
          <a:off x="7113815" y="1901825"/>
          <a:ext cx="3755570" cy="435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1114">
                  <a:extLst>
                    <a:ext uri="{9D8B030D-6E8A-4147-A177-3AD203B41FA5}">
                      <a16:colId xmlns:a16="http://schemas.microsoft.com/office/drawing/2014/main" val="1048144912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408744445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3640525091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2253530810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1722894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9513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9501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4948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09543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483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4384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5388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2953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9297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11165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3212319"/>
                  </a:ext>
                </a:extLst>
              </a:tr>
            </a:tbl>
          </a:graphicData>
        </a:graphic>
      </p:graphicFrame>
      <p:sp>
        <p:nvSpPr>
          <p:cNvPr id="6" name="CaixaDeTexto 5">
            <a:extLst>
              <a:ext uri="{FF2B5EF4-FFF2-40B4-BE49-F238E27FC236}">
                <a16:creationId xmlns:a16="http://schemas.microsoft.com/office/drawing/2014/main" id="{34276C31-197B-425D-A6B7-CFFFD5747EC0}"/>
              </a:ext>
            </a:extLst>
          </p:cNvPr>
          <p:cNvSpPr txBox="1"/>
          <p:nvPr/>
        </p:nvSpPr>
        <p:spPr>
          <a:xfrm>
            <a:off x="996188" y="2521343"/>
            <a:ext cx="6174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solidFill>
                  <a:srgbClr val="6F227C"/>
                </a:solidFill>
                <a:latin typeface="+mj-lt"/>
              </a:rPr>
              <a:t>S9</a:t>
            </a:r>
            <a:endParaRPr lang="pt-BR" b="1" dirty="0">
              <a:solidFill>
                <a:srgbClr val="6F227C"/>
              </a:solidFill>
              <a:latin typeface="+mj-lt"/>
            </a:endParaRP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7CB39186-9BC2-30C1-2262-2109343A3692}"/>
              </a:ext>
            </a:extLst>
          </p:cNvPr>
          <p:cNvSpPr/>
          <p:nvPr/>
        </p:nvSpPr>
        <p:spPr>
          <a:xfrm>
            <a:off x="2686050" y="4516830"/>
            <a:ext cx="1752600" cy="1103539"/>
          </a:xfrm>
          <a:custGeom>
            <a:avLst/>
            <a:gdLst>
              <a:gd name="connsiteX0" fmla="*/ 0 w 1752600"/>
              <a:gd name="connsiteY0" fmla="*/ 183927 h 1103539"/>
              <a:gd name="connsiteX1" fmla="*/ 183927 w 1752600"/>
              <a:gd name="connsiteY1" fmla="*/ 0 h 1103539"/>
              <a:gd name="connsiteX2" fmla="*/ 1568673 w 1752600"/>
              <a:gd name="connsiteY2" fmla="*/ 0 h 1103539"/>
              <a:gd name="connsiteX3" fmla="*/ 1752600 w 1752600"/>
              <a:gd name="connsiteY3" fmla="*/ 183927 h 1103539"/>
              <a:gd name="connsiteX4" fmla="*/ 1752600 w 1752600"/>
              <a:gd name="connsiteY4" fmla="*/ 919612 h 1103539"/>
              <a:gd name="connsiteX5" fmla="*/ 1568673 w 1752600"/>
              <a:gd name="connsiteY5" fmla="*/ 1103539 h 1103539"/>
              <a:gd name="connsiteX6" fmla="*/ 183927 w 1752600"/>
              <a:gd name="connsiteY6" fmla="*/ 1103539 h 1103539"/>
              <a:gd name="connsiteX7" fmla="*/ 0 w 1752600"/>
              <a:gd name="connsiteY7" fmla="*/ 919612 h 1103539"/>
              <a:gd name="connsiteX8" fmla="*/ 0 w 1752600"/>
              <a:gd name="connsiteY8" fmla="*/ 183927 h 1103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52600" h="1103539" extrusionOk="0">
                <a:moveTo>
                  <a:pt x="0" y="183927"/>
                </a:moveTo>
                <a:cubicBezTo>
                  <a:pt x="-9982" y="99860"/>
                  <a:pt x="77396" y="-2045"/>
                  <a:pt x="183927" y="0"/>
                </a:cubicBezTo>
                <a:cubicBezTo>
                  <a:pt x="474291" y="-25555"/>
                  <a:pt x="1213167" y="64770"/>
                  <a:pt x="1568673" y="0"/>
                </a:cubicBezTo>
                <a:cubicBezTo>
                  <a:pt x="1661600" y="2892"/>
                  <a:pt x="1743707" y="92863"/>
                  <a:pt x="1752600" y="183927"/>
                </a:cubicBezTo>
                <a:cubicBezTo>
                  <a:pt x="1720407" y="275836"/>
                  <a:pt x="1742856" y="738688"/>
                  <a:pt x="1752600" y="919612"/>
                </a:cubicBezTo>
                <a:cubicBezTo>
                  <a:pt x="1761641" y="1012599"/>
                  <a:pt x="1680679" y="1104227"/>
                  <a:pt x="1568673" y="1103539"/>
                </a:cubicBezTo>
                <a:cubicBezTo>
                  <a:pt x="1003392" y="1150403"/>
                  <a:pt x="754537" y="1122301"/>
                  <a:pt x="183927" y="1103539"/>
                </a:cubicBezTo>
                <a:cubicBezTo>
                  <a:pt x="87268" y="1104253"/>
                  <a:pt x="-12283" y="1015586"/>
                  <a:pt x="0" y="919612"/>
                </a:cubicBezTo>
                <a:cubicBezTo>
                  <a:pt x="46597" y="678405"/>
                  <a:pt x="-45861" y="512556"/>
                  <a:pt x="0" y="183927"/>
                </a:cubicBezTo>
                <a:close/>
              </a:path>
            </a:pathLst>
          </a:custGeom>
          <a:noFill/>
          <a:ln w="38100">
            <a:prstDash val="dashDot"/>
            <a:extLst>
              <a:ext uri="{C807C97D-BFC1-408E-A445-0C87EB9F89A2}">
                <ask:lineSketchStyleProps xmlns:ask="http://schemas.microsoft.com/office/drawing/2018/sketchyshapes" sd="981765707">
                  <a:prstGeom prst="round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C4D74F64-AE8C-4D6B-9CB3-873ABC273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/>
              <a:t>38</a:t>
            </a:r>
          </a:p>
        </p:txBody>
      </p:sp>
    </p:spTree>
    <p:extLst>
      <p:ext uri="{BB962C8B-B14F-4D97-AF65-F5344CB8AC3E}">
        <p14:creationId xmlns:p14="http://schemas.microsoft.com/office/powerpoint/2010/main" val="363580303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427EED-7B7F-D6AC-6C01-70E63600B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Decodificador “Binário </a:t>
            </a:r>
            <a:r>
              <a:rPr lang="pt-BR" dirty="0">
                <a:sym typeface="Wingdings" panose="05000000000000000000" pitchFamily="2" charset="2"/>
              </a:rPr>
              <a:t> Decimal” – Circuito Combinacional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ela 3">
                <a:extLst>
                  <a:ext uri="{FF2B5EF4-FFF2-40B4-BE49-F238E27FC236}">
                    <a16:creationId xmlns:a16="http://schemas.microsoft.com/office/drawing/2014/main" id="{4532F266-5930-2029-9885-EBB081A08CA7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071860" y="2521343"/>
              <a:ext cx="4986042" cy="373912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49509">
                      <a:extLst>
                        <a:ext uri="{9D8B030D-6E8A-4147-A177-3AD203B41FA5}">
                          <a16:colId xmlns:a16="http://schemas.microsoft.com/office/drawing/2014/main" val="1874362615"/>
                        </a:ext>
                      </a:extLst>
                    </a:gridCol>
                    <a:gridCol w="971756">
                      <a:extLst>
                        <a:ext uri="{9D8B030D-6E8A-4147-A177-3AD203B41FA5}">
                          <a16:colId xmlns:a16="http://schemas.microsoft.com/office/drawing/2014/main" val="1191165301"/>
                        </a:ext>
                      </a:extLst>
                    </a:gridCol>
                    <a:gridCol w="971756">
                      <a:extLst>
                        <a:ext uri="{9D8B030D-6E8A-4147-A177-3AD203B41FA5}">
                          <a16:colId xmlns:a16="http://schemas.microsoft.com/office/drawing/2014/main" val="1598401684"/>
                        </a:ext>
                      </a:extLst>
                    </a:gridCol>
                    <a:gridCol w="971756">
                      <a:extLst>
                        <a:ext uri="{9D8B030D-6E8A-4147-A177-3AD203B41FA5}">
                          <a16:colId xmlns:a16="http://schemas.microsoft.com/office/drawing/2014/main" val="3493507002"/>
                        </a:ext>
                      </a:extLst>
                    </a:gridCol>
                    <a:gridCol w="971756">
                      <a:extLst>
                        <a:ext uri="{9D8B030D-6E8A-4147-A177-3AD203B41FA5}">
                          <a16:colId xmlns:a16="http://schemas.microsoft.com/office/drawing/2014/main" val="2880839528"/>
                        </a:ext>
                      </a:extLst>
                    </a:gridCol>
                    <a:gridCol w="549509">
                      <a:extLst>
                        <a:ext uri="{9D8B030D-6E8A-4147-A177-3AD203B41FA5}">
                          <a16:colId xmlns:a16="http://schemas.microsoft.com/office/drawing/2014/main" val="2380178616"/>
                        </a:ext>
                      </a:extLst>
                    </a:gridCol>
                  </a:tblGrid>
                  <a:tr h="549509">
                    <a:tc>
                      <a:txBody>
                        <a:bodyPr/>
                        <a:lstStyle/>
                        <a:p>
                          <a:pPr algn="ctr"/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9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9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85029" marR="85029" marT="42514" marB="42514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pt-BR" sz="29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C</a:t>
                          </a:r>
                        </a:p>
                      </a:txBody>
                      <a:tcPr marL="85029" marR="85029" marT="42514" marB="42514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56145574"/>
                      </a:ext>
                    </a:extLst>
                  </a:tr>
                  <a:tr h="660026">
                    <a:tc row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9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9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A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85029" marR="85029" marT="42514" marB="42514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9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9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B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2868251530"/>
                      </a:ext>
                    </a:extLst>
                  </a:tr>
                  <a:tr h="660026">
                    <a:tc v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29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B</a:t>
                          </a:r>
                        </a:p>
                      </a:txBody>
                      <a:tcPr marL="85029" marR="85029" marT="42514" marB="42514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856427081"/>
                      </a:ext>
                    </a:extLst>
                  </a:tr>
                  <a:tr h="660026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pt-BR" sz="29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</a:t>
                          </a:r>
                        </a:p>
                      </a:txBody>
                      <a:tcPr marL="85029" marR="85029" marT="42514" marB="42514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X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X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24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X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77490832"/>
                      </a:ext>
                    </a:extLst>
                  </a:tr>
                  <a:tr h="660026">
                    <a:tc vMerge="1">
                      <a:txBody>
                        <a:bodyPr/>
                        <a:lstStyle/>
                        <a:p>
                          <a:pPr algn="ctr"/>
                          <a:r>
                            <a:rPr lang="pt-BR" sz="2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X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X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9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9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B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44599753"/>
                      </a:ext>
                    </a:extLst>
                  </a:tr>
                  <a:tr h="549509">
                    <a:tc>
                      <a:txBody>
                        <a:bodyPr/>
                        <a:lstStyle/>
                        <a:p>
                          <a:pPr algn="ctr"/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9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9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D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pt-BR" sz="29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D</a:t>
                          </a:r>
                        </a:p>
                      </a:txBody>
                      <a:tcPr marL="85029" marR="85029" marT="42514" marB="42514"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9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9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D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864724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ela 3">
                <a:extLst>
                  <a:ext uri="{FF2B5EF4-FFF2-40B4-BE49-F238E27FC236}">
                    <a16:creationId xmlns:a16="http://schemas.microsoft.com/office/drawing/2014/main" id="{4532F266-5930-2029-9885-EBB081A08CA7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071860" y="2521343"/>
              <a:ext cx="4986042" cy="373912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49509">
                      <a:extLst>
                        <a:ext uri="{9D8B030D-6E8A-4147-A177-3AD203B41FA5}">
                          <a16:colId xmlns:a16="http://schemas.microsoft.com/office/drawing/2014/main" val="1874362615"/>
                        </a:ext>
                      </a:extLst>
                    </a:gridCol>
                    <a:gridCol w="971756">
                      <a:extLst>
                        <a:ext uri="{9D8B030D-6E8A-4147-A177-3AD203B41FA5}">
                          <a16:colId xmlns:a16="http://schemas.microsoft.com/office/drawing/2014/main" val="1191165301"/>
                        </a:ext>
                      </a:extLst>
                    </a:gridCol>
                    <a:gridCol w="971756">
                      <a:extLst>
                        <a:ext uri="{9D8B030D-6E8A-4147-A177-3AD203B41FA5}">
                          <a16:colId xmlns:a16="http://schemas.microsoft.com/office/drawing/2014/main" val="1598401684"/>
                        </a:ext>
                      </a:extLst>
                    </a:gridCol>
                    <a:gridCol w="971756">
                      <a:extLst>
                        <a:ext uri="{9D8B030D-6E8A-4147-A177-3AD203B41FA5}">
                          <a16:colId xmlns:a16="http://schemas.microsoft.com/office/drawing/2014/main" val="3493507002"/>
                        </a:ext>
                      </a:extLst>
                    </a:gridCol>
                    <a:gridCol w="971756">
                      <a:extLst>
                        <a:ext uri="{9D8B030D-6E8A-4147-A177-3AD203B41FA5}">
                          <a16:colId xmlns:a16="http://schemas.microsoft.com/office/drawing/2014/main" val="2880839528"/>
                        </a:ext>
                      </a:extLst>
                    </a:gridCol>
                    <a:gridCol w="549509">
                      <a:extLst>
                        <a:ext uri="{9D8B030D-6E8A-4147-A177-3AD203B41FA5}">
                          <a16:colId xmlns:a16="http://schemas.microsoft.com/office/drawing/2014/main" val="2380178616"/>
                        </a:ext>
                      </a:extLst>
                    </a:gridCol>
                  </a:tblGrid>
                  <a:tr h="549509">
                    <a:tc>
                      <a:txBody>
                        <a:bodyPr/>
                        <a:lstStyle/>
                        <a:p>
                          <a:pPr algn="ctr"/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85029" marR="85029" marT="42514" marB="42514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28125" t="-10000" r="-128125" b="-612222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pt-BR" sz="29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C</a:t>
                          </a:r>
                        </a:p>
                      </a:txBody>
                      <a:tcPr marL="85029" marR="85029" marT="42514" marB="42514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56145574"/>
                      </a:ext>
                    </a:extLst>
                  </a:tr>
                  <a:tr h="660026">
                    <a:tc rowSpan="2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85029" marR="85029" marT="42514" marB="42514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45622" r="-811111" b="-1539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56250" t="-90826" r="-356250" b="-4055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156250" t="-90826" r="-256250" b="-4055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257862" t="-90826" r="-157862" b="-4055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355625" t="-90826" r="-56875" b="-4055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810000" t="-90826" r="-1111" b="-4055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68251530"/>
                      </a:ext>
                    </a:extLst>
                  </a:tr>
                  <a:tr h="660026">
                    <a:tc v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56250" t="-192593" r="-356250" b="-3092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156250" t="-192593" r="-256250" b="-3092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257862" t="-192593" r="-157862" b="-3092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355625" t="-192593" r="-56875" b="-309259"/>
                          </a:stretch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29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B</a:t>
                          </a:r>
                        </a:p>
                      </a:txBody>
                      <a:tcPr marL="85029" marR="85029" marT="42514" marB="42514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856427081"/>
                      </a:ext>
                    </a:extLst>
                  </a:tr>
                  <a:tr h="660026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pt-BR" sz="29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</a:t>
                          </a:r>
                        </a:p>
                      </a:txBody>
                      <a:tcPr marL="85029" marR="85029" marT="42514" marB="42514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56250" t="-292593" r="-356250" b="-2092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156250" t="-292593" r="-256250" b="-2092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24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355625" t="-292593" r="-56875" b="-209259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77490832"/>
                      </a:ext>
                    </a:extLst>
                  </a:tr>
                  <a:tr h="660026">
                    <a:tc vMerge="1">
                      <a:txBody>
                        <a:bodyPr/>
                        <a:lstStyle/>
                        <a:p>
                          <a:pPr algn="ctr"/>
                          <a:r>
                            <a:rPr lang="pt-BR" sz="2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56250" t="-388991" r="-356250" b="-1073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156250" t="-388991" r="-256250" b="-1073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257862" t="-388991" r="-157862" b="-1073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355625" t="-388991" r="-56875" b="-1073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10000" t="-388991" r="-1111" b="-1073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44599753"/>
                      </a:ext>
                    </a:extLst>
                  </a:tr>
                  <a:tr h="549509">
                    <a:tc>
                      <a:txBody>
                        <a:bodyPr/>
                        <a:lstStyle/>
                        <a:p>
                          <a:pPr algn="ctr"/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6250" t="-592222" r="-356250" b="-30000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pt-BR" sz="29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D</a:t>
                          </a:r>
                        </a:p>
                      </a:txBody>
                      <a:tcPr marL="85029" marR="85029" marT="42514" marB="42514"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55625" t="-592222" r="-56875" b="-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864724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CaixaDeTexto 5">
            <a:extLst>
              <a:ext uri="{FF2B5EF4-FFF2-40B4-BE49-F238E27FC236}">
                <a16:creationId xmlns:a16="http://schemas.microsoft.com/office/drawing/2014/main" id="{34276C31-197B-425D-A6B7-CFFFD5747EC0}"/>
              </a:ext>
            </a:extLst>
          </p:cNvPr>
          <p:cNvSpPr txBox="1"/>
          <p:nvPr/>
        </p:nvSpPr>
        <p:spPr>
          <a:xfrm>
            <a:off x="996188" y="2521343"/>
            <a:ext cx="6174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solidFill>
                  <a:srgbClr val="6F227C"/>
                </a:solidFill>
                <a:latin typeface="+mj-lt"/>
              </a:rPr>
              <a:t>S9</a:t>
            </a:r>
            <a:endParaRPr lang="pt-BR" b="1" dirty="0">
              <a:solidFill>
                <a:srgbClr val="6F227C"/>
              </a:solidFill>
              <a:latin typeface="+mj-lt"/>
            </a:endParaRP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7CB39186-9BC2-30C1-2262-2109343A3692}"/>
              </a:ext>
            </a:extLst>
          </p:cNvPr>
          <p:cNvSpPr/>
          <p:nvPr/>
        </p:nvSpPr>
        <p:spPr>
          <a:xfrm>
            <a:off x="2686050" y="4516830"/>
            <a:ext cx="1752600" cy="1103539"/>
          </a:xfrm>
          <a:custGeom>
            <a:avLst/>
            <a:gdLst>
              <a:gd name="connsiteX0" fmla="*/ 0 w 1752600"/>
              <a:gd name="connsiteY0" fmla="*/ 183927 h 1103539"/>
              <a:gd name="connsiteX1" fmla="*/ 183927 w 1752600"/>
              <a:gd name="connsiteY1" fmla="*/ 0 h 1103539"/>
              <a:gd name="connsiteX2" fmla="*/ 1568673 w 1752600"/>
              <a:gd name="connsiteY2" fmla="*/ 0 h 1103539"/>
              <a:gd name="connsiteX3" fmla="*/ 1752600 w 1752600"/>
              <a:gd name="connsiteY3" fmla="*/ 183927 h 1103539"/>
              <a:gd name="connsiteX4" fmla="*/ 1752600 w 1752600"/>
              <a:gd name="connsiteY4" fmla="*/ 919612 h 1103539"/>
              <a:gd name="connsiteX5" fmla="*/ 1568673 w 1752600"/>
              <a:gd name="connsiteY5" fmla="*/ 1103539 h 1103539"/>
              <a:gd name="connsiteX6" fmla="*/ 183927 w 1752600"/>
              <a:gd name="connsiteY6" fmla="*/ 1103539 h 1103539"/>
              <a:gd name="connsiteX7" fmla="*/ 0 w 1752600"/>
              <a:gd name="connsiteY7" fmla="*/ 919612 h 1103539"/>
              <a:gd name="connsiteX8" fmla="*/ 0 w 1752600"/>
              <a:gd name="connsiteY8" fmla="*/ 183927 h 1103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52600" h="1103539" extrusionOk="0">
                <a:moveTo>
                  <a:pt x="0" y="183927"/>
                </a:moveTo>
                <a:cubicBezTo>
                  <a:pt x="-9982" y="99860"/>
                  <a:pt x="77396" y="-2045"/>
                  <a:pt x="183927" y="0"/>
                </a:cubicBezTo>
                <a:cubicBezTo>
                  <a:pt x="474291" y="-25555"/>
                  <a:pt x="1213167" y="64770"/>
                  <a:pt x="1568673" y="0"/>
                </a:cubicBezTo>
                <a:cubicBezTo>
                  <a:pt x="1661600" y="2892"/>
                  <a:pt x="1743707" y="92863"/>
                  <a:pt x="1752600" y="183927"/>
                </a:cubicBezTo>
                <a:cubicBezTo>
                  <a:pt x="1720407" y="275836"/>
                  <a:pt x="1742856" y="738688"/>
                  <a:pt x="1752600" y="919612"/>
                </a:cubicBezTo>
                <a:cubicBezTo>
                  <a:pt x="1761641" y="1012599"/>
                  <a:pt x="1680679" y="1104227"/>
                  <a:pt x="1568673" y="1103539"/>
                </a:cubicBezTo>
                <a:cubicBezTo>
                  <a:pt x="1003392" y="1150403"/>
                  <a:pt x="754537" y="1122301"/>
                  <a:pt x="183927" y="1103539"/>
                </a:cubicBezTo>
                <a:cubicBezTo>
                  <a:pt x="87268" y="1104253"/>
                  <a:pt x="-12283" y="1015586"/>
                  <a:pt x="0" y="919612"/>
                </a:cubicBezTo>
                <a:cubicBezTo>
                  <a:pt x="46597" y="678405"/>
                  <a:pt x="-45861" y="512556"/>
                  <a:pt x="0" y="183927"/>
                </a:cubicBezTo>
                <a:close/>
              </a:path>
            </a:pathLst>
          </a:custGeom>
          <a:noFill/>
          <a:ln w="38100">
            <a:prstDash val="dashDot"/>
            <a:extLst>
              <a:ext uri="{C807C97D-BFC1-408E-A445-0C87EB9F89A2}">
                <ask:lineSketchStyleProps xmlns:ask="http://schemas.microsoft.com/office/drawing/2018/sketchyshapes" sd="981765707">
                  <a:prstGeom prst="round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8" name="Tabela 8">
                <a:extLst>
                  <a:ext uri="{FF2B5EF4-FFF2-40B4-BE49-F238E27FC236}">
                    <a16:creationId xmlns:a16="http://schemas.microsoft.com/office/drawing/2014/main" id="{97CD2186-74F6-1D04-4B2F-4F830E8D709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15430466"/>
                  </p:ext>
                </p:extLst>
              </p:nvPr>
            </p:nvGraphicFramePr>
            <p:xfrm>
              <a:off x="7124701" y="1663700"/>
              <a:ext cx="3724274" cy="503224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52524">
                      <a:extLst>
                        <a:ext uri="{9D8B030D-6E8A-4147-A177-3AD203B41FA5}">
                          <a16:colId xmlns:a16="http://schemas.microsoft.com/office/drawing/2014/main" val="1194101161"/>
                        </a:ext>
                      </a:extLst>
                    </a:gridCol>
                    <a:gridCol w="2571750">
                      <a:extLst>
                        <a:ext uri="{9D8B030D-6E8A-4147-A177-3AD203B41FA5}">
                          <a16:colId xmlns:a16="http://schemas.microsoft.com/office/drawing/2014/main" val="239271039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DEC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EXPRESSÃO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190234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40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4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A</m:t>
                                    </m:r>
                                  </m:e>
                                </m:acc>
                                <m:acc>
                                  <m:accPr>
                                    <m:chr m:val="̅"/>
                                    <m:ctrlPr>
                                      <a:rPr lang="pt-BR" sz="240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4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B</m:t>
                                    </m:r>
                                  </m:e>
                                </m:acc>
                                <m:acc>
                                  <m:accPr>
                                    <m:chr m:val="̅"/>
                                    <m:ctrlPr>
                                      <a:rPr lang="pt-BR" sz="240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4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C</m:t>
                                    </m:r>
                                  </m:e>
                                </m:acc>
                                <m:acc>
                                  <m:accPr>
                                    <m:chr m:val="̅"/>
                                    <m:ctrlPr>
                                      <a:rPr lang="pt-BR" sz="240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4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D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400" i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464908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40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4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A</m:t>
                                    </m:r>
                                  </m:e>
                                </m:acc>
                                <m:acc>
                                  <m:accPr>
                                    <m:chr m:val="̅"/>
                                    <m:ctrlPr>
                                      <a:rPr lang="pt-BR" sz="240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4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B</m:t>
                                    </m:r>
                                  </m:e>
                                </m:acc>
                                <m:acc>
                                  <m:accPr>
                                    <m:chr m:val="̅"/>
                                    <m:ctrlPr>
                                      <a:rPr lang="pt-BR" sz="240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4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C</m:t>
                                    </m:r>
                                  </m:e>
                                </m:acc>
                                <m:r>
                                  <m:rPr>
                                    <m:sty m:val="p"/>
                                  </m:rP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D</m:t>
                                </m:r>
                              </m:oMath>
                            </m:oMathPara>
                          </a14:m>
                          <a:endParaRPr lang="pt-BR" sz="2400" i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260297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40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4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B</m:t>
                                    </m:r>
                                  </m:e>
                                </m:acc>
                                <m:r>
                                  <m:rPr>
                                    <m:sty m:val="p"/>
                                  </m:rP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C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pt-BR" sz="240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4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D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70581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40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4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B</m:t>
                                    </m:r>
                                  </m:e>
                                </m:acc>
                                <m:r>
                                  <m:rPr>
                                    <m:sty m:val="p"/>
                                  </m:rP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CD</m:t>
                                </m:r>
                              </m:oMath>
                            </m:oMathPara>
                          </a14:m>
                          <a:endParaRPr lang="pt-BR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834076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B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pt-BR" sz="240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4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C</m:t>
                                    </m:r>
                                  </m:e>
                                </m:acc>
                                <m:acc>
                                  <m:accPr>
                                    <m:chr m:val="̅"/>
                                    <m:ctrlPr>
                                      <a:rPr lang="pt-BR" sz="240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4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D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991355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B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pt-BR" sz="240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4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C</m:t>
                                    </m:r>
                                  </m:e>
                                </m:acc>
                                <m:r>
                                  <m:rPr>
                                    <m:sty m:val="p"/>
                                  </m:rP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D</m:t>
                                </m:r>
                              </m:oMath>
                            </m:oMathPara>
                          </a14:m>
                          <a:endParaRPr lang="pt-BR" sz="2400" i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966344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BC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pt-BR" sz="240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4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D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400" i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616785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BCD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364433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A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pt-BR" sz="240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4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D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400" i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8110151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1975857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8" name="Tabela 8">
                <a:extLst>
                  <a:ext uri="{FF2B5EF4-FFF2-40B4-BE49-F238E27FC236}">
                    <a16:creationId xmlns:a16="http://schemas.microsoft.com/office/drawing/2014/main" id="{97CD2186-74F6-1D04-4B2F-4F830E8D709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15430466"/>
                  </p:ext>
                </p:extLst>
              </p:nvPr>
            </p:nvGraphicFramePr>
            <p:xfrm>
              <a:off x="7124701" y="1663700"/>
              <a:ext cx="3724274" cy="503224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52524">
                      <a:extLst>
                        <a:ext uri="{9D8B030D-6E8A-4147-A177-3AD203B41FA5}">
                          <a16:colId xmlns:a16="http://schemas.microsoft.com/office/drawing/2014/main" val="1194101161"/>
                        </a:ext>
                      </a:extLst>
                    </a:gridCol>
                    <a:gridCol w="2571750">
                      <a:extLst>
                        <a:ext uri="{9D8B030D-6E8A-4147-A177-3AD203B41FA5}">
                          <a16:colId xmlns:a16="http://schemas.microsoft.com/office/drawing/2014/main" val="2392710391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DEC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EXPRESSÃO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19023437"/>
                      </a:ext>
                    </a:extLst>
                  </a:tr>
                  <a:tr h="45796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3"/>
                          <a:stretch>
                            <a:fillRect l="-44917" t="-109333" r="-946" b="-932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46490845"/>
                      </a:ext>
                    </a:extLst>
                  </a:tr>
                  <a:tr h="45796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3"/>
                          <a:stretch>
                            <a:fillRect l="-44917" t="-206579" r="-946" b="-81973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2602970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3"/>
                          <a:stretch>
                            <a:fillRect l="-44917" t="-310667" r="-946" b="-7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705812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3"/>
                          <a:stretch>
                            <a:fillRect l="-44917" t="-410667" r="-946" b="-6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83407616"/>
                      </a:ext>
                    </a:extLst>
                  </a:tr>
                  <a:tr h="45796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3"/>
                          <a:stretch>
                            <a:fillRect l="-44917" t="-510667" r="-946" b="-5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9135588"/>
                      </a:ext>
                    </a:extLst>
                  </a:tr>
                  <a:tr h="45796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3"/>
                          <a:stretch>
                            <a:fillRect l="-44917" t="-610667" r="-946" b="-4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96634445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3"/>
                          <a:stretch>
                            <a:fillRect l="-44917" t="-701316" r="-946" b="-3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6167856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BCD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36443396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3"/>
                          <a:stretch>
                            <a:fillRect l="-44917" t="-912000" r="-946" b="-129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811015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1975857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DCF4C82-16EA-4819-A2C8-A5B3EEF5F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/>
              <a:t>39</a:t>
            </a:r>
          </a:p>
        </p:txBody>
      </p:sp>
    </p:spTree>
    <p:extLst>
      <p:ext uri="{BB962C8B-B14F-4D97-AF65-F5344CB8AC3E}">
        <p14:creationId xmlns:p14="http://schemas.microsoft.com/office/powerpoint/2010/main" val="35668138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427EED-7B7F-D6AC-6C01-70E63600B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Decodificador “Binário </a:t>
            </a:r>
            <a:r>
              <a:rPr lang="pt-BR" dirty="0">
                <a:sym typeface="Wingdings" panose="05000000000000000000" pitchFamily="2" charset="2"/>
              </a:rPr>
              <a:t> Decimal” – Circuito Combinacional</a:t>
            </a:r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ela 3">
                <a:extLst>
                  <a:ext uri="{FF2B5EF4-FFF2-40B4-BE49-F238E27FC236}">
                    <a16:creationId xmlns:a16="http://schemas.microsoft.com/office/drawing/2014/main" id="{4532F266-5930-2029-9885-EBB081A08CA7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071860" y="2521343"/>
              <a:ext cx="4986042" cy="373912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49509">
                      <a:extLst>
                        <a:ext uri="{9D8B030D-6E8A-4147-A177-3AD203B41FA5}">
                          <a16:colId xmlns:a16="http://schemas.microsoft.com/office/drawing/2014/main" val="1874362615"/>
                        </a:ext>
                      </a:extLst>
                    </a:gridCol>
                    <a:gridCol w="971756">
                      <a:extLst>
                        <a:ext uri="{9D8B030D-6E8A-4147-A177-3AD203B41FA5}">
                          <a16:colId xmlns:a16="http://schemas.microsoft.com/office/drawing/2014/main" val="1191165301"/>
                        </a:ext>
                      </a:extLst>
                    </a:gridCol>
                    <a:gridCol w="971756">
                      <a:extLst>
                        <a:ext uri="{9D8B030D-6E8A-4147-A177-3AD203B41FA5}">
                          <a16:colId xmlns:a16="http://schemas.microsoft.com/office/drawing/2014/main" val="1598401684"/>
                        </a:ext>
                      </a:extLst>
                    </a:gridCol>
                    <a:gridCol w="971756">
                      <a:extLst>
                        <a:ext uri="{9D8B030D-6E8A-4147-A177-3AD203B41FA5}">
                          <a16:colId xmlns:a16="http://schemas.microsoft.com/office/drawing/2014/main" val="3493507002"/>
                        </a:ext>
                      </a:extLst>
                    </a:gridCol>
                    <a:gridCol w="971756">
                      <a:extLst>
                        <a:ext uri="{9D8B030D-6E8A-4147-A177-3AD203B41FA5}">
                          <a16:colId xmlns:a16="http://schemas.microsoft.com/office/drawing/2014/main" val="2880839528"/>
                        </a:ext>
                      </a:extLst>
                    </a:gridCol>
                    <a:gridCol w="549509">
                      <a:extLst>
                        <a:ext uri="{9D8B030D-6E8A-4147-A177-3AD203B41FA5}">
                          <a16:colId xmlns:a16="http://schemas.microsoft.com/office/drawing/2014/main" val="2380178616"/>
                        </a:ext>
                      </a:extLst>
                    </a:gridCol>
                  </a:tblGrid>
                  <a:tr h="549509">
                    <a:tc>
                      <a:txBody>
                        <a:bodyPr/>
                        <a:lstStyle/>
                        <a:p>
                          <a:pPr algn="ctr"/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9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9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85029" marR="85029" marT="42514" marB="42514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pt-BR" sz="29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C</a:t>
                          </a:r>
                        </a:p>
                      </a:txBody>
                      <a:tcPr marL="85029" marR="85029" marT="42514" marB="42514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56145574"/>
                      </a:ext>
                    </a:extLst>
                  </a:tr>
                  <a:tr h="660026">
                    <a:tc row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9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9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A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85029" marR="85029" marT="42514" marB="42514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9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9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B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2868251530"/>
                      </a:ext>
                    </a:extLst>
                  </a:tr>
                  <a:tr h="660026">
                    <a:tc v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29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B</a:t>
                          </a:r>
                        </a:p>
                      </a:txBody>
                      <a:tcPr marL="85029" marR="85029" marT="42514" marB="42514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856427081"/>
                      </a:ext>
                    </a:extLst>
                  </a:tr>
                  <a:tr h="660026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pt-BR" sz="29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</a:t>
                          </a:r>
                        </a:p>
                      </a:txBody>
                      <a:tcPr marL="85029" marR="85029" marT="42514" marB="42514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X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X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24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X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77490832"/>
                      </a:ext>
                    </a:extLst>
                  </a:tr>
                  <a:tr h="660026">
                    <a:tc vMerge="1">
                      <a:txBody>
                        <a:bodyPr/>
                        <a:lstStyle/>
                        <a:p>
                          <a:pPr algn="ctr"/>
                          <a:r>
                            <a:rPr lang="pt-BR" sz="2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X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X</m:t>
                                </m:r>
                              </m:oMath>
                            </m:oMathPara>
                          </a14:m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9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9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B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44599753"/>
                      </a:ext>
                    </a:extLst>
                  </a:tr>
                  <a:tr h="549509">
                    <a:tc>
                      <a:txBody>
                        <a:bodyPr/>
                        <a:lstStyle/>
                        <a:p>
                          <a:pPr algn="ctr"/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9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9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D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3050" marR="93050" marT="46525" marB="4652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pt-BR" sz="29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D</a:t>
                          </a:r>
                        </a:p>
                      </a:txBody>
                      <a:tcPr marL="85029" marR="85029" marT="42514" marB="42514"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9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9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D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864724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ela 3">
                <a:extLst>
                  <a:ext uri="{FF2B5EF4-FFF2-40B4-BE49-F238E27FC236}">
                    <a16:creationId xmlns:a16="http://schemas.microsoft.com/office/drawing/2014/main" id="{4532F266-5930-2029-9885-EBB081A08CA7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071860" y="2521343"/>
              <a:ext cx="4986042" cy="373912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49509">
                      <a:extLst>
                        <a:ext uri="{9D8B030D-6E8A-4147-A177-3AD203B41FA5}">
                          <a16:colId xmlns:a16="http://schemas.microsoft.com/office/drawing/2014/main" val="1874362615"/>
                        </a:ext>
                      </a:extLst>
                    </a:gridCol>
                    <a:gridCol w="971756">
                      <a:extLst>
                        <a:ext uri="{9D8B030D-6E8A-4147-A177-3AD203B41FA5}">
                          <a16:colId xmlns:a16="http://schemas.microsoft.com/office/drawing/2014/main" val="1191165301"/>
                        </a:ext>
                      </a:extLst>
                    </a:gridCol>
                    <a:gridCol w="971756">
                      <a:extLst>
                        <a:ext uri="{9D8B030D-6E8A-4147-A177-3AD203B41FA5}">
                          <a16:colId xmlns:a16="http://schemas.microsoft.com/office/drawing/2014/main" val="1598401684"/>
                        </a:ext>
                      </a:extLst>
                    </a:gridCol>
                    <a:gridCol w="971756">
                      <a:extLst>
                        <a:ext uri="{9D8B030D-6E8A-4147-A177-3AD203B41FA5}">
                          <a16:colId xmlns:a16="http://schemas.microsoft.com/office/drawing/2014/main" val="3493507002"/>
                        </a:ext>
                      </a:extLst>
                    </a:gridCol>
                    <a:gridCol w="971756">
                      <a:extLst>
                        <a:ext uri="{9D8B030D-6E8A-4147-A177-3AD203B41FA5}">
                          <a16:colId xmlns:a16="http://schemas.microsoft.com/office/drawing/2014/main" val="2880839528"/>
                        </a:ext>
                      </a:extLst>
                    </a:gridCol>
                    <a:gridCol w="549509">
                      <a:extLst>
                        <a:ext uri="{9D8B030D-6E8A-4147-A177-3AD203B41FA5}">
                          <a16:colId xmlns:a16="http://schemas.microsoft.com/office/drawing/2014/main" val="2380178616"/>
                        </a:ext>
                      </a:extLst>
                    </a:gridCol>
                  </a:tblGrid>
                  <a:tr h="549509">
                    <a:tc>
                      <a:txBody>
                        <a:bodyPr/>
                        <a:lstStyle/>
                        <a:p>
                          <a:pPr algn="ctr"/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85029" marR="85029" marT="42514" marB="42514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28125" t="-10000" r="-128125" b="-612222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pt-BR" sz="29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C</a:t>
                          </a:r>
                        </a:p>
                      </a:txBody>
                      <a:tcPr marL="85029" marR="85029" marT="42514" marB="42514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56145574"/>
                      </a:ext>
                    </a:extLst>
                  </a:tr>
                  <a:tr h="660026">
                    <a:tc rowSpan="2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85029" marR="85029" marT="42514" marB="42514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45622" r="-811111" b="-1539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56250" t="-90826" r="-356250" b="-4055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156250" t="-90826" r="-256250" b="-4055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257862" t="-90826" r="-157862" b="-4055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355625" t="-90826" r="-56875" b="-4055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810000" t="-90826" r="-1111" b="-4055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68251530"/>
                      </a:ext>
                    </a:extLst>
                  </a:tr>
                  <a:tr h="660026">
                    <a:tc v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56250" t="-192593" r="-356250" b="-3092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156250" t="-192593" r="-256250" b="-3092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257862" t="-192593" r="-157862" b="-3092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355625" t="-192593" r="-56875" b="-309259"/>
                          </a:stretch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29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B</a:t>
                          </a:r>
                        </a:p>
                      </a:txBody>
                      <a:tcPr marL="85029" marR="85029" marT="42514" marB="42514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856427081"/>
                      </a:ext>
                    </a:extLst>
                  </a:tr>
                  <a:tr h="660026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pt-BR" sz="29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</a:t>
                          </a:r>
                        </a:p>
                      </a:txBody>
                      <a:tcPr marL="85029" marR="85029" marT="42514" marB="42514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56250" t="-292593" r="-356250" b="-2092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156250" t="-292593" r="-256250" b="-2092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24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</a:p>
                      </a:txBody>
                      <a:tcPr marL="93050" marR="93050" marT="46525" marB="46525" anchor="ctr"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355625" t="-292593" r="-56875" b="-209259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77490832"/>
                      </a:ext>
                    </a:extLst>
                  </a:tr>
                  <a:tr h="660026">
                    <a:tc vMerge="1">
                      <a:txBody>
                        <a:bodyPr/>
                        <a:lstStyle/>
                        <a:p>
                          <a:pPr algn="ctr"/>
                          <a:r>
                            <a:rPr lang="pt-BR" sz="2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56250" t="-388991" r="-356250" b="-1073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156250" t="-388991" r="-256250" b="-1073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257862" t="-388991" r="-157862" b="-1073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blipFill>
                          <a:blip r:embed="rId2"/>
                          <a:stretch>
                            <a:fillRect l="-355625" t="-388991" r="-56875" b="-1073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10000" t="-388991" r="-1111" b="-1073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44599753"/>
                      </a:ext>
                    </a:extLst>
                  </a:tr>
                  <a:tr h="549509">
                    <a:tc>
                      <a:txBody>
                        <a:bodyPr/>
                        <a:lstStyle/>
                        <a:p>
                          <a:pPr algn="ctr"/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6250" t="-592222" r="-356250" b="-30000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pt-BR" sz="29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D</a:t>
                          </a:r>
                        </a:p>
                      </a:txBody>
                      <a:tcPr marL="85029" marR="85029" marT="42514" marB="42514"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3050" marR="93050" marT="46525" marB="46525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55625" t="-592222" r="-56875" b="-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29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050" marR="93050" marT="46525" marB="4652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864724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CaixaDeTexto 5">
            <a:extLst>
              <a:ext uri="{FF2B5EF4-FFF2-40B4-BE49-F238E27FC236}">
                <a16:creationId xmlns:a16="http://schemas.microsoft.com/office/drawing/2014/main" id="{34276C31-197B-425D-A6B7-CFFFD5747EC0}"/>
              </a:ext>
            </a:extLst>
          </p:cNvPr>
          <p:cNvSpPr txBox="1"/>
          <p:nvPr/>
        </p:nvSpPr>
        <p:spPr>
          <a:xfrm>
            <a:off x="996188" y="2521343"/>
            <a:ext cx="6174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solidFill>
                  <a:srgbClr val="6F227C"/>
                </a:solidFill>
                <a:latin typeface="+mj-lt"/>
              </a:rPr>
              <a:t>S9</a:t>
            </a:r>
            <a:endParaRPr lang="pt-BR" b="1" dirty="0">
              <a:solidFill>
                <a:srgbClr val="6F227C"/>
              </a:solidFill>
              <a:latin typeface="+mj-lt"/>
            </a:endParaRP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7CB39186-9BC2-30C1-2262-2109343A3692}"/>
              </a:ext>
            </a:extLst>
          </p:cNvPr>
          <p:cNvSpPr/>
          <p:nvPr/>
        </p:nvSpPr>
        <p:spPr>
          <a:xfrm>
            <a:off x="2686050" y="4516830"/>
            <a:ext cx="1752600" cy="1103539"/>
          </a:xfrm>
          <a:custGeom>
            <a:avLst/>
            <a:gdLst>
              <a:gd name="connsiteX0" fmla="*/ 0 w 1752600"/>
              <a:gd name="connsiteY0" fmla="*/ 183927 h 1103539"/>
              <a:gd name="connsiteX1" fmla="*/ 183927 w 1752600"/>
              <a:gd name="connsiteY1" fmla="*/ 0 h 1103539"/>
              <a:gd name="connsiteX2" fmla="*/ 1568673 w 1752600"/>
              <a:gd name="connsiteY2" fmla="*/ 0 h 1103539"/>
              <a:gd name="connsiteX3" fmla="*/ 1752600 w 1752600"/>
              <a:gd name="connsiteY3" fmla="*/ 183927 h 1103539"/>
              <a:gd name="connsiteX4" fmla="*/ 1752600 w 1752600"/>
              <a:gd name="connsiteY4" fmla="*/ 919612 h 1103539"/>
              <a:gd name="connsiteX5" fmla="*/ 1568673 w 1752600"/>
              <a:gd name="connsiteY5" fmla="*/ 1103539 h 1103539"/>
              <a:gd name="connsiteX6" fmla="*/ 183927 w 1752600"/>
              <a:gd name="connsiteY6" fmla="*/ 1103539 h 1103539"/>
              <a:gd name="connsiteX7" fmla="*/ 0 w 1752600"/>
              <a:gd name="connsiteY7" fmla="*/ 919612 h 1103539"/>
              <a:gd name="connsiteX8" fmla="*/ 0 w 1752600"/>
              <a:gd name="connsiteY8" fmla="*/ 183927 h 1103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52600" h="1103539" extrusionOk="0">
                <a:moveTo>
                  <a:pt x="0" y="183927"/>
                </a:moveTo>
                <a:cubicBezTo>
                  <a:pt x="-9982" y="99860"/>
                  <a:pt x="77396" y="-2045"/>
                  <a:pt x="183927" y="0"/>
                </a:cubicBezTo>
                <a:cubicBezTo>
                  <a:pt x="474291" y="-25555"/>
                  <a:pt x="1213167" y="64770"/>
                  <a:pt x="1568673" y="0"/>
                </a:cubicBezTo>
                <a:cubicBezTo>
                  <a:pt x="1661600" y="2892"/>
                  <a:pt x="1743707" y="92863"/>
                  <a:pt x="1752600" y="183927"/>
                </a:cubicBezTo>
                <a:cubicBezTo>
                  <a:pt x="1720407" y="275836"/>
                  <a:pt x="1742856" y="738688"/>
                  <a:pt x="1752600" y="919612"/>
                </a:cubicBezTo>
                <a:cubicBezTo>
                  <a:pt x="1761641" y="1012599"/>
                  <a:pt x="1680679" y="1104227"/>
                  <a:pt x="1568673" y="1103539"/>
                </a:cubicBezTo>
                <a:cubicBezTo>
                  <a:pt x="1003392" y="1150403"/>
                  <a:pt x="754537" y="1122301"/>
                  <a:pt x="183927" y="1103539"/>
                </a:cubicBezTo>
                <a:cubicBezTo>
                  <a:pt x="87268" y="1104253"/>
                  <a:pt x="-12283" y="1015586"/>
                  <a:pt x="0" y="919612"/>
                </a:cubicBezTo>
                <a:cubicBezTo>
                  <a:pt x="46597" y="678405"/>
                  <a:pt x="-45861" y="512556"/>
                  <a:pt x="0" y="183927"/>
                </a:cubicBezTo>
                <a:close/>
              </a:path>
            </a:pathLst>
          </a:custGeom>
          <a:noFill/>
          <a:ln w="38100">
            <a:prstDash val="dashDot"/>
            <a:extLst>
              <a:ext uri="{C807C97D-BFC1-408E-A445-0C87EB9F89A2}">
                <ask:lineSketchStyleProps xmlns:ask="http://schemas.microsoft.com/office/drawing/2018/sketchyshapes" sd="981765707">
                  <a:prstGeom prst="round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8" name="Tabela 8">
                <a:extLst>
                  <a:ext uri="{FF2B5EF4-FFF2-40B4-BE49-F238E27FC236}">
                    <a16:creationId xmlns:a16="http://schemas.microsoft.com/office/drawing/2014/main" id="{97CD2186-74F6-1D04-4B2F-4F830E8D709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124701" y="1663700"/>
              <a:ext cx="3724274" cy="503224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52524">
                      <a:extLst>
                        <a:ext uri="{9D8B030D-6E8A-4147-A177-3AD203B41FA5}">
                          <a16:colId xmlns:a16="http://schemas.microsoft.com/office/drawing/2014/main" val="1194101161"/>
                        </a:ext>
                      </a:extLst>
                    </a:gridCol>
                    <a:gridCol w="2571750">
                      <a:extLst>
                        <a:ext uri="{9D8B030D-6E8A-4147-A177-3AD203B41FA5}">
                          <a16:colId xmlns:a16="http://schemas.microsoft.com/office/drawing/2014/main" val="239271039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DEC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EXPRESSÃO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190234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40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4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A</m:t>
                                    </m:r>
                                  </m:e>
                                </m:acc>
                                <m:acc>
                                  <m:accPr>
                                    <m:chr m:val="̅"/>
                                    <m:ctrlPr>
                                      <a:rPr lang="pt-BR" sz="240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4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B</m:t>
                                    </m:r>
                                  </m:e>
                                </m:acc>
                                <m:acc>
                                  <m:accPr>
                                    <m:chr m:val="̅"/>
                                    <m:ctrlPr>
                                      <a:rPr lang="pt-BR" sz="240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4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C</m:t>
                                    </m:r>
                                  </m:e>
                                </m:acc>
                                <m:acc>
                                  <m:accPr>
                                    <m:chr m:val="̅"/>
                                    <m:ctrlPr>
                                      <a:rPr lang="pt-BR" sz="240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4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D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400" i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464908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40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4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A</m:t>
                                    </m:r>
                                  </m:e>
                                </m:acc>
                                <m:acc>
                                  <m:accPr>
                                    <m:chr m:val="̅"/>
                                    <m:ctrlPr>
                                      <a:rPr lang="pt-BR" sz="240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4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B</m:t>
                                    </m:r>
                                  </m:e>
                                </m:acc>
                                <m:acc>
                                  <m:accPr>
                                    <m:chr m:val="̅"/>
                                    <m:ctrlPr>
                                      <a:rPr lang="pt-BR" sz="240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4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C</m:t>
                                    </m:r>
                                  </m:e>
                                </m:acc>
                                <m:r>
                                  <m:rPr>
                                    <m:sty m:val="p"/>
                                  </m:rP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D</m:t>
                                </m:r>
                              </m:oMath>
                            </m:oMathPara>
                          </a14:m>
                          <a:endParaRPr lang="pt-BR" sz="2400" i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260297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40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4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B</m:t>
                                    </m:r>
                                  </m:e>
                                </m:acc>
                                <m:r>
                                  <m:rPr>
                                    <m:sty m:val="p"/>
                                  </m:rP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C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pt-BR" sz="240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4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D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70581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40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4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B</m:t>
                                    </m:r>
                                  </m:e>
                                </m:acc>
                                <m:r>
                                  <m:rPr>
                                    <m:sty m:val="p"/>
                                  </m:rP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CD</m:t>
                                </m:r>
                              </m:oMath>
                            </m:oMathPara>
                          </a14:m>
                          <a:endParaRPr lang="pt-BR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834076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B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pt-BR" sz="240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4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C</m:t>
                                    </m:r>
                                  </m:e>
                                </m:acc>
                                <m:acc>
                                  <m:accPr>
                                    <m:chr m:val="̅"/>
                                    <m:ctrlPr>
                                      <a:rPr lang="pt-BR" sz="240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4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D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991355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B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pt-BR" sz="240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4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C</m:t>
                                    </m:r>
                                  </m:e>
                                </m:acc>
                                <m:r>
                                  <m:rPr>
                                    <m:sty m:val="p"/>
                                  </m:rP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D</m:t>
                                </m:r>
                              </m:oMath>
                            </m:oMathPara>
                          </a14:m>
                          <a:endParaRPr lang="pt-BR" sz="2400" i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966344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BC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pt-BR" sz="240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4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D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400" i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616785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BCD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364433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A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pt-BR" sz="240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4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D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400" i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8110151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AD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1975857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8" name="Tabela 8">
                <a:extLst>
                  <a:ext uri="{FF2B5EF4-FFF2-40B4-BE49-F238E27FC236}">
                    <a16:creationId xmlns:a16="http://schemas.microsoft.com/office/drawing/2014/main" id="{97CD2186-74F6-1D04-4B2F-4F830E8D709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124701" y="1663700"/>
              <a:ext cx="3724274" cy="503224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52524">
                      <a:extLst>
                        <a:ext uri="{9D8B030D-6E8A-4147-A177-3AD203B41FA5}">
                          <a16:colId xmlns:a16="http://schemas.microsoft.com/office/drawing/2014/main" val="1194101161"/>
                        </a:ext>
                      </a:extLst>
                    </a:gridCol>
                    <a:gridCol w="2571750">
                      <a:extLst>
                        <a:ext uri="{9D8B030D-6E8A-4147-A177-3AD203B41FA5}">
                          <a16:colId xmlns:a16="http://schemas.microsoft.com/office/drawing/2014/main" val="2392710391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DEC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EXPRESSÃO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19023437"/>
                      </a:ext>
                    </a:extLst>
                  </a:tr>
                  <a:tr h="45796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3"/>
                          <a:stretch>
                            <a:fillRect l="-44917" t="-109333" r="-946" b="-932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46490845"/>
                      </a:ext>
                    </a:extLst>
                  </a:tr>
                  <a:tr h="45796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3"/>
                          <a:stretch>
                            <a:fillRect l="-44917" t="-206579" r="-946" b="-81973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2602970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3"/>
                          <a:stretch>
                            <a:fillRect l="-44917" t="-310667" r="-946" b="-7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705812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3"/>
                          <a:stretch>
                            <a:fillRect l="-44917" t="-410667" r="-946" b="-6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83407616"/>
                      </a:ext>
                    </a:extLst>
                  </a:tr>
                  <a:tr h="45796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3"/>
                          <a:stretch>
                            <a:fillRect l="-44917" t="-510667" r="-946" b="-5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9135588"/>
                      </a:ext>
                    </a:extLst>
                  </a:tr>
                  <a:tr h="45796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3"/>
                          <a:stretch>
                            <a:fillRect l="-44917" t="-610667" r="-946" b="-4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96634445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3"/>
                          <a:stretch>
                            <a:fillRect l="-44917" t="-701316" r="-946" b="-3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6167856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BCD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36443396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3"/>
                          <a:stretch>
                            <a:fillRect l="-44917" t="-912000" r="-946" b="-129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811015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AD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1975857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DCF4C82-16EA-4819-A2C8-A5B3EEF5F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/>
              <a:t>39</a:t>
            </a:r>
          </a:p>
        </p:txBody>
      </p:sp>
    </p:spTree>
    <p:extLst>
      <p:ext uri="{BB962C8B-B14F-4D97-AF65-F5344CB8AC3E}">
        <p14:creationId xmlns:p14="http://schemas.microsoft.com/office/powerpoint/2010/main" val="279428228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427EED-7B7F-D6AC-6C01-70E63600B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Decodificador “Binário </a:t>
            </a:r>
            <a:r>
              <a:rPr lang="pt-BR" dirty="0">
                <a:sym typeface="Wingdings" panose="05000000000000000000" pitchFamily="2" charset="2"/>
              </a:rPr>
              <a:t> Decimal” – Circuito Combinacional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ela 8">
                <a:extLst>
                  <a:ext uri="{FF2B5EF4-FFF2-40B4-BE49-F238E27FC236}">
                    <a16:creationId xmlns:a16="http://schemas.microsoft.com/office/drawing/2014/main" id="{97CD2186-74F6-1D04-4B2F-4F830E8D709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124701" y="1663700"/>
              <a:ext cx="3724274" cy="503224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52524">
                      <a:extLst>
                        <a:ext uri="{9D8B030D-6E8A-4147-A177-3AD203B41FA5}">
                          <a16:colId xmlns:a16="http://schemas.microsoft.com/office/drawing/2014/main" val="1194101161"/>
                        </a:ext>
                      </a:extLst>
                    </a:gridCol>
                    <a:gridCol w="2571750">
                      <a:extLst>
                        <a:ext uri="{9D8B030D-6E8A-4147-A177-3AD203B41FA5}">
                          <a16:colId xmlns:a16="http://schemas.microsoft.com/office/drawing/2014/main" val="239271039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DEC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EXPRESSÃO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190234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40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4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A</m:t>
                                    </m:r>
                                  </m:e>
                                </m:acc>
                                <m:acc>
                                  <m:accPr>
                                    <m:chr m:val="̅"/>
                                    <m:ctrlPr>
                                      <a:rPr lang="pt-BR" sz="240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4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B</m:t>
                                    </m:r>
                                  </m:e>
                                </m:acc>
                                <m:acc>
                                  <m:accPr>
                                    <m:chr m:val="̅"/>
                                    <m:ctrlPr>
                                      <a:rPr lang="pt-BR" sz="240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4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C</m:t>
                                    </m:r>
                                  </m:e>
                                </m:acc>
                                <m:acc>
                                  <m:accPr>
                                    <m:chr m:val="̅"/>
                                    <m:ctrlPr>
                                      <a:rPr lang="pt-BR" sz="240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4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D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400" i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464908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40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4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A</m:t>
                                    </m:r>
                                  </m:e>
                                </m:acc>
                                <m:acc>
                                  <m:accPr>
                                    <m:chr m:val="̅"/>
                                    <m:ctrlPr>
                                      <a:rPr lang="pt-BR" sz="240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4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B</m:t>
                                    </m:r>
                                  </m:e>
                                </m:acc>
                                <m:acc>
                                  <m:accPr>
                                    <m:chr m:val="̅"/>
                                    <m:ctrlPr>
                                      <a:rPr lang="pt-BR" sz="240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4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C</m:t>
                                    </m:r>
                                  </m:e>
                                </m:acc>
                                <m:r>
                                  <m:rPr>
                                    <m:sty m:val="p"/>
                                  </m:rP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D</m:t>
                                </m:r>
                              </m:oMath>
                            </m:oMathPara>
                          </a14:m>
                          <a:endParaRPr lang="pt-BR" sz="2400" i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260297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40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4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B</m:t>
                                    </m:r>
                                  </m:e>
                                </m:acc>
                                <m:r>
                                  <m:rPr>
                                    <m:sty m:val="p"/>
                                  </m:rP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C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pt-BR" sz="240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4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D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70581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40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4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B</m:t>
                                    </m:r>
                                  </m:e>
                                </m:acc>
                                <m:r>
                                  <m:rPr>
                                    <m:sty m:val="p"/>
                                  </m:rP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CD</m:t>
                                </m:r>
                              </m:oMath>
                            </m:oMathPara>
                          </a14:m>
                          <a:endParaRPr lang="pt-BR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834076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B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pt-BR" sz="240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4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C</m:t>
                                    </m:r>
                                  </m:e>
                                </m:acc>
                                <m:acc>
                                  <m:accPr>
                                    <m:chr m:val="̅"/>
                                    <m:ctrlPr>
                                      <a:rPr lang="pt-BR" sz="240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4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D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991355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B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pt-BR" sz="240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4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C</m:t>
                                    </m:r>
                                  </m:e>
                                </m:acc>
                                <m:r>
                                  <m:rPr>
                                    <m:sty m:val="p"/>
                                  </m:rP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D</m:t>
                                </m:r>
                              </m:oMath>
                            </m:oMathPara>
                          </a14:m>
                          <a:endParaRPr lang="pt-BR" sz="2400" i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966344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BC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pt-BR" sz="240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4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D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400" i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616785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BCD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364433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pt-B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A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pt-BR" sz="240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4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D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400" i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8110151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AD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1975857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ela 8">
                <a:extLst>
                  <a:ext uri="{FF2B5EF4-FFF2-40B4-BE49-F238E27FC236}">
                    <a16:creationId xmlns:a16="http://schemas.microsoft.com/office/drawing/2014/main" id="{97CD2186-74F6-1D04-4B2F-4F830E8D709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124701" y="1663700"/>
              <a:ext cx="3724274" cy="503224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52524">
                      <a:extLst>
                        <a:ext uri="{9D8B030D-6E8A-4147-A177-3AD203B41FA5}">
                          <a16:colId xmlns:a16="http://schemas.microsoft.com/office/drawing/2014/main" val="1194101161"/>
                        </a:ext>
                      </a:extLst>
                    </a:gridCol>
                    <a:gridCol w="2571750">
                      <a:extLst>
                        <a:ext uri="{9D8B030D-6E8A-4147-A177-3AD203B41FA5}">
                          <a16:colId xmlns:a16="http://schemas.microsoft.com/office/drawing/2014/main" val="2392710391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DEC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EXPRESSÃO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19023437"/>
                      </a:ext>
                    </a:extLst>
                  </a:tr>
                  <a:tr h="45796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2"/>
                          <a:stretch>
                            <a:fillRect l="-44917" t="-109333" r="-946" b="-932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46490845"/>
                      </a:ext>
                    </a:extLst>
                  </a:tr>
                  <a:tr h="45796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2"/>
                          <a:stretch>
                            <a:fillRect l="-44917" t="-206579" r="-946" b="-81973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2602970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2"/>
                          <a:stretch>
                            <a:fillRect l="-44917" t="-310667" r="-946" b="-7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705812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2"/>
                          <a:stretch>
                            <a:fillRect l="-44917" t="-410667" r="-946" b="-6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83407616"/>
                      </a:ext>
                    </a:extLst>
                  </a:tr>
                  <a:tr h="45796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2"/>
                          <a:stretch>
                            <a:fillRect l="-44917" t="-510667" r="-946" b="-5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9135588"/>
                      </a:ext>
                    </a:extLst>
                  </a:tr>
                  <a:tr h="45796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2"/>
                          <a:stretch>
                            <a:fillRect l="-44917" t="-610667" r="-946" b="-4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96634445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2"/>
                          <a:stretch>
                            <a:fillRect l="-44917" t="-701316" r="-946" b="-3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6167856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BCD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36443396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2"/>
                          <a:stretch>
                            <a:fillRect l="-44917" t="-912000" r="-946" b="-129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811015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AD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1975857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" name="Espaço Reservado para Conteúdo 4">
            <a:extLst>
              <a:ext uri="{FF2B5EF4-FFF2-40B4-BE49-F238E27FC236}">
                <a16:creationId xmlns:a16="http://schemas.microsoft.com/office/drawing/2014/main" id="{D7E1A46C-CA69-4268-80DC-8967243DE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928360" cy="4351338"/>
          </a:xfrm>
        </p:spPr>
        <p:txBody>
          <a:bodyPr/>
          <a:lstStyle/>
          <a:p>
            <a:r>
              <a:rPr lang="pt-BR" dirty="0"/>
              <a:t>Por fim temos a tabela ao lado, que relaciona as expressões mínimas para cada número de 0 à 9 </a:t>
            </a:r>
            <a:r>
              <a:rPr lang="pt-BR"/>
              <a:t>em decimal.</a:t>
            </a:r>
            <a:endParaRPr lang="pt-BR" dirty="0"/>
          </a:p>
          <a:p>
            <a:r>
              <a:rPr lang="pt-BR" dirty="0"/>
              <a:t>Com isso é possível simular o circuito usando portas lógicas.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E7CFC8F-D2D8-4DFF-A3F1-E63706057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/>
              <a:t>40</a:t>
            </a:r>
          </a:p>
        </p:txBody>
      </p:sp>
    </p:spTree>
    <p:extLst>
      <p:ext uri="{BB962C8B-B14F-4D97-AF65-F5344CB8AC3E}">
        <p14:creationId xmlns:p14="http://schemas.microsoft.com/office/powerpoint/2010/main" val="21544247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427EED-7B7F-D6AC-6C01-70E63600B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Decodificador “Binário </a:t>
            </a:r>
            <a:r>
              <a:rPr lang="pt-BR" dirty="0">
                <a:sym typeface="Wingdings" panose="05000000000000000000" pitchFamily="2" charset="2"/>
              </a:rPr>
              <a:t> Decimal” – Simulação</a:t>
            </a:r>
            <a:endParaRPr lang="pt-BR" dirty="0"/>
          </a:p>
        </p:txBody>
      </p:sp>
      <p:sp>
        <p:nvSpPr>
          <p:cNvPr id="9" name="Espaço Reservado para Conteúdo 4">
            <a:extLst>
              <a:ext uri="{FF2B5EF4-FFF2-40B4-BE49-F238E27FC236}">
                <a16:creationId xmlns:a16="http://schemas.microsoft.com/office/drawing/2014/main" id="{D7E1A46C-CA69-4268-80DC-8967243DE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626969" cy="4884664"/>
          </a:xfrm>
        </p:spPr>
        <p:txBody>
          <a:bodyPr>
            <a:normAutofit/>
          </a:bodyPr>
          <a:lstStyle/>
          <a:p>
            <a:r>
              <a:rPr lang="pt-BR" dirty="0"/>
              <a:t>Abaixo o circuito para o “Decodificador binário </a:t>
            </a:r>
            <a:r>
              <a:rPr lang="pt-BR" dirty="0">
                <a:sym typeface="Wingdings" panose="05000000000000000000" pitchFamily="2" charset="2"/>
              </a:rPr>
              <a:t> decimal”.</a:t>
            </a:r>
          </a:p>
          <a:p>
            <a:endParaRPr lang="pt-BR" dirty="0">
              <a:sym typeface="Wingdings" panose="05000000000000000000" pitchFamily="2" charset="2"/>
            </a:endParaRPr>
          </a:p>
          <a:p>
            <a:endParaRPr lang="pt-BR" dirty="0">
              <a:sym typeface="Wingdings" panose="05000000000000000000" pitchFamily="2" charset="2"/>
            </a:endParaRPr>
          </a:p>
          <a:p>
            <a:endParaRPr lang="pt-B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pt-B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pt-B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pt-B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pt-BR" dirty="0">
              <a:sym typeface="Wingdings" panose="05000000000000000000" pitchFamily="2" charset="2"/>
            </a:endParaRPr>
          </a:p>
          <a:p>
            <a:r>
              <a:rPr lang="pt-BR" sz="2000" dirty="0">
                <a:sym typeface="Wingdings" panose="05000000000000000000" pitchFamily="2" charset="2"/>
              </a:rPr>
              <a:t>Disponível em: </a:t>
            </a:r>
            <a:r>
              <a:rPr lang="pt-BR" sz="2000" dirty="0">
                <a:sym typeface="Wingdings" panose="05000000000000000000" pitchFamily="2" charset="2"/>
                <a:hlinkClick r:id="rId2"/>
              </a:rPr>
              <a:t>https://circuitverse.org/users/166835/projects/decimal-binario</a:t>
            </a:r>
            <a:r>
              <a:rPr lang="pt-BR" sz="2000" dirty="0">
                <a:sym typeface="Wingdings" panose="05000000000000000000" pitchFamily="2" charset="2"/>
              </a:rPr>
              <a:t> 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D0D5F91-1BE0-4638-B763-5ED5CBECA2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3866" y="2387765"/>
            <a:ext cx="6584268" cy="337342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07AC2D9-F039-438E-97D6-70E89EFE5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/>
              <a:t>41</a:t>
            </a:r>
          </a:p>
        </p:txBody>
      </p:sp>
    </p:spTree>
    <p:extLst>
      <p:ext uri="{BB962C8B-B14F-4D97-AF65-F5344CB8AC3E}">
        <p14:creationId xmlns:p14="http://schemas.microsoft.com/office/powerpoint/2010/main" val="3822094732"/>
      </p:ext>
    </p:extLst>
  </p:cSld>
  <p:clrMapOvr>
    <a:masterClrMapping/>
  </p:clrMapOvr>
  <p:transition spd="slow">
    <p:cover/>
  </p:transition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427EED-7B7F-D6AC-6C01-70E63600B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Decodificador “Binário </a:t>
            </a:r>
            <a:r>
              <a:rPr lang="pt-BR" dirty="0">
                <a:sym typeface="Wingdings" panose="05000000000000000000" pitchFamily="2" charset="2"/>
              </a:rPr>
              <a:t> Decimal” – Simulação</a:t>
            </a:r>
            <a:endParaRPr lang="pt-BR" dirty="0"/>
          </a:p>
        </p:txBody>
      </p:sp>
      <p:sp>
        <p:nvSpPr>
          <p:cNvPr id="10" name="Espaço Reservado para Conteúdo 4">
            <a:extLst>
              <a:ext uri="{FF2B5EF4-FFF2-40B4-BE49-F238E27FC236}">
                <a16:creationId xmlns:a16="http://schemas.microsoft.com/office/drawing/2014/main" id="{CBEA69DC-F1B8-4E82-8571-D2891DB628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626969" cy="4884664"/>
          </a:xfrm>
        </p:spPr>
        <p:txBody>
          <a:bodyPr>
            <a:normAutofit/>
          </a:bodyPr>
          <a:lstStyle/>
          <a:p>
            <a:r>
              <a:rPr lang="pt-BR" dirty="0"/>
              <a:t>Em versão </a:t>
            </a:r>
            <a:r>
              <a:rPr lang="pt-BR" dirty="0" err="1"/>
              <a:t>componentizada</a:t>
            </a:r>
            <a:r>
              <a:rPr lang="pt-BR" dirty="0"/>
              <a:t>:</a:t>
            </a:r>
            <a:endParaRPr lang="pt-BR" dirty="0">
              <a:sym typeface="Wingdings" panose="05000000000000000000" pitchFamily="2" charset="2"/>
            </a:endParaRPr>
          </a:p>
          <a:p>
            <a:endParaRPr lang="pt-BR" dirty="0">
              <a:sym typeface="Wingdings" panose="05000000000000000000" pitchFamily="2" charset="2"/>
            </a:endParaRPr>
          </a:p>
          <a:p>
            <a:endParaRPr lang="pt-BR" dirty="0">
              <a:sym typeface="Wingdings" panose="05000000000000000000" pitchFamily="2" charset="2"/>
            </a:endParaRPr>
          </a:p>
          <a:p>
            <a:endParaRPr lang="pt-B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pt-B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pt-B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pt-B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pt-BR" dirty="0">
              <a:sym typeface="Wingdings" panose="05000000000000000000" pitchFamily="2" charset="2"/>
            </a:endParaRPr>
          </a:p>
          <a:p>
            <a:r>
              <a:rPr lang="pt-BR" sz="2000" dirty="0">
                <a:sym typeface="Wingdings" panose="05000000000000000000" pitchFamily="2" charset="2"/>
              </a:rPr>
              <a:t>Disponível em: </a:t>
            </a:r>
            <a:r>
              <a:rPr lang="pt-BR" sz="2000" dirty="0">
                <a:sym typeface="Wingdings" panose="05000000000000000000" pitchFamily="2" charset="2"/>
                <a:hlinkClick r:id="rId2"/>
              </a:rPr>
              <a:t>https://circuitverse.org/users/166835/projects/decimal-binario</a:t>
            </a:r>
            <a:r>
              <a:rPr lang="pt-BR" sz="2000" dirty="0">
                <a:sym typeface="Wingdings" panose="05000000000000000000" pitchFamily="2" charset="2"/>
              </a:rPr>
              <a:t> 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DE11789D-5CD5-458F-A885-53E4759C0C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1681" y="2452971"/>
            <a:ext cx="2868637" cy="327844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E1357C1-7B79-490D-AB0F-903B6E104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/>
              <a:t>42</a:t>
            </a:r>
          </a:p>
        </p:txBody>
      </p:sp>
    </p:spTree>
    <p:extLst>
      <p:ext uri="{BB962C8B-B14F-4D97-AF65-F5344CB8AC3E}">
        <p14:creationId xmlns:p14="http://schemas.microsoft.com/office/powerpoint/2010/main" val="32365280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24E49D-EB56-CDCB-1A43-BB295A86B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Codificador “Decimal </a:t>
            </a:r>
            <a:r>
              <a:rPr lang="pt-BR" dirty="0">
                <a:sym typeface="Wingdings" panose="05000000000000000000" pitchFamily="2" charset="2"/>
              </a:rPr>
              <a:t> Binário” – Circuito combinacional</a:t>
            </a:r>
            <a:endParaRPr lang="pt-BR" dirty="0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DC20AFEC-F015-4051-B277-3CE72DFB1B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843953" cy="4351338"/>
          </a:xfrm>
        </p:spPr>
        <p:txBody>
          <a:bodyPr/>
          <a:lstStyle/>
          <a:p>
            <a:pPr algn="just"/>
            <a:r>
              <a:rPr lang="pt-BR" dirty="0"/>
              <a:t>Através da tabela verdade é possível obter facilmente as expressões mínimas de cada saída.</a:t>
            </a:r>
          </a:p>
          <a:p>
            <a:pPr algn="just"/>
            <a:endParaRPr lang="pt-BR" dirty="0"/>
          </a:p>
          <a:p>
            <a:pPr lvl="2" algn="just"/>
            <a:r>
              <a:rPr lang="pt-BR" dirty="0"/>
              <a:t>A = e8 + e9</a:t>
            </a:r>
          </a:p>
          <a:p>
            <a:pPr algn="just"/>
            <a:endParaRPr lang="pt-BR" dirty="0"/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801F07BA-803D-4B24-BAAF-41EA176856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3880389"/>
              </p:ext>
            </p:extLst>
          </p:nvPr>
        </p:nvGraphicFramePr>
        <p:xfrm>
          <a:off x="7288738" y="1924100"/>
          <a:ext cx="3637505" cy="435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3793">
                  <a:extLst>
                    <a:ext uri="{9D8B030D-6E8A-4147-A177-3AD203B41FA5}">
                      <a16:colId xmlns:a16="http://schemas.microsoft.com/office/drawing/2014/main" val="2422706259"/>
                    </a:ext>
                  </a:extLst>
                </a:gridCol>
                <a:gridCol w="625928">
                  <a:extLst>
                    <a:ext uri="{9D8B030D-6E8A-4147-A177-3AD203B41FA5}">
                      <a16:colId xmlns:a16="http://schemas.microsoft.com/office/drawing/2014/main" val="1048144912"/>
                    </a:ext>
                  </a:extLst>
                </a:gridCol>
                <a:gridCol w="625928">
                  <a:extLst>
                    <a:ext uri="{9D8B030D-6E8A-4147-A177-3AD203B41FA5}">
                      <a16:colId xmlns:a16="http://schemas.microsoft.com/office/drawing/2014/main" val="408744445"/>
                    </a:ext>
                  </a:extLst>
                </a:gridCol>
                <a:gridCol w="625928">
                  <a:extLst>
                    <a:ext uri="{9D8B030D-6E8A-4147-A177-3AD203B41FA5}">
                      <a16:colId xmlns:a16="http://schemas.microsoft.com/office/drawing/2014/main" val="3640525091"/>
                    </a:ext>
                  </a:extLst>
                </a:gridCol>
                <a:gridCol w="625928">
                  <a:extLst>
                    <a:ext uri="{9D8B030D-6E8A-4147-A177-3AD203B41FA5}">
                      <a16:colId xmlns:a16="http://schemas.microsoft.com/office/drawing/2014/main" val="22535308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9513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9501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4948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09543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483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4384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5388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2953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9297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11165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3212319"/>
                  </a:ext>
                </a:extLst>
              </a:tr>
            </a:tbl>
          </a:graphicData>
        </a:graphic>
      </p:graphicFrame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A9AEF83-DBFC-45A4-9BEC-C64AEB5DA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14470195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F87A0E-DDEC-4142-91D4-746A1371E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 Bibliográficas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8282DBC-E847-47DA-90CF-09A2FED16D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IDOETA, Ivan V.; CAPUANO, Francisco G. </a:t>
            </a:r>
            <a:r>
              <a:rPr lang="pt-BR" b="1" dirty="0"/>
              <a:t>Elementos de Eletrônica Digital.</a:t>
            </a:r>
            <a:r>
              <a:rPr lang="pt-BR" dirty="0"/>
              <a:t> 40. ed.  São Paulo: Érica, 2008.</a:t>
            </a:r>
          </a:p>
          <a:p>
            <a:r>
              <a:rPr lang="pt-BR" dirty="0"/>
              <a:t>TOCCI, R. J.; WIDMER, N. S.; MOSS, G. L. </a:t>
            </a:r>
            <a:r>
              <a:rPr lang="pt-BR" b="1" dirty="0"/>
              <a:t>Sistemas digitais:</a:t>
            </a:r>
            <a:r>
              <a:rPr lang="pt-BR" dirty="0"/>
              <a:t> princípios e aplicações. 12. ed. São Paulo, SP: Pearson, 2018. E-book.</a:t>
            </a:r>
          </a:p>
          <a:p>
            <a:r>
              <a:rPr lang="pt-BR" dirty="0"/>
              <a:t>NELSON, Victor P. </a:t>
            </a:r>
            <a:r>
              <a:rPr lang="pt-BR" i="1" dirty="0"/>
              <a:t>et al</a:t>
            </a:r>
            <a:r>
              <a:rPr lang="pt-BR" dirty="0"/>
              <a:t>. </a:t>
            </a:r>
            <a:r>
              <a:rPr lang="pt-BR" b="1" dirty="0"/>
              <a:t>Digital </a:t>
            </a:r>
            <a:r>
              <a:rPr lang="pt-BR" b="1" dirty="0" err="1"/>
              <a:t>logic</a:t>
            </a:r>
            <a:r>
              <a:rPr lang="pt-BR" b="1" dirty="0"/>
              <a:t> </a:t>
            </a:r>
            <a:r>
              <a:rPr lang="pt-BR" b="1" dirty="0" err="1"/>
              <a:t>circuit</a:t>
            </a:r>
            <a:r>
              <a:rPr lang="pt-BR" b="1" dirty="0"/>
              <a:t> </a:t>
            </a:r>
            <a:r>
              <a:rPr lang="pt-BR" b="1" dirty="0" err="1"/>
              <a:t>analysis</a:t>
            </a:r>
            <a:r>
              <a:rPr lang="pt-BR" b="1" dirty="0"/>
              <a:t> </a:t>
            </a:r>
            <a:r>
              <a:rPr lang="pt-BR" b="1" dirty="0" err="1"/>
              <a:t>and</a:t>
            </a:r>
            <a:r>
              <a:rPr lang="pt-BR" b="1" dirty="0"/>
              <a:t> design.</a:t>
            </a:r>
            <a:r>
              <a:rPr lang="pt-BR" dirty="0"/>
              <a:t> 1. ed. </a:t>
            </a:r>
            <a:r>
              <a:rPr lang="pt-BR" dirty="0" err="1"/>
              <a:t>Englewood</a:t>
            </a:r>
            <a:r>
              <a:rPr lang="pt-BR" dirty="0"/>
              <a:t> </a:t>
            </a:r>
            <a:r>
              <a:rPr lang="pt-BR" dirty="0" err="1"/>
              <a:t>Cliffs</a:t>
            </a:r>
            <a:r>
              <a:rPr lang="pt-BR" dirty="0"/>
              <a:t>: Prentice-Hall, 1995.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74E43E8-A913-4A09-8C2A-152A7280C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pt-BR" dirty="0"/>
              <a:t>43</a:t>
            </a:r>
          </a:p>
        </p:txBody>
      </p:sp>
    </p:spTree>
    <p:extLst>
      <p:ext uri="{BB962C8B-B14F-4D97-AF65-F5344CB8AC3E}">
        <p14:creationId xmlns:p14="http://schemas.microsoft.com/office/powerpoint/2010/main" val="2658877262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24E49D-EB56-CDCB-1A43-BB295A86B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Codificador “Decimal </a:t>
            </a:r>
            <a:r>
              <a:rPr lang="pt-BR" dirty="0">
                <a:sym typeface="Wingdings" panose="05000000000000000000" pitchFamily="2" charset="2"/>
              </a:rPr>
              <a:t> Binário” – Circuito combinacional</a:t>
            </a:r>
            <a:endParaRPr lang="pt-BR" dirty="0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DC20AFEC-F015-4051-B277-3CE72DFB1B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843953" cy="4351338"/>
          </a:xfrm>
        </p:spPr>
        <p:txBody>
          <a:bodyPr/>
          <a:lstStyle/>
          <a:p>
            <a:pPr algn="just"/>
            <a:r>
              <a:rPr lang="pt-BR" dirty="0"/>
              <a:t>Através da tabela verdade é possível obter facilmente as expressões mínimas de cada saída.</a:t>
            </a:r>
          </a:p>
          <a:p>
            <a:pPr algn="just"/>
            <a:endParaRPr lang="pt-BR" dirty="0"/>
          </a:p>
          <a:p>
            <a:pPr lvl="2" algn="just"/>
            <a:r>
              <a:rPr lang="pt-BR" dirty="0"/>
              <a:t>A = e8 + e9</a:t>
            </a:r>
          </a:p>
          <a:p>
            <a:pPr lvl="2" algn="just"/>
            <a:r>
              <a:rPr lang="pt-BR" dirty="0"/>
              <a:t>B = e4 + e5 + e6 + e7</a:t>
            </a:r>
          </a:p>
          <a:p>
            <a:pPr algn="just"/>
            <a:endParaRPr lang="pt-BR" dirty="0"/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801F07BA-803D-4B24-BAAF-41EA176856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6337401"/>
              </p:ext>
            </p:extLst>
          </p:nvPr>
        </p:nvGraphicFramePr>
        <p:xfrm>
          <a:off x="7288738" y="1924100"/>
          <a:ext cx="3637505" cy="435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3793">
                  <a:extLst>
                    <a:ext uri="{9D8B030D-6E8A-4147-A177-3AD203B41FA5}">
                      <a16:colId xmlns:a16="http://schemas.microsoft.com/office/drawing/2014/main" val="2422706259"/>
                    </a:ext>
                  </a:extLst>
                </a:gridCol>
                <a:gridCol w="625928">
                  <a:extLst>
                    <a:ext uri="{9D8B030D-6E8A-4147-A177-3AD203B41FA5}">
                      <a16:colId xmlns:a16="http://schemas.microsoft.com/office/drawing/2014/main" val="1048144912"/>
                    </a:ext>
                  </a:extLst>
                </a:gridCol>
                <a:gridCol w="625928">
                  <a:extLst>
                    <a:ext uri="{9D8B030D-6E8A-4147-A177-3AD203B41FA5}">
                      <a16:colId xmlns:a16="http://schemas.microsoft.com/office/drawing/2014/main" val="408744445"/>
                    </a:ext>
                  </a:extLst>
                </a:gridCol>
                <a:gridCol w="625928">
                  <a:extLst>
                    <a:ext uri="{9D8B030D-6E8A-4147-A177-3AD203B41FA5}">
                      <a16:colId xmlns:a16="http://schemas.microsoft.com/office/drawing/2014/main" val="3640525091"/>
                    </a:ext>
                  </a:extLst>
                </a:gridCol>
                <a:gridCol w="625928">
                  <a:extLst>
                    <a:ext uri="{9D8B030D-6E8A-4147-A177-3AD203B41FA5}">
                      <a16:colId xmlns:a16="http://schemas.microsoft.com/office/drawing/2014/main" val="22535308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9513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9501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4948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09543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483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4384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5388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2953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9297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11165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3212319"/>
                  </a:ext>
                </a:extLst>
              </a:tr>
            </a:tbl>
          </a:graphicData>
        </a:graphic>
      </p:graphicFrame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A9AEF83-DBFC-45A4-9BEC-C64AEB5DA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4988288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24E49D-EB56-CDCB-1A43-BB295A86B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Codificador “Decimal </a:t>
            </a:r>
            <a:r>
              <a:rPr lang="pt-BR" dirty="0">
                <a:sym typeface="Wingdings" panose="05000000000000000000" pitchFamily="2" charset="2"/>
              </a:rPr>
              <a:t> Binário” – Circuito combinacional</a:t>
            </a:r>
            <a:endParaRPr lang="pt-BR" dirty="0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DC20AFEC-F015-4051-B277-3CE72DFB1B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843953" cy="4351338"/>
          </a:xfrm>
        </p:spPr>
        <p:txBody>
          <a:bodyPr/>
          <a:lstStyle/>
          <a:p>
            <a:pPr algn="just"/>
            <a:r>
              <a:rPr lang="pt-BR" dirty="0"/>
              <a:t>Através da tabela verdade é possível obter facilmente as expressões mínimas de cada saída.</a:t>
            </a:r>
          </a:p>
          <a:p>
            <a:pPr algn="just"/>
            <a:endParaRPr lang="pt-BR" dirty="0"/>
          </a:p>
          <a:p>
            <a:pPr lvl="2" algn="just"/>
            <a:r>
              <a:rPr lang="pt-BR" dirty="0"/>
              <a:t>A = e8 + e9</a:t>
            </a:r>
          </a:p>
          <a:p>
            <a:pPr lvl="2" algn="just"/>
            <a:r>
              <a:rPr lang="pt-BR" dirty="0"/>
              <a:t>B = e4 + e5 + e6 + e7</a:t>
            </a:r>
          </a:p>
          <a:p>
            <a:pPr lvl="2" algn="just"/>
            <a:r>
              <a:rPr lang="pt-BR" dirty="0"/>
              <a:t>C = e2 + e3 + e6 + e7</a:t>
            </a:r>
          </a:p>
          <a:p>
            <a:pPr algn="just"/>
            <a:endParaRPr lang="pt-BR" dirty="0"/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801F07BA-803D-4B24-BAAF-41EA176856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1609980"/>
              </p:ext>
            </p:extLst>
          </p:nvPr>
        </p:nvGraphicFramePr>
        <p:xfrm>
          <a:off x="7288738" y="1924100"/>
          <a:ext cx="3637505" cy="435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3793">
                  <a:extLst>
                    <a:ext uri="{9D8B030D-6E8A-4147-A177-3AD203B41FA5}">
                      <a16:colId xmlns:a16="http://schemas.microsoft.com/office/drawing/2014/main" val="2422706259"/>
                    </a:ext>
                  </a:extLst>
                </a:gridCol>
                <a:gridCol w="625928">
                  <a:extLst>
                    <a:ext uri="{9D8B030D-6E8A-4147-A177-3AD203B41FA5}">
                      <a16:colId xmlns:a16="http://schemas.microsoft.com/office/drawing/2014/main" val="1048144912"/>
                    </a:ext>
                  </a:extLst>
                </a:gridCol>
                <a:gridCol w="625928">
                  <a:extLst>
                    <a:ext uri="{9D8B030D-6E8A-4147-A177-3AD203B41FA5}">
                      <a16:colId xmlns:a16="http://schemas.microsoft.com/office/drawing/2014/main" val="408744445"/>
                    </a:ext>
                  </a:extLst>
                </a:gridCol>
                <a:gridCol w="625928">
                  <a:extLst>
                    <a:ext uri="{9D8B030D-6E8A-4147-A177-3AD203B41FA5}">
                      <a16:colId xmlns:a16="http://schemas.microsoft.com/office/drawing/2014/main" val="3640525091"/>
                    </a:ext>
                  </a:extLst>
                </a:gridCol>
                <a:gridCol w="625928">
                  <a:extLst>
                    <a:ext uri="{9D8B030D-6E8A-4147-A177-3AD203B41FA5}">
                      <a16:colId xmlns:a16="http://schemas.microsoft.com/office/drawing/2014/main" val="22535308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9513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9501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4948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09543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483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4384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5388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2953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9297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11165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3212319"/>
                  </a:ext>
                </a:extLst>
              </a:tr>
            </a:tbl>
          </a:graphicData>
        </a:graphic>
      </p:graphicFrame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A9AEF83-DBFC-45A4-9BEC-C64AEB5DA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95233022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bolsa">
  <a:themeElements>
    <a:clrScheme name="bb">
      <a:dk1>
        <a:sysClr val="windowText" lastClr="000000"/>
      </a:dk1>
      <a:lt1>
        <a:sysClr val="window" lastClr="FFFFFF"/>
      </a:lt1>
      <a:dk2>
        <a:srgbClr val="4F2F63"/>
      </a:dk2>
      <a:lt2>
        <a:srgbClr val="CABDCD"/>
      </a:lt2>
      <a:accent1>
        <a:srgbClr val="6F227C"/>
      </a:accent1>
      <a:accent2>
        <a:srgbClr val="5333C7"/>
      </a:accent2>
      <a:accent3>
        <a:srgbClr val="755DD9"/>
      </a:accent3>
      <a:accent4>
        <a:srgbClr val="665EB8"/>
      </a:accent4>
      <a:accent5>
        <a:srgbClr val="55DD9C"/>
      </a:accent5>
      <a:accent6>
        <a:srgbClr val="3F83CD"/>
      </a:accent6>
      <a:hlink>
        <a:srgbClr val="3DA551"/>
      </a:hlink>
      <a:folHlink>
        <a:srgbClr val="595985"/>
      </a:folHlink>
    </a:clrScheme>
    <a:fontScheme name="Times New Roman-fonte 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ólidos Suti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olsa" id="{5B1E1FBF-ED12-4303-AD34-9C6E782CAC3C}" vid="{68BE4700-DB36-4CDF-8115-5FFA00F8DBA8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bolsa</Template>
  <TotalTime>347</TotalTime>
  <Words>5884</Words>
  <Application>Microsoft Office PowerPoint</Application>
  <PresentationFormat>Widescreen</PresentationFormat>
  <Paragraphs>4139</Paragraphs>
  <Slides>70</Slides>
  <Notes>8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70</vt:i4>
      </vt:variant>
    </vt:vector>
  </HeadingPairs>
  <TitlesOfParts>
    <vt:vector size="76" baseType="lpstr">
      <vt:lpstr>Arial</vt:lpstr>
      <vt:lpstr>Calibri</vt:lpstr>
      <vt:lpstr>Cambria Math</vt:lpstr>
      <vt:lpstr>Times New Roman</vt:lpstr>
      <vt:lpstr>Wingdings</vt:lpstr>
      <vt:lpstr>bolsa</vt:lpstr>
      <vt:lpstr>Aula 6 CODIFICADOR/DECODIFICADOR  BINÁRIO ↔ DECIMAL</vt:lpstr>
      <vt:lpstr>Sumário</vt:lpstr>
      <vt:lpstr>Codificador “Decimal  Binário”</vt:lpstr>
      <vt:lpstr>Codificador “Decimal  Binário”</vt:lpstr>
      <vt:lpstr>Codificador “Decimal  Binário”</vt:lpstr>
      <vt:lpstr>Codificador “Decimal  Binário” – Circuito combinacional</vt:lpstr>
      <vt:lpstr>Codificador “Decimal  Binário” – Circuito combinacional</vt:lpstr>
      <vt:lpstr>Codificador “Decimal  Binário” – Circuito combinacional</vt:lpstr>
      <vt:lpstr>Codificador “Decimal  Binário” – Circuito combinacional</vt:lpstr>
      <vt:lpstr>Codificador “Decimal  Binário” – Circuito combinacional</vt:lpstr>
      <vt:lpstr>Codificador “Decimal  Binário” – Circuito combinacional</vt:lpstr>
      <vt:lpstr>Codificador “Decimal  Binário” – Simulação</vt:lpstr>
      <vt:lpstr>Codificador “Decimal  Binário” – Simulação</vt:lpstr>
      <vt:lpstr>Decodificador “Binário  Decimal”</vt:lpstr>
      <vt:lpstr>Decodificador “Binário  Decimal”</vt:lpstr>
      <vt:lpstr>Decodificador “Binário  Decimal” – Circuito Combinacional</vt:lpstr>
      <vt:lpstr>Decodificador “Binário  Decimal” – Circuito Combinacional</vt:lpstr>
      <vt:lpstr>Decodificador “Binário  Decimal” – Circuito Combinacional</vt:lpstr>
      <vt:lpstr>Decodificador “Binário  Decimal” – Circuito Combinacional</vt:lpstr>
      <vt:lpstr>Decodificador “Binário  Decimal” – Circuito Combinacional</vt:lpstr>
      <vt:lpstr>Decodificador “Binário  Decimal” – Circuito Combinacional</vt:lpstr>
      <vt:lpstr>Decodificador “Binário  Decimal” – Circuito Combinacional</vt:lpstr>
      <vt:lpstr>Decodificador “Binário  Decimal” – Circuito Combinacional</vt:lpstr>
      <vt:lpstr>Decodificador “Binário  Decimal” – Circuito Combinacional</vt:lpstr>
      <vt:lpstr>Decodificador “Binário  Decimal” – Circuito Combinacional</vt:lpstr>
      <vt:lpstr>Decodificador “Binário  Decimal” – Circuito Combinacional</vt:lpstr>
      <vt:lpstr>Decodificador “Binário  Decimal” – Circuito Combinacional</vt:lpstr>
      <vt:lpstr>Decodificador “Binário  Decimal” – Circuito Combinacional</vt:lpstr>
      <vt:lpstr>Decodificador “Binário  Decimal” – Circuito Combinacional</vt:lpstr>
      <vt:lpstr>Decodificador “Binário  Decimal” – Circuito Combinacional</vt:lpstr>
      <vt:lpstr>Decodificador “Binário  Decimal” – Circuito Combinacional</vt:lpstr>
      <vt:lpstr>Decodificador “Binário  Decimal” – Circuito Combinacional</vt:lpstr>
      <vt:lpstr>Decodificador “Binário  Decimal” – Circuito Combinacional</vt:lpstr>
      <vt:lpstr>Decodificador “Binário  Decimal” – Circuito Combinacional</vt:lpstr>
      <vt:lpstr>Decodificador “Binário  Decimal” – Circuito Combinacional</vt:lpstr>
      <vt:lpstr>Decodificador “Binário  Decimal” – Circuito Combinacional</vt:lpstr>
      <vt:lpstr>Decodificador “Binário  Decimal” – Circuito Combinacional</vt:lpstr>
      <vt:lpstr>Decodificador “Binário  Decimal” – Circuito Combinacional</vt:lpstr>
      <vt:lpstr>Decodificador “Binário  Decimal” – Circuito Combinacional</vt:lpstr>
      <vt:lpstr>Decodificador “Binário  Decimal” – Circuito Combinacional</vt:lpstr>
      <vt:lpstr>Decodificador “Binário  Decimal” – Circuito Combinacional</vt:lpstr>
      <vt:lpstr>Decodificador “Binário  Decimal” – Circuito Combinacional</vt:lpstr>
      <vt:lpstr>Decodificador “Binário  Decimal” – Circuito Combinacional</vt:lpstr>
      <vt:lpstr>Decodificador “Binário  Decimal” – Circuito Combinacional</vt:lpstr>
      <vt:lpstr>Decodificador “Binário  Decimal” – Circuito Combinacional</vt:lpstr>
      <vt:lpstr>Decodificador “Binário  Decimal” – Circuito Combinacional</vt:lpstr>
      <vt:lpstr>Decodificador “Binário  Decimal” – Circuito Combinacional</vt:lpstr>
      <vt:lpstr>Decodificador “Binário  Decimal” – Circuito Combinacional</vt:lpstr>
      <vt:lpstr>Decodificador “Binário  Decimal” – Circuito Combinacional</vt:lpstr>
      <vt:lpstr>Decodificador “Binário  Decimal” – Circuito Combinacional</vt:lpstr>
      <vt:lpstr>Decodificador “Binário  Decimal” – Circuito Combinacional</vt:lpstr>
      <vt:lpstr>Decodificador “Binário  Decimal” – Circuito Combinacional</vt:lpstr>
      <vt:lpstr>Decodificador “Binário  Decimal” – Circuito Combinacional</vt:lpstr>
      <vt:lpstr>Decodificador “Binário  Decimal” – Circuito Combinacional</vt:lpstr>
      <vt:lpstr>Decodificador “Binário  Decimal” – Circuito Combinacional</vt:lpstr>
      <vt:lpstr>Decodificador “Binário  Decimal” – Circuito Combinacional</vt:lpstr>
      <vt:lpstr>Decodificador “Binário  Decimal” – Circuito Combinacional</vt:lpstr>
      <vt:lpstr>Decodificador “Binário  Decimal” – Circuito Combinacional</vt:lpstr>
      <vt:lpstr>Decodificador “Binário  Decimal” – Circuito Combinacional</vt:lpstr>
      <vt:lpstr>Decodificador “Binário  Decimal” – Circuito Combinacional</vt:lpstr>
      <vt:lpstr>Decodificador “Binário  Decimal” – Circuito Combinacional</vt:lpstr>
      <vt:lpstr>Decodificador “Binário  Decimal” – Circuito Combinacional</vt:lpstr>
      <vt:lpstr>Decodificador “Binário  Decimal” – Circuito Combinacional</vt:lpstr>
      <vt:lpstr>Decodificador “Binário  Decimal” – Circuito Combinacional</vt:lpstr>
      <vt:lpstr>Decodificador “Binário  Decimal” – Circuito Combinacional</vt:lpstr>
      <vt:lpstr>Decodificador “Binário  Decimal” – Circuito Combinacional</vt:lpstr>
      <vt:lpstr>Decodificador “Binário  Decimal” – Circuito Combinacional</vt:lpstr>
      <vt:lpstr>Decodificador “Binário  Decimal” – Simulação</vt:lpstr>
      <vt:lpstr>Decodificador “Binário  Decimal” – Simulação</vt:lpstr>
      <vt:lpstr>Referências Bibliográficas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Aula 6 Codificadores/Decodificadores e display  de 7 segmentos</dc:title>
  <dc:creator>Everaldina Barbosa</dc:creator>
  <cp:lastModifiedBy>Everaldina Guimarães</cp:lastModifiedBy>
  <cp:revision>20</cp:revision>
  <dcterms:created xsi:type="dcterms:W3CDTF">2023-01-21T05:57:42Z</dcterms:created>
  <dcterms:modified xsi:type="dcterms:W3CDTF">2023-11-06T20:50:04Z</dcterms:modified>
</cp:coreProperties>
</file>