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6"/>
  </p:notesMasterIdLst>
  <p:sldIdLst>
    <p:sldId id="257" r:id="rId2"/>
    <p:sldId id="375" r:id="rId3"/>
    <p:sldId id="430" r:id="rId4"/>
    <p:sldId id="263" r:id="rId5"/>
    <p:sldId id="260" r:id="rId6"/>
    <p:sldId id="274" r:id="rId7"/>
    <p:sldId id="262" r:id="rId8"/>
    <p:sldId id="275" r:id="rId9"/>
    <p:sldId id="276" r:id="rId10"/>
    <p:sldId id="277" r:id="rId11"/>
    <p:sldId id="259" r:id="rId12"/>
    <p:sldId id="289" r:id="rId13"/>
    <p:sldId id="377" r:id="rId14"/>
    <p:sldId id="376" r:id="rId15"/>
    <p:sldId id="290" r:id="rId16"/>
    <p:sldId id="291" r:id="rId17"/>
    <p:sldId id="292" r:id="rId18"/>
    <p:sldId id="380" r:id="rId19"/>
    <p:sldId id="379" r:id="rId20"/>
    <p:sldId id="378" r:id="rId21"/>
    <p:sldId id="384" r:id="rId22"/>
    <p:sldId id="383" r:id="rId23"/>
    <p:sldId id="382" r:id="rId24"/>
    <p:sldId id="293" r:id="rId25"/>
    <p:sldId id="388" r:id="rId26"/>
    <p:sldId id="387" r:id="rId27"/>
    <p:sldId id="386" r:id="rId28"/>
    <p:sldId id="385" r:id="rId29"/>
    <p:sldId id="390" r:id="rId30"/>
    <p:sldId id="395" r:id="rId31"/>
    <p:sldId id="394" r:id="rId32"/>
    <p:sldId id="393" r:id="rId33"/>
    <p:sldId id="392" r:id="rId34"/>
    <p:sldId id="391" r:id="rId35"/>
    <p:sldId id="389" r:id="rId36"/>
    <p:sldId id="396" r:id="rId37"/>
    <p:sldId id="402" r:id="rId38"/>
    <p:sldId id="401" r:id="rId39"/>
    <p:sldId id="400" r:id="rId40"/>
    <p:sldId id="399" r:id="rId41"/>
    <p:sldId id="398" r:id="rId42"/>
    <p:sldId id="397" r:id="rId43"/>
    <p:sldId id="296" r:id="rId44"/>
    <p:sldId id="425" r:id="rId45"/>
    <p:sldId id="297" r:id="rId46"/>
    <p:sldId id="406" r:id="rId47"/>
    <p:sldId id="405" r:id="rId48"/>
    <p:sldId id="404" r:id="rId49"/>
    <p:sldId id="403" r:id="rId50"/>
    <p:sldId id="298" r:id="rId51"/>
    <p:sldId id="412" r:id="rId52"/>
    <p:sldId id="411" r:id="rId53"/>
    <p:sldId id="410" r:id="rId54"/>
    <p:sldId id="409" r:id="rId55"/>
    <p:sldId id="408" r:id="rId56"/>
    <p:sldId id="407" r:id="rId57"/>
    <p:sldId id="299" r:id="rId58"/>
    <p:sldId id="418" r:id="rId59"/>
    <p:sldId id="417" r:id="rId60"/>
    <p:sldId id="416" r:id="rId61"/>
    <p:sldId id="415" r:id="rId62"/>
    <p:sldId id="414" r:id="rId63"/>
    <p:sldId id="413" r:id="rId64"/>
    <p:sldId id="300" r:id="rId65"/>
    <p:sldId id="424" r:id="rId66"/>
    <p:sldId id="423" r:id="rId67"/>
    <p:sldId id="422" r:id="rId68"/>
    <p:sldId id="421" r:id="rId69"/>
    <p:sldId id="420" r:id="rId70"/>
    <p:sldId id="419" r:id="rId71"/>
    <p:sldId id="319" r:id="rId72"/>
    <p:sldId id="325" r:id="rId73"/>
    <p:sldId id="334" r:id="rId74"/>
    <p:sldId id="326" r:id="rId75"/>
    <p:sldId id="328" r:id="rId76"/>
    <p:sldId id="515" r:id="rId77"/>
    <p:sldId id="301" r:id="rId78"/>
    <p:sldId id="518" r:id="rId79"/>
    <p:sldId id="517" r:id="rId80"/>
    <p:sldId id="516" r:id="rId81"/>
    <p:sldId id="303" r:id="rId82"/>
    <p:sldId id="520" r:id="rId83"/>
    <p:sldId id="519" r:id="rId84"/>
    <p:sldId id="304" r:id="rId85"/>
    <p:sldId id="305" r:id="rId86"/>
    <p:sldId id="426" r:id="rId87"/>
    <p:sldId id="306" r:id="rId88"/>
    <p:sldId id="307" r:id="rId89"/>
    <p:sldId id="427" r:id="rId90"/>
    <p:sldId id="308" r:id="rId91"/>
    <p:sldId id="320" r:id="rId92"/>
    <p:sldId id="330" r:id="rId93"/>
    <p:sldId id="331" r:id="rId94"/>
    <p:sldId id="333" r:id="rId95"/>
    <p:sldId id="332" r:id="rId96"/>
    <p:sldId id="309" r:id="rId97"/>
    <p:sldId id="428" r:id="rId98"/>
    <p:sldId id="310" r:id="rId99"/>
    <p:sldId id="429" r:id="rId100"/>
    <p:sldId id="312" r:id="rId101"/>
    <p:sldId id="521" r:id="rId102"/>
    <p:sldId id="559" r:id="rId103"/>
    <p:sldId id="527" r:id="rId104"/>
    <p:sldId id="526" r:id="rId105"/>
    <p:sldId id="525" r:id="rId106"/>
    <p:sldId id="524" r:id="rId107"/>
    <p:sldId id="523" r:id="rId108"/>
    <p:sldId id="522" r:id="rId109"/>
    <p:sldId id="315" r:id="rId110"/>
    <p:sldId id="558" r:id="rId111"/>
    <p:sldId id="557" r:id="rId112"/>
    <p:sldId id="556" r:id="rId113"/>
    <p:sldId id="555" r:id="rId114"/>
    <p:sldId id="554" r:id="rId115"/>
    <p:sldId id="553" r:id="rId116"/>
    <p:sldId id="552" r:id="rId117"/>
    <p:sldId id="551" r:id="rId118"/>
    <p:sldId id="550" r:id="rId119"/>
    <p:sldId id="549" r:id="rId120"/>
    <p:sldId id="548" r:id="rId121"/>
    <p:sldId id="547" r:id="rId122"/>
    <p:sldId id="546" r:id="rId123"/>
    <p:sldId id="316" r:id="rId124"/>
    <p:sldId id="545" r:id="rId125"/>
    <p:sldId id="544" r:id="rId126"/>
    <p:sldId id="543" r:id="rId127"/>
    <p:sldId id="542" r:id="rId128"/>
    <p:sldId id="541" r:id="rId129"/>
    <p:sldId id="540" r:id="rId130"/>
    <p:sldId id="539" r:id="rId131"/>
    <p:sldId id="538" r:id="rId132"/>
    <p:sldId id="317" r:id="rId133"/>
    <p:sldId id="537" r:id="rId134"/>
    <p:sldId id="536" r:id="rId135"/>
    <p:sldId id="535" r:id="rId136"/>
    <p:sldId id="534" r:id="rId137"/>
    <p:sldId id="533" r:id="rId138"/>
    <p:sldId id="532" r:id="rId139"/>
    <p:sldId id="531" r:id="rId140"/>
    <p:sldId id="318" r:id="rId141"/>
    <p:sldId id="530" r:id="rId142"/>
    <p:sldId id="529" r:id="rId143"/>
    <p:sldId id="528" r:id="rId144"/>
    <p:sldId id="514" r:id="rId1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aldina Guimarães" initials="EG" lastIdx="4" clrIdx="0">
    <p:extLst>
      <p:ext uri="{19B8F6BF-5375-455C-9EA6-DF929625EA0E}">
        <p15:presenceInfo xmlns:p15="http://schemas.microsoft.com/office/powerpoint/2012/main" userId="25e58b78f8947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7ED"/>
    <a:srgbClr val="D7B1DD"/>
    <a:srgbClr val="DDBCE2"/>
    <a:srgbClr val="6F227C"/>
    <a:srgbClr val="B671C1"/>
    <a:srgbClr val="792587"/>
    <a:srgbClr val="D3ADD9"/>
    <a:srgbClr val="D6B0DC"/>
    <a:srgbClr val="D4AEDA"/>
    <a:srgbClr val="D5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8" autoAdjust="0"/>
    <p:restoredTop sz="93321" autoAdjust="0"/>
  </p:normalViewPr>
  <p:slideViewPr>
    <p:cSldViewPr snapToGrid="0">
      <p:cViewPr varScale="1">
        <p:scale>
          <a:sx n="67" d="100"/>
          <a:sy n="67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1AC3D-B1AB-4106-B353-0386E5BC4AC7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52C2-A665-44C5-972B-83EC9732C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1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6279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8793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019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15186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3832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2423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8216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320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3024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420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76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5892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1469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3319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337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066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2163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88863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5502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89400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0436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80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5122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562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121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5816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1075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10410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97080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99688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3695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4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9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3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2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3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467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879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4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81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952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06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267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76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037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577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096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1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70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4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894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659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93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05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08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19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13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76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3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234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3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67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744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22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356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17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825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91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77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426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866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6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5597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0209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616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431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6434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671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40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318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06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7301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5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690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503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5238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586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14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801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901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20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99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375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5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2758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13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0753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83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561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5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150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9480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0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708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94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9287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376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098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8901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4605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857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82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763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235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67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0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0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1966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432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414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1577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9089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6798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5938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6791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26289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52C2-A665-44C5-972B-83EC9732C85A}" type="slidenum">
              <a:rPr lang="pt-BR" smtClean="0"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4BF7-CB0E-42D7-8101-B06CE85D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F8074-22C4-4B33-8C9A-8CFDFE359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46406-5458-4CF1-A913-58F937D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303-C799-4330-B64C-D9F89D00DDB1}" type="datetime1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B34F0-62C5-496A-8162-7D6F313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3EBE-4A3F-4155-B142-EE19D3F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86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7934-4E1C-4D8D-8E1A-3DC76C5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CE012-2418-4CD9-8C41-41F01942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DADF-1FFA-4B23-A2B3-422550D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683C-8B17-416B-8934-6D37FDFAE449}" type="datetime1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030B8-ECA8-4211-8971-17CF25C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D717A-AAC8-4F80-857B-6D0042C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42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6CCD5-1E6C-497A-AEAA-8C6C6A9D3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DB7B6-6113-45D4-AA31-1AD27289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773D3-7E54-49C0-91E6-A8199442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C56F-CE72-4085-B894-CE9BEF572EB2}" type="datetime1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DAF6C-F28B-4FAC-8C6D-3BDAB49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8820-950E-45DE-AD4C-CA4DB3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89CD-DA6C-4B66-A861-BF26D6ABF18E}" type="datetime1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09042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7754CB-2E92-4ECA-A45B-CAA6B017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54210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AED2-F9F3-4504-A518-7B39619AC3C7}" type="datetime1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607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662C-1D3E-4013-968B-3E2AE984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27DBD-2EB3-4677-8CF4-8A518D58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19E60-5052-41E3-804B-6010D5D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8B86-347D-489C-91E9-2D4A0999FB02}" type="datetime1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0BDFC-A21E-4EE7-8F8E-3E96C3C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D8281-F640-4861-B907-4F7EB8F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7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D7EA-8CD7-4CF1-B829-459E3C06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D6BC3-014A-4A55-B32F-389A0636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E7360-1AF8-4148-B3E7-56F8F55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664-2B2F-4EA2-BF35-6DC71148CC45}" type="datetime1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7DE9-0008-440D-B20D-6F3A89E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6CA7C-8BE5-4B4B-AFE4-07C885B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72FA-E2C0-4D95-A194-251142A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01836-4EC8-4A92-8B51-6741057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E923F-9613-4D01-B479-100702F7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09BBD-3076-408C-9A43-2101FB6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D70-9399-48DF-B33B-55611F00AF50}" type="datetime1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72D48-9035-4011-8B70-A411E59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D55A-3725-4148-9C90-65B35D1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9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2CA3-22D4-403E-9CB0-23923B41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EFF5B-059F-47D2-890F-7433CCA7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9F1D5-A056-4FDF-A080-FE2C7934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830549-3FA5-43CF-9DC7-CB69290D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63CC5-83ED-4AA4-A1BF-5E23CA1F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414CC4-4978-4CAD-8192-8781F36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E18D-0B3E-4E76-B511-6A42A4C62A56}" type="datetime1">
              <a:rPr lang="pt-BR" smtClean="0"/>
              <a:t>02/11/2023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E62E09-3FC0-49E0-8822-5B1EAA0E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27EAAB-B326-4816-A0D3-118C9C7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173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B3CF-D76D-429C-B354-F39259F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FB6A9-66C2-4EFA-A12D-F1436F5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A7-9109-455A-83DC-C0404647B634}" type="datetime1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525BD-5A66-4C4F-B28C-D76A8385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A61EA-656A-4926-98EE-A43F827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3EC34E-4F70-4182-B733-EBF27A4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A5B-3311-4B5F-B213-FC39119ED6B8}" type="datetime1">
              <a:rPr lang="pt-BR" smtClean="0"/>
              <a:t>02/11/2023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89E292-DB61-404D-9E0B-C875587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DF29E-695E-48A7-95D9-69244A1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6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903C-07BF-4B9A-933F-A05DC126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9B0F2-A227-46A8-A2FC-C975B068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B7804-65C0-404E-8ABA-7E291F35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C5B8B-7244-4CFC-BAC9-F8799C8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DD7-AB02-43EC-892B-D6E0F2180809}" type="datetime1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31040-E727-4208-BB43-6F99D681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E5D4E-2A9B-4C25-8A6C-E570B96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866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A820C-70F7-4437-811E-618ADE18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4CE78-D9A1-4433-9A2F-E583CCDA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37EF0-09D9-4B8E-A386-FDA565FC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2D6F4-C4E6-4B70-85E8-50C342F6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FE54-DFD0-4E2D-BFF8-55663145CF47}" type="datetime1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27114-F3A5-49DB-AE49-F1F7874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E27BC-DB0D-4112-93AF-40349FB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4251D0-7C2A-452E-A495-A24C87C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34A22-CB5D-4562-BBBC-8EBF3433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9E541-69CF-4247-A3B5-CE4038C1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4FC6-CFF3-44D9-80DC-9238E6A06220}" type="datetime1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47409-BFCD-4E93-A347-E2A24AFD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B93C7-F157-42A2-9CCB-4EBEB595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F2B94-A0E2-4344-82F5-4779DA37A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9.xml"/><Relationship Id="rId4" Type="http://schemas.openxmlformats.org/officeDocument/2006/relationships/image" Target="../media/image79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9.xml"/><Relationship Id="rId4" Type="http://schemas.openxmlformats.org/officeDocument/2006/relationships/image" Target="../media/image80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7ABB3-4CEE-409B-994B-F146A1E7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/>
              <a:t>Aula 2</a:t>
            </a:r>
            <a:br>
              <a:rPr lang="pt-BR" b="1" dirty="0"/>
            </a:br>
            <a:r>
              <a:rPr lang="pt-BR" dirty="0"/>
              <a:t>PORTAS LÓGICAS E ÁLGEBRA BOOLEANA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C8570-E9DD-488F-A2B1-8EB73317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Projeto de Ensino</a:t>
            </a:r>
          </a:p>
          <a:p>
            <a:r>
              <a:rPr lang="pt-BR" dirty="0"/>
              <a:t>Material didático para lógica digital I: circuitos </a:t>
            </a:r>
            <a:r>
              <a:rPr lang="pt-BR" dirty="0" err="1"/>
              <a:t>combinacionais</a:t>
            </a:r>
            <a:r>
              <a:rPr lang="pt-BR" dirty="0"/>
              <a:t> </a:t>
            </a:r>
          </a:p>
          <a:p>
            <a:r>
              <a:rPr lang="pt-BR" dirty="0"/>
              <a:t>Bolsista: Everaldina Guimarães Barbosa</a:t>
            </a:r>
          </a:p>
          <a:p>
            <a:r>
              <a:rPr lang="pt-BR" dirty="0"/>
              <a:t>Orientador: César Alberto Bravo </a:t>
            </a:r>
            <a:r>
              <a:rPr lang="pt-BR" dirty="0" err="1"/>
              <a:t>Pariente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4BBEA-FEE6-4FEA-86CC-FA998A8B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505317"/>
            <a:ext cx="885936" cy="1135663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41E02BA-3367-4880-8C5B-F99ADD8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B6EE11-F468-635F-8441-0DFDDE92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UESC - 2022/23</a:t>
            </a:r>
          </a:p>
        </p:txBody>
      </p:sp>
    </p:spTree>
    <p:extLst>
      <p:ext uri="{BB962C8B-B14F-4D97-AF65-F5344CB8AC3E}">
        <p14:creationId xmlns:p14="http://schemas.microsoft.com/office/powerpoint/2010/main" val="254266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4930" cy="1325563"/>
          </a:xfrm>
        </p:spPr>
        <p:txBody>
          <a:bodyPr>
            <a:normAutofit/>
          </a:bodyPr>
          <a:lstStyle/>
          <a:p>
            <a:r>
              <a:rPr lang="pt-BR" dirty="0"/>
              <a:t>Portas Lógicas – Porta XNOR / COINCIDENCIA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B7BA1-2D58-45B2-984A-249BEFC0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515" y="1840588"/>
            <a:ext cx="2586035" cy="4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6B45-5634-45E2-B81E-3D65BFEE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10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DEBAE41-F956-479F-8754-41F5AB321B5D}"/>
              </a:ext>
            </a:extLst>
          </p:cNvPr>
          <p:cNvSpPr txBox="1">
            <a:spLocks/>
          </p:cNvSpPr>
          <p:nvPr/>
        </p:nvSpPr>
        <p:spPr>
          <a:xfrm>
            <a:off x="878799" y="1744306"/>
            <a:ext cx="6691234" cy="273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porta XNOR retorna verdadeiro quando há um número par de entradas verdadeiras. Com duas entradas o XNOR é verdadeiro quando as entradas são iguais.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operação de A XNOR B pode ser representada algebricamente como A ʘ B.</a:t>
            </a:r>
          </a:p>
        </p:txBody>
      </p:sp>
      <p:graphicFrame>
        <p:nvGraphicFramePr>
          <p:cNvPr id="14" name="Tabela 20">
            <a:extLst>
              <a:ext uri="{FF2B5EF4-FFF2-40B4-BE49-F238E27FC236}">
                <a16:creationId xmlns:a16="http://schemas.microsoft.com/office/drawing/2014/main" id="{8348AA8A-59B5-4891-B526-40A451813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44777"/>
              </p:ext>
            </p:extLst>
          </p:nvPr>
        </p:nvGraphicFramePr>
        <p:xfrm>
          <a:off x="7972994" y="2256100"/>
          <a:ext cx="244907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800182778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353668893"/>
                    </a:ext>
                  </a:extLst>
                </a:gridCol>
                <a:gridCol w="1507056">
                  <a:extLst>
                    <a:ext uri="{9D8B030D-6E8A-4147-A177-3AD203B41FA5}">
                      <a16:colId xmlns:a16="http://schemas.microsoft.com/office/drawing/2014/main" val="25378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= A </a:t>
                      </a:r>
                      <a:r>
                        <a:rPr lang="pt-B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ʘ</a:t>
                      </a:r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04648"/>
                  </a:ext>
                </a:extLst>
              </a:tr>
            </a:tbl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5C17BEF6-4F3B-439D-8395-45CDF0538A02}"/>
              </a:ext>
            </a:extLst>
          </p:cNvPr>
          <p:cNvGrpSpPr/>
          <p:nvPr/>
        </p:nvGrpSpPr>
        <p:grpSpPr>
          <a:xfrm>
            <a:off x="1397520" y="5008586"/>
            <a:ext cx="2813661" cy="1191600"/>
            <a:chOff x="908234" y="4757092"/>
            <a:chExt cx="2813661" cy="1191600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908234" y="4878755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81EED1-850E-4A52-9150-F96DED68AA9B}"/>
                </a:ext>
              </a:extLst>
            </p:cNvPr>
            <p:cNvSpPr txBox="1"/>
            <p:nvPr/>
          </p:nvSpPr>
          <p:spPr>
            <a:xfrm>
              <a:off x="922494" y="5358745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2910454" y="5118336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727F90E-68BF-40D0-A17A-D37F937B4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358" y="4757092"/>
              <a:ext cx="1985999" cy="11916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D5206C2-E0C9-4FA3-90A1-C28D0F03A448}"/>
              </a:ext>
            </a:extLst>
          </p:cNvPr>
          <p:cNvGrpSpPr/>
          <p:nvPr/>
        </p:nvGrpSpPr>
        <p:grpSpPr>
          <a:xfrm>
            <a:off x="4671739" y="5013128"/>
            <a:ext cx="2831786" cy="1191600"/>
            <a:chOff x="3804654" y="4757092"/>
            <a:chExt cx="2831786" cy="119160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4B39D86-415D-4BB6-A192-17B132A5AB90}"/>
                </a:ext>
              </a:extLst>
            </p:cNvPr>
            <p:cNvSpPr txBox="1"/>
            <p:nvPr/>
          </p:nvSpPr>
          <p:spPr>
            <a:xfrm>
              <a:off x="3804654" y="4869334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9F3001-1235-4751-BC43-17460945C5D9}"/>
                </a:ext>
              </a:extLst>
            </p:cNvPr>
            <p:cNvSpPr txBox="1"/>
            <p:nvPr/>
          </p:nvSpPr>
          <p:spPr>
            <a:xfrm>
              <a:off x="3814179" y="5121817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144793-53AD-4CA0-B310-8630CE3C6ED3}"/>
                </a:ext>
              </a:extLst>
            </p:cNvPr>
            <p:cNvSpPr txBox="1"/>
            <p:nvPr/>
          </p:nvSpPr>
          <p:spPr>
            <a:xfrm>
              <a:off x="3814179" y="5381406"/>
              <a:ext cx="31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CE9A87-6BB8-40A2-BF58-0773FA3BFC06}"/>
                </a:ext>
              </a:extLst>
            </p:cNvPr>
            <p:cNvSpPr txBox="1"/>
            <p:nvPr/>
          </p:nvSpPr>
          <p:spPr>
            <a:xfrm>
              <a:off x="5824999" y="511833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38D6455-49B8-49C4-AA2B-93397DFC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245" y="4757092"/>
              <a:ext cx="1986000" cy="1191600"/>
            </a:xfrm>
            <a:prstGeom prst="rect">
              <a:avLst/>
            </a:prstGeom>
          </p:spPr>
        </p:pic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71B9F91-0D84-55A8-7765-6A9A0E75D2C6}"/>
              </a:ext>
            </a:extLst>
          </p:cNvPr>
          <p:cNvSpPr txBox="1">
            <a:spLocks/>
          </p:cNvSpPr>
          <p:nvPr/>
        </p:nvSpPr>
        <p:spPr>
          <a:xfrm>
            <a:off x="868180" y="4488299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Álgebra Booleana – Quadro resumo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4">
                <a:extLst>
                  <a:ext uri="{FF2B5EF4-FFF2-40B4-BE49-F238E27FC236}">
                    <a16:creationId xmlns:a16="http://schemas.microsoft.com/office/drawing/2014/main" id="{9620CC42-1FFE-49A2-9CFB-8ECE9B758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844441"/>
                  </p:ext>
                </p:extLst>
              </p:nvPr>
            </p:nvGraphicFramePr>
            <p:xfrm>
              <a:off x="202535" y="1463230"/>
              <a:ext cx="6297326" cy="49994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7617">
                      <a:extLst>
                        <a:ext uri="{9D8B030D-6E8A-4147-A177-3AD203B41FA5}">
                          <a16:colId xmlns:a16="http://schemas.microsoft.com/office/drawing/2014/main" val="1207613834"/>
                        </a:ext>
                      </a:extLst>
                    </a:gridCol>
                    <a:gridCol w="1784668">
                      <a:extLst>
                        <a:ext uri="{9D8B030D-6E8A-4147-A177-3AD203B41FA5}">
                          <a16:colId xmlns:a16="http://schemas.microsoft.com/office/drawing/2014/main" val="2590595550"/>
                        </a:ext>
                      </a:extLst>
                    </a:gridCol>
                    <a:gridCol w="1985041">
                      <a:extLst>
                        <a:ext uri="{9D8B030D-6E8A-4147-A177-3AD203B41FA5}">
                          <a16:colId xmlns:a16="http://schemas.microsoft.com/office/drawing/2014/main" val="173150586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t-BR" sz="28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Postulados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281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Adição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015525"/>
                      </a:ext>
                    </a:extLst>
                  </a:tr>
                  <a:tr h="148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A= 0 </a:t>
                          </a: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</m:acc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oMath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A= 1 </a:t>
                          </a: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</m:acc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+ 1 = 1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+ 0 = 1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+ 1 = 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.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. 1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.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. 1 = 1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84123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Identidades</a:t>
                          </a:r>
                        </a:p>
                      </a:txBody>
                      <a:tcPr>
                        <a:solidFill>
                          <a:srgbClr val="6F227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84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Adição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640004"/>
                      </a:ext>
                    </a:extLst>
                  </a:tr>
                  <a:tr h="14833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+ 0 = A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+ 1 = 1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A = A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1 = A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A = A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79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4">
                <a:extLst>
                  <a:ext uri="{FF2B5EF4-FFF2-40B4-BE49-F238E27FC236}">
                    <a16:creationId xmlns:a16="http://schemas.microsoft.com/office/drawing/2014/main" id="{9620CC42-1FFE-49A2-9CFB-8ECE9B758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844441"/>
                  </p:ext>
                </p:extLst>
              </p:nvPr>
            </p:nvGraphicFramePr>
            <p:xfrm>
              <a:off x="202535" y="1463230"/>
              <a:ext cx="6297326" cy="49994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7617">
                      <a:extLst>
                        <a:ext uri="{9D8B030D-6E8A-4147-A177-3AD203B41FA5}">
                          <a16:colId xmlns:a16="http://schemas.microsoft.com/office/drawing/2014/main" val="1207613834"/>
                        </a:ext>
                      </a:extLst>
                    </a:gridCol>
                    <a:gridCol w="1784668">
                      <a:extLst>
                        <a:ext uri="{9D8B030D-6E8A-4147-A177-3AD203B41FA5}">
                          <a16:colId xmlns:a16="http://schemas.microsoft.com/office/drawing/2014/main" val="2590595550"/>
                        </a:ext>
                      </a:extLst>
                    </a:gridCol>
                    <a:gridCol w="1985041">
                      <a:extLst>
                        <a:ext uri="{9D8B030D-6E8A-4147-A177-3AD203B41FA5}">
                          <a16:colId xmlns:a16="http://schemas.microsoft.com/office/drawing/2014/main" val="1731505867"/>
                        </a:ext>
                      </a:extLst>
                    </a:gridCol>
                  </a:tblGrid>
                  <a:tr h="5181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t-BR" sz="28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Postulados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2814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Adição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015525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1" t="-66667" r="-150120" b="-16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+ 1 = 1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+ 0 = 1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+ 1 = 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.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. 1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. 0 = 0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. 1 = 1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841231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Identidades</a:t>
                          </a:r>
                        </a:p>
                      </a:txBody>
                      <a:tcPr>
                        <a:solidFill>
                          <a:srgbClr val="6F227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845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Adição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640004"/>
                      </a:ext>
                    </a:extLst>
                  </a:tr>
                  <a:tr h="15552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1" t="-225882" r="-150120" b="-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41980" t="-225882" r="-112628" b="-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7485" t="-225882" r="-1227" b="-9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797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9B22F3A3-DE7A-4596-ACCD-D9200DFDD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67995"/>
                  </p:ext>
                </p:extLst>
              </p:nvPr>
            </p:nvGraphicFramePr>
            <p:xfrm>
              <a:off x="6635464" y="1463230"/>
              <a:ext cx="5354001" cy="4973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880">
                      <a:extLst>
                        <a:ext uri="{9D8B030D-6E8A-4147-A177-3AD203B41FA5}">
                          <a16:colId xmlns:a16="http://schemas.microsoft.com/office/drawing/2014/main" val="1207613834"/>
                        </a:ext>
                      </a:extLst>
                    </a:gridCol>
                    <a:gridCol w="3520121">
                      <a:extLst>
                        <a:ext uri="{9D8B030D-6E8A-4147-A177-3AD203B41FA5}">
                          <a16:colId xmlns:a16="http://schemas.microsoft.com/office/drawing/2014/main" val="2590595550"/>
                        </a:ext>
                      </a:extLst>
                    </a:gridCol>
                  </a:tblGrid>
                  <a:tr h="50575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Propriedades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281499"/>
                      </a:ext>
                    </a:extLst>
                  </a:tr>
                  <a:tr h="44625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Comutativa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 = B +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015525"/>
                      </a:ext>
                    </a:extLst>
                  </a:tr>
                  <a:tr h="44625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B = B .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227043"/>
                      </a:ext>
                    </a:extLst>
                  </a:tr>
                  <a:tr h="4766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Associativa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(B + C) = (A + B) +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841231"/>
                      </a:ext>
                    </a:extLst>
                  </a:tr>
                  <a:tr h="566085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(BC) = (AB) .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698636"/>
                      </a:ext>
                    </a:extLst>
                  </a:tr>
                  <a:tr h="5483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(B + C) = AB + AC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707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(BC) = (A + B).(A +C)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660446"/>
                      </a:ext>
                    </a:extLst>
                  </a:tr>
                  <a:tr h="44625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Teorema de </a:t>
                          </a:r>
                          <a:r>
                            <a:rPr lang="pt-BR" sz="2400" b="1" i="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</a:t>
                          </a:r>
                          <a:r>
                            <a:rPr lang="pt-BR" sz="2400" b="1" i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Morgan</a:t>
                          </a:r>
                        </a:p>
                      </a:txBody>
                      <a:tcPr>
                        <a:solidFill>
                          <a:srgbClr val="6F227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845787"/>
                      </a:ext>
                    </a:extLst>
                  </a:tr>
                  <a:tr h="45629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1ª)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</m:acc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79725"/>
                      </a:ext>
                    </a:extLst>
                  </a:tr>
                  <a:tr h="5677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2ª)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034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9B22F3A3-DE7A-4596-ACCD-D9200DFDD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67995"/>
                  </p:ext>
                </p:extLst>
              </p:nvPr>
            </p:nvGraphicFramePr>
            <p:xfrm>
              <a:off x="6635464" y="1463230"/>
              <a:ext cx="5354001" cy="4973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880">
                      <a:extLst>
                        <a:ext uri="{9D8B030D-6E8A-4147-A177-3AD203B41FA5}">
                          <a16:colId xmlns:a16="http://schemas.microsoft.com/office/drawing/2014/main" val="1207613834"/>
                        </a:ext>
                      </a:extLst>
                    </a:gridCol>
                    <a:gridCol w="3520121">
                      <a:extLst>
                        <a:ext uri="{9D8B030D-6E8A-4147-A177-3AD203B41FA5}">
                          <a16:colId xmlns:a16="http://schemas.microsoft.com/office/drawing/2014/main" val="2590595550"/>
                        </a:ext>
                      </a:extLst>
                    </a:gridCol>
                  </a:tblGrid>
                  <a:tr h="518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8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Propriedades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281499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Comutativa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 = B +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015525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B = B .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227043"/>
                      </a:ext>
                    </a:extLst>
                  </a:tr>
                  <a:tr h="4766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Associativa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(B + C) = (A + B) +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841231"/>
                      </a:ext>
                    </a:extLst>
                  </a:tr>
                  <a:tr h="566085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(BC) = (AB) .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698636"/>
                      </a:ext>
                    </a:extLst>
                  </a:tr>
                  <a:tr h="5483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. (B + C) = AB + AC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7078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pt-BR" sz="2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(BC) = (A + B).(A +C)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660446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Teorema de </a:t>
                          </a:r>
                          <a:r>
                            <a:rPr lang="pt-BR" sz="2400" b="1" i="0" dirty="0" err="1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</a:t>
                          </a:r>
                          <a:r>
                            <a:rPr lang="pt-BR" sz="2400" b="1" i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Morgan</a:t>
                          </a:r>
                        </a:p>
                      </a:txBody>
                      <a:tcPr>
                        <a:solidFill>
                          <a:srgbClr val="6F227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845787"/>
                      </a:ext>
                    </a:extLst>
                  </a:tr>
                  <a:tr h="46748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14" t="-851948" r="-455" b="-1298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79725"/>
                      </a:ext>
                    </a:extLst>
                  </a:tr>
                  <a:tr h="567706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14" t="-788172" r="-455" b="-75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034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0B406-92FC-5E7F-788E-3ED754D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313600052"/>
      </p:ext>
    </p:extLst>
  </p:cSld>
  <p:clrMapOvr>
    <a:masterClrMapping/>
  </p:clrMapOvr>
  <p:transition spd="slow">
    <p:cov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44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FA8FE5-0E7A-4441-8964-04F04DBA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33489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Existem também algumas identidades auxiliares que ajudam a simplificar expressões.</a:t>
            </a:r>
          </a:p>
          <a:p>
            <a:pPr algn="just"/>
            <a:r>
              <a:rPr lang="pt-BR" dirty="0"/>
              <a:t>Algumas delas serão deduzidas a seguir, sendo mostrado o caminho de dedução. As deduções podem ser feitas como treino para fixar os conceitos de álgebra booleana.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4183"/>
      </p:ext>
    </p:extLst>
  </p:cSld>
  <p:clrMapOvr>
    <a:masterClrMapping/>
  </p:clrMapOvr>
  <p:transition spd="slow">
    <p:cov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5011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  A + (A.B)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90229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  A + (A.B)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A(1 + B)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87161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  A + (A.B)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A(1 + B)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. 1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aditiva)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68334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  A + (A.B)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A(1 + B)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. 1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aditiva)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 neutro multiplicativo)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77493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  A + (A.B)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A(1 + B)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. 1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aditiva)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 neutro multiplicativo)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   A + AC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73115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257800" cy="58896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/>
              <a:t>A + A.B = A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655FA-683A-4261-B69A-A25FA9697F04}"/>
              </a:ext>
            </a:extLst>
          </p:cNvPr>
          <p:cNvSpPr txBox="1"/>
          <p:nvPr/>
        </p:nvSpPr>
        <p:spPr>
          <a:xfrm>
            <a:off x="3386124" y="2900367"/>
            <a:ext cx="368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. B =  A + (A.B)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A(1 + B)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. 1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 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8DD2BF-4071-40CC-9333-1CB4B94A48F0}"/>
              </a:ext>
            </a:extLst>
          </p:cNvPr>
          <p:cNvSpPr txBox="1"/>
          <p:nvPr/>
        </p:nvSpPr>
        <p:spPr>
          <a:xfrm>
            <a:off x="6710349" y="3285280"/>
            <a:ext cx="368617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aditiva)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 neutro multiplicativo)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D4B82D-CF0A-4A10-B110-D11B1B39D04C}"/>
              </a:ext>
            </a:extLst>
          </p:cNvPr>
          <p:cNvSpPr txBox="1">
            <a:spLocks/>
          </p:cNvSpPr>
          <p:nvPr/>
        </p:nvSpPr>
        <p:spPr>
          <a:xfrm>
            <a:off x="838200" y="5050425"/>
            <a:ext cx="6848475" cy="17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b="1" dirty="0"/>
              <a:t>A + AB + AC   =   A + AC   =   A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4A629-E3CB-EB8E-9181-040D4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09532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500316"/>
                <a:ext cx="6534159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500316"/>
                <a:ext cx="6534159" cy="524118"/>
              </a:xfrm>
              <a:prstGeom prst="rect">
                <a:avLst/>
              </a:prstGeom>
              <a:blipFill>
                <a:blip r:embed="rId4"/>
                <a:stretch>
                  <a:fillRect l="-1959"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42146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03AD-471F-489F-BB6E-3805C987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C9200-3CE3-4651-A00C-AC0D1527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álgebra booleana correlaciona teoremas algébricos comuns para manipulação de expressões booleanas.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Expressão booleana é uma sentença matemática na qual os termos são variáveis booleanas, de forma que essas variáveis (representadas por letras) podem ter apenas valores binários 0 ou 1.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a álgebra booleana por definição é um sistema fechado, complementar e distributivo. Tendo como operadores: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representam respectivamente o AND e o OR.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uso de teoremas e postulados da álgebra booleana ajuda na simplificação de expressões booleanas na eletrônica.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8DEDF4-30A6-4021-AF39-60FC24B3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5731"/>
      </p:ext>
    </p:extLst>
  </p:cSld>
  <p:clrMapOvr>
    <a:masterClrMapping/>
  </p:clrMapOvr>
  <p:transition spd="slow">
    <p:cov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61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619337"/>
              </a:xfrm>
              <a:prstGeom prst="rect">
                <a:avLst/>
              </a:prstGeom>
              <a:blipFill>
                <a:blip r:embed="rId4"/>
                <a:stretch>
                  <a:fillRect l="-1959" b="-26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755021329"/>
      </p:ext>
    </p:extLst>
  </p:cSld>
  <p:clrMapOvr>
    <a:masterClrMapping/>
  </p:clrMapOvr>
  <p:transition spd="slow">
    <p:split orient="vert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1165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1165768"/>
              </a:xfrm>
              <a:prstGeom prst="rect">
                <a:avLst/>
              </a:prstGeom>
              <a:blipFill>
                <a:blip r:embed="rId4"/>
                <a:stretch>
                  <a:fillRect l="-1959" b="-14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150359736"/>
      </p:ext>
    </p:extLst>
  </p:cSld>
  <p:clrMapOvr>
    <a:masterClrMapping/>
  </p:clrMapOvr>
  <p:transition spd="slow">
    <p:split orient="vert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178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1787990"/>
              </a:xfrm>
              <a:prstGeom prst="rect">
                <a:avLst/>
              </a:prstGeom>
              <a:blipFill>
                <a:blip r:embed="rId4"/>
                <a:stretch>
                  <a:fillRect l="-1959" b="-8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760522557"/>
      </p:ext>
    </p:extLst>
  </p:cSld>
  <p:clrMapOvr>
    <a:masterClrMapping/>
  </p:clrMapOvr>
  <p:transition spd="slow">
    <p:split orient="vert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236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2369495"/>
              </a:xfrm>
              <a:prstGeom prst="rect">
                <a:avLst/>
              </a:prstGeom>
              <a:blipFill>
                <a:blip r:embed="rId4"/>
                <a:stretch>
                  <a:fillRect l="-1959" b="-61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712322167"/>
      </p:ext>
    </p:extLst>
  </p:cSld>
  <p:clrMapOvr>
    <a:masterClrMapping/>
  </p:clrMapOvr>
  <p:transition spd="slow">
    <p:split orient="vert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2858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2858603"/>
              </a:xfrm>
              <a:prstGeom prst="rect">
                <a:avLst/>
              </a:prstGeom>
              <a:blipFill>
                <a:blip r:embed="rId4"/>
                <a:stretch>
                  <a:fillRect l="-1959" b="-51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599032182"/>
      </p:ext>
    </p:extLst>
  </p:cSld>
  <p:clrMapOvr>
    <a:masterClrMapping/>
  </p:clrMapOvr>
  <p:transition spd="slow">
    <p:split orient="vert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190896702"/>
      </p:ext>
    </p:extLst>
  </p:cSld>
  <p:clrMapOvr>
    <a:masterClrMapping/>
  </p:clrMapOvr>
  <p:transition spd="slow">
    <p:split orient="vert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71740"/>
                <a:ext cx="5257800" cy="95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71740"/>
                <a:ext cx="5257800" cy="955005"/>
              </a:xfrm>
              <a:prstGeom prst="rect">
                <a:avLst/>
              </a:prstGeom>
              <a:blipFill>
                <a:blip r:embed="rId5"/>
                <a:stretch>
                  <a:fillRect l="-2317" t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891612298"/>
      </p:ext>
    </p:extLst>
  </p:cSld>
  <p:clrMapOvr>
    <a:masterClrMapping/>
  </p:clrMapOvr>
  <p:transition spd="slow">
    <p:split orient="vert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14588"/>
                <a:ext cx="5257800" cy="101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14588"/>
                <a:ext cx="5257800" cy="1012328"/>
              </a:xfrm>
              <a:prstGeom prst="rect">
                <a:avLst/>
              </a:prstGeom>
              <a:blipFill>
                <a:blip r:embed="rId5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732609508"/>
      </p:ext>
    </p:extLst>
  </p:cSld>
  <p:clrMapOvr>
    <a:masterClrMapping/>
  </p:clrMapOvr>
  <p:transition spd="slow">
    <p:split orient="vert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14588"/>
                <a:ext cx="5257800" cy="150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(elem. neutro adição)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14588"/>
                <a:ext cx="5257800" cy="1501437"/>
              </a:xfrm>
              <a:prstGeom prst="rect">
                <a:avLst/>
              </a:prstGeom>
              <a:blipFill>
                <a:blip r:embed="rId5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586964316"/>
      </p:ext>
    </p:extLst>
  </p:cSld>
  <p:clrMapOvr>
    <a:masterClrMapping/>
  </p:clrMapOvr>
  <p:transition spd="slow">
    <p:split orient="vert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14588"/>
                <a:ext cx="5257800" cy="163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(elem. neutro adição)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14588"/>
                <a:ext cx="5257800" cy="1635448"/>
              </a:xfrm>
              <a:prstGeom prst="rect">
                <a:avLst/>
              </a:prstGeom>
              <a:blipFill>
                <a:blip r:embed="rId5"/>
                <a:stretch>
                  <a:fillRect l="-2317" b="-9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407068484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complementação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9034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 postulado mostra a existência do complemento e também demonstra as regras de complementação desse sistema algébrico.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será o complemento de 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903413"/>
              </a:xfrm>
              <a:blipFill>
                <a:blip r:embed="rId2"/>
                <a:stretch>
                  <a:fillRect l="-1043" t="-543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3855720" y="3472253"/>
            <a:ext cx="224028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Se A = 0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D9284C-3BD0-4B52-8036-6F20B58D5433}"/>
              </a:ext>
            </a:extLst>
          </p:cNvPr>
          <p:cNvSpPr txBox="1">
            <a:spLocks/>
          </p:cNvSpPr>
          <p:nvPr/>
        </p:nvSpPr>
        <p:spPr>
          <a:xfrm>
            <a:off x="3855720" y="4455953"/>
            <a:ext cx="224028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Se A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5262939"/>
            <a:ext cx="10515600" cy="164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negado corresponde à porta lógica NOT.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7DDD5-67D6-D156-1F93-9F3805C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2B94-A0E2-4344-82F5-4779DA37ADA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97392"/>
      </p:ext>
    </p:extLst>
  </p:cSld>
  <p:clrMapOvr>
    <a:masterClrMapping/>
  </p:clrMapOvr>
  <p:transition spd="slow">
    <p:cov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14588"/>
                <a:ext cx="5257800" cy="219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(elem. neutro adição)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14588"/>
                <a:ext cx="5257800" cy="2197525"/>
              </a:xfrm>
              <a:prstGeom prst="rect">
                <a:avLst/>
              </a:prstGeom>
              <a:blipFill>
                <a:blip r:embed="rId5"/>
                <a:stretch>
                  <a:fillRect l="-2317" b="-6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932237969"/>
      </p:ext>
    </p:extLst>
  </p:cSld>
  <p:clrMapOvr>
    <a:masterClrMapping/>
  </p:clrMapOvr>
  <p:transition spd="slow">
    <p:split orient="vert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14588"/>
                <a:ext cx="5257800" cy="26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(elem. neutro adição)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14588"/>
                <a:ext cx="5257800" cy="2667205"/>
              </a:xfrm>
              <a:prstGeom prst="rect">
                <a:avLst/>
              </a:prstGeom>
              <a:blipFill>
                <a:blip r:embed="rId5"/>
                <a:stretch>
                  <a:fillRect l="-2317" b="-5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757390124"/>
      </p:ext>
    </p:extLst>
  </p:cSld>
  <p:clrMapOvr>
    <a:masterClrMapping/>
  </p:clrMapOvr>
  <p:transition spd="slow">
    <p:split orient="vert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pt-BR" sz="3200" b="1" dirty="0"/>
                  <a:t> = A + 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5257800" cy="588965"/>
              </a:xfrm>
              <a:blipFill>
                <a:blip r:embed="rId3"/>
                <a:stretch>
                  <a:fillRect l="-2668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̿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pt-BR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1" y="2414588"/>
                <a:ext cx="6534159" cy="3347711"/>
              </a:xfrm>
              <a:prstGeom prst="rect">
                <a:avLst/>
              </a:prstGeom>
              <a:blipFill>
                <a:blip r:embed="rId4"/>
                <a:stretch>
                  <a:fillRect l="-1959" b="-4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/>
              <p:nvPr/>
            </p:nvSpPr>
            <p:spPr>
              <a:xfrm>
                <a:off x="6596054" y="2414588"/>
                <a:ext cx="5257800" cy="309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(elem. neutro adição)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̿"/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(1ª lei De Morgan)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pt-B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28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8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pt-BR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A + B	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pt-BR" sz="2000" dirty="0" err="1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</a:t>
                </a:r>
                <a:r>
                  <a:rPr lang="pt-BR" sz="20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E03B61-CF03-4DC8-ACE2-D4717F0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54" y="2414588"/>
                <a:ext cx="5257800" cy="3098990"/>
              </a:xfrm>
              <a:prstGeom prst="rect">
                <a:avLst/>
              </a:prstGeom>
              <a:blipFill>
                <a:blip r:embed="rId5"/>
                <a:stretch>
                  <a:fillRect l="-2317" b="-4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534FD4-9CFF-21AC-7C1A-A19FF76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337480052"/>
      </p:ext>
    </p:extLst>
  </p:cSld>
  <p:clrMapOvr>
    <a:masterClrMapping/>
  </p:clrMapOvr>
  <p:transition spd="slow">
    <p:split orient="vert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547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54364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47755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multiplicativa)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49774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 b="-11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multiplicativa)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(elem. neutro adição)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82030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 b="-11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multiplicativa)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(elem. neutro adição)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/>
              <p:nvPr/>
            </p:nvSpPr>
            <p:spPr>
              <a:xfrm>
                <a:off x="2781301" y="4793838"/>
                <a:ext cx="37766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4793838"/>
                <a:ext cx="3776672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84081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 b="-11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multiplicativa)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(elem. neutro adição)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/>
              <p:nvPr/>
            </p:nvSpPr>
            <p:spPr>
              <a:xfrm>
                <a:off x="2781301" y="4793838"/>
                <a:ext cx="37766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4793838"/>
                <a:ext cx="3776672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A98F97-7338-492B-88C0-E3D745D234EF}"/>
              </a:ext>
            </a:extLst>
          </p:cNvPr>
          <p:cNvSpPr txBox="1"/>
          <p:nvPr/>
        </p:nvSpPr>
        <p:spPr>
          <a:xfrm>
            <a:off x="6096000" y="4757738"/>
            <a:ext cx="325278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00935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complementação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9034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 postulado mostra a existência do complemento e também demonstra as regras de complementação desse sistema algébrico.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será o complemento de 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903413"/>
              </a:xfrm>
              <a:blipFill>
                <a:blip r:embed="rId2"/>
                <a:stretch>
                  <a:fillRect l="-1043" t="-543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3855720" y="3472253"/>
            <a:ext cx="224028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Se A = 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653E0B-A5FB-45BD-9993-7C16BDA9B47B}"/>
              </a:ext>
            </a:extLst>
          </p:cNvPr>
          <p:cNvSpPr txBox="1"/>
          <p:nvPr/>
        </p:nvSpPr>
        <p:spPr>
          <a:xfrm>
            <a:off x="5744391" y="3364935"/>
            <a:ext cx="703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ym typeface="Wingdings" panose="05000000000000000000" pitchFamily="2" charset="2"/>
              </a:rPr>
              <a:t>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45EF101-4085-4730-91B3-5D60389BB2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2748" y="3472253"/>
                <a:ext cx="1391923" cy="731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36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t-BR" sz="3600" dirty="0"/>
                  <a:t> = 1</a:t>
                </a: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45EF101-4085-4730-91B3-5D60389B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48" y="3472253"/>
                <a:ext cx="1391923" cy="731520"/>
              </a:xfrm>
              <a:prstGeom prst="rect">
                <a:avLst/>
              </a:prstGeom>
              <a:blipFill>
                <a:blip r:embed="rId3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D9284C-3BD0-4B52-8036-6F20B58D5433}"/>
              </a:ext>
            </a:extLst>
          </p:cNvPr>
          <p:cNvSpPr txBox="1">
            <a:spLocks/>
          </p:cNvSpPr>
          <p:nvPr/>
        </p:nvSpPr>
        <p:spPr>
          <a:xfrm>
            <a:off x="3855720" y="4455953"/>
            <a:ext cx="224028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Se A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5262939"/>
            <a:ext cx="10515600" cy="164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negado corresponde à porta lógica NOT. 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F4B6D4A6-76CA-4843-A563-BBACB3FB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3023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 b="-11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multiplicativa)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(elem. neutro adição)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/>
              <p:nvPr/>
            </p:nvSpPr>
            <p:spPr>
              <a:xfrm>
                <a:off x="2781301" y="4793838"/>
                <a:ext cx="37766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A.1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4793838"/>
                <a:ext cx="3776672" cy="954107"/>
              </a:xfrm>
              <a:prstGeom prst="rect">
                <a:avLst/>
              </a:prstGeom>
              <a:blipFill>
                <a:blip r:embed="rId6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A98F97-7338-492B-88C0-E3D745D234EF}"/>
              </a:ext>
            </a:extLst>
          </p:cNvPr>
          <p:cNvSpPr txBox="1"/>
          <p:nvPr/>
        </p:nvSpPr>
        <p:spPr>
          <a:xfrm>
            <a:off x="6096000" y="4757738"/>
            <a:ext cx="325278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aditiva)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00114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b="1" dirty="0"/>
                  <a:t> = AB</a:t>
                </a:r>
                <a:endPara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1649" b="-2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2450688"/>
                <a:ext cx="3776672" cy="1385892"/>
              </a:xfrm>
              <a:prstGeom prst="rect">
                <a:avLst/>
              </a:prstGeom>
              <a:blipFill>
                <a:blip r:embed="rId4"/>
                <a:stretch>
                  <a:fillRect l="-3226" t="-3965" b="-11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E03B61-CF03-4DC8-ACE2-D4717F020E36}"/>
              </a:ext>
            </a:extLst>
          </p:cNvPr>
          <p:cNvSpPr txBox="1"/>
          <p:nvPr/>
        </p:nvSpPr>
        <p:spPr>
          <a:xfrm>
            <a:off x="6096000" y="2414588"/>
            <a:ext cx="28765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multiplicativa)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(elem. neutro adição)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pt-BR" sz="3200" b="1" i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 = A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40C11EC-8150-4EA1-A866-C6D45C05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8773"/>
                <a:ext cx="3776672" cy="588965"/>
              </a:xfrm>
              <a:prstGeom prst="rect">
                <a:avLst/>
              </a:prstGeom>
              <a:blipFill>
                <a:blip r:embed="rId5"/>
                <a:stretch>
                  <a:fillRect t="-22917" b="-2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/>
              <p:nvPr/>
            </p:nvSpPr>
            <p:spPr>
              <a:xfrm>
                <a:off x="2781301" y="4793838"/>
                <a:ext cx="37766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A.1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30352E2-FF1C-4011-AAAD-8CFAD753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4793838"/>
                <a:ext cx="3776672" cy="1384995"/>
              </a:xfrm>
              <a:prstGeom prst="rect">
                <a:avLst/>
              </a:prstGeom>
              <a:blipFill>
                <a:blip r:embed="rId6"/>
                <a:stretch>
                  <a:fillRect t="-4386" b="-109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A98F97-7338-492B-88C0-E3D745D234EF}"/>
              </a:ext>
            </a:extLst>
          </p:cNvPr>
          <p:cNvSpPr txBox="1"/>
          <p:nvPr/>
        </p:nvSpPr>
        <p:spPr>
          <a:xfrm>
            <a:off x="6096000" y="4757738"/>
            <a:ext cx="325278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aditiva)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(elem. neutro multiplicação)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A3C0-F312-5C5E-4163-B7C18BE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84999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523220"/>
              </a:xfrm>
              <a:prstGeom prst="rect">
                <a:avLst/>
              </a:prstGeom>
              <a:blipFill>
                <a:blip r:embed="rId4"/>
                <a:stretch>
                  <a:fillRect l="-1377"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74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523220"/>
              </a:xfrm>
              <a:prstGeom prst="rect">
                <a:avLst/>
              </a:prstGeom>
              <a:blipFill>
                <a:blip r:embed="rId4"/>
                <a:stretch>
                  <a:fillRect l="-1377"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05862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954107"/>
              </a:xfrm>
              <a:prstGeom prst="rect">
                <a:avLst/>
              </a:prstGeom>
              <a:blipFill>
                <a:blip r:embed="rId4"/>
                <a:stretch>
                  <a:fillRect l="-1377" t="-6369" r="-656" b="-16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18955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+ 0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1384995"/>
              </a:xfrm>
              <a:prstGeom prst="rect">
                <a:avLst/>
              </a:prstGeom>
              <a:blipFill>
                <a:blip r:embed="rId4"/>
                <a:stretch>
                  <a:fillRect l="-1377" t="-4405" r="-656" b="-11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24569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+ 0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1815882"/>
              </a:xfrm>
              <a:prstGeom prst="rect">
                <a:avLst/>
              </a:prstGeom>
              <a:blipFill>
                <a:blip r:embed="rId4"/>
                <a:stretch>
                  <a:fillRect l="-1377" t="-3356" r="-656" b="-8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92782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+ 0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A.(1)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aditiva)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2246769"/>
              </a:xfrm>
              <a:prstGeom prst="rect">
                <a:avLst/>
              </a:prstGeom>
              <a:blipFill>
                <a:blip r:embed="rId4"/>
                <a:stretch>
                  <a:fillRect l="-1377" t="-2710" r="-656" b="-6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98691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+ 0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A.(1)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aditiva)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 	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(elemento neutro </a:t>
                </a:r>
                <a:r>
                  <a:rPr lang="pt-B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2677656"/>
              </a:xfrm>
              <a:prstGeom prst="rect">
                <a:avLst/>
              </a:prstGeom>
              <a:blipFill>
                <a:blip r:embed="rId4"/>
                <a:stretch>
                  <a:fillRect l="-1377" t="-2278" r="-656" b="-54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47428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pt-BR" sz="3200" b="1" dirty="0"/>
                  <a:t>) = 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3776672" cy="588965"/>
              </a:xfrm>
              <a:blipFill>
                <a:blip r:embed="rId3"/>
                <a:stretch>
                  <a:fillRect l="-3716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450688"/>
                <a:ext cx="92964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AB + 0 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multiplicativa)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(propriedade distributiva)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A.(1) 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aditiva)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 + A 	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(elemento neutro </a:t>
                </a:r>
                <a:r>
                  <a:rPr lang="pt-B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= A			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(identidade aditiva)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450688"/>
                <a:ext cx="9296400" cy="3108543"/>
              </a:xfrm>
              <a:prstGeom prst="rect">
                <a:avLst/>
              </a:prstGeom>
              <a:blipFill>
                <a:blip r:embed="rId4"/>
                <a:stretch>
                  <a:fillRect l="-1377" t="-1961" r="-656" b="-4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2902-C855-51B3-858F-2C1D0D0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39307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complementação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9034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 postulado mostra a existência do complemento e também demonstra as regras de complementação desse sistema algébrico.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será o complemento de 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903413"/>
              </a:xfrm>
              <a:blipFill>
                <a:blip r:embed="rId2"/>
                <a:stretch>
                  <a:fillRect l="-1043" t="-543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3855720" y="3472253"/>
            <a:ext cx="224028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Se A = 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653E0B-A5FB-45BD-9993-7C16BDA9B47B}"/>
              </a:ext>
            </a:extLst>
          </p:cNvPr>
          <p:cNvSpPr txBox="1"/>
          <p:nvPr/>
        </p:nvSpPr>
        <p:spPr>
          <a:xfrm>
            <a:off x="5744391" y="3364935"/>
            <a:ext cx="703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ym typeface="Wingdings" panose="05000000000000000000" pitchFamily="2" charset="2"/>
              </a:rPr>
              <a:t>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45EF101-4085-4730-91B3-5D60389BB2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2748" y="3472253"/>
                <a:ext cx="1391923" cy="731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36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t-BR" sz="3600" dirty="0"/>
                  <a:t> = 1</a:t>
                </a: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45EF101-4085-4730-91B3-5D60389B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48" y="3472253"/>
                <a:ext cx="1391923" cy="731520"/>
              </a:xfrm>
              <a:prstGeom prst="rect">
                <a:avLst/>
              </a:prstGeom>
              <a:blipFill>
                <a:blip r:embed="rId3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D9284C-3BD0-4B52-8036-6F20B58D5433}"/>
              </a:ext>
            </a:extLst>
          </p:cNvPr>
          <p:cNvSpPr txBox="1">
            <a:spLocks/>
          </p:cNvSpPr>
          <p:nvPr/>
        </p:nvSpPr>
        <p:spPr>
          <a:xfrm>
            <a:off x="3855720" y="4455953"/>
            <a:ext cx="224028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Se A =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AA5236-F50F-4B31-B5F0-83A3318C8201}"/>
              </a:ext>
            </a:extLst>
          </p:cNvPr>
          <p:cNvSpPr txBox="1"/>
          <p:nvPr/>
        </p:nvSpPr>
        <p:spPr>
          <a:xfrm>
            <a:off x="5744391" y="4348635"/>
            <a:ext cx="703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ym typeface="Wingdings" panose="05000000000000000000" pitchFamily="2" charset="2"/>
              </a:rPr>
              <a:t>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8BF6570A-54D7-493E-A2AD-B64D9EBFED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2748" y="4455953"/>
                <a:ext cx="1391923" cy="731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36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t-BR" sz="3600" dirty="0"/>
                  <a:t> = 0</a:t>
                </a:r>
              </a:p>
            </p:txBody>
          </p:sp>
        </mc:Choice>
        <mc:Fallback xmlns=""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8BF6570A-54D7-493E-A2AD-B64D9EBF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48" y="4455953"/>
                <a:ext cx="1391923" cy="731520"/>
              </a:xfrm>
              <a:prstGeom prst="rect">
                <a:avLst/>
              </a:prstGeom>
              <a:blipFill>
                <a:blip r:embed="rId4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5262939"/>
            <a:ext cx="10515600" cy="164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negado corresponde à porta lógica NOT. </a:t>
            </a:r>
          </a:p>
        </p:txBody>
      </p:sp>
      <p:sp>
        <p:nvSpPr>
          <p:cNvPr id="12" name="Espaço Reservado para Número de Slide 4">
            <a:extLst>
              <a:ext uri="{FF2B5EF4-FFF2-40B4-BE49-F238E27FC236}">
                <a16:creationId xmlns:a16="http://schemas.microsoft.com/office/drawing/2014/main" id="{3F2B40DC-AFF8-455F-82A0-B10EDEA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120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AB + </a:t>
                </a:r>
                <a14:m>
                  <m:oMath xmlns:m="http://schemas.openxmlformats.org/officeDocument/2006/math"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pt-BR" sz="3200" b="1" dirty="0"/>
                  <a:t> = AB + AC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  <a:blipFill>
                <a:blip r:embed="rId3"/>
                <a:stretch>
                  <a:fillRect l="-2831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blipFill>
                <a:blip r:embed="rId4"/>
                <a:stretch>
                  <a:fillRect l="-3172" t="-47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3C762-FD93-ABAA-BEA4-D116FEA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958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AB + </a:t>
                </a:r>
                <a14:m>
                  <m:oMath xmlns:m="http://schemas.openxmlformats.org/officeDocument/2006/math"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pt-BR" sz="3200" b="1" dirty="0"/>
                  <a:t> = AB + AC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  <a:blipFill>
                <a:blip r:embed="rId3"/>
                <a:stretch>
                  <a:fillRect l="-2831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blipFill>
                <a:blip r:embed="rId4"/>
                <a:stretch>
                  <a:fillRect l="-3172" t="-47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77F1ACDF-2C29-4F51-A7FE-20F74D68D5E2}"/>
              </a:ext>
            </a:extLst>
          </p:cNvPr>
          <p:cNvSpPr txBox="1"/>
          <p:nvPr/>
        </p:nvSpPr>
        <p:spPr>
          <a:xfrm>
            <a:off x="6096000" y="2614616"/>
            <a:ext cx="350520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3C762-FD93-ABAA-BEA4-D116FEA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45362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AB + </a:t>
                </a:r>
                <a14:m>
                  <m:oMath xmlns:m="http://schemas.openxmlformats.org/officeDocument/2006/math"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pt-BR" sz="3200" b="1" dirty="0"/>
                  <a:t> = AB + AC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  <a:blipFill>
                <a:blip r:embed="rId3"/>
                <a:stretch>
                  <a:fillRect l="-2831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A(B + C)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blipFill>
                <a:blip r:embed="rId4"/>
                <a:stretch>
                  <a:fillRect l="-3172" t="-47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77F1ACDF-2C29-4F51-A7FE-20F74D68D5E2}"/>
              </a:ext>
            </a:extLst>
          </p:cNvPr>
          <p:cNvSpPr txBox="1"/>
          <p:nvPr/>
        </p:nvSpPr>
        <p:spPr>
          <a:xfrm>
            <a:off x="6096000" y="2614616"/>
            <a:ext cx="3505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auxiliar, 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slide 46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3C762-FD93-ABAA-BEA4-D116FEA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86035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Identidades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3200" b="1" dirty="0"/>
                  <a:t>AB + </a:t>
                </a:r>
                <a14:m>
                  <m:oMath xmlns:m="http://schemas.openxmlformats.org/officeDocument/2006/math"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𝐀</m:t>
                    </m:r>
                    <m:acc>
                      <m:accPr>
                        <m:chr m:val="̅"/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pt-BR" sz="3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pt-BR" sz="3200" b="1" dirty="0"/>
                  <a:t> = AB + AC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4733925" cy="588965"/>
              </a:xfrm>
              <a:blipFill>
                <a:blip r:embed="rId3"/>
                <a:stretch>
                  <a:fillRect l="-2831" t="-22680" b="-22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/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A(B + C) </a:t>
                </a:r>
              </a:p>
              <a:p>
                <a:r>
                  <a:rPr lang="pt-B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AB + AC 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5655FA-683A-4261-B69A-A25FA969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650716"/>
                <a:ext cx="4038599" cy="1423082"/>
              </a:xfrm>
              <a:prstGeom prst="rect">
                <a:avLst/>
              </a:prstGeom>
              <a:blipFill>
                <a:blip r:embed="rId4"/>
                <a:stretch>
                  <a:fillRect l="-3172" t="-4721" b="-85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77F1ACDF-2C29-4F51-A7FE-20F74D68D5E2}"/>
              </a:ext>
            </a:extLst>
          </p:cNvPr>
          <p:cNvSpPr txBox="1"/>
          <p:nvPr/>
        </p:nvSpPr>
        <p:spPr>
          <a:xfrm>
            <a:off x="6096000" y="2614616"/>
            <a:ext cx="3505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(identidade auxiliar, 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slide 46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(propriedade distributiva)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3C762-FD93-ABAA-BEA4-D116FEA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44537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7A0E-DDEC-4142-91D4-746A137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82DBC-E847-47DA-90CF-09A2FED1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IDOETA, Ivan V.; CAPUANO, Francisco G. </a:t>
            </a:r>
            <a:r>
              <a:rPr lang="pt-BR" b="1" dirty="0"/>
              <a:t>Elementos de Eletrônica Digital.</a:t>
            </a:r>
            <a:r>
              <a:rPr lang="pt-BR" dirty="0"/>
              <a:t> 40. ed.  São Paulo: Érica, 2008.</a:t>
            </a:r>
          </a:p>
          <a:p>
            <a:r>
              <a:rPr lang="pt-BR" dirty="0"/>
              <a:t>TOCCI, R. J.; WIDMER, N. S.; MOSS, G. L. </a:t>
            </a:r>
            <a:r>
              <a:rPr lang="pt-BR" b="1" dirty="0"/>
              <a:t>Sistemas digitais:</a:t>
            </a:r>
            <a:r>
              <a:rPr lang="pt-BR" dirty="0"/>
              <a:t> princípios e aplicações. 12. ed. São Paulo, SP: Pearson, 2018. E-book.</a:t>
            </a:r>
          </a:p>
          <a:p>
            <a:r>
              <a:rPr lang="pt-BR" dirty="0"/>
              <a:t>NELSON, Victor P. </a:t>
            </a:r>
            <a:r>
              <a:rPr lang="pt-BR" i="1" dirty="0"/>
              <a:t>et al</a:t>
            </a:r>
            <a:r>
              <a:rPr lang="pt-BR" dirty="0"/>
              <a:t>. </a:t>
            </a:r>
            <a:r>
              <a:rPr lang="pt-BR" b="1" dirty="0"/>
              <a:t>Digital </a:t>
            </a:r>
            <a:r>
              <a:rPr lang="pt-BR" b="1" dirty="0" err="1"/>
              <a:t>logic</a:t>
            </a:r>
            <a:r>
              <a:rPr lang="pt-BR" b="1" dirty="0"/>
              <a:t> </a:t>
            </a:r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design.</a:t>
            </a:r>
            <a:r>
              <a:rPr lang="pt-BR" dirty="0"/>
              <a:t> 1. ed. </a:t>
            </a:r>
            <a:r>
              <a:rPr lang="pt-BR" dirty="0" err="1"/>
              <a:t>Englewood</a:t>
            </a:r>
            <a:r>
              <a:rPr lang="pt-BR" dirty="0"/>
              <a:t> </a:t>
            </a:r>
            <a:r>
              <a:rPr lang="pt-BR" dirty="0" err="1"/>
              <a:t>Cliffs</a:t>
            </a:r>
            <a:r>
              <a:rPr lang="pt-BR" dirty="0"/>
              <a:t>: Prentice-Hall, 1995.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E43E8-A913-4A09-8C2A-152A7280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65887726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complementação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6066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Desse postulado podemos ainda concluir a seguinte identidade: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Essa identidade pode ser percebida ao analisar a seguinte tabela verdade: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11">
                <a:extLst>
                  <a:ext uri="{FF2B5EF4-FFF2-40B4-BE49-F238E27FC236}">
                    <a16:creationId xmlns:a16="http://schemas.microsoft.com/office/drawing/2014/main" id="{E0463389-F7E1-4008-B5FF-C39ADE3F3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128756"/>
                  </p:ext>
                </p:extLst>
              </p:nvPr>
            </p:nvGraphicFramePr>
            <p:xfrm>
              <a:off x="3145630" y="4586288"/>
              <a:ext cx="5900739" cy="15913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913">
                      <a:extLst>
                        <a:ext uri="{9D8B030D-6E8A-4147-A177-3AD203B41FA5}">
                          <a16:colId xmlns:a16="http://schemas.microsoft.com/office/drawing/2014/main" val="585603247"/>
                        </a:ext>
                      </a:extLst>
                    </a:gridCol>
                    <a:gridCol w="1966913">
                      <a:extLst>
                        <a:ext uri="{9D8B030D-6E8A-4147-A177-3AD203B41FA5}">
                          <a16:colId xmlns:a16="http://schemas.microsoft.com/office/drawing/2014/main" val="2965549121"/>
                        </a:ext>
                      </a:extLst>
                    </a:gridCol>
                    <a:gridCol w="1966913">
                      <a:extLst>
                        <a:ext uri="{9D8B030D-6E8A-4147-A177-3AD203B41FA5}">
                          <a16:colId xmlns:a16="http://schemas.microsoft.com/office/drawing/2014/main" val="3884596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pt-BR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518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21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865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11">
                <a:extLst>
                  <a:ext uri="{FF2B5EF4-FFF2-40B4-BE49-F238E27FC236}">
                    <a16:creationId xmlns:a16="http://schemas.microsoft.com/office/drawing/2014/main" id="{E0463389-F7E1-4008-B5FF-C39ADE3F3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128756"/>
                  </p:ext>
                </p:extLst>
              </p:nvPr>
            </p:nvGraphicFramePr>
            <p:xfrm>
              <a:off x="3145630" y="4586288"/>
              <a:ext cx="5900739" cy="15913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913">
                      <a:extLst>
                        <a:ext uri="{9D8B030D-6E8A-4147-A177-3AD203B41FA5}">
                          <a16:colId xmlns:a16="http://schemas.microsoft.com/office/drawing/2014/main" val="585603247"/>
                        </a:ext>
                      </a:extLst>
                    </a:gridCol>
                    <a:gridCol w="1966913">
                      <a:extLst>
                        <a:ext uri="{9D8B030D-6E8A-4147-A177-3AD203B41FA5}">
                          <a16:colId xmlns:a16="http://schemas.microsoft.com/office/drawing/2014/main" val="2965549121"/>
                        </a:ext>
                      </a:extLst>
                    </a:gridCol>
                    <a:gridCol w="1966913">
                      <a:extLst>
                        <a:ext uri="{9D8B030D-6E8A-4147-A177-3AD203B41FA5}">
                          <a16:colId xmlns:a16="http://schemas.microsoft.com/office/drawing/2014/main" val="3884596134"/>
                        </a:ext>
                      </a:extLst>
                    </a:gridCol>
                  </a:tblGrid>
                  <a:tr h="555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932" t="-10989" r="-101863" b="-217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310" t="-10989" r="-1548" b="-217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5185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2124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865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E0B9462B-DF94-44B6-80D3-272063D29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7595" y="2278634"/>
                <a:ext cx="1116808" cy="1076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E0B9462B-DF94-44B6-80D3-272063D2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95" y="2278634"/>
                <a:ext cx="1116808" cy="107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D16581-A4CD-31DA-EED2-5B44127C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228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variáveis booleanas representa a porta lógica OU.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adi</a:t>
            </a:r>
            <a:r>
              <a:rPr lang="pt-BR" dirty="0"/>
              <a:t>ção, em álgebra booleana temos que: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4776547" y="3043237"/>
            <a:ext cx="2638904" cy="2133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arenR"/>
            </a:pPr>
            <a:r>
              <a:rPr lang="pt-BR" sz="3200" dirty="0"/>
              <a:t>0 + 0 = 0</a:t>
            </a:r>
          </a:p>
          <a:p>
            <a:pPr marL="742950" indent="-742950">
              <a:buAutoNum type="arabicParenR"/>
            </a:pPr>
            <a:r>
              <a:rPr lang="pt-BR" sz="3200" dirty="0"/>
              <a:t>0 + 1 = 1</a:t>
            </a:r>
          </a:p>
          <a:p>
            <a:pPr marL="742950" indent="-742950">
              <a:buAutoNum type="arabicParenR"/>
            </a:pPr>
            <a:r>
              <a:rPr lang="pt-BR" sz="3200" dirty="0"/>
              <a:t>1 + 0 = 1</a:t>
            </a:r>
          </a:p>
          <a:p>
            <a:pPr marL="742950" indent="-742950">
              <a:buAutoNum type="arabicParenR"/>
            </a:pPr>
            <a:r>
              <a:rPr lang="pt-BR" sz="3200" dirty="0"/>
              <a:t>1 + 1 = 1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5372099"/>
            <a:ext cx="10515600" cy="985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Através dessas regras é possível estabelecer algumas outras identidades.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222200-B064-24A7-C1A3-40FC567A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5612455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C004D2-BF20-641A-F755-4F27C897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779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0  OR  0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83A8FFF-0337-4CCA-96B5-F497F64A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1890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0  OR  0    =  0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91C27B3F-F3C4-4865-9E1D-3C46C9E5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1167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0"/>
            <a:ext cx="5257800" cy="410721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/>
              <a:t>PORTAS LÓGICAS</a:t>
            </a:r>
          </a:p>
          <a:p>
            <a:pPr marL="457200" lvl="1" indent="0">
              <a:buNone/>
            </a:pPr>
            <a:r>
              <a:rPr lang="pt-BR" sz="2400" dirty="0"/>
              <a:t>1.1. Porta NOT/NAO ..................	4</a:t>
            </a:r>
          </a:p>
          <a:p>
            <a:pPr marL="457200" lvl="1" indent="0">
              <a:buNone/>
            </a:pPr>
            <a:r>
              <a:rPr lang="pt-BR" sz="2400" dirty="0"/>
              <a:t>1.2. Porta AND/E ....................... 	5</a:t>
            </a:r>
          </a:p>
          <a:p>
            <a:pPr marL="457200" lvl="1" indent="0">
              <a:buNone/>
            </a:pPr>
            <a:r>
              <a:rPr lang="pt-BR" sz="2400" dirty="0"/>
              <a:t>1.3. Porta NAND/NAO-E ...........	6</a:t>
            </a:r>
          </a:p>
          <a:p>
            <a:pPr marL="457200" lvl="1" indent="0">
              <a:buNone/>
            </a:pPr>
            <a:r>
              <a:rPr lang="pt-BR" sz="2400" dirty="0"/>
              <a:t>1.4. Porta OR/OU .......................	7</a:t>
            </a:r>
          </a:p>
          <a:p>
            <a:pPr marL="457200" lvl="1" indent="0">
              <a:buNone/>
            </a:pPr>
            <a:r>
              <a:rPr lang="pt-BR" sz="2400" dirty="0"/>
              <a:t>1.5. Porta NOR/NAO-OU ..........	8</a:t>
            </a:r>
          </a:p>
          <a:p>
            <a:pPr marL="457200" lvl="1" indent="0">
              <a:buNone/>
            </a:pPr>
            <a:r>
              <a:rPr lang="pt-BR" sz="2400" dirty="0"/>
              <a:t>1.5. Porta XOR/OU-EXCLUSIVO .....................................................	9</a:t>
            </a:r>
          </a:p>
          <a:p>
            <a:pPr marL="457200" lvl="1" indent="0">
              <a:buNone/>
            </a:pPr>
            <a:r>
              <a:rPr lang="pt-BR" sz="2400" dirty="0"/>
              <a:t>1.5. Porta XNOR/COINCIDENCIA .....................................................	10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DFB67DD-D21E-4A4B-A7AA-BFE252D4E519}"/>
              </a:ext>
            </a:extLst>
          </p:cNvPr>
          <p:cNvSpPr txBox="1">
            <a:spLocks/>
          </p:cNvSpPr>
          <p:nvPr/>
        </p:nvSpPr>
        <p:spPr>
          <a:xfrm>
            <a:off x="6317345" y="1777771"/>
            <a:ext cx="5257800" cy="457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ÁLGEBRA BOOLEANA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2.1. Introdução ............................	11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2.2. Postulados da complementação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/>
              <a:t>.....................................................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/>
              <a:t>2.1. Postulados da adição ............	14</a:t>
            </a:r>
          </a:p>
          <a:p>
            <a:pPr marL="457200" lvl="1" indent="0">
              <a:buNone/>
            </a:pPr>
            <a:r>
              <a:rPr lang="pt-BR" sz="2400" dirty="0"/>
              <a:t>2.2. Postulados da multiplicação. 	19</a:t>
            </a:r>
          </a:p>
          <a:p>
            <a:pPr marL="457200" lvl="1" indent="0">
              <a:buNone/>
            </a:pPr>
            <a:r>
              <a:rPr lang="pt-BR" sz="2400" dirty="0"/>
              <a:t>2.3. Grupo ...................................	24</a:t>
            </a:r>
          </a:p>
          <a:p>
            <a:pPr marL="457200" lvl="1" indent="0">
              <a:buNone/>
            </a:pPr>
            <a:r>
              <a:rPr lang="pt-BR" sz="2400" dirty="0"/>
              <a:t>2.4. Propriedades .........................	28</a:t>
            </a:r>
          </a:p>
          <a:p>
            <a:pPr marL="914400" lvl="2" indent="0">
              <a:buNone/>
            </a:pPr>
            <a:r>
              <a:rPr lang="pt-BR" sz="2400" dirty="0"/>
              <a:t>2.4.1 Comutativa ...................	29</a:t>
            </a:r>
          </a:p>
          <a:p>
            <a:pPr marL="914400" lvl="2" indent="0">
              <a:buNone/>
            </a:pPr>
            <a:r>
              <a:rPr lang="pt-BR" sz="2400" dirty="0"/>
              <a:t>2.4.2 Associativa ...................	30</a:t>
            </a:r>
          </a:p>
          <a:p>
            <a:pPr marL="914400" lvl="2" indent="0">
              <a:buNone/>
            </a:pPr>
            <a:r>
              <a:rPr lang="pt-BR" sz="2400" dirty="0"/>
              <a:t>2.4.3 Distributiva ..................	31</a:t>
            </a:r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52466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5B8F698-42EB-4DAA-A6E6-E7669A5F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8947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1  OR 0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AF38682-B6C8-472F-B993-4555F38F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3054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1  OR 0    =  1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29316B9D-88D5-4E7D-978E-A4C8901A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766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qualquer variável booleana 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2" y="2447926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+ 0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33726"/>
            <a:ext cx="10515600" cy="3481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‘+’ equivale a operação OR, se A for falso: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verdadeiro: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 mesma forma se vale para a operação 0 + A =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45954" y="3756028"/>
            <a:ext cx="59000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25560" y="5037139"/>
            <a:ext cx="5540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0    =    1  OR 0    =  1  =  A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835C7C6-7E90-4332-95B3-2753EA1A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2735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adição de uma variável booleana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1. Visto que, na tabela verdade do OR basta um dos operandos ser verdadeiro para um resultado verdadeiro.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95116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+ 1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 temos: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+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905157" y="4041779"/>
            <a:ext cx="459114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886107" y="5137155"/>
            <a:ext cx="4591143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AC6710-B6A5-6B57-6F81-E9B99197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920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95116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+ 1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 temos: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+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905157" y="4041779"/>
            <a:ext cx="459114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0  OR  1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886107" y="5137155"/>
            <a:ext cx="4591143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6D4D3D9-B7E5-419C-97B8-BF4DE555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17AF58F-80EF-4DC1-905A-355B77E3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adição de uma variável booleana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1. Visto que, na tabela verdade do OR basta um dos operandos ser verdadeiro para um resultado verdadeiro.</a:t>
            </a:r>
          </a:p>
        </p:txBody>
      </p:sp>
    </p:spTree>
    <p:extLst>
      <p:ext uri="{BB962C8B-B14F-4D97-AF65-F5344CB8AC3E}">
        <p14:creationId xmlns:p14="http://schemas.microsoft.com/office/powerpoint/2010/main" val="98533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95116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+ 1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 temos: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+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905157" y="4041779"/>
            <a:ext cx="459114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0  OR  1    =  1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886107" y="5137155"/>
            <a:ext cx="4591143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2FEA247F-76E7-45E3-9F8E-0F213150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35B2334-69A2-4D62-86ED-188305CB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adição de uma variável booleana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1. Visto que, na tabela verdade do OR basta um dos operandos ser verdadeiro para um resultado verdadeiro.</a:t>
            </a:r>
          </a:p>
        </p:txBody>
      </p:sp>
    </p:spTree>
    <p:extLst>
      <p:ext uri="{BB962C8B-B14F-4D97-AF65-F5344CB8AC3E}">
        <p14:creationId xmlns:p14="http://schemas.microsoft.com/office/powerpoint/2010/main" val="7730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95116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+ 1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 temos: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+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905157" y="4041779"/>
            <a:ext cx="459114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0  OR  1    =  1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886107" y="5137155"/>
            <a:ext cx="4591143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1  OR  1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17DB43D-5966-4388-889A-61ED1A5F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4D16AE0-1C45-410E-9978-EF0B6D1E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adição de uma variável booleana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1. Visto que, na tabela verdade do OR basta um dos operandos ser verdadeiro para um resultado verdadeiro.</a:t>
            </a:r>
          </a:p>
        </p:txBody>
      </p:sp>
    </p:spTree>
    <p:extLst>
      <p:ext uri="{BB962C8B-B14F-4D97-AF65-F5344CB8AC3E}">
        <p14:creationId xmlns:p14="http://schemas.microsoft.com/office/powerpoint/2010/main" val="10638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95116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+ 1 = 1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 temos: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+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905157" y="4041779"/>
            <a:ext cx="459114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0  OR  1    =  1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886107" y="5137155"/>
            <a:ext cx="4591143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1    =    1  OR  1    =  1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5C193497-310E-41A7-8F1B-183D9078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98C50D-3797-40BE-8D56-DB55EEE1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adição de uma variável booleana </a:t>
            </a:r>
            <a:r>
              <a:rPr lang="pt-BR" dirty="0"/>
              <a:t>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1. Visto que, na tabela verdade do OR basta um dos operandos ser verdadeiro para um resultado verdadeiro.</a:t>
            </a:r>
          </a:p>
        </p:txBody>
      </p:sp>
    </p:spTree>
    <p:extLst>
      <p:ext uri="{BB962C8B-B14F-4D97-AF65-F5344CB8AC3E}">
        <p14:creationId xmlns:p14="http://schemas.microsoft.com/office/powerpoint/2010/main" val="13828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 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7F9D57-F34C-DAC4-DFBD-5738D8BA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39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0"/>
            <a:ext cx="5257800" cy="41072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400" dirty="0"/>
              <a:t>2.5. Teorema de </a:t>
            </a:r>
            <a:r>
              <a:rPr lang="pt-BR" sz="2400" dirty="0" err="1"/>
              <a:t>De</a:t>
            </a:r>
            <a:r>
              <a:rPr lang="pt-BR" sz="2400" dirty="0"/>
              <a:t> Morgan .......	35</a:t>
            </a:r>
          </a:p>
          <a:p>
            <a:pPr marL="457200" lvl="1" indent="0">
              <a:buNone/>
            </a:pPr>
            <a:r>
              <a:rPr lang="pt-BR" sz="2400" dirty="0"/>
              <a:t>2.6. Quadro resumo ....................	43</a:t>
            </a:r>
          </a:p>
          <a:p>
            <a:pPr marL="457200" lvl="1" indent="0">
              <a:buNone/>
            </a:pPr>
            <a:r>
              <a:rPr lang="pt-BR" sz="2400" dirty="0"/>
              <a:t>2.7. Identidades Auxiliares  ........	44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REFERÊNCIAS BIBLIOGRÁFICAS ...........	</a:t>
            </a:r>
            <a:r>
              <a:rPr lang="pt-BR"/>
              <a:t>50</a:t>
            </a:r>
            <a:endParaRPr lang="pt-BR" dirty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52815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0  OR  0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9247588-660F-4DDB-B90D-12ADB3AF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348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0  OR  0    =  0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61BA195-7D5F-4A62-9AA8-C0FEEDC1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6031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3A73F701-0C92-445F-AB6E-0B1BDCCE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579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1  OR 1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2885D9E4-6B04-42A3-8B17-04A32DB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41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1  OR 1    =  1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0C6BF59-0DD9-4F55-806C-95D602CC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9243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+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358225" y="3974308"/>
            <a:ext cx="542382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0  OR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367751" y="5338710"/>
            <a:ext cx="53095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OR  A    =    1  OR 1    =  1  =  A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C322701C-14D1-4CCD-BEE2-799213B8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0059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  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FD5780-1BB8-28A0-1E76-D48FC1C4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09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0  OR (NOT 0)   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C2AC5F44-AE43-46C0-B558-B25A1A16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1113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0  OR (NOT 0)  =   0  OR  1 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0D2D941E-292D-4316-8949-64E6E60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8209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0  OR (NOT 0)  =   0  OR  1   =  1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C136DEEE-D7CC-4C28-AD4D-1251D3AE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4887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 – Porta NOT ou NÃO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B7BA1-2D58-45B2-984A-249BEFC0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4006982"/>
            <a:ext cx="2819400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pPr algn="ctr"/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18FD5A-4673-4DAF-A113-2E30C3F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9A8595D-BF3E-411F-8F12-0D5822879D2A}"/>
              </a:ext>
            </a:extLst>
          </p:cNvPr>
          <p:cNvSpPr txBox="1">
            <a:spLocks/>
          </p:cNvSpPr>
          <p:nvPr/>
        </p:nvSpPr>
        <p:spPr>
          <a:xfrm>
            <a:off x="2291599" y="4088940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8DEBAE41-F956-479F-8754-41F5AB321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798" y="1735657"/>
                <a:ext cx="9141502" cy="20687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porta NOT retorna o inverso do valor de entrada.</a:t>
                </a:r>
              </a:p>
              <a:p>
                <a:pPr marL="0" indent="0" algn="just">
                  <a:buNone/>
                </a:pP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uma operação unária com apenas uma entrada.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operação NOT A pode ser representada algebricamente como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 A’.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8DEBAE41-F956-479F-8754-41F5AB32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98" y="1735657"/>
                <a:ext cx="9141502" cy="2068791"/>
              </a:xfrm>
              <a:prstGeom prst="rect">
                <a:avLst/>
              </a:prstGeom>
              <a:blipFill>
                <a:blip r:embed="rId2"/>
                <a:stretch>
                  <a:fillRect l="-1333" t="-5310" r="-1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a 20">
                <a:extLst>
                  <a:ext uri="{FF2B5EF4-FFF2-40B4-BE49-F238E27FC236}">
                    <a16:creationId xmlns:a16="http://schemas.microsoft.com/office/drawing/2014/main" id="{8348AA8A-59B5-4891-B526-40A451813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01215"/>
                  </p:ext>
                </p:extLst>
              </p:nvPr>
            </p:nvGraphicFramePr>
            <p:xfrm>
              <a:off x="7808483" y="4555941"/>
              <a:ext cx="1484243" cy="13723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095">
                      <a:extLst>
                        <a:ext uri="{9D8B030D-6E8A-4147-A177-3AD203B41FA5}">
                          <a16:colId xmlns:a16="http://schemas.microsoft.com/office/drawing/2014/main" val="800182778"/>
                        </a:ext>
                      </a:extLst>
                    </a:gridCol>
                    <a:gridCol w="901148">
                      <a:extLst>
                        <a:ext uri="{9D8B030D-6E8A-4147-A177-3AD203B41FA5}">
                          <a16:colId xmlns:a16="http://schemas.microsoft.com/office/drawing/2014/main" val="25378918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43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2002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a 20">
                <a:extLst>
                  <a:ext uri="{FF2B5EF4-FFF2-40B4-BE49-F238E27FC236}">
                    <a16:creationId xmlns:a16="http://schemas.microsoft.com/office/drawing/2014/main" id="{8348AA8A-59B5-4891-B526-40A451813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01215"/>
                  </p:ext>
                </p:extLst>
              </p:nvPr>
            </p:nvGraphicFramePr>
            <p:xfrm>
              <a:off x="7808483" y="4555941"/>
              <a:ext cx="1484243" cy="13723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095">
                      <a:extLst>
                        <a:ext uri="{9D8B030D-6E8A-4147-A177-3AD203B41FA5}">
                          <a16:colId xmlns:a16="http://schemas.microsoft.com/office/drawing/2014/main" val="800182778"/>
                        </a:ext>
                      </a:extLst>
                    </a:gridCol>
                    <a:gridCol w="901148">
                      <a:extLst>
                        <a:ext uri="{9D8B030D-6E8A-4147-A177-3AD203B41FA5}">
                          <a16:colId xmlns:a16="http://schemas.microsoft.com/office/drawing/2014/main" val="2537891855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5101" t="-10667" r="-1342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1430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5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200270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32D65F72-528A-492D-9E98-35AE8A6C4960}"/>
              </a:ext>
            </a:extLst>
          </p:cNvPr>
          <p:cNvGrpSpPr/>
          <p:nvPr/>
        </p:nvGrpSpPr>
        <p:grpSpPr>
          <a:xfrm>
            <a:off x="2428655" y="4943029"/>
            <a:ext cx="2694620" cy="1083858"/>
            <a:chOff x="2428655" y="4943029"/>
            <a:chExt cx="2694620" cy="1083858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2428655" y="5225989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4311834" y="524005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896BD4D1-652C-4A55-987F-124839F9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779" y="4943029"/>
              <a:ext cx="1806430" cy="1083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738168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0  OR (NOT 0)  =   0  OR  1   =  1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1  OR (NOT 1)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DB57958B-48B4-47FF-93ED-39344165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0137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0  OR (NOT 0)  =   0  OR  1   =  1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1  OR (NOT 1)  =   1  OR  0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ED45B5AE-13B8-4407-80AB-A7FA6863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4142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Postulados da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adição de uma variável booleana A qualquer ao seu complemento, resulta em 1.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sempre um dos termos será verdadeiro, pelo postulado da complementação. O que resulta em verdadeiro na operação OR.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1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1" y="2602708"/>
                <a:ext cx="1895716" cy="685800"/>
              </a:xfrm>
              <a:prstGeom prst="rect">
                <a:avLst/>
              </a:prstGeom>
              <a:blipFill>
                <a:blip r:embed="rId3"/>
                <a:stretch>
                  <a:fillRect l="-8387" t="-18750" r="-3548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2024887" y="4758042"/>
            <a:ext cx="837082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0  OR (NOT 0)  =   0  OR  1   =  1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2022206" y="5807075"/>
            <a:ext cx="84523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OR (NOT A)  =    1  OR (NOT 1)  =   1  OR  0   =  1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5DF84346-1395-4109-A850-A807CBC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65439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</a:t>
            </a:r>
            <a:r>
              <a:rPr lang="pt-BR" dirty="0"/>
              <a:t>cação na álgebra booleana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porta lógica E.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regras da multiplicação booleana são as seguintes</a:t>
            </a:r>
            <a:r>
              <a:rPr lang="pt-BR" dirty="0"/>
              <a:t>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4776547" y="3043237"/>
            <a:ext cx="2638904" cy="2133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arenR"/>
            </a:pPr>
            <a:r>
              <a:rPr lang="pt-BR" sz="3200" dirty="0"/>
              <a:t>0 . 0 = 0</a:t>
            </a:r>
          </a:p>
          <a:p>
            <a:pPr marL="742950" indent="-742950">
              <a:buAutoNum type="arabicParenR"/>
            </a:pPr>
            <a:r>
              <a:rPr lang="pt-BR" sz="3200" dirty="0"/>
              <a:t>0 . 1 = 0</a:t>
            </a:r>
          </a:p>
          <a:p>
            <a:pPr marL="742950" indent="-742950">
              <a:buAutoNum type="arabicParenR"/>
            </a:pPr>
            <a:r>
              <a:rPr lang="pt-BR" sz="3200" dirty="0"/>
              <a:t>1 . 0 = 0</a:t>
            </a:r>
          </a:p>
          <a:p>
            <a:pPr marL="742950" indent="-742950">
              <a:buAutoNum type="arabicParenR"/>
            </a:pPr>
            <a:r>
              <a:rPr lang="pt-BR" sz="3200" dirty="0"/>
              <a:t>1 . 1 = 1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5644240"/>
            <a:ext cx="10515600" cy="100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Também é possível estabelecer algumas identidades a partir dessas regras.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3B0B3-968F-A196-6098-B623332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727732054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</a:t>
            </a:r>
            <a:r>
              <a:rPr lang="pt-BR" dirty="0"/>
              <a:t>cação na álgebra booleana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porta lógica E.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regras da multiplicação booleana são as seguintes</a:t>
            </a:r>
            <a:r>
              <a:rPr lang="pt-BR" dirty="0"/>
              <a:t>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4776547" y="3043237"/>
            <a:ext cx="2638904" cy="2133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arenR"/>
            </a:pPr>
            <a:r>
              <a:rPr lang="pt-BR" sz="3200" dirty="0"/>
              <a:t>0 . 0 = 0</a:t>
            </a:r>
          </a:p>
          <a:p>
            <a:pPr marL="742950" indent="-742950">
              <a:buAutoNum type="arabicParenR"/>
            </a:pPr>
            <a:r>
              <a:rPr lang="pt-BR" sz="3200" dirty="0"/>
              <a:t>0 . 1 = 0</a:t>
            </a:r>
          </a:p>
          <a:p>
            <a:pPr marL="742950" indent="-742950">
              <a:buAutoNum type="arabicParenR"/>
            </a:pPr>
            <a:r>
              <a:rPr lang="pt-BR" sz="3200" dirty="0"/>
              <a:t>1 . 0 = 0</a:t>
            </a:r>
          </a:p>
          <a:p>
            <a:pPr marL="742950" indent="-742950">
              <a:buAutoNum type="arabicParenR"/>
            </a:pPr>
            <a:r>
              <a:rPr lang="pt-BR" sz="3200" dirty="0"/>
              <a:t>1 . 1 = 1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5644240"/>
            <a:ext cx="10515600" cy="100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Também é possível estabelecer algumas identidades a partir dessas regras.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2CE7A4-CBE6-4691-A6C8-972E6FC44666}"/>
              </a:ext>
            </a:extLst>
          </p:cNvPr>
          <p:cNvSpPr txBox="1"/>
          <p:nvPr/>
        </p:nvSpPr>
        <p:spPr>
          <a:xfrm>
            <a:off x="7415451" y="4346485"/>
            <a:ext cx="37478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Nota-se que essas regras representam a tabela verdade do AND.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62D2-9D34-ABA5-8092-53CAB93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6477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</a:t>
            </a:r>
            <a:r>
              <a:rPr lang="pt-BR" dirty="0"/>
              <a:t>uma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em 0. Já que na tabela verdade AND, basta um dos operandos ser falso para resultado falso.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0" y="3049197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. 0 = 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200" y="3748092"/>
            <a:ext cx="10515600" cy="30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‘.’ equivale a operação AND, se A for igual a zero: </a:t>
            </a:r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dirty="0"/>
              <a:t>Se A for verdadeiro: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Essa identidade também vale para 0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4000500" y="4293398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971926" y="5355432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990A3F-CEA9-6205-2108-1C2FC4E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808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</a:t>
            </a:r>
            <a:r>
              <a:rPr lang="pt-BR" dirty="0"/>
              <a:t>uma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em 0. Já que na tabela verdade AND, basta um dos operandos ser falso para resultado falso.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0" y="3049197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. 0 = 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200" y="3748092"/>
            <a:ext cx="10515600" cy="30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‘.’ equivale a operação AND, se A for igual a zero: </a:t>
            </a:r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dirty="0"/>
              <a:t>Se A for verdadeiro: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Essa identidade também vale para 0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4000500" y="4293398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0  AND  0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971926" y="5355432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072B9BB6-8DA5-4FA2-B32D-422BE8D9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0491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</a:t>
            </a:r>
            <a:r>
              <a:rPr lang="pt-BR" dirty="0"/>
              <a:t>uma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em 0. Já que na tabela verdade AND, basta um dos operandos ser falso para resultado falso.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0" y="3049197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. 0 = 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200" y="3748092"/>
            <a:ext cx="10515600" cy="30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‘.’ equivale a operação AND, se A for igual a zero: </a:t>
            </a:r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dirty="0"/>
              <a:t>Se A for verdadeiro: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Essa identidade também vale para 0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4000500" y="4293398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0  AND  0    =  0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971926" y="5355432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3BCC6001-B654-47BA-B9CD-4741B28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1247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</a:t>
            </a:r>
            <a:r>
              <a:rPr lang="pt-BR" dirty="0"/>
              <a:t>uma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em 0. Já que na tabela verdade AND, basta um dos operandos ser falso para resultado falso.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0" y="3049197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. 0 = 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200" y="3748092"/>
            <a:ext cx="10515600" cy="30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‘.’ equivale a operação AND, se A for igual a zero: </a:t>
            </a:r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dirty="0"/>
              <a:t>Se A for verdadeiro: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Essa identidade também vale para 0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4000500" y="4293398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0  AND  0    =  0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971926" y="5355432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1  AND  0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DC7912F8-A4D1-4256-A394-57D417D8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9709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</a:t>
            </a:r>
            <a:r>
              <a:rPr lang="pt-BR" dirty="0"/>
              <a:t>uma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zero, resulta em 0. Já que na tabela verdade AND, basta um dos operandos ser falso para resultado falso.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0" y="3049197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 . 0 = 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200" y="3748092"/>
            <a:ext cx="10515600" cy="30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Como o ‘.’ equivale a operação AND, se A for igual a zero: </a:t>
            </a:r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dirty="0"/>
              <a:t>Se A for verdadeiro: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Essa identidade também vale para 0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4000500" y="4293398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0  AND  0    =  0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971926" y="5355432"/>
            <a:ext cx="42743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A  AND  0   =    1  AND  0    =  0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42D177EB-F47B-44BF-AD62-0539BEEE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6877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 – Porta AND ou 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279894-9C97-41B2-9244-119906DB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5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DEBAE41-F956-479F-8754-41F5AB321B5D}"/>
              </a:ext>
            </a:extLst>
          </p:cNvPr>
          <p:cNvSpPr txBox="1">
            <a:spLocks/>
          </p:cNvSpPr>
          <p:nvPr/>
        </p:nvSpPr>
        <p:spPr>
          <a:xfrm>
            <a:off x="878799" y="1744307"/>
            <a:ext cx="6646263" cy="305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porta AND retorna verdadeiro se todos os valores de entrada são verdadeiros.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operação A AND B pode ser representada algebricamente como A.B ou AB.</a:t>
            </a:r>
          </a:p>
        </p:txBody>
      </p:sp>
      <p:graphicFrame>
        <p:nvGraphicFramePr>
          <p:cNvPr id="14" name="Tabela 20">
            <a:extLst>
              <a:ext uri="{FF2B5EF4-FFF2-40B4-BE49-F238E27FC236}">
                <a16:creationId xmlns:a16="http://schemas.microsoft.com/office/drawing/2014/main" id="{8348AA8A-59B5-4891-B526-40A451813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35024"/>
              </p:ext>
            </p:extLst>
          </p:nvPr>
        </p:nvGraphicFramePr>
        <p:xfrm>
          <a:off x="8190098" y="2260522"/>
          <a:ext cx="201486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25">
                  <a:extLst>
                    <a:ext uri="{9D8B030D-6E8A-4147-A177-3AD203B41FA5}">
                      <a16:colId xmlns:a16="http://schemas.microsoft.com/office/drawing/2014/main" val="8001827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353668893"/>
                    </a:ext>
                  </a:extLst>
                </a:gridCol>
                <a:gridCol w="1089662">
                  <a:extLst>
                    <a:ext uri="{9D8B030D-6E8A-4147-A177-3AD203B41FA5}">
                      <a16:colId xmlns:a16="http://schemas.microsoft.com/office/drawing/2014/main" val="25378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04648"/>
                  </a:ext>
                </a:extLst>
              </a:tr>
            </a:tbl>
          </a:graphicData>
        </a:graphic>
      </p:graphicFrame>
      <p:grpSp>
        <p:nvGrpSpPr>
          <p:cNvPr id="10" name="Agrupar 9">
            <a:extLst>
              <a:ext uri="{FF2B5EF4-FFF2-40B4-BE49-F238E27FC236}">
                <a16:creationId xmlns:a16="http://schemas.microsoft.com/office/drawing/2014/main" id="{198747F3-0FBD-4139-A9AF-8B653F2FA5B4}"/>
              </a:ext>
            </a:extLst>
          </p:cNvPr>
          <p:cNvGrpSpPr/>
          <p:nvPr/>
        </p:nvGrpSpPr>
        <p:grpSpPr>
          <a:xfrm>
            <a:off x="1294048" y="4996753"/>
            <a:ext cx="2847549" cy="1190673"/>
            <a:chOff x="1685739" y="4750286"/>
            <a:chExt cx="2847549" cy="119067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1685739" y="4871810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81EED1-850E-4A52-9150-F96DED68AA9B}"/>
                </a:ext>
              </a:extLst>
            </p:cNvPr>
            <p:cNvSpPr txBox="1"/>
            <p:nvPr/>
          </p:nvSpPr>
          <p:spPr>
            <a:xfrm>
              <a:off x="1693754" y="5345622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3721847" y="5102042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F6A4E5C-61E7-4F1F-BD20-ACEF2767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98" y="4750286"/>
              <a:ext cx="1984455" cy="1190673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A4F009A-3C55-4F50-AE94-E43FC44451C2}"/>
              </a:ext>
            </a:extLst>
          </p:cNvPr>
          <p:cNvGrpSpPr/>
          <p:nvPr/>
        </p:nvGrpSpPr>
        <p:grpSpPr>
          <a:xfrm>
            <a:off x="4959245" y="4996753"/>
            <a:ext cx="2827425" cy="1190673"/>
            <a:chOff x="6483245" y="4915797"/>
            <a:chExt cx="2827425" cy="119067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4B39D86-415D-4BB6-A192-17B132A5AB90}"/>
                </a:ext>
              </a:extLst>
            </p:cNvPr>
            <p:cNvSpPr txBox="1"/>
            <p:nvPr/>
          </p:nvSpPr>
          <p:spPr>
            <a:xfrm>
              <a:off x="6483700" y="4980611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9F3001-1235-4751-BC43-17460945C5D9}"/>
                </a:ext>
              </a:extLst>
            </p:cNvPr>
            <p:cNvSpPr txBox="1"/>
            <p:nvPr/>
          </p:nvSpPr>
          <p:spPr>
            <a:xfrm>
              <a:off x="6491715" y="5289997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144793-53AD-4CA0-B310-8630CE3C6ED3}"/>
                </a:ext>
              </a:extLst>
            </p:cNvPr>
            <p:cNvSpPr txBox="1"/>
            <p:nvPr/>
          </p:nvSpPr>
          <p:spPr>
            <a:xfrm>
              <a:off x="6483245" y="5581152"/>
              <a:ext cx="31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CE9A87-6BB8-40A2-BF58-0773FA3BFC06}"/>
                </a:ext>
              </a:extLst>
            </p:cNvPr>
            <p:cNvSpPr txBox="1"/>
            <p:nvPr/>
          </p:nvSpPr>
          <p:spPr>
            <a:xfrm>
              <a:off x="8499229" y="5266133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4B2DB4D-AEAA-456B-9B73-AA5C586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3" y="4915797"/>
              <a:ext cx="1984455" cy="1190673"/>
            </a:xfrm>
            <a:prstGeom prst="rect">
              <a:avLst/>
            </a:prstGeom>
          </p:spPr>
        </p:pic>
      </p:grp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0B8C3FD2-A239-436F-83BE-7D32A430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515" y="1840588"/>
            <a:ext cx="2586035" cy="4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294F0633-1C54-4D80-A04F-EA75B236E48E}"/>
              </a:ext>
            </a:extLst>
          </p:cNvPr>
          <p:cNvSpPr txBox="1">
            <a:spLocks/>
          </p:cNvSpPr>
          <p:nvPr/>
        </p:nvSpPr>
        <p:spPr>
          <a:xfrm>
            <a:off x="868180" y="4488299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EEB0953A-66EE-416A-9852-F9289940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719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0  AND  1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2F83F49A-7A25-4986-9822-651F4725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0971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0  AND  1    =  0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AE6FC1B9-A894-4A88-85DD-23C6228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5952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0  AND  1    =  0 =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8DFC88C9-E06E-45FA-BE49-8812129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1700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0  AND  1    =  0 =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1  AND  1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2E85C9FB-503D-4699-AB40-621A4D1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3849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0  AND  1    =  0 =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1  AND  1    =  1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ED9789BC-7766-49E2-9CB7-908BCF5E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8894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a multiplicação de uma variável booleana A </a:t>
            </a:r>
            <a:r>
              <a:rPr lang="pt-BR" dirty="0"/>
              <a:t>por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resulta em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423324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 . 1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171831"/>
            <a:ext cx="105156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Para A igual a 0: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A for igual a 1 temos: 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identidade também vale para 1 . 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267075" y="3586508"/>
            <a:ext cx="566240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0  AND  1    =  0 =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277499" y="4822037"/>
            <a:ext cx="5662408" cy="5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1    =    1  AND  1    =  1 = A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39862425-8871-4BD6-88B6-96995EC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8707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  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59ECDF-A7E9-D8C1-E695-1183BE7B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77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0  AND  0    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4B6BA8B6-D15F-464F-BB42-78AA39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50700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0  AND  0    =  0 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C0BFB5B7-A392-4F02-B033-BF843FE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1131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 – Porta NAND ou NAO-E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5EDA8D-BE9F-4BCB-8EEF-8A121CC3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8DEBAE41-F956-479F-8754-41F5AB321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842" y="1736114"/>
                <a:ext cx="6670210" cy="2540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porta NAND retorna falso apenas quando todas as entradas são verdadeiras. É o inverso do AND.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operação de A NAND B pode ser representada algebricamente como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8DEBAE41-F956-479F-8754-41F5AB32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2" y="1736114"/>
                <a:ext cx="6670210" cy="2540732"/>
              </a:xfrm>
              <a:prstGeom prst="rect">
                <a:avLst/>
              </a:prstGeom>
              <a:blipFill>
                <a:blip r:embed="rId2"/>
                <a:stretch>
                  <a:fillRect l="-1920" t="-4317" r="-1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a 20">
                <a:extLst>
                  <a:ext uri="{FF2B5EF4-FFF2-40B4-BE49-F238E27FC236}">
                    <a16:creationId xmlns:a16="http://schemas.microsoft.com/office/drawing/2014/main" id="{8348AA8A-59B5-4891-B526-40A451813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077207"/>
                  </p:ext>
                </p:extLst>
              </p:nvPr>
            </p:nvGraphicFramePr>
            <p:xfrm>
              <a:off x="8114237" y="2264994"/>
              <a:ext cx="2166589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931">
                      <a:extLst>
                        <a:ext uri="{9D8B030D-6E8A-4147-A177-3AD203B41FA5}">
                          <a16:colId xmlns:a16="http://schemas.microsoft.com/office/drawing/2014/main" val="800182778"/>
                        </a:ext>
                      </a:extLst>
                    </a:gridCol>
                    <a:gridCol w="462280">
                      <a:extLst>
                        <a:ext uri="{9D8B030D-6E8A-4147-A177-3AD203B41FA5}">
                          <a16:colId xmlns:a16="http://schemas.microsoft.com/office/drawing/2014/main" val="2353668893"/>
                        </a:ext>
                      </a:extLst>
                    </a:gridCol>
                    <a:gridCol w="1250378">
                      <a:extLst>
                        <a:ext uri="{9D8B030D-6E8A-4147-A177-3AD203B41FA5}">
                          <a16:colId xmlns:a16="http://schemas.microsoft.com/office/drawing/2014/main" val="25378918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𝐀</m:t>
                                  </m:r>
                                  <m:r>
                                    <a:rPr lang="pt-BR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pt-BR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43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2002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668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304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a 20">
                <a:extLst>
                  <a:ext uri="{FF2B5EF4-FFF2-40B4-BE49-F238E27FC236}">
                    <a16:creationId xmlns:a16="http://schemas.microsoft.com/office/drawing/2014/main" id="{8348AA8A-59B5-4891-B526-40A451813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077207"/>
                  </p:ext>
                </p:extLst>
              </p:nvPr>
            </p:nvGraphicFramePr>
            <p:xfrm>
              <a:off x="8114237" y="2264994"/>
              <a:ext cx="2166589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931">
                      <a:extLst>
                        <a:ext uri="{9D8B030D-6E8A-4147-A177-3AD203B41FA5}">
                          <a16:colId xmlns:a16="http://schemas.microsoft.com/office/drawing/2014/main" val="800182778"/>
                        </a:ext>
                      </a:extLst>
                    </a:gridCol>
                    <a:gridCol w="462280">
                      <a:extLst>
                        <a:ext uri="{9D8B030D-6E8A-4147-A177-3AD203B41FA5}">
                          <a16:colId xmlns:a16="http://schemas.microsoft.com/office/drawing/2014/main" val="2353668893"/>
                        </a:ext>
                      </a:extLst>
                    </a:gridCol>
                    <a:gridCol w="1250378">
                      <a:extLst>
                        <a:ext uri="{9D8B030D-6E8A-4147-A177-3AD203B41FA5}">
                          <a16:colId xmlns:a16="http://schemas.microsoft.com/office/drawing/2014/main" val="25378918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4146" t="-9333" r="-976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1430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5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20027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6685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3046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006D1E85-CC40-4CB0-B975-C011DDB83DE7}"/>
              </a:ext>
            </a:extLst>
          </p:cNvPr>
          <p:cNvGrpSpPr/>
          <p:nvPr/>
        </p:nvGrpSpPr>
        <p:grpSpPr>
          <a:xfrm>
            <a:off x="1318463" y="5000394"/>
            <a:ext cx="2830539" cy="1191600"/>
            <a:chOff x="1114728" y="4882834"/>
            <a:chExt cx="2830539" cy="1191600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1114728" y="5007790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81EED1-850E-4A52-9150-F96DED68AA9B}"/>
                </a:ext>
              </a:extLst>
            </p:cNvPr>
            <p:cNvSpPr txBox="1"/>
            <p:nvPr/>
          </p:nvSpPr>
          <p:spPr>
            <a:xfrm>
              <a:off x="1114728" y="5492500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3133826" y="5232760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BC2E593-0642-4061-8C96-5925EB2E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105" y="4882834"/>
              <a:ext cx="1986000" cy="11916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245EC7-2D49-4314-BFB4-7060A498F2FB}"/>
              </a:ext>
            </a:extLst>
          </p:cNvPr>
          <p:cNvGrpSpPr/>
          <p:nvPr/>
        </p:nvGrpSpPr>
        <p:grpSpPr>
          <a:xfrm>
            <a:off x="4986289" y="5000394"/>
            <a:ext cx="2822524" cy="1191600"/>
            <a:chOff x="4375950" y="4886872"/>
            <a:chExt cx="2822524" cy="119160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4B39D86-415D-4BB6-A192-17B132A5AB90}"/>
                </a:ext>
              </a:extLst>
            </p:cNvPr>
            <p:cNvSpPr txBox="1"/>
            <p:nvPr/>
          </p:nvSpPr>
          <p:spPr>
            <a:xfrm>
              <a:off x="4375950" y="4940205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9F3001-1235-4751-BC43-17460945C5D9}"/>
                </a:ext>
              </a:extLst>
            </p:cNvPr>
            <p:cNvSpPr txBox="1"/>
            <p:nvPr/>
          </p:nvSpPr>
          <p:spPr>
            <a:xfrm>
              <a:off x="4383965" y="5236799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144793-53AD-4CA0-B310-8630CE3C6ED3}"/>
                </a:ext>
              </a:extLst>
            </p:cNvPr>
            <p:cNvSpPr txBox="1"/>
            <p:nvPr/>
          </p:nvSpPr>
          <p:spPr>
            <a:xfrm>
              <a:off x="4385251" y="5550231"/>
              <a:ext cx="31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CE9A87-6BB8-40A2-BF58-0773FA3BFC06}"/>
                </a:ext>
              </a:extLst>
            </p:cNvPr>
            <p:cNvSpPr txBox="1"/>
            <p:nvPr/>
          </p:nvSpPr>
          <p:spPr>
            <a:xfrm>
              <a:off x="6387033" y="5236799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E155FD6-79D0-4D9A-B23F-49DC858B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812" y="4886872"/>
              <a:ext cx="1986000" cy="1191600"/>
            </a:xfrm>
            <a:prstGeom prst="rect">
              <a:avLst/>
            </a:prstGeom>
          </p:spPr>
        </p:pic>
      </p:grp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C8FF3D3-0C83-43FF-B460-B8E1DF87BAB2}"/>
              </a:ext>
            </a:extLst>
          </p:cNvPr>
          <p:cNvSpPr txBox="1">
            <a:spLocks/>
          </p:cNvSpPr>
          <p:nvPr/>
        </p:nvSpPr>
        <p:spPr>
          <a:xfrm>
            <a:off x="7904515" y="1840588"/>
            <a:ext cx="2586035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/>
              <a:t>Tabela verdade</a:t>
            </a:r>
          </a:p>
          <a:p>
            <a:endParaRPr lang="pt-BR" b="1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E039F2BA-50DE-4548-A818-773672AF6664}"/>
              </a:ext>
            </a:extLst>
          </p:cNvPr>
          <p:cNvSpPr txBox="1">
            <a:spLocks/>
          </p:cNvSpPr>
          <p:nvPr/>
        </p:nvSpPr>
        <p:spPr>
          <a:xfrm>
            <a:off x="868180" y="4488299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0  AND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501BED6-1DD9-4D9E-8987-94018D0D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646564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0  AND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1  AND  1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9199083C-87AB-4FE9-9F93-503F1CE8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49729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0  AND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1  AND  1    =  1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7CED5C6-D25B-4472-A46A-DA2668E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496634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34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com ela mesma, resulta no próprio 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AE9158-25CC-4B81-AB32-8A7BE7FAD0E5}"/>
              </a:ext>
            </a:extLst>
          </p:cNvPr>
          <p:cNvSpPr txBox="1">
            <a:spLocks/>
          </p:cNvSpPr>
          <p:nvPr/>
        </p:nvSpPr>
        <p:spPr>
          <a:xfrm>
            <a:off x="5148141" y="2602708"/>
            <a:ext cx="189571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. A =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3288508"/>
            <a:ext cx="10515600" cy="332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Se A for igual a zero: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Se A for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3167015" y="3974308"/>
            <a:ext cx="627706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 A    =    0  AND  0    =  0  =  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2A1E17-21D6-4765-9307-789A7E7F4509}"/>
              </a:ext>
            </a:extLst>
          </p:cNvPr>
          <p:cNvSpPr txBox="1">
            <a:spLocks/>
          </p:cNvSpPr>
          <p:nvPr/>
        </p:nvSpPr>
        <p:spPr>
          <a:xfrm>
            <a:off x="3167015" y="5292729"/>
            <a:ext cx="6277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 AND A     =    1  AND  1    =  1  =  A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6EA156DE-92FF-4C0D-A3B4-2C7E4431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667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  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   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FFB58-03BC-23EE-24C8-B89F5AD7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8700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0  AND (NOT 0)   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3AFF033D-DD1F-431D-BAAD-81FFD0BB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4426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0  AND (NOT 0)  =   0  AND  1  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7CEFBEF7-A926-42A0-A97C-E0D83CAF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50142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0  AND (NOT 0)  =   0  AND  1    =  0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99F59066-E15D-4D6E-84F0-CB90C2AE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02487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0  AND (NOT 0)  =   0  AND  1    =  0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1  AND (NOT 1)  = 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320522BA-D7A2-44A7-ACAA-2CE6C132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7099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0  AND (NOT 0)  =   0  AND  1    =  0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1  AND (NOT 1)  =   1  AND  0    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0D857544-2960-4454-B9D1-CB1EB346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0747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 – Porta OR / OU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CBF597-3A06-4314-90D3-C73A1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7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DEBAE41-F956-479F-8754-41F5AB321B5D}"/>
              </a:ext>
            </a:extLst>
          </p:cNvPr>
          <p:cNvSpPr txBox="1">
            <a:spLocks/>
          </p:cNvSpPr>
          <p:nvPr/>
        </p:nvSpPr>
        <p:spPr>
          <a:xfrm>
            <a:off x="883169" y="1742187"/>
            <a:ext cx="6686863" cy="269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porta OR retorna verdadeiro se algum dos valores de entrada é verdadeiro.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operação de A OR B pode ser representada algebricamente como A + B.</a:t>
            </a:r>
          </a:p>
        </p:txBody>
      </p:sp>
      <p:graphicFrame>
        <p:nvGraphicFramePr>
          <p:cNvPr id="14" name="Tabela 20">
            <a:extLst>
              <a:ext uri="{FF2B5EF4-FFF2-40B4-BE49-F238E27FC236}">
                <a16:creationId xmlns:a16="http://schemas.microsoft.com/office/drawing/2014/main" id="{8348AA8A-59B5-4891-B526-40A451813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64074"/>
              </p:ext>
            </p:extLst>
          </p:nvPr>
        </p:nvGraphicFramePr>
        <p:xfrm>
          <a:off x="8021357" y="2270555"/>
          <a:ext cx="235234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800182778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353668893"/>
                    </a:ext>
                  </a:extLst>
                </a:gridCol>
                <a:gridCol w="1410326">
                  <a:extLst>
                    <a:ext uri="{9D8B030D-6E8A-4147-A177-3AD203B41FA5}">
                      <a16:colId xmlns:a16="http://schemas.microsoft.com/office/drawing/2014/main" val="25378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= 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04648"/>
                  </a:ext>
                </a:extLst>
              </a:tr>
            </a:tbl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C6E42A78-6649-4592-ABEF-F599B90470DE}"/>
              </a:ext>
            </a:extLst>
          </p:cNvPr>
          <p:cNvGrpSpPr/>
          <p:nvPr/>
        </p:nvGrpSpPr>
        <p:grpSpPr>
          <a:xfrm>
            <a:off x="1417713" y="5002216"/>
            <a:ext cx="2743567" cy="1191600"/>
            <a:chOff x="900872" y="4736122"/>
            <a:chExt cx="2743567" cy="1191600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900872" y="4873085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81EED1-850E-4A52-9150-F96DED68AA9B}"/>
                </a:ext>
              </a:extLst>
            </p:cNvPr>
            <p:cNvSpPr txBox="1"/>
            <p:nvPr/>
          </p:nvSpPr>
          <p:spPr>
            <a:xfrm>
              <a:off x="916902" y="5325983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2832998" y="5111448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4166018-3ECB-43F3-BE5B-6EF7E878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05" y="4736122"/>
              <a:ext cx="1986000" cy="11916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4257C94-99B8-4AB8-91EA-6B16B00DB9C2}"/>
              </a:ext>
            </a:extLst>
          </p:cNvPr>
          <p:cNvGrpSpPr/>
          <p:nvPr/>
        </p:nvGrpSpPr>
        <p:grpSpPr>
          <a:xfrm>
            <a:off x="5062379" y="5002216"/>
            <a:ext cx="2763996" cy="1191600"/>
            <a:chOff x="4423712" y="4719560"/>
            <a:chExt cx="2763996" cy="119160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4B39D86-415D-4BB6-A192-17B132A5AB90}"/>
                </a:ext>
              </a:extLst>
            </p:cNvPr>
            <p:cNvSpPr txBox="1"/>
            <p:nvPr/>
          </p:nvSpPr>
          <p:spPr>
            <a:xfrm>
              <a:off x="4430976" y="4834981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9F3001-1235-4751-BC43-17460945C5D9}"/>
                </a:ext>
              </a:extLst>
            </p:cNvPr>
            <p:cNvSpPr txBox="1"/>
            <p:nvPr/>
          </p:nvSpPr>
          <p:spPr>
            <a:xfrm>
              <a:off x="4430976" y="5088529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144793-53AD-4CA0-B310-8630CE3C6ED3}"/>
                </a:ext>
              </a:extLst>
            </p:cNvPr>
            <p:cNvSpPr txBox="1"/>
            <p:nvPr/>
          </p:nvSpPr>
          <p:spPr>
            <a:xfrm>
              <a:off x="4423712" y="5328925"/>
              <a:ext cx="31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CE9A87-6BB8-40A2-BF58-0773FA3BFC06}"/>
                </a:ext>
              </a:extLst>
            </p:cNvPr>
            <p:cNvSpPr txBox="1"/>
            <p:nvPr/>
          </p:nvSpPr>
          <p:spPr>
            <a:xfrm>
              <a:off x="6376267" y="5088529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AE76602-C7CD-42A0-AAB7-50619223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186" y="4719560"/>
              <a:ext cx="1986001" cy="1191600"/>
            </a:xfrm>
            <a:prstGeom prst="rect">
              <a:avLst/>
            </a:prstGeom>
          </p:spPr>
        </p:pic>
      </p:grp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1932DE3C-7CE6-4DEE-90CE-AF22AFBA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515" y="1840588"/>
            <a:ext cx="2586035" cy="4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95BBA58-3C6A-4605-839B-D1AD309D6A6A}"/>
              </a:ext>
            </a:extLst>
          </p:cNvPr>
          <p:cNvSpPr txBox="1">
            <a:spLocks/>
          </p:cNvSpPr>
          <p:nvPr/>
        </p:nvSpPr>
        <p:spPr>
          <a:xfrm>
            <a:off x="868180" y="4488299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 – Postulados da multiplicação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257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uma variável booleana A qualquer ao seu complemento, resulta em 0.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Nessa operação um dos termos será falso, de acordo ao postulado da complementação. O que resulta em falso na operação AND.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3200" b="1" dirty="0"/>
                  <a:t>A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pt-BR" sz="3200" b="1" dirty="0"/>
                  <a:t> = 0</a:t>
                </a: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3AE9158-25CC-4B81-AB32-8A7BE7FA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06" y="2636019"/>
                <a:ext cx="2709984" cy="685800"/>
              </a:xfrm>
              <a:prstGeom prst="rect">
                <a:avLst/>
              </a:prstGeom>
              <a:blipFill>
                <a:blip r:embed="rId3"/>
                <a:stretch>
                  <a:fillRect t="-18584" b="-6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D27D0A9-7723-45FC-A9BA-B8B9AB115290}"/>
              </a:ext>
            </a:extLst>
          </p:cNvPr>
          <p:cNvSpPr txBox="1">
            <a:spLocks/>
          </p:cNvSpPr>
          <p:nvPr/>
        </p:nvSpPr>
        <p:spPr>
          <a:xfrm>
            <a:off x="838199" y="4248200"/>
            <a:ext cx="10515600" cy="236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Com A igual a 0: </a:t>
            </a:r>
          </a:p>
          <a:p>
            <a:pPr marL="0" indent="0" algn="just">
              <a:buNone/>
            </a:pPr>
            <a:endParaRPr lang="pt-BR" sz="3600" dirty="0"/>
          </a:p>
          <a:p>
            <a:pPr algn="just"/>
            <a:r>
              <a:rPr lang="pt-BR" dirty="0"/>
              <a:t>Se A for igual a 1: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27ECAA-DD52-431C-BFEA-C4ED7AF335D0}"/>
              </a:ext>
            </a:extLst>
          </p:cNvPr>
          <p:cNvSpPr txBox="1">
            <a:spLocks/>
          </p:cNvSpPr>
          <p:nvPr/>
        </p:nvSpPr>
        <p:spPr>
          <a:xfrm>
            <a:off x="1688602" y="4745856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0  AND (NOT 0)  =   0  AND  1    =  0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03CEF9B-E104-4917-ABA0-F7F2F0A52702}"/>
              </a:ext>
            </a:extLst>
          </p:cNvPr>
          <p:cNvSpPr txBox="1">
            <a:spLocks/>
          </p:cNvSpPr>
          <p:nvPr/>
        </p:nvSpPr>
        <p:spPr>
          <a:xfrm>
            <a:off x="1698128" y="5900788"/>
            <a:ext cx="906243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 AND (NOT A)  =   1  AND (NOT 1)  =   1  AND  0    =  0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B13E4B03-AB45-495C-9E30-E7173DC3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8262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Grupo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BA3C99C-9F37-4727-8AA4-D38BCFF4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387"/>
            <a:ext cx="5157786" cy="547687"/>
          </a:xfrm>
          <a:ln>
            <a:solidFill>
              <a:srgbClr val="6F227C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(</a:t>
            </a:r>
            <a:r>
              <a:rPr lang="pt-BR" sz="2800" dirty="0">
                <a:solidFill>
                  <a:srgbClr val="6F227C"/>
                </a:solidFill>
              </a:rPr>
              <a:t>{0, 1}</a:t>
            </a:r>
            <a:r>
              <a:rPr lang="pt-BR" sz="2800" dirty="0"/>
              <a:t>, +,  0)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CB68CDF2-E9A2-4F95-9907-E787E4FD67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0795360"/>
              </p:ext>
            </p:extLst>
          </p:nvPr>
        </p:nvGraphicFramePr>
        <p:xfrm>
          <a:off x="839788" y="2505075"/>
          <a:ext cx="515778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53294671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92283959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423288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62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84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59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93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79390"/>
                  </a:ext>
                </a:extLst>
              </a:tr>
            </a:tbl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03B3E64-40AD-4122-8EA9-72232CB8E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7387"/>
            <a:ext cx="5183188" cy="547688"/>
          </a:xfrm>
          <a:ln>
            <a:solidFill>
              <a:srgbClr val="6F227C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(</a:t>
            </a:r>
            <a:r>
              <a:rPr lang="pt-BR" sz="2800" dirty="0">
                <a:solidFill>
                  <a:srgbClr val="6F227C"/>
                </a:solidFill>
              </a:rPr>
              <a:t>{0, 1}</a:t>
            </a:r>
            <a:r>
              <a:rPr lang="pt-BR" sz="2800" dirty="0"/>
              <a:t>, * ,  1)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A0A2F38E-161A-4D15-A47B-7CF19341EBC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1991217"/>
              </p:ext>
            </p:extLst>
          </p:nvPr>
        </p:nvGraphicFramePr>
        <p:xfrm>
          <a:off x="6172200" y="2505075"/>
          <a:ext cx="51831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08198034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555971751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516176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. B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71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310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386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052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85637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9D9D74-3138-4C07-B655-1C8D04B6EE01}"/>
              </a:ext>
            </a:extLst>
          </p:cNvPr>
          <p:cNvSpPr txBox="1"/>
          <p:nvPr/>
        </p:nvSpPr>
        <p:spPr>
          <a:xfrm>
            <a:off x="838200" y="516650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termos de grupo nós temos um conjunto de dois elementos: 0 e 1.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D3283C-60A8-6BED-B0EB-6E5CD8D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34001604"/>
      </p:ext>
    </p:extLst>
  </p:cSld>
  <p:clrMapOvr>
    <a:masterClrMapping/>
  </p:clrMapOvr>
  <p:transition spd="slow">
    <p:cov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Grupo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BA3C99C-9F37-4727-8AA4-D38BCFF4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387"/>
            <a:ext cx="5157786" cy="547687"/>
          </a:xfrm>
          <a:ln>
            <a:solidFill>
              <a:srgbClr val="6F227C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({0, 1}, </a:t>
            </a:r>
            <a:r>
              <a:rPr lang="pt-BR" sz="2800" dirty="0">
                <a:solidFill>
                  <a:srgbClr val="6F227C"/>
                </a:solidFill>
              </a:rPr>
              <a:t>+</a:t>
            </a:r>
            <a:r>
              <a:rPr lang="pt-BR" sz="2800" dirty="0"/>
              <a:t>,  0)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CB68CDF2-E9A2-4F95-9907-E787E4FD678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53294671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92283959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423288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62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84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59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93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79390"/>
                  </a:ext>
                </a:extLst>
              </a:tr>
            </a:tbl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03B3E64-40AD-4122-8EA9-72232CB8E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7387"/>
            <a:ext cx="5183188" cy="547688"/>
          </a:xfrm>
          <a:ln>
            <a:solidFill>
              <a:srgbClr val="6F227C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({0, 1}, </a:t>
            </a:r>
            <a:r>
              <a:rPr lang="pt-BR" sz="2800" dirty="0">
                <a:solidFill>
                  <a:srgbClr val="6F227C"/>
                </a:solidFill>
              </a:rPr>
              <a:t>*</a:t>
            </a:r>
            <a:r>
              <a:rPr lang="pt-BR" sz="2800" dirty="0"/>
              <a:t> ,  1)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A0A2F38E-161A-4D15-A47B-7CF19341EBC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08198034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555971751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516176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. B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71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310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386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052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85637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9D9D74-3138-4C07-B655-1C8D04B6EE01}"/>
              </a:ext>
            </a:extLst>
          </p:cNvPr>
          <p:cNvSpPr txBox="1"/>
          <p:nvPr/>
        </p:nvSpPr>
        <p:spPr>
          <a:xfrm>
            <a:off x="838200" y="509587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na álgebra booleana, temos a presença de dois grupos fechados, tendo como operadores a adição e multiplicação.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5C0C49-9BBF-F89A-7BEC-D30DD339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808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Grupo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BA3C99C-9F37-4727-8AA4-D38BCFF4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387"/>
            <a:ext cx="5157786" cy="547687"/>
          </a:xfrm>
          <a:ln>
            <a:solidFill>
              <a:srgbClr val="6F227C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({0, 1}, +,  </a:t>
            </a:r>
            <a:r>
              <a:rPr lang="pt-BR" sz="2800" dirty="0">
                <a:solidFill>
                  <a:srgbClr val="6F227C"/>
                </a:solidFill>
              </a:rPr>
              <a:t>0</a:t>
            </a:r>
            <a:r>
              <a:rPr lang="pt-BR" sz="2800" dirty="0"/>
              <a:t>)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CB68CDF2-E9A2-4F95-9907-E787E4FD678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53294671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92283959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423288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62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84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59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93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79390"/>
                  </a:ext>
                </a:extLst>
              </a:tr>
            </a:tbl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03B3E64-40AD-4122-8EA9-72232CB8E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7387"/>
            <a:ext cx="5183188" cy="547688"/>
          </a:xfrm>
          <a:ln>
            <a:solidFill>
              <a:srgbClr val="6F227C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({0, 1}, * ,  </a:t>
            </a:r>
            <a:r>
              <a:rPr lang="pt-BR" sz="2800" dirty="0">
                <a:solidFill>
                  <a:srgbClr val="6F227C"/>
                </a:solidFill>
              </a:rPr>
              <a:t>1</a:t>
            </a:r>
            <a:r>
              <a:rPr lang="pt-BR" sz="2800" dirty="0"/>
              <a:t>)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A0A2F38E-161A-4D15-A47B-7CF19341EBC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08198034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555971751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516176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. B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71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310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386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052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6F2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85637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9D9D74-3138-4C07-B655-1C8D04B6EE01}"/>
              </a:ext>
            </a:extLst>
          </p:cNvPr>
          <p:cNvSpPr txBox="1"/>
          <p:nvPr/>
        </p:nvSpPr>
        <p:spPr>
          <a:xfrm>
            <a:off x="838200" y="509587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na álgebra booleana, temos a presença de dois grupos fechados, tendo como operadores a adição e multiplicação.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o elemento neutro, 0 e 1 respectivamente.</a:t>
            </a:r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7E5FA5EB-9425-4299-9F18-8A0EFA72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61596071"/>
      </p:ext>
    </p:extLst>
  </p:cSld>
  <p:clrMapOvr>
    <a:masterClrMapping/>
  </p:clrMapOvr>
  <p:transition spd="slow">
    <p:split orient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Grupo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5F4E6-C155-49C3-920E-EC03EF38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implica que todas as operações resultarão sempre em um elemento do próprio grupo, e que a propriedade associativa e existência do elemento neutro são aplicáveis.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operação com o elemento neutro faz com que o resultado seja igual ao outro operando. 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da associatividade, a álgebra booleana ainda apresenta as propriedades de comutatividade e distributividade.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9AD155-B6EB-DE65-5C36-B274D3F8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3413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Grupo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E07525-8FFE-4ED2-B99E-4CAF6DFC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ainda fazer a distributividade entre os grupos, o resultado também estará no sistema fechado.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400" i="0" u="none" strike="noStrik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seguir veremos uma explicação mais detalhada sobre as propriedades comutativa, associativa e distributiva.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282C6C-538E-917C-B966-648C495B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43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Grupo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E07525-8FFE-4ED2-B99E-4CAF6DFC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ainda fazer a distributividade entre os grupos, o resultado também estará no sistema fechado.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. (B + C) = AB + AC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+ (BC) = (A + B).(A +C)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seguir veremos uma explicação mais detalhada sobre as propriedades comutativa, associativa e distributiva.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282C6C-538E-917C-B966-648C495B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989768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893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álgebra booleana, assim como na matemática comum, se valem algumas propriedades aritméticas.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elas: comutatividade, associatividade e </a:t>
            </a:r>
            <a:r>
              <a:rPr lang="pt-BR" dirty="0"/>
              <a:t>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istributividade.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utilização dessas propriedades auxilia a manipular expressões algébricas, e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até simplificá-las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9555B5-A814-ED64-B7E1-56525BE1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250234252"/>
      </p:ext>
    </p:extLst>
  </p:cSld>
  <p:clrMapOvr>
    <a:masterClrMapping/>
  </p:clrMapOvr>
  <p:transition spd="slow">
    <p:cov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comutativa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válida tanto na adição quanto na multiplicação.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Comutatividade na adição:</a:t>
            </a:r>
          </a:p>
          <a:p>
            <a:pPr marL="0" indent="0" algn="just">
              <a:buNone/>
            </a:pPr>
            <a:endParaRPr lang="pt-BR" sz="600" dirty="0"/>
          </a:p>
          <a:p>
            <a:pPr marL="0" indent="0" algn="ctr">
              <a:buNone/>
            </a:pPr>
            <a:r>
              <a:rPr lang="pt-BR" b="1" dirty="0"/>
              <a:t> </a:t>
            </a:r>
          </a:p>
          <a:p>
            <a:pPr marL="0" indent="0" algn="just">
              <a:buNone/>
            </a:pPr>
            <a:endParaRPr lang="pt-BR" sz="600" dirty="0"/>
          </a:p>
          <a:p>
            <a:pPr algn="just"/>
            <a:r>
              <a:rPr lang="pt-BR" dirty="0"/>
              <a:t>Comutatividade na multiplicação: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C0FBC4-A97B-C6D0-5187-D11F3B1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56752993"/>
      </p:ext>
    </p:extLst>
  </p:cSld>
  <p:clrMapOvr>
    <a:masterClrMapping/>
  </p:clrMapOvr>
  <p:transition spd="slow">
    <p:cov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comutativa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válida tanto na adição quanto na multiplicação.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Comutatividade na adição:</a:t>
            </a:r>
          </a:p>
          <a:p>
            <a:pPr marL="0" indent="0" algn="just">
              <a:buNone/>
            </a:pPr>
            <a:endParaRPr lang="pt-BR" sz="600" dirty="0"/>
          </a:p>
          <a:p>
            <a:pPr marL="0" indent="0" algn="ctr">
              <a:buNone/>
            </a:pPr>
            <a:r>
              <a:rPr lang="pt-BR" b="1" dirty="0"/>
              <a:t>A + B = B + A</a:t>
            </a:r>
          </a:p>
          <a:p>
            <a:pPr marL="0" indent="0" algn="just">
              <a:buNone/>
            </a:pPr>
            <a:endParaRPr lang="pt-BR" sz="600" dirty="0"/>
          </a:p>
          <a:p>
            <a:pPr algn="just"/>
            <a:r>
              <a:rPr lang="pt-BR" dirty="0"/>
              <a:t>Comutatividade na multiplicação: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C0FBC4-A97B-C6D0-5187-D11F3B1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86702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 – Porta NOR / NAO-OU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901015-5351-4D8C-958E-9EBC7B8A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8DEBAE41-F956-479F-8754-41F5AB321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897" y="1741796"/>
                <a:ext cx="6696135" cy="2260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porta NOR retorna verdadeiro se nenhuma entrada for verdadeira. É o inverso do OR.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operação de A NOR B pode ser representada algebricamente como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8DEBAE41-F956-479F-8754-41F5AB32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97" y="1741796"/>
                <a:ext cx="6696135" cy="2260207"/>
              </a:xfrm>
              <a:prstGeom prst="rect">
                <a:avLst/>
              </a:prstGeom>
              <a:blipFill>
                <a:blip r:embed="rId2"/>
                <a:stretch>
                  <a:fillRect l="-1820" t="-4865" r="-1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a 20">
                <a:extLst>
                  <a:ext uri="{FF2B5EF4-FFF2-40B4-BE49-F238E27FC236}">
                    <a16:creationId xmlns:a16="http://schemas.microsoft.com/office/drawing/2014/main" id="{8348AA8A-59B5-4891-B526-40A451813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941488"/>
                  </p:ext>
                </p:extLst>
              </p:nvPr>
            </p:nvGraphicFramePr>
            <p:xfrm>
              <a:off x="7866704" y="2264164"/>
              <a:ext cx="2661656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9743">
                      <a:extLst>
                        <a:ext uri="{9D8B030D-6E8A-4147-A177-3AD203B41FA5}">
                          <a16:colId xmlns:a16="http://schemas.microsoft.com/office/drawing/2014/main" val="800182778"/>
                        </a:ext>
                      </a:extLst>
                    </a:gridCol>
                    <a:gridCol w="462280">
                      <a:extLst>
                        <a:ext uri="{9D8B030D-6E8A-4147-A177-3AD203B41FA5}">
                          <a16:colId xmlns:a16="http://schemas.microsoft.com/office/drawing/2014/main" val="2353668893"/>
                        </a:ext>
                      </a:extLst>
                    </a:gridCol>
                    <a:gridCol w="1719633">
                      <a:extLst>
                        <a:ext uri="{9D8B030D-6E8A-4147-A177-3AD203B41FA5}">
                          <a16:colId xmlns:a16="http://schemas.microsoft.com/office/drawing/2014/main" val="25378918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𝐀</m:t>
                                  </m:r>
                                  <m:r>
                                    <a:rPr lang="pt-BR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pt-BR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43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2002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668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304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a 20">
                <a:extLst>
                  <a:ext uri="{FF2B5EF4-FFF2-40B4-BE49-F238E27FC236}">
                    <a16:creationId xmlns:a16="http://schemas.microsoft.com/office/drawing/2014/main" id="{8348AA8A-59B5-4891-B526-40A451813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941488"/>
                  </p:ext>
                </p:extLst>
              </p:nvPr>
            </p:nvGraphicFramePr>
            <p:xfrm>
              <a:off x="7866704" y="2264164"/>
              <a:ext cx="2661656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9743">
                      <a:extLst>
                        <a:ext uri="{9D8B030D-6E8A-4147-A177-3AD203B41FA5}">
                          <a16:colId xmlns:a16="http://schemas.microsoft.com/office/drawing/2014/main" val="800182778"/>
                        </a:ext>
                      </a:extLst>
                    </a:gridCol>
                    <a:gridCol w="462280">
                      <a:extLst>
                        <a:ext uri="{9D8B030D-6E8A-4147-A177-3AD203B41FA5}">
                          <a16:colId xmlns:a16="http://schemas.microsoft.com/office/drawing/2014/main" val="2353668893"/>
                        </a:ext>
                      </a:extLst>
                    </a:gridCol>
                    <a:gridCol w="1719633">
                      <a:extLst>
                        <a:ext uri="{9D8B030D-6E8A-4147-A177-3AD203B41FA5}">
                          <a16:colId xmlns:a16="http://schemas.microsoft.com/office/drawing/2014/main" val="25378918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5124" t="-10667" r="-707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1430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5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20027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6685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3046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13BDA633-99DF-47A8-99A3-9D4BFBBBDFF9}"/>
              </a:ext>
            </a:extLst>
          </p:cNvPr>
          <p:cNvGrpSpPr/>
          <p:nvPr/>
        </p:nvGrpSpPr>
        <p:grpSpPr>
          <a:xfrm>
            <a:off x="1452755" y="5002615"/>
            <a:ext cx="2687058" cy="1191600"/>
            <a:chOff x="889168" y="4671781"/>
            <a:chExt cx="2687058" cy="1191600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892780" y="4789261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81EED1-850E-4A52-9150-F96DED68AA9B}"/>
                </a:ext>
              </a:extLst>
            </p:cNvPr>
            <p:cNvSpPr txBox="1"/>
            <p:nvPr/>
          </p:nvSpPr>
          <p:spPr>
            <a:xfrm>
              <a:off x="889168" y="5268924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2764785" y="5050424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DD2EBA4-9D36-4C05-8975-C7AE8BF4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16" y="4671781"/>
              <a:ext cx="1986000" cy="11916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B7877F-0477-44EA-AB15-64A0763E2DB4}"/>
              </a:ext>
            </a:extLst>
          </p:cNvPr>
          <p:cNvGrpSpPr/>
          <p:nvPr/>
        </p:nvGrpSpPr>
        <p:grpSpPr>
          <a:xfrm>
            <a:off x="5002602" y="5002615"/>
            <a:ext cx="2713491" cy="1191600"/>
            <a:chOff x="3907946" y="4984276"/>
            <a:chExt cx="2713491" cy="119160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4B39D86-415D-4BB6-A192-17B132A5AB90}"/>
                </a:ext>
              </a:extLst>
            </p:cNvPr>
            <p:cNvSpPr txBox="1"/>
            <p:nvPr/>
          </p:nvSpPr>
          <p:spPr>
            <a:xfrm>
              <a:off x="3923186" y="5088228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9F3001-1235-4751-BC43-17460945C5D9}"/>
                </a:ext>
              </a:extLst>
            </p:cNvPr>
            <p:cNvSpPr txBox="1"/>
            <p:nvPr/>
          </p:nvSpPr>
          <p:spPr>
            <a:xfrm>
              <a:off x="3920324" y="5343906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144793-53AD-4CA0-B310-8630CE3C6ED3}"/>
                </a:ext>
              </a:extLst>
            </p:cNvPr>
            <p:cNvSpPr txBox="1"/>
            <p:nvPr/>
          </p:nvSpPr>
          <p:spPr>
            <a:xfrm>
              <a:off x="3907946" y="5600751"/>
              <a:ext cx="31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CE9A87-6BB8-40A2-BF58-0773FA3BFC06}"/>
                </a:ext>
              </a:extLst>
            </p:cNvPr>
            <p:cNvSpPr txBox="1"/>
            <p:nvPr/>
          </p:nvSpPr>
          <p:spPr>
            <a:xfrm>
              <a:off x="5809996" y="5357012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F77EA8-B020-422A-82C8-EC0880C52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285" y="4984276"/>
              <a:ext cx="1986000" cy="1191600"/>
            </a:xfrm>
            <a:prstGeom prst="rect">
              <a:avLst/>
            </a:prstGeom>
          </p:spPr>
        </p:pic>
      </p:grp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6FBBEC38-E80A-488D-8C7A-7A8B3CBD16A8}"/>
              </a:ext>
            </a:extLst>
          </p:cNvPr>
          <p:cNvSpPr txBox="1">
            <a:spLocks/>
          </p:cNvSpPr>
          <p:nvPr/>
        </p:nvSpPr>
        <p:spPr>
          <a:xfrm>
            <a:off x="7904515" y="1840588"/>
            <a:ext cx="2586035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Tabela verdade</a:t>
            </a:r>
          </a:p>
          <a:p>
            <a:endParaRPr lang="pt-BR" b="1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80FEE079-44C1-4A0E-A4F7-E19C72D66C13}"/>
              </a:ext>
            </a:extLst>
          </p:cNvPr>
          <p:cNvSpPr txBox="1">
            <a:spLocks/>
          </p:cNvSpPr>
          <p:nvPr/>
        </p:nvSpPr>
        <p:spPr>
          <a:xfrm>
            <a:off x="868180" y="4488299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comutativa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válida tanto na adição quanto na multiplicação.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Comutatividade na adição:</a:t>
            </a:r>
          </a:p>
          <a:p>
            <a:pPr marL="0" indent="0" algn="just">
              <a:buNone/>
            </a:pPr>
            <a:endParaRPr lang="pt-BR" sz="600" dirty="0"/>
          </a:p>
          <a:p>
            <a:pPr marL="0" indent="0" algn="ctr">
              <a:buNone/>
            </a:pPr>
            <a:r>
              <a:rPr lang="pt-BR" b="1" dirty="0"/>
              <a:t>A + B = B + A</a:t>
            </a:r>
          </a:p>
          <a:p>
            <a:pPr marL="0" indent="0" algn="just">
              <a:buNone/>
            </a:pPr>
            <a:endParaRPr lang="pt-BR" sz="600" dirty="0"/>
          </a:p>
          <a:p>
            <a:pPr algn="just"/>
            <a:r>
              <a:rPr lang="pt-BR" dirty="0"/>
              <a:t>Comutatividade na multiplicação: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A.B = B.A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C0FBC4-A97B-C6D0-5187-D11F3B1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06800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associativa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válida na adição e multiplicação.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Associatividade na adição:</a:t>
            </a:r>
          </a:p>
          <a:p>
            <a:pPr marL="0" indent="0" algn="just">
              <a:buNone/>
            </a:pPr>
            <a:endParaRPr lang="pt-BR" sz="600" dirty="0"/>
          </a:p>
          <a:p>
            <a:pPr marL="0" indent="0" algn="ctr">
              <a:buNone/>
            </a:pPr>
            <a:r>
              <a:rPr lang="pt-BR" b="1" dirty="0"/>
              <a:t> </a:t>
            </a:r>
          </a:p>
          <a:p>
            <a:pPr marL="0" indent="0" algn="just">
              <a:buNone/>
            </a:pPr>
            <a:endParaRPr lang="pt-BR" sz="600" dirty="0"/>
          </a:p>
          <a:p>
            <a:pPr algn="just"/>
            <a:r>
              <a:rPr lang="pt-BR" dirty="0"/>
              <a:t>Associatividade na multiplicação: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b="1" dirty="0"/>
              <a:t>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66553-DDEA-F1CF-0FD2-E6068E3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85426715"/>
      </p:ext>
    </p:extLst>
  </p:cSld>
  <p:clrMapOvr>
    <a:masterClrMapping/>
  </p:clrMapOvr>
  <p:transition spd="slow">
    <p:cov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associativa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válida na adição e multiplicação.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Associatividade na adição:</a:t>
            </a:r>
          </a:p>
          <a:p>
            <a:pPr marL="0" indent="0" algn="just">
              <a:buNone/>
            </a:pPr>
            <a:endParaRPr lang="pt-BR" sz="600" dirty="0"/>
          </a:p>
          <a:p>
            <a:pPr marL="0" indent="0" algn="ctr">
              <a:buNone/>
            </a:pPr>
            <a:r>
              <a:rPr lang="pt-BR" b="1" dirty="0"/>
              <a:t>A + (B + C) = (A + B) + C</a:t>
            </a:r>
          </a:p>
          <a:p>
            <a:pPr marL="0" indent="0" algn="just">
              <a:buNone/>
            </a:pPr>
            <a:endParaRPr lang="pt-BR" sz="600" dirty="0"/>
          </a:p>
          <a:p>
            <a:pPr algn="just"/>
            <a:r>
              <a:rPr lang="pt-BR" dirty="0"/>
              <a:t>Associatividade na multiplicação: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b="1" dirty="0"/>
              <a:t>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66553-DDEA-F1CF-0FD2-E6068E3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6334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associativa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válida na adição e multiplicação.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Associatividade na adição:</a:t>
            </a:r>
          </a:p>
          <a:p>
            <a:pPr marL="0" indent="0" algn="just">
              <a:buNone/>
            </a:pPr>
            <a:endParaRPr lang="pt-BR" sz="600" dirty="0"/>
          </a:p>
          <a:p>
            <a:pPr marL="0" indent="0" algn="ctr">
              <a:buNone/>
            </a:pPr>
            <a:r>
              <a:rPr lang="pt-BR" b="1" dirty="0"/>
              <a:t>A + (B + C) = (A + B) + C</a:t>
            </a:r>
          </a:p>
          <a:p>
            <a:pPr marL="0" indent="0" algn="just">
              <a:buNone/>
            </a:pPr>
            <a:endParaRPr lang="pt-BR" sz="600" dirty="0"/>
          </a:p>
          <a:p>
            <a:pPr algn="just"/>
            <a:r>
              <a:rPr lang="pt-BR" dirty="0"/>
              <a:t>Associatividade na multiplicação: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b="1" dirty="0"/>
              <a:t>A . (BC) = (AB) . C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66553-DDEA-F1CF-0FD2-E6068E3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45228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distributiva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1776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propriedade distributiva, temos que:</a:t>
            </a:r>
          </a:p>
          <a:p>
            <a:pPr algn="just"/>
            <a:endParaRPr lang="pt-BR" sz="600" dirty="0"/>
          </a:p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 (B + C) = AB + AC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</a:t>
            </a:r>
            <a:r>
              <a:rPr lang="pt-BR" dirty="0"/>
              <a:t>equivalência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percebida p</a:t>
            </a:r>
            <a:r>
              <a:rPr lang="pt-BR" dirty="0"/>
              <a:t>ela tabela verdade a seguir.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18D68-22E9-2FBB-BC9F-B81F2DA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84756655"/>
      </p:ext>
    </p:extLst>
  </p:cSld>
  <p:clrMapOvr>
    <a:masterClrMapping/>
  </p:clrMapOvr>
  <p:transition spd="slow"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distributiva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402D04C-302E-4E2D-9D6B-98C9FD67E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90187"/>
              </p:ext>
            </p:extLst>
          </p:nvPr>
        </p:nvGraphicFramePr>
        <p:xfrm>
          <a:off x="838200" y="1720695"/>
          <a:ext cx="1027747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78">
                  <a:extLst>
                    <a:ext uri="{9D8B030D-6E8A-4147-A177-3AD203B41FA5}">
                      <a16:colId xmlns:a16="http://schemas.microsoft.com/office/drawing/2014/main" val="1004922320"/>
                    </a:ext>
                  </a:extLst>
                </a:gridCol>
                <a:gridCol w="641916">
                  <a:extLst>
                    <a:ext uri="{9D8B030D-6E8A-4147-A177-3AD203B41FA5}">
                      <a16:colId xmlns:a16="http://schemas.microsoft.com/office/drawing/2014/main" val="2051478791"/>
                    </a:ext>
                  </a:extLst>
                </a:gridCol>
                <a:gridCol w="667978">
                  <a:extLst>
                    <a:ext uri="{9D8B030D-6E8A-4147-A177-3AD203B41FA5}">
                      <a16:colId xmlns:a16="http://schemas.microsoft.com/office/drawing/2014/main" val="1636711407"/>
                    </a:ext>
                  </a:extLst>
                </a:gridCol>
                <a:gridCol w="1355878">
                  <a:extLst>
                    <a:ext uri="{9D8B030D-6E8A-4147-A177-3AD203B41FA5}">
                      <a16:colId xmlns:a16="http://schemas.microsoft.com/office/drawing/2014/main" val="6312533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6652441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491507685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411313776"/>
                    </a:ext>
                  </a:extLst>
                </a:gridCol>
                <a:gridCol w="1928814">
                  <a:extLst>
                    <a:ext uri="{9D8B030D-6E8A-4147-A177-3AD203B41FA5}">
                      <a16:colId xmlns:a16="http://schemas.microsoft.com/office/drawing/2014/main" val="2642215664"/>
                    </a:ext>
                  </a:extLst>
                </a:gridCol>
              </a:tblGrid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+ 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. (B + 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+ AC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961849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1957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042228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4745054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115111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807143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62025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48713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76444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2486B6-E855-04C0-A375-F3553F1B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3768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distributiva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402D04C-302E-4E2D-9D6B-98C9FD67E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34750"/>
              </p:ext>
            </p:extLst>
          </p:nvPr>
        </p:nvGraphicFramePr>
        <p:xfrm>
          <a:off x="838200" y="1720695"/>
          <a:ext cx="1027747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78">
                  <a:extLst>
                    <a:ext uri="{9D8B030D-6E8A-4147-A177-3AD203B41FA5}">
                      <a16:colId xmlns:a16="http://schemas.microsoft.com/office/drawing/2014/main" val="1004922320"/>
                    </a:ext>
                  </a:extLst>
                </a:gridCol>
                <a:gridCol w="641916">
                  <a:extLst>
                    <a:ext uri="{9D8B030D-6E8A-4147-A177-3AD203B41FA5}">
                      <a16:colId xmlns:a16="http://schemas.microsoft.com/office/drawing/2014/main" val="2051478791"/>
                    </a:ext>
                  </a:extLst>
                </a:gridCol>
                <a:gridCol w="667978">
                  <a:extLst>
                    <a:ext uri="{9D8B030D-6E8A-4147-A177-3AD203B41FA5}">
                      <a16:colId xmlns:a16="http://schemas.microsoft.com/office/drawing/2014/main" val="1636711407"/>
                    </a:ext>
                  </a:extLst>
                </a:gridCol>
                <a:gridCol w="1355878">
                  <a:extLst>
                    <a:ext uri="{9D8B030D-6E8A-4147-A177-3AD203B41FA5}">
                      <a16:colId xmlns:a16="http://schemas.microsoft.com/office/drawing/2014/main" val="6312533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6652441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491507685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411313776"/>
                    </a:ext>
                  </a:extLst>
                </a:gridCol>
                <a:gridCol w="1928814">
                  <a:extLst>
                    <a:ext uri="{9D8B030D-6E8A-4147-A177-3AD203B41FA5}">
                      <a16:colId xmlns:a16="http://schemas.microsoft.com/office/drawing/2014/main" val="2642215664"/>
                    </a:ext>
                  </a:extLst>
                </a:gridCol>
              </a:tblGrid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+ 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. (B + 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+ 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961849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1957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042228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4745054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115111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807143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62025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48713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76444"/>
                  </a:ext>
                </a:extLst>
              </a:tr>
            </a:tbl>
          </a:graphicData>
        </a:graphic>
      </p:graphicFrame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35D13F24-F021-49E2-A02A-3C58C61C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561341306"/>
      </p:ext>
    </p:extLst>
  </p:cSld>
  <p:clrMapOvr>
    <a:masterClrMapping/>
  </p:clrMapOvr>
  <p:transition spd="slow">
    <p:split orient="vert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distributiva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1776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Também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temos que:</a:t>
            </a:r>
          </a:p>
          <a:p>
            <a:pPr algn="just"/>
            <a:endParaRPr lang="pt-BR" sz="600" dirty="0"/>
          </a:p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(B . C) = (A + B) . (A +C)</a:t>
            </a:r>
          </a:p>
          <a:p>
            <a:pPr marL="0" indent="0" algn="just">
              <a:buNone/>
            </a:pPr>
            <a:endParaRPr lang="pt-BR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</a:t>
            </a:r>
            <a:r>
              <a:rPr lang="pt-BR" dirty="0"/>
              <a:t>equivalência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percebida p</a:t>
            </a:r>
            <a:r>
              <a:rPr lang="pt-BR" dirty="0"/>
              <a:t>ela tabela verdade a seguir.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1F48B8-C0F1-5799-224C-7A17FCA0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2261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distributiva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402D04C-302E-4E2D-9D6B-98C9FD67E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33504"/>
              </p:ext>
            </p:extLst>
          </p:nvPr>
        </p:nvGraphicFramePr>
        <p:xfrm>
          <a:off x="838200" y="1720695"/>
          <a:ext cx="1027747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78">
                  <a:extLst>
                    <a:ext uri="{9D8B030D-6E8A-4147-A177-3AD203B41FA5}">
                      <a16:colId xmlns:a16="http://schemas.microsoft.com/office/drawing/2014/main" val="1004922320"/>
                    </a:ext>
                  </a:extLst>
                </a:gridCol>
                <a:gridCol w="641916">
                  <a:extLst>
                    <a:ext uri="{9D8B030D-6E8A-4147-A177-3AD203B41FA5}">
                      <a16:colId xmlns:a16="http://schemas.microsoft.com/office/drawing/2014/main" val="2051478791"/>
                    </a:ext>
                  </a:extLst>
                </a:gridCol>
                <a:gridCol w="667978">
                  <a:extLst>
                    <a:ext uri="{9D8B030D-6E8A-4147-A177-3AD203B41FA5}">
                      <a16:colId xmlns:a16="http://schemas.microsoft.com/office/drawing/2014/main" val="1636711407"/>
                    </a:ext>
                  </a:extLst>
                </a:gridCol>
                <a:gridCol w="1155853">
                  <a:extLst>
                    <a:ext uri="{9D8B030D-6E8A-4147-A177-3AD203B41FA5}">
                      <a16:colId xmlns:a16="http://schemas.microsoft.com/office/drawing/2014/main" val="631253392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3266524418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491507685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411313776"/>
                    </a:ext>
                  </a:extLst>
                </a:gridCol>
                <a:gridCol w="2600327">
                  <a:extLst>
                    <a:ext uri="{9D8B030D-6E8A-4147-A177-3AD203B41FA5}">
                      <a16:colId xmlns:a16="http://schemas.microsoft.com/office/drawing/2014/main" val="2642215664"/>
                    </a:ext>
                  </a:extLst>
                </a:gridCol>
              </a:tblGrid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(B.C)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(A+ B) . (A +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1849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57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2228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45054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5111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7143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025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713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76444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9B2FB3-3E8A-EECC-19E1-35F0BC8A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7730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Propriedade distributiva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402D04C-302E-4E2D-9D6B-98C9FD67E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112441"/>
              </p:ext>
            </p:extLst>
          </p:nvPr>
        </p:nvGraphicFramePr>
        <p:xfrm>
          <a:off x="838200" y="1720695"/>
          <a:ext cx="1027747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78">
                  <a:extLst>
                    <a:ext uri="{9D8B030D-6E8A-4147-A177-3AD203B41FA5}">
                      <a16:colId xmlns:a16="http://schemas.microsoft.com/office/drawing/2014/main" val="1004922320"/>
                    </a:ext>
                  </a:extLst>
                </a:gridCol>
                <a:gridCol w="641916">
                  <a:extLst>
                    <a:ext uri="{9D8B030D-6E8A-4147-A177-3AD203B41FA5}">
                      <a16:colId xmlns:a16="http://schemas.microsoft.com/office/drawing/2014/main" val="2051478791"/>
                    </a:ext>
                  </a:extLst>
                </a:gridCol>
                <a:gridCol w="667978">
                  <a:extLst>
                    <a:ext uri="{9D8B030D-6E8A-4147-A177-3AD203B41FA5}">
                      <a16:colId xmlns:a16="http://schemas.microsoft.com/office/drawing/2014/main" val="1636711407"/>
                    </a:ext>
                  </a:extLst>
                </a:gridCol>
                <a:gridCol w="1155853">
                  <a:extLst>
                    <a:ext uri="{9D8B030D-6E8A-4147-A177-3AD203B41FA5}">
                      <a16:colId xmlns:a16="http://schemas.microsoft.com/office/drawing/2014/main" val="631253392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3266524418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491507685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411313776"/>
                    </a:ext>
                  </a:extLst>
                </a:gridCol>
                <a:gridCol w="2600327">
                  <a:extLst>
                    <a:ext uri="{9D8B030D-6E8A-4147-A177-3AD203B41FA5}">
                      <a16:colId xmlns:a16="http://schemas.microsoft.com/office/drawing/2014/main" val="2642215664"/>
                    </a:ext>
                  </a:extLst>
                </a:gridCol>
              </a:tblGrid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(B.C)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(A+ B) . (A + 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961849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1957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0422281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4745054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115111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8071438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62025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487130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76444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E99B30-6EA7-A340-F181-3F0DA68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38266744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D367-1827-459E-A977-CF8E6A1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Portas Lógicas – Porta XOR / OU EXCLUSIVO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A2F4AA-74F0-4D94-8334-7611C76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B20A-58CA-402A-BC17-92560E950065}" type="slidenum">
              <a:rPr lang="pt-BR" smtClean="0"/>
              <a:t>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DEBAE41-F956-479F-8754-41F5AB321B5D}"/>
              </a:ext>
            </a:extLst>
          </p:cNvPr>
          <p:cNvSpPr txBox="1">
            <a:spLocks/>
          </p:cNvSpPr>
          <p:nvPr/>
        </p:nvSpPr>
        <p:spPr>
          <a:xfrm>
            <a:off x="867123" y="1740767"/>
            <a:ext cx="6655649" cy="30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porta XOR retorna verdadeiro quando um número ímpar de entradas são verdadeiras. Para duas entradas o XOR é verdadeiro se as entradas forem diferentes.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operação de A XOR B pode ser representada algebricamente como A </a:t>
            </a:r>
            <a:r>
              <a:rPr lang="pt-BR" sz="2800" b="0" dirty="0">
                <a:latin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</a:p>
        </p:txBody>
      </p:sp>
      <p:graphicFrame>
        <p:nvGraphicFramePr>
          <p:cNvPr id="14" name="Tabela 20">
            <a:extLst>
              <a:ext uri="{FF2B5EF4-FFF2-40B4-BE49-F238E27FC236}">
                <a16:creationId xmlns:a16="http://schemas.microsoft.com/office/drawing/2014/main" id="{8348AA8A-59B5-4891-B526-40A451813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4541"/>
              </p:ext>
            </p:extLst>
          </p:nvPr>
        </p:nvGraphicFramePr>
        <p:xfrm>
          <a:off x="7981164" y="2259270"/>
          <a:ext cx="243273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800182778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353668893"/>
                    </a:ext>
                  </a:extLst>
                </a:gridCol>
                <a:gridCol w="1490712">
                  <a:extLst>
                    <a:ext uri="{9D8B030D-6E8A-4147-A177-3AD203B41FA5}">
                      <a16:colId xmlns:a16="http://schemas.microsoft.com/office/drawing/2014/main" val="25378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= A </a:t>
                      </a:r>
                      <a:r>
                        <a:rPr lang="pt-BR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Ꚛ</a:t>
                      </a:r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04648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84E93C-3160-4C0C-BD40-25E763F5F997}"/>
              </a:ext>
            </a:extLst>
          </p:cNvPr>
          <p:cNvGrpSpPr/>
          <p:nvPr/>
        </p:nvGrpSpPr>
        <p:grpSpPr>
          <a:xfrm>
            <a:off x="1446898" y="5011627"/>
            <a:ext cx="2755766" cy="1191600"/>
            <a:chOff x="850318" y="4759547"/>
            <a:chExt cx="2755766" cy="1191600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D1F595-3196-4CDC-8EF3-2E1B76480DD5}"/>
                </a:ext>
              </a:extLst>
            </p:cNvPr>
            <p:cNvSpPr txBox="1"/>
            <p:nvPr/>
          </p:nvSpPr>
          <p:spPr>
            <a:xfrm>
              <a:off x="850318" y="4884213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81EED1-850E-4A52-9150-F96DED68AA9B}"/>
                </a:ext>
              </a:extLst>
            </p:cNvPr>
            <p:cNvSpPr txBox="1"/>
            <p:nvPr/>
          </p:nvSpPr>
          <p:spPr>
            <a:xfrm>
              <a:off x="850318" y="5366119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8484C1-DC9C-418E-B5BA-0487630DC77F}"/>
                </a:ext>
              </a:extLst>
            </p:cNvPr>
            <p:cNvSpPr txBox="1"/>
            <p:nvPr/>
          </p:nvSpPr>
          <p:spPr>
            <a:xfrm>
              <a:off x="2794643" y="5124618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AF4AE3B-AA57-4249-9F43-0FF92E5B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59" y="4759547"/>
              <a:ext cx="1986000" cy="119160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7F243E8-EA73-417C-B30F-C28E2A140A92}"/>
              </a:ext>
            </a:extLst>
          </p:cNvPr>
          <p:cNvGrpSpPr/>
          <p:nvPr/>
        </p:nvGrpSpPr>
        <p:grpSpPr>
          <a:xfrm>
            <a:off x="4718735" y="5011627"/>
            <a:ext cx="2804037" cy="1191600"/>
            <a:chOff x="4242194" y="4811171"/>
            <a:chExt cx="2804037" cy="119160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4B39D86-415D-4BB6-A192-17B132A5AB90}"/>
                </a:ext>
              </a:extLst>
            </p:cNvPr>
            <p:cNvSpPr txBox="1"/>
            <p:nvPr/>
          </p:nvSpPr>
          <p:spPr>
            <a:xfrm>
              <a:off x="4254918" y="4924460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9F3001-1235-4751-BC43-17460945C5D9}"/>
                </a:ext>
              </a:extLst>
            </p:cNvPr>
            <p:cNvSpPr txBox="1"/>
            <p:nvPr/>
          </p:nvSpPr>
          <p:spPr>
            <a:xfrm>
              <a:off x="4254918" y="5172053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144793-53AD-4CA0-B310-8630CE3C6ED3}"/>
                </a:ext>
              </a:extLst>
            </p:cNvPr>
            <p:cNvSpPr txBox="1"/>
            <p:nvPr/>
          </p:nvSpPr>
          <p:spPr>
            <a:xfrm>
              <a:off x="4242194" y="5421429"/>
              <a:ext cx="31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CE9A87-6BB8-40A2-BF58-0773FA3BFC06}"/>
                </a:ext>
              </a:extLst>
            </p:cNvPr>
            <p:cNvSpPr txBox="1"/>
            <p:nvPr/>
          </p:nvSpPr>
          <p:spPr>
            <a:xfrm>
              <a:off x="6234790" y="5178404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Saída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E025410-46E8-4CB7-8EFB-625D69C5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246" y="4811171"/>
              <a:ext cx="1986000" cy="1191600"/>
            </a:xfrm>
            <a:prstGeom prst="rect">
              <a:avLst/>
            </a:prstGeom>
          </p:spPr>
        </p:pic>
      </p:grp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1A99B184-4DE3-4E64-81E5-518D1E50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515" y="1840588"/>
            <a:ext cx="2586035" cy="4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C294AE6-AD0B-4C69-8F72-142E1B8DE85E}"/>
              </a:ext>
            </a:extLst>
          </p:cNvPr>
          <p:cNvSpPr txBox="1">
            <a:spLocks/>
          </p:cNvSpPr>
          <p:nvPr/>
        </p:nvSpPr>
        <p:spPr>
          <a:xfrm>
            <a:off x="868180" y="4488299"/>
            <a:ext cx="2819400" cy="46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O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teorema de </a:t>
                </a:r>
                <a:r>
                  <a:rPr lang="pt-B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Morgan define duas leis.</a:t>
                </a:r>
                <a:endParaRPr lang="pt-BR" dirty="0"/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1ª)	O complemento do produto é igual à soma dos complementos.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.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acc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pt-BR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dirty="0"/>
                  <a:t>2ª)	O complemento da soma é igual ao produto dos complementos.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. </m:t>
                      </m:r>
                      <m:acc>
                        <m:accPr>
                          <m:chr m:val="̅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pt-BR" b="1" dirty="0"/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aplicação do teorema pode ser feita com duas ou mais variáveis:</a:t>
                </a:r>
              </a:p>
              <a:p>
                <a:pPr marL="0" indent="0" algn="ctr">
                  <a:buNone/>
                </a:pPr>
                <a:r>
                  <a:rPr lang="pt-BR" dirty="0"/>
                  <a:t>1ª)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𝑨𝑩𝑪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…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r>
                      <a:rPr lang="pt-BR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</a:rPr>
                      <m:t>+…+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acc>
                  </m:oMath>
                </a14:m>
                <a:endParaRPr lang="pt-BR" b="1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pt-BR"/>
                  <a:t>2ª)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acc>
                  </m:oMath>
                </a14:m>
                <a:endParaRPr lang="pt-BR" b="1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62EF6B-0E70-4CEB-8F34-8F4614EBD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0E0C1E-0EF9-3705-FD70-119896A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827057665"/>
      </p:ext>
    </p:extLst>
  </p:cSld>
  <p:clrMapOvr>
    <a:masterClrMapping/>
  </p:clrMapOvr>
  <p:transition spd="slow">
    <p:cov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0F1819FF-B7C1-4824-8ED5-14D4D88D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7" y="6000746"/>
            <a:ext cx="10417963" cy="85725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Podemos ainda fazer um paralelo com teoria de conjuntos, usando o diagrama de </a:t>
            </a:r>
            <a:r>
              <a:rPr lang="pt-BR" dirty="0" err="1"/>
              <a:t>Venn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71F6B-D4A0-4B1A-9D62-6C891441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2483C4-7CCA-4EB6-89AE-3780A109535E}"/>
              </a:ext>
            </a:extLst>
          </p:cNvPr>
          <p:cNvSpPr/>
          <p:nvPr/>
        </p:nvSpPr>
        <p:spPr>
          <a:xfrm>
            <a:off x="1042988" y="2028825"/>
            <a:ext cx="10310812" cy="394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947B20-268F-4118-A228-01B6064E9A3D}"/>
              </a:ext>
            </a:extLst>
          </p:cNvPr>
          <p:cNvSpPr/>
          <p:nvPr/>
        </p:nvSpPr>
        <p:spPr>
          <a:xfrm>
            <a:off x="3431381" y="2416967"/>
            <a:ext cx="3195637" cy="3195637"/>
          </a:xfrm>
          <a:prstGeom prst="ellipse">
            <a:avLst/>
          </a:prstGeom>
          <a:solidFill>
            <a:srgbClr val="B671C1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B4FF9A5-9DC1-40FE-BB8F-7EFE31B84A14}"/>
              </a:ext>
            </a:extLst>
          </p:cNvPr>
          <p:cNvSpPr/>
          <p:nvPr/>
        </p:nvSpPr>
        <p:spPr>
          <a:xfrm>
            <a:off x="5794771" y="2416967"/>
            <a:ext cx="3195637" cy="3195637"/>
          </a:xfrm>
          <a:prstGeom prst="ellipse">
            <a:avLst/>
          </a:prstGeom>
          <a:solidFill>
            <a:srgbClr val="B671C1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2EE4B8-7345-4174-AE84-3E4E7ED9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9169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F1819FF-B7C1-4824-8ED5-14D4D88DF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987" y="6000746"/>
                <a:ext cx="10417963" cy="85725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A operação de multiplicação representa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A operação de adição representa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F1819FF-B7C1-4824-8ED5-14D4D88DF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87" y="6000746"/>
                <a:ext cx="10417963" cy="857254"/>
              </a:xfrm>
              <a:blipFill>
                <a:blip r:embed="rId3"/>
                <a:stretch>
                  <a:fillRect l="-878" t="-15603" b="-17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D4B71F6B-D4A0-4B1A-9D62-6C891441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947B20-268F-4118-A228-01B6064E9A3D}"/>
              </a:ext>
            </a:extLst>
          </p:cNvPr>
          <p:cNvSpPr/>
          <p:nvPr/>
        </p:nvSpPr>
        <p:spPr>
          <a:xfrm>
            <a:off x="2459682" y="4245090"/>
            <a:ext cx="1355009" cy="1355009"/>
          </a:xfrm>
          <a:prstGeom prst="ellipse">
            <a:avLst/>
          </a:prstGeom>
          <a:solidFill>
            <a:srgbClr val="D7B1D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B4FF9A5-9DC1-40FE-BB8F-7EFE31B84A14}"/>
              </a:ext>
            </a:extLst>
          </p:cNvPr>
          <p:cNvSpPr/>
          <p:nvPr/>
        </p:nvSpPr>
        <p:spPr>
          <a:xfrm>
            <a:off x="3433691" y="4245090"/>
            <a:ext cx="1355009" cy="1355009"/>
          </a:xfrm>
          <a:prstGeom prst="ellipse">
            <a:avLst/>
          </a:prstGeom>
          <a:solidFill>
            <a:srgbClr val="D7B1D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860B7A3C-E5D2-40C4-B9EC-2E4784DC9069}"/>
              </a:ext>
            </a:extLst>
          </p:cNvPr>
          <p:cNvSpPr/>
          <p:nvPr/>
        </p:nvSpPr>
        <p:spPr>
          <a:xfrm>
            <a:off x="3441438" y="4467221"/>
            <a:ext cx="351374" cy="910745"/>
          </a:xfrm>
          <a:custGeom>
            <a:avLst/>
            <a:gdLst>
              <a:gd name="connsiteX0" fmla="*/ 409575 w 828675"/>
              <a:gd name="connsiteY0" fmla="*/ 0 h 2147888"/>
              <a:gd name="connsiteX1" fmla="*/ 485775 w 828675"/>
              <a:gd name="connsiteY1" fmla="*/ 95250 h 2147888"/>
              <a:gd name="connsiteX2" fmla="*/ 542925 w 828675"/>
              <a:gd name="connsiteY2" fmla="*/ 161925 h 2147888"/>
              <a:gd name="connsiteX3" fmla="*/ 590550 w 828675"/>
              <a:gd name="connsiteY3" fmla="*/ 238125 h 2147888"/>
              <a:gd name="connsiteX4" fmla="*/ 633412 w 828675"/>
              <a:gd name="connsiteY4" fmla="*/ 304800 h 2147888"/>
              <a:gd name="connsiteX5" fmla="*/ 676275 w 828675"/>
              <a:gd name="connsiteY5" fmla="*/ 395288 h 2147888"/>
              <a:gd name="connsiteX6" fmla="*/ 728662 w 828675"/>
              <a:gd name="connsiteY6" fmla="*/ 500063 h 2147888"/>
              <a:gd name="connsiteX7" fmla="*/ 762000 w 828675"/>
              <a:gd name="connsiteY7" fmla="*/ 609600 h 2147888"/>
              <a:gd name="connsiteX8" fmla="*/ 809625 w 828675"/>
              <a:gd name="connsiteY8" fmla="*/ 814388 h 2147888"/>
              <a:gd name="connsiteX9" fmla="*/ 823912 w 828675"/>
              <a:gd name="connsiteY9" fmla="*/ 966788 h 2147888"/>
              <a:gd name="connsiteX10" fmla="*/ 828675 w 828675"/>
              <a:gd name="connsiteY10" fmla="*/ 1114425 h 2147888"/>
              <a:gd name="connsiteX11" fmla="*/ 823912 w 828675"/>
              <a:gd name="connsiteY11" fmla="*/ 1233488 h 2147888"/>
              <a:gd name="connsiteX12" fmla="*/ 800100 w 828675"/>
              <a:gd name="connsiteY12" fmla="*/ 1376363 h 2147888"/>
              <a:gd name="connsiteX13" fmla="*/ 771525 w 828675"/>
              <a:gd name="connsiteY13" fmla="*/ 1533525 h 2147888"/>
              <a:gd name="connsiteX14" fmla="*/ 704850 w 828675"/>
              <a:gd name="connsiteY14" fmla="*/ 1709738 h 2147888"/>
              <a:gd name="connsiteX15" fmla="*/ 642937 w 828675"/>
              <a:gd name="connsiteY15" fmla="*/ 1847850 h 2147888"/>
              <a:gd name="connsiteX16" fmla="*/ 619125 w 828675"/>
              <a:gd name="connsiteY16" fmla="*/ 1876425 h 2147888"/>
              <a:gd name="connsiteX17" fmla="*/ 571500 w 828675"/>
              <a:gd name="connsiteY17" fmla="*/ 1952625 h 2147888"/>
              <a:gd name="connsiteX18" fmla="*/ 538162 w 828675"/>
              <a:gd name="connsiteY18" fmla="*/ 2000250 h 2147888"/>
              <a:gd name="connsiteX19" fmla="*/ 504825 w 828675"/>
              <a:gd name="connsiteY19" fmla="*/ 2038350 h 2147888"/>
              <a:gd name="connsiteX20" fmla="*/ 457200 w 828675"/>
              <a:gd name="connsiteY20" fmla="*/ 2100263 h 2147888"/>
              <a:gd name="connsiteX21" fmla="*/ 414337 w 828675"/>
              <a:gd name="connsiteY21" fmla="*/ 2147888 h 2147888"/>
              <a:gd name="connsiteX22" fmla="*/ 366712 w 828675"/>
              <a:gd name="connsiteY22" fmla="*/ 2105025 h 2147888"/>
              <a:gd name="connsiteX23" fmla="*/ 295275 w 828675"/>
              <a:gd name="connsiteY23" fmla="*/ 2014538 h 2147888"/>
              <a:gd name="connsiteX24" fmla="*/ 233362 w 828675"/>
              <a:gd name="connsiteY24" fmla="*/ 1905000 h 2147888"/>
              <a:gd name="connsiteX25" fmla="*/ 185737 w 828675"/>
              <a:gd name="connsiteY25" fmla="*/ 1833563 h 2147888"/>
              <a:gd name="connsiteX26" fmla="*/ 138112 w 828675"/>
              <a:gd name="connsiteY26" fmla="*/ 1733550 h 2147888"/>
              <a:gd name="connsiteX27" fmla="*/ 90487 w 828675"/>
              <a:gd name="connsiteY27" fmla="*/ 1619250 h 2147888"/>
              <a:gd name="connsiteX28" fmla="*/ 71437 w 828675"/>
              <a:gd name="connsiteY28" fmla="*/ 1538288 h 2147888"/>
              <a:gd name="connsiteX29" fmla="*/ 33337 w 828675"/>
              <a:gd name="connsiteY29" fmla="*/ 1423988 h 2147888"/>
              <a:gd name="connsiteX30" fmla="*/ 14287 w 828675"/>
              <a:gd name="connsiteY30" fmla="*/ 1314450 h 2147888"/>
              <a:gd name="connsiteX31" fmla="*/ 0 w 828675"/>
              <a:gd name="connsiteY31" fmla="*/ 1200150 h 2147888"/>
              <a:gd name="connsiteX32" fmla="*/ 0 w 828675"/>
              <a:gd name="connsiteY32" fmla="*/ 1085850 h 2147888"/>
              <a:gd name="connsiteX33" fmla="*/ 4762 w 828675"/>
              <a:gd name="connsiteY33" fmla="*/ 923925 h 2147888"/>
              <a:gd name="connsiteX34" fmla="*/ 28575 w 828675"/>
              <a:gd name="connsiteY34" fmla="*/ 809625 h 2147888"/>
              <a:gd name="connsiteX35" fmla="*/ 66675 w 828675"/>
              <a:gd name="connsiteY35" fmla="*/ 647700 h 2147888"/>
              <a:gd name="connsiteX36" fmla="*/ 95250 w 828675"/>
              <a:gd name="connsiteY36" fmla="*/ 542925 h 2147888"/>
              <a:gd name="connsiteX37" fmla="*/ 142875 w 828675"/>
              <a:gd name="connsiteY37" fmla="*/ 423863 h 2147888"/>
              <a:gd name="connsiteX38" fmla="*/ 185737 w 828675"/>
              <a:gd name="connsiteY38" fmla="*/ 333375 h 2147888"/>
              <a:gd name="connsiteX39" fmla="*/ 223837 w 828675"/>
              <a:gd name="connsiteY39" fmla="*/ 266700 h 2147888"/>
              <a:gd name="connsiteX40" fmla="*/ 271462 w 828675"/>
              <a:gd name="connsiteY40" fmla="*/ 190500 h 2147888"/>
              <a:gd name="connsiteX41" fmla="*/ 328612 w 828675"/>
              <a:gd name="connsiteY41" fmla="*/ 109538 h 2147888"/>
              <a:gd name="connsiteX42" fmla="*/ 381000 w 828675"/>
              <a:gd name="connsiteY42" fmla="*/ 52388 h 2147888"/>
              <a:gd name="connsiteX43" fmla="*/ 409575 w 828675"/>
              <a:gd name="connsiteY43" fmla="*/ 0 h 214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8675" h="2147888">
                <a:moveTo>
                  <a:pt x="409575" y="0"/>
                </a:moveTo>
                <a:lnTo>
                  <a:pt x="485775" y="95250"/>
                </a:lnTo>
                <a:lnTo>
                  <a:pt x="542925" y="161925"/>
                </a:lnTo>
                <a:lnTo>
                  <a:pt x="590550" y="238125"/>
                </a:lnTo>
                <a:lnTo>
                  <a:pt x="633412" y="304800"/>
                </a:lnTo>
                <a:lnTo>
                  <a:pt x="676275" y="395288"/>
                </a:lnTo>
                <a:lnTo>
                  <a:pt x="728662" y="500063"/>
                </a:lnTo>
                <a:lnTo>
                  <a:pt x="762000" y="609600"/>
                </a:lnTo>
                <a:lnTo>
                  <a:pt x="809625" y="814388"/>
                </a:lnTo>
                <a:lnTo>
                  <a:pt x="823912" y="966788"/>
                </a:lnTo>
                <a:lnTo>
                  <a:pt x="828675" y="1114425"/>
                </a:lnTo>
                <a:lnTo>
                  <a:pt x="823912" y="1233488"/>
                </a:lnTo>
                <a:lnTo>
                  <a:pt x="800100" y="1376363"/>
                </a:lnTo>
                <a:lnTo>
                  <a:pt x="771525" y="1533525"/>
                </a:lnTo>
                <a:lnTo>
                  <a:pt x="704850" y="1709738"/>
                </a:lnTo>
                <a:lnTo>
                  <a:pt x="642937" y="1847850"/>
                </a:lnTo>
                <a:lnTo>
                  <a:pt x="619125" y="1876425"/>
                </a:lnTo>
                <a:lnTo>
                  <a:pt x="571500" y="1952625"/>
                </a:lnTo>
                <a:lnTo>
                  <a:pt x="538162" y="2000250"/>
                </a:lnTo>
                <a:lnTo>
                  <a:pt x="504825" y="2038350"/>
                </a:lnTo>
                <a:lnTo>
                  <a:pt x="457200" y="2100263"/>
                </a:lnTo>
                <a:lnTo>
                  <a:pt x="414337" y="2147888"/>
                </a:lnTo>
                <a:lnTo>
                  <a:pt x="366712" y="2105025"/>
                </a:lnTo>
                <a:lnTo>
                  <a:pt x="295275" y="2014538"/>
                </a:lnTo>
                <a:lnTo>
                  <a:pt x="233362" y="1905000"/>
                </a:lnTo>
                <a:lnTo>
                  <a:pt x="185737" y="1833563"/>
                </a:lnTo>
                <a:lnTo>
                  <a:pt x="138112" y="1733550"/>
                </a:lnTo>
                <a:lnTo>
                  <a:pt x="90487" y="1619250"/>
                </a:lnTo>
                <a:lnTo>
                  <a:pt x="71437" y="1538288"/>
                </a:lnTo>
                <a:lnTo>
                  <a:pt x="33337" y="1423988"/>
                </a:lnTo>
                <a:lnTo>
                  <a:pt x="14287" y="1314450"/>
                </a:lnTo>
                <a:lnTo>
                  <a:pt x="0" y="1200150"/>
                </a:lnTo>
                <a:lnTo>
                  <a:pt x="0" y="1085850"/>
                </a:lnTo>
                <a:lnTo>
                  <a:pt x="4762" y="923925"/>
                </a:lnTo>
                <a:lnTo>
                  <a:pt x="28575" y="809625"/>
                </a:lnTo>
                <a:lnTo>
                  <a:pt x="66675" y="647700"/>
                </a:lnTo>
                <a:lnTo>
                  <a:pt x="95250" y="542925"/>
                </a:lnTo>
                <a:lnTo>
                  <a:pt x="142875" y="423863"/>
                </a:lnTo>
                <a:lnTo>
                  <a:pt x="185737" y="333375"/>
                </a:lnTo>
                <a:lnTo>
                  <a:pt x="223837" y="266700"/>
                </a:lnTo>
                <a:lnTo>
                  <a:pt x="271462" y="190500"/>
                </a:lnTo>
                <a:lnTo>
                  <a:pt x="328612" y="109538"/>
                </a:lnTo>
                <a:lnTo>
                  <a:pt x="381000" y="52388"/>
                </a:lnTo>
                <a:lnTo>
                  <a:pt x="40957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99CAD5-5DB2-42BC-BED3-08DFF6C691D7}"/>
              </a:ext>
            </a:extLst>
          </p:cNvPr>
          <p:cNvSpPr/>
          <p:nvPr/>
        </p:nvSpPr>
        <p:spPr>
          <a:xfrm>
            <a:off x="1874050" y="3937556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4256646-5AD8-4234-AC8F-512448F1F5A0}"/>
              </a:ext>
            </a:extLst>
          </p:cNvPr>
          <p:cNvSpPr/>
          <p:nvPr/>
        </p:nvSpPr>
        <p:spPr>
          <a:xfrm>
            <a:off x="3433691" y="2041164"/>
            <a:ext cx="1355009" cy="1355009"/>
          </a:xfrm>
          <a:prstGeom prst="ellipse">
            <a:avLst/>
          </a:prstGeom>
          <a:solidFill>
            <a:srgbClr val="D7B1D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CD01F6-3C58-4F08-A7C8-3B63F811EC2A}"/>
              </a:ext>
            </a:extLst>
          </p:cNvPr>
          <p:cNvSpPr/>
          <p:nvPr/>
        </p:nvSpPr>
        <p:spPr>
          <a:xfrm>
            <a:off x="1874050" y="1733630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F58CF16-2469-4534-83CA-784DEA23139F}"/>
              </a:ext>
            </a:extLst>
          </p:cNvPr>
          <p:cNvSpPr/>
          <p:nvPr/>
        </p:nvSpPr>
        <p:spPr>
          <a:xfrm>
            <a:off x="7417432" y="2041164"/>
            <a:ext cx="1355009" cy="1355009"/>
          </a:xfrm>
          <a:prstGeom prst="ellipse">
            <a:avLst/>
          </a:prstGeom>
          <a:solidFill>
            <a:srgbClr val="D7B1D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2314D93-AEF5-4785-9442-038776E6F8AE}"/>
              </a:ext>
            </a:extLst>
          </p:cNvPr>
          <p:cNvSpPr/>
          <p:nvPr/>
        </p:nvSpPr>
        <p:spPr>
          <a:xfrm>
            <a:off x="8391441" y="2041164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B8514A-94B7-4785-A3A4-8E4019134C62}"/>
              </a:ext>
            </a:extLst>
          </p:cNvPr>
          <p:cNvSpPr/>
          <p:nvPr/>
        </p:nvSpPr>
        <p:spPr>
          <a:xfrm>
            <a:off x="6831800" y="1733630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528CE6E-4B80-4DF8-8735-EDE7B2295B60}"/>
              </a:ext>
            </a:extLst>
          </p:cNvPr>
          <p:cNvSpPr/>
          <p:nvPr/>
        </p:nvSpPr>
        <p:spPr>
          <a:xfrm>
            <a:off x="7417432" y="4263139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D20720F-AB58-4BBC-9DB6-18245BFFF3A9}"/>
              </a:ext>
            </a:extLst>
          </p:cNvPr>
          <p:cNvSpPr/>
          <p:nvPr/>
        </p:nvSpPr>
        <p:spPr>
          <a:xfrm>
            <a:off x="8391441" y="4263139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88AC51-FF66-42B1-8099-504AE59B3D07}"/>
              </a:ext>
            </a:extLst>
          </p:cNvPr>
          <p:cNvSpPr/>
          <p:nvPr/>
        </p:nvSpPr>
        <p:spPr>
          <a:xfrm>
            <a:off x="6831800" y="3955605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F0EDF9-087F-44DD-A609-8A3AA920A5FC}"/>
              </a:ext>
            </a:extLst>
          </p:cNvPr>
          <p:cNvSpPr txBox="1"/>
          <p:nvPr/>
        </p:nvSpPr>
        <p:spPr>
          <a:xfrm>
            <a:off x="1911959" y="1733630"/>
            <a:ext cx="5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06B0ED2-BB34-4997-B2AD-C5458DADF499}"/>
              </a:ext>
            </a:extLst>
          </p:cNvPr>
          <p:cNvSpPr txBox="1"/>
          <p:nvPr/>
        </p:nvSpPr>
        <p:spPr>
          <a:xfrm>
            <a:off x="6869709" y="1721752"/>
            <a:ext cx="5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3806544-58EA-4196-B8A6-7D4D5518F2E2}"/>
              </a:ext>
            </a:extLst>
          </p:cNvPr>
          <p:cNvSpPr txBox="1"/>
          <p:nvPr/>
        </p:nvSpPr>
        <p:spPr>
          <a:xfrm>
            <a:off x="1853735" y="3944001"/>
            <a:ext cx="113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 B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88AF62-F5DA-43AD-AB6D-A95C6D8472DF}"/>
              </a:ext>
            </a:extLst>
          </p:cNvPr>
          <p:cNvSpPr txBox="1"/>
          <p:nvPr/>
        </p:nvSpPr>
        <p:spPr>
          <a:xfrm>
            <a:off x="6811485" y="3951630"/>
            <a:ext cx="113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9C7C46F-2D45-42CB-A44E-6A9ABAFCA7B9}"/>
              </a:ext>
            </a:extLst>
          </p:cNvPr>
          <p:cNvSpPr/>
          <p:nvPr/>
        </p:nvSpPr>
        <p:spPr>
          <a:xfrm>
            <a:off x="2459682" y="2041164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562F20-4831-89EF-2368-B877C65F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8230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0F1819FF-B7C1-4824-8ED5-14D4D88D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7" y="6000746"/>
            <a:ext cx="10417963" cy="8572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complemento de A e B equivale ao ∉.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71F6B-D4A0-4B1A-9D62-6C891441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99CAD5-5DB2-42BC-BED3-08DFF6C691D7}"/>
              </a:ext>
            </a:extLst>
          </p:cNvPr>
          <p:cNvSpPr/>
          <p:nvPr/>
        </p:nvSpPr>
        <p:spPr>
          <a:xfrm>
            <a:off x="1874050" y="3937556"/>
            <a:ext cx="3486150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4256646-5AD8-4234-AC8F-512448F1F5A0}"/>
              </a:ext>
            </a:extLst>
          </p:cNvPr>
          <p:cNvSpPr/>
          <p:nvPr/>
        </p:nvSpPr>
        <p:spPr>
          <a:xfrm>
            <a:off x="3433691" y="2041164"/>
            <a:ext cx="1355009" cy="1355009"/>
          </a:xfrm>
          <a:prstGeom prst="ellipse">
            <a:avLst/>
          </a:prstGeom>
          <a:solidFill>
            <a:srgbClr val="D7B1D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CD01F6-3C58-4F08-A7C8-3B63F811EC2A}"/>
              </a:ext>
            </a:extLst>
          </p:cNvPr>
          <p:cNvSpPr/>
          <p:nvPr/>
        </p:nvSpPr>
        <p:spPr>
          <a:xfrm>
            <a:off x="1874050" y="1733630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F58CF16-2469-4534-83CA-784DEA23139F}"/>
              </a:ext>
            </a:extLst>
          </p:cNvPr>
          <p:cNvSpPr/>
          <p:nvPr/>
        </p:nvSpPr>
        <p:spPr>
          <a:xfrm>
            <a:off x="7417432" y="2041164"/>
            <a:ext cx="1355009" cy="1355009"/>
          </a:xfrm>
          <a:prstGeom prst="ellipse">
            <a:avLst/>
          </a:prstGeom>
          <a:solidFill>
            <a:srgbClr val="D7B1D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2314D93-AEF5-4785-9442-038776E6F8AE}"/>
              </a:ext>
            </a:extLst>
          </p:cNvPr>
          <p:cNvSpPr/>
          <p:nvPr/>
        </p:nvSpPr>
        <p:spPr>
          <a:xfrm>
            <a:off x="8391441" y="2041164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B8514A-94B7-4785-A3A4-8E4019134C62}"/>
              </a:ext>
            </a:extLst>
          </p:cNvPr>
          <p:cNvSpPr/>
          <p:nvPr/>
        </p:nvSpPr>
        <p:spPr>
          <a:xfrm>
            <a:off x="6831800" y="1733630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88AC51-FF66-42B1-8099-504AE59B3D07}"/>
              </a:ext>
            </a:extLst>
          </p:cNvPr>
          <p:cNvSpPr/>
          <p:nvPr/>
        </p:nvSpPr>
        <p:spPr>
          <a:xfrm>
            <a:off x="6831800" y="3955605"/>
            <a:ext cx="3486150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F0EDF9-087F-44DD-A609-8A3AA920A5FC}"/>
              </a:ext>
            </a:extLst>
          </p:cNvPr>
          <p:cNvSpPr txBox="1"/>
          <p:nvPr/>
        </p:nvSpPr>
        <p:spPr>
          <a:xfrm>
            <a:off x="1911959" y="1733630"/>
            <a:ext cx="5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06B0ED2-BB34-4997-B2AD-C5458DADF499}"/>
              </a:ext>
            </a:extLst>
          </p:cNvPr>
          <p:cNvSpPr txBox="1"/>
          <p:nvPr/>
        </p:nvSpPr>
        <p:spPr>
          <a:xfrm>
            <a:off x="6869709" y="1721752"/>
            <a:ext cx="5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3806544-58EA-4196-B8A6-7D4D5518F2E2}"/>
                  </a:ext>
                </a:extLst>
              </p:cNvPr>
              <p:cNvSpPr txBox="1"/>
              <p:nvPr/>
            </p:nvSpPr>
            <p:spPr>
              <a:xfrm>
                <a:off x="1853735" y="3944001"/>
                <a:ext cx="1136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pt-B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3806544-58EA-4196-B8A6-7D4D5518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35" y="3944001"/>
                <a:ext cx="113607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988AF62-F5DA-43AD-AB6D-A95C6D8472DF}"/>
                  </a:ext>
                </a:extLst>
              </p:cNvPr>
              <p:cNvSpPr txBox="1"/>
              <p:nvPr/>
            </p:nvSpPr>
            <p:spPr>
              <a:xfrm>
                <a:off x="6811485" y="3951630"/>
                <a:ext cx="1136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988AF62-F5DA-43AD-AB6D-A95C6D847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85" y="3951630"/>
                <a:ext cx="11360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69C7C46F-2D45-42CB-A44E-6A9ABAFCA7B9}"/>
              </a:ext>
            </a:extLst>
          </p:cNvPr>
          <p:cNvSpPr/>
          <p:nvPr/>
        </p:nvSpPr>
        <p:spPr>
          <a:xfrm>
            <a:off x="2459682" y="2041164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B4FF9A5-9DC1-40FE-BB8F-7EFE31B84A14}"/>
              </a:ext>
            </a:extLst>
          </p:cNvPr>
          <p:cNvSpPr/>
          <p:nvPr/>
        </p:nvSpPr>
        <p:spPr>
          <a:xfrm>
            <a:off x="3433691" y="4245090"/>
            <a:ext cx="1355009" cy="1355009"/>
          </a:xfrm>
          <a:prstGeom prst="ellipse">
            <a:avLst/>
          </a:prstGeom>
          <a:solidFill>
            <a:srgbClr val="6F22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528CE6E-4B80-4DF8-8735-EDE7B2295B60}"/>
              </a:ext>
            </a:extLst>
          </p:cNvPr>
          <p:cNvSpPr/>
          <p:nvPr/>
        </p:nvSpPr>
        <p:spPr>
          <a:xfrm>
            <a:off x="7417432" y="4263139"/>
            <a:ext cx="1355009" cy="1355009"/>
          </a:xfrm>
          <a:prstGeom prst="ellipse">
            <a:avLst/>
          </a:prstGeom>
          <a:solidFill>
            <a:srgbClr val="6F22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947B20-268F-4118-A228-01B6064E9A3D}"/>
              </a:ext>
            </a:extLst>
          </p:cNvPr>
          <p:cNvSpPr/>
          <p:nvPr/>
        </p:nvSpPr>
        <p:spPr>
          <a:xfrm>
            <a:off x="2459682" y="4245090"/>
            <a:ext cx="1355009" cy="1355009"/>
          </a:xfrm>
          <a:prstGeom prst="ellipse">
            <a:avLst/>
          </a:prstGeom>
          <a:solidFill>
            <a:srgbClr val="EA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D20720F-AB58-4BBC-9DB6-18245BFFF3A9}"/>
              </a:ext>
            </a:extLst>
          </p:cNvPr>
          <p:cNvSpPr/>
          <p:nvPr/>
        </p:nvSpPr>
        <p:spPr>
          <a:xfrm>
            <a:off x="8391441" y="4263139"/>
            <a:ext cx="1355009" cy="1355009"/>
          </a:xfrm>
          <a:prstGeom prst="ellipse">
            <a:avLst/>
          </a:prstGeom>
          <a:solidFill>
            <a:srgbClr val="EA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BABDED-C7EA-20E0-9A42-765E7F07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30889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F1819FF-B7C1-4824-8ED5-14D4D88DF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987" y="6000746"/>
                <a:ext cx="10417963" cy="65405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1ª Lei de </a:t>
                </a:r>
                <a:r>
                  <a:rPr lang="pt-BR" dirty="0" err="1"/>
                  <a:t>De</a:t>
                </a:r>
                <a:r>
                  <a:rPr lang="pt-BR" dirty="0"/>
                  <a:t> Morgan: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F1819FF-B7C1-4824-8ED5-14D4D88DF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87" y="6000746"/>
                <a:ext cx="10417963" cy="654054"/>
              </a:xfrm>
              <a:blipFill>
                <a:blip r:embed="rId3"/>
                <a:stretch>
                  <a:fillRect l="-1053" t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D4B71F6B-D4A0-4B1A-9D62-6C891441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99CAD5-5DB2-42BC-BED3-08DFF6C691D7}"/>
              </a:ext>
            </a:extLst>
          </p:cNvPr>
          <p:cNvSpPr/>
          <p:nvPr/>
        </p:nvSpPr>
        <p:spPr>
          <a:xfrm>
            <a:off x="1874050" y="3937556"/>
            <a:ext cx="3486150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CD01F6-3C58-4F08-A7C8-3B63F811EC2A}"/>
              </a:ext>
            </a:extLst>
          </p:cNvPr>
          <p:cNvSpPr/>
          <p:nvPr/>
        </p:nvSpPr>
        <p:spPr>
          <a:xfrm>
            <a:off x="1874050" y="1733630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B8514A-94B7-4785-A3A4-8E4019134C62}"/>
              </a:ext>
            </a:extLst>
          </p:cNvPr>
          <p:cNvSpPr/>
          <p:nvPr/>
        </p:nvSpPr>
        <p:spPr>
          <a:xfrm>
            <a:off x="6831800" y="1733630"/>
            <a:ext cx="1726413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06B0ED2-BB34-4997-B2AD-C5458DADF499}"/>
                  </a:ext>
                </a:extLst>
              </p:cNvPr>
              <p:cNvSpPr txBox="1"/>
              <p:nvPr/>
            </p:nvSpPr>
            <p:spPr>
              <a:xfrm>
                <a:off x="6769693" y="1721752"/>
                <a:ext cx="5098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pt-B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06B0ED2-BB34-4997-B2AD-C5458DAD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693" y="1721752"/>
                <a:ext cx="5098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3806544-58EA-4196-B8A6-7D4D5518F2E2}"/>
                  </a:ext>
                </a:extLst>
              </p:cNvPr>
              <p:cNvSpPr txBox="1"/>
              <p:nvPr/>
            </p:nvSpPr>
            <p:spPr>
              <a:xfrm>
                <a:off x="1853735" y="3944001"/>
                <a:ext cx="1136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. </m:t>
                          </m:r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3806544-58EA-4196-B8A6-7D4D5518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35" y="3944001"/>
                <a:ext cx="1136078" cy="461665"/>
              </a:xfrm>
              <a:prstGeom prst="rect">
                <a:avLst/>
              </a:prstGeom>
              <a:blipFill>
                <a:blip r:embed="rId5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3B4FF9A5-9DC1-40FE-BB8F-7EFE31B84A14}"/>
              </a:ext>
            </a:extLst>
          </p:cNvPr>
          <p:cNvSpPr/>
          <p:nvPr/>
        </p:nvSpPr>
        <p:spPr>
          <a:xfrm>
            <a:off x="3433691" y="4245090"/>
            <a:ext cx="1355009" cy="1355009"/>
          </a:xfrm>
          <a:prstGeom prst="ellipse">
            <a:avLst/>
          </a:prstGeom>
          <a:solidFill>
            <a:srgbClr val="6F227C"/>
          </a:solidFill>
          <a:ln w="28575"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947B20-268F-4118-A228-01B6064E9A3D}"/>
              </a:ext>
            </a:extLst>
          </p:cNvPr>
          <p:cNvSpPr/>
          <p:nvPr/>
        </p:nvSpPr>
        <p:spPr>
          <a:xfrm>
            <a:off x="2459682" y="4245090"/>
            <a:ext cx="1355009" cy="1355009"/>
          </a:xfrm>
          <a:prstGeom prst="ellipse">
            <a:avLst/>
          </a:prstGeom>
          <a:solidFill>
            <a:srgbClr val="6F227C"/>
          </a:solidFill>
          <a:ln w="28575"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885E5D7-6EC5-4E93-AF21-E58E636FC032}"/>
              </a:ext>
            </a:extLst>
          </p:cNvPr>
          <p:cNvSpPr txBox="1"/>
          <p:nvPr/>
        </p:nvSpPr>
        <p:spPr>
          <a:xfrm>
            <a:off x="1853735" y="1733630"/>
            <a:ext cx="113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 B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4B52CFB-91D7-473C-8E55-A72A3261624B}"/>
              </a:ext>
            </a:extLst>
          </p:cNvPr>
          <p:cNvSpPr/>
          <p:nvPr/>
        </p:nvSpPr>
        <p:spPr>
          <a:xfrm>
            <a:off x="6831800" y="3937556"/>
            <a:ext cx="3486150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5CE77CA-0034-4EDD-AA50-BCF8F388E9C2}"/>
                  </a:ext>
                </a:extLst>
              </p:cNvPr>
              <p:cNvSpPr txBox="1"/>
              <p:nvPr/>
            </p:nvSpPr>
            <p:spPr>
              <a:xfrm>
                <a:off x="6811485" y="3944001"/>
                <a:ext cx="1136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  <m:r>
                        <a:rPr lang="pt-B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5CE77CA-0034-4EDD-AA50-BCF8F388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85" y="3944001"/>
                <a:ext cx="1136078" cy="461665"/>
              </a:xfrm>
              <a:prstGeom prst="rect">
                <a:avLst/>
              </a:prstGeom>
              <a:blipFill>
                <a:blip r:embed="rId6"/>
                <a:stretch>
                  <a:fillRect l="-1070" r="-251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>
            <a:extLst>
              <a:ext uri="{FF2B5EF4-FFF2-40B4-BE49-F238E27FC236}">
                <a16:creationId xmlns:a16="http://schemas.microsoft.com/office/drawing/2014/main" id="{62C28123-1EF8-46D6-B241-17E7504DBD26}"/>
              </a:ext>
            </a:extLst>
          </p:cNvPr>
          <p:cNvSpPr/>
          <p:nvPr/>
        </p:nvSpPr>
        <p:spPr>
          <a:xfrm>
            <a:off x="8591537" y="1733630"/>
            <a:ext cx="1726413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18066E9-39F7-4B16-A4AB-DA4C1D3A1CCD}"/>
                  </a:ext>
                </a:extLst>
              </p:cNvPr>
              <p:cNvSpPr txBox="1"/>
              <p:nvPr/>
            </p:nvSpPr>
            <p:spPr>
              <a:xfrm>
                <a:off x="8515142" y="1721752"/>
                <a:ext cx="5098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18066E9-39F7-4B16-A4AB-DA4C1D3A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42" y="1721752"/>
                <a:ext cx="5098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>
            <a:extLst>
              <a:ext uri="{FF2B5EF4-FFF2-40B4-BE49-F238E27FC236}">
                <a16:creationId xmlns:a16="http://schemas.microsoft.com/office/drawing/2014/main" id="{135636F2-C594-4FA9-8394-FC685C2B72F2}"/>
              </a:ext>
            </a:extLst>
          </p:cNvPr>
          <p:cNvSpPr/>
          <p:nvPr/>
        </p:nvSpPr>
        <p:spPr>
          <a:xfrm>
            <a:off x="7600157" y="2431614"/>
            <a:ext cx="694811" cy="694811"/>
          </a:xfrm>
          <a:prstGeom prst="ellipse">
            <a:avLst/>
          </a:prstGeom>
          <a:solidFill>
            <a:srgbClr val="6F227C"/>
          </a:solidFill>
          <a:ln w="28575"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879DDB4-E9DA-40A5-9420-ACB53752C41D}"/>
              </a:ext>
            </a:extLst>
          </p:cNvPr>
          <p:cNvSpPr/>
          <p:nvPr/>
        </p:nvSpPr>
        <p:spPr>
          <a:xfrm>
            <a:off x="8862822" y="2431257"/>
            <a:ext cx="694811" cy="694811"/>
          </a:xfrm>
          <a:prstGeom prst="ellipse">
            <a:avLst/>
          </a:prstGeom>
          <a:solidFill>
            <a:srgbClr val="6F227C"/>
          </a:solidFill>
          <a:ln w="28575"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ACE4090-EDC4-43C2-8E03-329497446DB7}"/>
              </a:ext>
            </a:extLst>
          </p:cNvPr>
          <p:cNvSpPr/>
          <p:nvPr/>
        </p:nvSpPr>
        <p:spPr>
          <a:xfrm>
            <a:off x="9363363" y="2442115"/>
            <a:ext cx="694811" cy="694811"/>
          </a:xfrm>
          <a:prstGeom prst="ellipse">
            <a:avLst/>
          </a:prstGeom>
          <a:solidFill>
            <a:srgbClr val="D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CB61F3A-D3E9-415E-AD5B-DD8C39B065A5}"/>
              </a:ext>
            </a:extLst>
          </p:cNvPr>
          <p:cNvSpPr/>
          <p:nvPr/>
        </p:nvSpPr>
        <p:spPr>
          <a:xfrm>
            <a:off x="2459682" y="2061770"/>
            <a:ext cx="1355009" cy="1355009"/>
          </a:xfrm>
          <a:prstGeom prst="ellipse">
            <a:avLst/>
          </a:prstGeom>
          <a:solidFill>
            <a:srgbClr val="B671C1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193D7B5-7CC5-488C-BC57-8D3B1D8E6B86}"/>
              </a:ext>
            </a:extLst>
          </p:cNvPr>
          <p:cNvSpPr/>
          <p:nvPr/>
        </p:nvSpPr>
        <p:spPr>
          <a:xfrm>
            <a:off x="3433691" y="2061770"/>
            <a:ext cx="1355009" cy="1355009"/>
          </a:xfrm>
          <a:prstGeom prst="ellipse">
            <a:avLst/>
          </a:prstGeom>
          <a:solidFill>
            <a:srgbClr val="B671C1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B8AFB4EA-7277-4A6B-BEB0-62B5682FEC80}"/>
              </a:ext>
            </a:extLst>
          </p:cNvPr>
          <p:cNvSpPr/>
          <p:nvPr/>
        </p:nvSpPr>
        <p:spPr>
          <a:xfrm>
            <a:off x="3441438" y="2283901"/>
            <a:ext cx="351374" cy="910745"/>
          </a:xfrm>
          <a:custGeom>
            <a:avLst/>
            <a:gdLst>
              <a:gd name="connsiteX0" fmla="*/ 409575 w 828675"/>
              <a:gd name="connsiteY0" fmla="*/ 0 h 2147888"/>
              <a:gd name="connsiteX1" fmla="*/ 485775 w 828675"/>
              <a:gd name="connsiteY1" fmla="*/ 95250 h 2147888"/>
              <a:gd name="connsiteX2" fmla="*/ 542925 w 828675"/>
              <a:gd name="connsiteY2" fmla="*/ 161925 h 2147888"/>
              <a:gd name="connsiteX3" fmla="*/ 590550 w 828675"/>
              <a:gd name="connsiteY3" fmla="*/ 238125 h 2147888"/>
              <a:gd name="connsiteX4" fmla="*/ 633412 w 828675"/>
              <a:gd name="connsiteY4" fmla="*/ 304800 h 2147888"/>
              <a:gd name="connsiteX5" fmla="*/ 676275 w 828675"/>
              <a:gd name="connsiteY5" fmla="*/ 395288 h 2147888"/>
              <a:gd name="connsiteX6" fmla="*/ 728662 w 828675"/>
              <a:gd name="connsiteY6" fmla="*/ 500063 h 2147888"/>
              <a:gd name="connsiteX7" fmla="*/ 762000 w 828675"/>
              <a:gd name="connsiteY7" fmla="*/ 609600 h 2147888"/>
              <a:gd name="connsiteX8" fmla="*/ 809625 w 828675"/>
              <a:gd name="connsiteY8" fmla="*/ 814388 h 2147888"/>
              <a:gd name="connsiteX9" fmla="*/ 823912 w 828675"/>
              <a:gd name="connsiteY9" fmla="*/ 966788 h 2147888"/>
              <a:gd name="connsiteX10" fmla="*/ 828675 w 828675"/>
              <a:gd name="connsiteY10" fmla="*/ 1114425 h 2147888"/>
              <a:gd name="connsiteX11" fmla="*/ 823912 w 828675"/>
              <a:gd name="connsiteY11" fmla="*/ 1233488 h 2147888"/>
              <a:gd name="connsiteX12" fmla="*/ 800100 w 828675"/>
              <a:gd name="connsiteY12" fmla="*/ 1376363 h 2147888"/>
              <a:gd name="connsiteX13" fmla="*/ 771525 w 828675"/>
              <a:gd name="connsiteY13" fmla="*/ 1533525 h 2147888"/>
              <a:gd name="connsiteX14" fmla="*/ 704850 w 828675"/>
              <a:gd name="connsiteY14" fmla="*/ 1709738 h 2147888"/>
              <a:gd name="connsiteX15" fmla="*/ 642937 w 828675"/>
              <a:gd name="connsiteY15" fmla="*/ 1847850 h 2147888"/>
              <a:gd name="connsiteX16" fmla="*/ 619125 w 828675"/>
              <a:gd name="connsiteY16" fmla="*/ 1876425 h 2147888"/>
              <a:gd name="connsiteX17" fmla="*/ 571500 w 828675"/>
              <a:gd name="connsiteY17" fmla="*/ 1952625 h 2147888"/>
              <a:gd name="connsiteX18" fmla="*/ 538162 w 828675"/>
              <a:gd name="connsiteY18" fmla="*/ 2000250 h 2147888"/>
              <a:gd name="connsiteX19" fmla="*/ 504825 w 828675"/>
              <a:gd name="connsiteY19" fmla="*/ 2038350 h 2147888"/>
              <a:gd name="connsiteX20" fmla="*/ 457200 w 828675"/>
              <a:gd name="connsiteY20" fmla="*/ 2100263 h 2147888"/>
              <a:gd name="connsiteX21" fmla="*/ 414337 w 828675"/>
              <a:gd name="connsiteY21" fmla="*/ 2147888 h 2147888"/>
              <a:gd name="connsiteX22" fmla="*/ 366712 w 828675"/>
              <a:gd name="connsiteY22" fmla="*/ 2105025 h 2147888"/>
              <a:gd name="connsiteX23" fmla="*/ 295275 w 828675"/>
              <a:gd name="connsiteY23" fmla="*/ 2014538 h 2147888"/>
              <a:gd name="connsiteX24" fmla="*/ 233362 w 828675"/>
              <a:gd name="connsiteY24" fmla="*/ 1905000 h 2147888"/>
              <a:gd name="connsiteX25" fmla="*/ 185737 w 828675"/>
              <a:gd name="connsiteY25" fmla="*/ 1833563 h 2147888"/>
              <a:gd name="connsiteX26" fmla="*/ 138112 w 828675"/>
              <a:gd name="connsiteY26" fmla="*/ 1733550 h 2147888"/>
              <a:gd name="connsiteX27" fmla="*/ 90487 w 828675"/>
              <a:gd name="connsiteY27" fmla="*/ 1619250 h 2147888"/>
              <a:gd name="connsiteX28" fmla="*/ 71437 w 828675"/>
              <a:gd name="connsiteY28" fmla="*/ 1538288 h 2147888"/>
              <a:gd name="connsiteX29" fmla="*/ 33337 w 828675"/>
              <a:gd name="connsiteY29" fmla="*/ 1423988 h 2147888"/>
              <a:gd name="connsiteX30" fmla="*/ 14287 w 828675"/>
              <a:gd name="connsiteY30" fmla="*/ 1314450 h 2147888"/>
              <a:gd name="connsiteX31" fmla="*/ 0 w 828675"/>
              <a:gd name="connsiteY31" fmla="*/ 1200150 h 2147888"/>
              <a:gd name="connsiteX32" fmla="*/ 0 w 828675"/>
              <a:gd name="connsiteY32" fmla="*/ 1085850 h 2147888"/>
              <a:gd name="connsiteX33" fmla="*/ 4762 w 828675"/>
              <a:gd name="connsiteY33" fmla="*/ 923925 h 2147888"/>
              <a:gd name="connsiteX34" fmla="*/ 28575 w 828675"/>
              <a:gd name="connsiteY34" fmla="*/ 809625 h 2147888"/>
              <a:gd name="connsiteX35" fmla="*/ 66675 w 828675"/>
              <a:gd name="connsiteY35" fmla="*/ 647700 h 2147888"/>
              <a:gd name="connsiteX36" fmla="*/ 95250 w 828675"/>
              <a:gd name="connsiteY36" fmla="*/ 542925 h 2147888"/>
              <a:gd name="connsiteX37" fmla="*/ 142875 w 828675"/>
              <a:gd name="connsiteY37" fmla="*/ 423863 h 2147888"/>
              <a:gd name="connsiteX38" fmla="*/ 185737 w 828675"/>
              <a:gd name="connsiteY38" fmla="*/ 333375 h 2147888"/>
              <a:gd name="connsiteX39" fmla="*/ 223837 w 828675"/>
              <a:gd name="connsiteY39" fmla="*/ 266700 h 2147888"/>
              <a:gd name="connsiteX40" fmla="*/ 271462 w 828675"/>
              <a:gd name="connsiteY40" fmla="*/ 190500 h 2147888"/>
              <a:gd name="connsiteX41" fmla="*/ 328612 w 828675"/>
              <a:gd name="connsiteY41" fmla="*/ 109538 h 2147888"/>
              <a:gd name="connsiteX42" fmla="*/ 381000 w 828675"/>
              <a:gd name="connsiteY42" fmla="*/ 52388 h 2147888"/>
              <a:gd name="connsiteX43" fmla="*/ 409575 w 828675"/>
              <a:gd name="connsiteY43" fmla="*/ 0 h 214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8675" h="2147888">
                <a:moveTo>
                  <a:pt x="409575" y="0"/>
                </a:moveTo>
                <a:lnTo>
                  <a:pt x="485775" y="95250"/>
                </a:lnTo>
                <a:lnTo>
                  <a:pt x="542925" y="161925"/>
                </a:lnTo>
                <a:lnTo>
                  <a:pt x="590550" y="238125"/>
                </a:lnTo>
                <a:lnTo>
                  <a:pt x="633412" y="304800"/>
                </a:lnTo>
                <a:lnTo>
                  <a:pt x="676275" y="395288"/>
                </a:lnTo>
                <a:lnTo>
                  <a:pt x="728662" y="500063"/>
                </a:lnTo>
                <a:lnTo>
                  <a:pt x="762000" y="609600"/>
                </a:lnTo>
                <a:lnTo>
                  <a:pt x="809625" y="814388"/>
                </a:lnTo>
                <a:lnTo>
                  <a:pt x="823912" y="966788"/>
                </a:lnTo>
                <a:lnTo>
                  <a:pt x="828675" y="1114425"/>
                </a:lnTo>
                <a:lnTo>
                  <a:pt x="823912" y="1233488"/>
                </a:lnTo>
                <a:lnTo>
                  <a:pt x="800100" y="1376363"/>
                </a:lnTo>
                <a:lnTo>
                  <a:pt x="771525" y="1533525"/>
                </a:lnTo>
                <a:lnTo>
                  <a:pt x="704850" y="1709738"/>
                </a:lnTo>
                <a:lnTo>
                  <a:pt x="642937" y="1847850"/>
                </a:lnTo>
                <a:lnTo>
                  <a:pt x="619125" y="1876425"/>
                </a:lnTo>
                <a:lnTo>
                  <a:pt x="571500" y="1952625"/>
                </a:lnTo>
                <a:lnTo>
                  <a:pt x="538162" y="2000250"/>
                </a:lnTo>
                <a:lnTo>
                  <a:pt x="504825" y="2038350"/>
                </a:lnTo>
                <a:lnTo>
                  <a:pt x="457200" y="2100263"/>
                </a:lnTo>
                <a:lnTo>
                  <a:pt x="414337" y="2147888"/>
                </a:lnTo>
                <a:lnTo>
                  <a:pt x="366712" y="2105025"/>
                </a:lnTo>
                <a:lnTo>
                  <a:pt x="295275" y="2014538"/>
                </a:lnTo>
                <a:lnTo>
                  <a:pt x="233362" y="1905000"/>
                </a:lnTo>
                <a:lnTo>
                  <a:pt x="185737" y="1833563"/>
                </a:lnTo>
                <a:lnTo>
                  <a:pt x="138112" y="1733550"/>
                </a:lnTo>
                <a:lnTo>
                  <a:pt x="90487" y="1619250"/>
                </a:lnTo>
                <a:lnTo>
                  <a:pt x="71437" y="1538288"/>
                </a:lnTo>
                <a:lnTo>
                  <a:pt x="33337" y="1423988"/>
                </a:lnTo>
                <a:lnTo>
                  <a:pt x="14287" y="1314450"/>
                </a:lnTo>
                <a:lnTo>
                  <a:pt x="0" y="1200150"/>
                </a:lnTo>
                <a:lnTo>
                  <a:pt x="0" y="1085850"/>
                </a:lnTo>
                <a:lnTo>
                  <a:pt x="4762" y="923925"/>
                </a:lnTo>
                <a:lnTo>
                  <a:pt x="28575" y="809625"/>
                </a:lnTo>
                <a:lnTo>
                  <a:pt x="66675" y="647700"/>
                </a:lnTo>
                <a:lnTo>
                  <a:pt x="95250" y="542925"/>
                </a:lnTo>
                <a:lnTo>
                  <a:pt x="142875" y="423863"/>
                </a:lnTo>
                <a:lnTo>
                  <a:pt x="185737" y="333375"/>
                </a:lnTo>
                <a:lnTo>
                  <a:pt x="223837" y="266700"/>
                </a:lnTo>
                <a:lnTo>
                  <a:pt x="271462" y="190500"/>
                </a:lnTo>
                <a:lnTo>
                  <a:pt x="328612" y="109538"/>
                </a:lnTo>
                <a:lnTo>
                  <a:pt x="381000" y="52388"/>
                </a:lnTo>
                <a:lnTo>
                  <a:pt x="40957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26AB1EB-9D8F-4F4B-8AD4-A308893184CD}"/>
              </a:ext>
            </a:extLst>
          </p:cNvPr>
          <p:cNvSpPr/>
          <p:nvPr/>
        </p:nvSpPr>
        <p:spPr>
          <a:xfrm>
            <a:off x="8390295" y="4245090"/>
            <a:ext cx="1355009" cy="1355009"/>
          </a:xfrm>
          <a:prstGeom prst="ellipse">
            <a:avLst/>
          </a:prstGeom>
          <a:solidFill>
            <a:srgbClr val="6F227C"/>
          </a:solidFill>
          <a:ln w="28575"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F57666D-F732-4940-B82C-BD8366ADB725}"/>
              </a:ext>
            </a:extLst>
          </p:cNvPr>
          <p:cNvSpPr/>
          <p:nvPr/>
        </p:nvSpPr>
        <p:spPr>
          <a:xfrm>
            <a:off x="7416286" y="4245090"/>
            <a:ext cx="1355009" cy="1355009"/>
          </a:xfrm>
          <a:prstGeom prst="ellipse">
            <a:avLst/>
          </a:prstGeom>
          <a:solidFill>
            <a:srgbClr val="6F227C"/>
          </a:solidFill>
          <a:ln w="28575"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F58CF16-2469-4534-83CA-784DEA23139F}"/>
              </a:ext>
            </a:extLst>
          </p:cNvPr>
          <p:cNvSpPr/>
          <p:nvPr/>
        </p:nvSpPr>
        <p:spPr>
          <a:xfrm>
            <a:off x="7099616" y="2420756"/>
            <a:ext cx="694811" cy="694811"/>
          </a:xfrm>
          <a:prstGeom prst="ellipse">
            <a:avLst/>
          </a:prstGeom>
          <a:solidFill>
            <a:srgbClr val="D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380AA79E-C16A-4B63-9B47-E0ECCF67055C}"/>
              </a:ext>
            </a:extLst>
          </p:cNvPr>
          <p:cNvSpPr/>
          <p:nvPr/>
        </p:nvSpPr>
        <p:spPr>
          <a:xfrm>
            <a:off x="3440906" y="4462463"/>
            <a:ext cx="371475" cy="931068"/>
          </a:xfrm>
          <a:custGeom>
            <a:avLst/>
            <a:gdLst>
              <a:gd name="connsiteX0" fmla="*/ 183357 w 371475"/>
              <a:gd name="connsiteY0" fmla="*/ 0 h 931068"/>
              <a:gd name="connsiteX1" fmla="*/ 240507 w 371475"/>
              <a:gd name="connsiteY1" fmla="*/ 61912 h 931068"/>
              <a:gd name="connsiteX2" fmla="*/ 261938 w 371475"/>
              <a:gd name="connsiteY2" fmla="*/ 100012 h 931068"/>
              <a:gd name="connsiteX3" fmla="*/ 278607 w 371475"/>
              <a:gd name="connsiteY3" fmla="*/ 130968 h 931068"/>
              <a:gd name="connsiteX4" fmla="*/ 295275 w 371475"/>
              <a:gd name="connsiteY4" fmla="*/ 166687 h 931068"/>
              <a:gd name="connsiteX5" fmla="*/ 316707 w 371475"/>
              <a:gd name="connsiteY5" fmla="*/ 204787 h 931068"/>
              <a:gd name="connsiteX6" fmla="*/ 330994 w 371475"/>
              <a:gd name="connsiteY6" fmla="*/ 252412 h 931068"/>
              <a:gd name="connsiteX7" fmla="*/ 342900 w 371475"/>
              <a:gd name="connsiteY7" fmla="*/ 292893 h 931068"/>
              <a:gd name="connsiteX8" fmla="*/ 354807 w 371475"/>
              <a:gd name="connsiteY8" fmla="*/ 350043 h 931068"/>
              <a:gd name="connsiteX9" fmla="*/ 366713 w 371475"/>
              <a:gd name="connsiteY9" fmla="*/ 414337 h 931068"/>
              <a:gd name="connsiteX10" fmla="*/ 371475 w 371475"/>
              <a:gd name="connsiteY10" fmla="*/ 478631 h 931068"/>
              <a:gd name="connsiteX11" fmla="*/ 361950 w 371475"/>
              <a:gd name="connsiteY11" fmla="*/ 528637 h 931068"/>
              <a:gd name="connsiteX12" fmla="*/ 357188 w 371475"/>
              <a:gd name="connsiteY12" fmla="*/ 583406 h 931068"/>
              <a:gd name="connsiteX13" fmla="*/ 342900 w 371475"/>
              <a:gd name="connsiteY13" fmla="*/ 647700 h 931068"/>
              <a:gd name="connsiteX14" fmla="*/ 328613 w 371475"/>
              <a:gd name="connsiteY14" fmla="*/ 700087 h 931068"/>
              <a:gd name="connsiteX15" fmla="*/ 311944 w 371475"/>
              <a:gd name="connsiteY15" fmla="*/ 745331 h 931068"/>
              <a:gd name="connsiteX16" fmla="*/ 290513 w 371475"/>
              <a:gd name="connsiteY16" fmla="*/ 788193 h 931068"/>
              <a:gd name="connsiteX17" fmla="*/ 266700 w 371475"/>
              <a:gd name="connsiteY17" fmla="*/ 823912 h 931068"/>
              <a:gd name="connsiteX18" fmla="*/ 242888 w 371475"/>
              <a:gd name="connsiteY18" fmla="*/ 859631 h 931068"/>
              <a:gd name="connsiteX19" fmla="*/ 216694 w 371475"/>
              <a:gd name="connsiteY19" fmla="*/ 895350 h 931068"/>
              <a:gd name="connsiteX20" fmla="*/ 190500 w 371475"/>
              <a:gd name="connsiteY20" fmla="*/ 923925 h 931068"/>
              <a:gd name="connsiteX21" fmla="*/ 178594 w 371475"/>
              <a:gd name="connsiteY21" fmla="*/ 931068 h 931068"/>
              <a:gd name="connsiteX22" fmla="*/ 152400 w 371475"/>
              <a:gd name="connsiteY22" fmla="*/ 900112 h 931068"/>
              <a:gd name="connsiteX23" fmla="*/ 123825 w 371475"/>
              <a:gd name="connsiteY23" fmla="*/ 862012 h 931068"/>
              <a:gd name="connsiteX24" fmla="*/ 109538 w 371475"/>
              <a:gd name="connsiteY24" fmla="*/ 838200 h 931068"/>
              <a:gd name="connsiteX25" fmla="*/ 88107 w 371475"/>
              <a:gd name="connsiteY25" fmla="*/ 807243 h 931068"/>
              <a:gd name="connsiteX26" fmla="*/ 66675 w 371475"/>
              <a:gd name="connsiteY26" fmla="*/ 764381 h 931068"/>
              <a:gd name="connsiteX27" fmla="*/ 47625 w 371475"/>
              <a:gd name="connsiteY27" fmla="*/ 723900 h 931068"/>
              <a:gd name="connsiteX28" fmla="*/ 30957 w 371475"/>
              <a:gd name="connsiteY28" fmla="*/ 681037 h 931068"/>
              <a:gd name="connsiteX29" fmla="*/ 16669 w 371475"/>
              <a:gd name="connsiteY29" fmla="*/ 638175 h 931068"/>
              <a:gd name="connsiteX30" fmla="*/ 9525 w 371475"/>
              <a:gd name="connsiteY30" fmla="*/ 578643 h 931068"/>
              <a:gd name="connsiteX31" fmla="*/ 0 w 371475"/>
              <a:gd name="connsiteY31" fmla="*/ 521493 h 931068"/>
              <a:gd name="connsiteX32" fmla="*/ 0 w 371475"/>
              <a:gd name="connsiteY32" fmla="*/ 461962 h 931068"/>
              <a:gd name="connsiteX33" fmla="*/ 0 w 371475"/>
              <a:gd name="connsiteY33" fmla="*/ 381000 h 931068"/>
              <a:gd name="connsiteX34" fmla="*/ 11907 w 371475"/>
              <a:gd name="connsiteY34" fmla="*/ 328612 h 931068"/>
              <a:gd name="connsiteX35" fmla="*/ 28575 w 371475"/>
              <a:gd name="connsiteY35" fmla="*/ 264318 h 931068"/>
              <a:gd name="connsiteX36" fmla="*/ 47625 w 371475"/>
              <a:gd name="connsiteY36" fmla="*/ 204787 h 931068"/>
              <a:gd name="connsiteX37" fmla="*/ 61913 w 371475"/>
              <a:gd name="connsiteY37" fmla="*/ 169068 h 931068"/>
              <a:gd name="connsiteX38" fmla="*/ 92869 w 371475"/>
              <a:gd name="connsiteY38" fmla="*/ 121443 h 931068"/>
              <a:gd name="connsiteX39" fmla="*/ 116682 w 371475"/>
              <a:gd name="connsiteY39" fmla="*/ 83343 h 931068"/>
              <a:gd name="connsiteX40" fmla="*/ 147638 w 371475"/>
              <a:gd name="connsiteY40" fmla="*/ 40481 h 931068"/>
              <a:gd name="connsiteX41" fmla="*/ 183357 w 371475"/>
              <a:gd name="connsiteY41" fmla="*/ 0 h 93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71475" h="931068">
                <a:moveTo>
                  <a:pt x="183357" y="0"/>
                </a:moveTo>
                <a:lnTo>
                  <a:pt x="240507" y="61912"/>
                </a:lnTo>
                <a:lnTo>
                  <a:pt x="261938" y="100012"/>
                </a:lnTo>
                <a:lnTo>
                  <a:pt x="278607" y="130968"/>
                </a:lnTo>
                <a:lnTo>
                  <a:pt x="295275" y="166687"/>
                </a:lnTo>
                <a:lnTo>
                  <a:pt x="316707" y="204787"/>
                </a:lnTo>
                <a:lnTo>
                  <a:pt x="330994" y="252412"/>
                </a:lnTo>
                <a:lnTo>
                  <a:pt x="342900" y="292893"/>
                </a:lnTo>
                <a:lnTo>
                  <a:pt x="354807" y="350043"/>
                </a:lnTo>
                <a:lnTo>
                  <a:pt x="366713" y="414337"/>
                </a:lnTo>
                <a:lnTo>
                  <a:pt x="371475" y="478631"/>
                </a:lnTo>
                <a:lnTo>
                  <a:pt x="361950" y="528637"/>
                </a:lnTo>
                <a:lnTo>
                  <a:pt x="357188" y="583406"/>
                </a:lnTo>
                <a:lnTo>
                  <a:pt x="342900" y="647700"/>
                </a:lnTo>
                <a:lnTo>
                  <a:pt x="328613" y="700087"/>
                </a:lnTo>
                <a:lnTo>
                  <a:pt x="311944" y="745331"/>
                </a:lnTo>
                <a:lnTo>
                  <a:pt x="290513" y="788193"/>
                </a:lnTo>
                <a:lnTo>
                  <a:pt x="266700" y="823912"/>
                </a:lnTo>
                <a:lnTo>
                  <a:pt x="242888" y="859631"/>
                </a:lnTo>
                <a:lnTo>
                  <a:pt x="216694" y="895350"/>
                </a:lnTo>
                <a:lnTo>
                  <a:pt x="190500" y="923925"/>
                </a:lnTo>
                <a:lnTo>
                  <a:pt x="178594" y="931068"/>
                </a:lnTo>
                <a:lnTo>
                  <a:pt x="152400" y="900112"/>
                </a:lnTo>
                <a:lnTo>
                  <a:pt x="123825" y="862012"/>
                </a:lnTo>
                <a:lnTo>
                  <a:pt x="109538" y="838200"/>
                </a:lnTo>
                <a:lnTo>
                  <a:pt x="88107" y="807243"/>
                </a:lnTo>
                <a:lnTo>
                  <a:pt x="66675" y="764381"/>
                </a:lnTo>
                <a:lnTo>
                  <a:pt x="47625" y="723900"/>
                </a:lnTo>
                <a:lnTo>
                  <a:pt x="30957" y="681037"/>
                </a:lnTo>
                <a:lnTo>
                  <a:pt x="16669" y="638175"/>
                </a:lnTo>
                <a:lnTo>
                  <a:pt x="9525" y="578643"/>
                </a:lnTo>
                <a:lnTo>
                  <a:pt x="0" y="521493"/>
                </a:lnTo>
                <a:lnTo>
                  <a:pt x="0" y="461962"/>
                </a:lnTo>
                <a:lnTo>
                  <a:pt x="0" y="381000"/>
                </a:lnTo>
                <a:lnTo>
                  <a:pt x="11907" y="328612"/>
                </a:lnTo>
                <a:lnTo>
                  <a:pt x="28575" y="264318"/>
                </a:lnTo>
                <a:lnTo>
                  <a:pt x="47625" y="204787"/>
                </a:lnTo>
                <a:lnTo>
                  <a:pt x="61913" y="169068"/>
                </a:lnTo>
                <a:lnTo>
                  <a:pt x="92869" y="121443"/>
                </a:lnTo>
                <a:lnTo>
                  <a:pt x="116682" y="83343"/>
                </a:lnTo>
                <a:lnTo>
                  <a:pt x="147638" y="40481"/>
                </a:lnTo>
                <a:lnTo>
                  <a:pt x="183357" y="0"/>
                </a:lnTo>
                <a:close/>
              </a:path>
            </a:pathLst>
          </a:custGeom>
          <a:solidFill>
            <a:srgbClr val="EA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71BBE027-BE86-46E5-996A-650F425DFE92}"/>
              </a:ext>
            </a:extLst>
          </p:cNvPr>
          <p:cNvSpPr/>
          <p:nvPr/>
        </p:nvSpPr>
        <p:spPr>
          <a:xfrm>
            <a:off x="8401682" y="4462463"/>
            <a:ext cx="371475" cy="931068"/>
          </a:xfrm>
          <a:custGeom>
            <a:avLst/>
            <a:gdLst>
              <a:gd name="connsiteX0" fmla="*/ 183357 w 371475"/>
              <a:gd name="connsiteY0" fmla="*/ 0 h 931068"/>
              <a:gd name="connsiteX1" fmla="*/ 240507 w 371475"/>
              <a:gd name="connsiteY1" fmla="*/ 61912 h 931068"/>
              <a:gd name="connsiteX2" fmla="*/ 261938 w 371475"/>
              <a:gd name="connsiteY2" fmla="*/ 100012 h 931068"/>
              <a:gd name="connsiteX3" fmla="*/ 278607 w 371475"/>
              <a:gd name="connsiteY3" fmla="*/ 130968 h 931068"/>
              <a:gd name="connsiteX4" fmla="*/ 295275 w 371475"/>
              <a:gd name="connsiteY4" fmla="*/ 166687 h 931068"/>
              <a:gd name="connsiteX5" fmla="*/ 316707 w 371475"/>
              <a:gd name="connsiteY5" fmla="*/ 204787 h 931068"/>
              <a:gd name="connsiteX6" fmla="*/ 330994 w 371475"/>
              <a:gd name="connsiteY6" fmla="*/ 252412 h 931068"/>
              <a:gd name="connsiteX7" fmla="*/ 342900 w 371475"/>
              <a:gd name="connsiteY7" fmla="*/ 292893 h 931068"/>
              <a:gd name="connsiteX8" fmla="*/ 354807 w 371475"/>
              <a:gd name="connsiteY8" fmla="*/ 350043 h 931068"/>
              <a:gd name="connsiteX9" fmla="*/ 366713 w 371475"/>
              <a:gd name="connsiteY9" fmla="*/ 414337 h 931068"/>
              <a:gd name="connsiteX10" fmla="*/ 371475 w 371475"/>
              <a:gd name="connsiteY10" fmla="*/ 478631 h 931068"/>
              <a:gd name="connsiteX11" fmla="*/ 361950 w 371475"/>
              <a:gd name="connsiteY11" fmla="*/ 528637 h 931068"/>
              <a:gd name="connsiteX12" fmla="*/ 357188 w 371475"/>
              <a:gd name="connsiteY12" fmla="*/ 583406 h 931068"/>
              <a:gd name="connsiteX13" fmla="*/ 342900 w 371475"/>
              <a:gd name="connsiteY13" fmla="*/ 647700 h 931068"/>
              <a:gd name="connsiteX14" fmla="*/ 328613 w 371475"/>
              <a:gd name="connsiteY14" fmla="*/ 700087 h 931068"/>
              <a:gd name="connsiteX15" fmla="*/ 311944 w 371475"/>
              <a:gd name="connsiteY15" fmla="*/ 745331 h 931068"/>
              <a:gd name="connsiteX16" fmla="*/ 290513 w 371475"/>
              <a:gd name="connsiteY16" fmla="*/ 788193 h 931068"/>
              <a:gd name="connsiteX17" fmla="*/ 266700 w 371475"/>
              <a:gd name="connsiteY17" fmla="*/ 823912 h 931068"/>
              <a:gd name="connsiteX18" fmla="*/ 242888 w 371475"/>
              <a:gd name="connsiteY18" fmla="*/ 859631 h 931068"/>
              <a:gd name="connsiteX19" fmla="*/ 216694 w 371475"/>
              <a:gd name="connsiteY19" fmla="*/ 895350 h 931068"/>
              <a:gd name="connsiteX20" fmla="*/ 190500 w 371475"/>
              <a:gd name="connsiteY20" fmla="*/ 923925 h 931068"/>
              <a:gd name="connsiteX21" fmla="*/ 178594 w 371475"/>
              <a:gd name="connsiteY21" fmla="*/ 931068 h 931068"/>
              <a:gd name="connsiteX22" fmla="*/ 152400 w 371475"/>
              <a:gd name="connsiteY22" fmla="*/ 900112 h 931068"/>
              <a:gd name="connsiteX23" fmla="*/ 123825 w 371475"/>
              <a:gd name="connsiteY23" fmla="*/ 862012 h 931068"/>
              <a:gd name="connsiteX24" fmla="*/ 109538 w 371475"/>
              <a:gd name="connsiteY24" fmla="*/ 838200 h 931068"/>
              <a:gd name="connsiteX25" fmla="*/ 88107 w 371475"/>
              <a:gd name="connsiteY25" fmla="*/ 807243 h 931068"/>
              <a:gd name="connsiteX26" fmla="*/ 66675 w 371475"/>
              <a:gd name="connsiteY26" fmla="*/ 764381 h 931068"/>
              <a:gd name="connsiteX27" fmla="*/ 47625 w 371475"/>
              <a:gd name="connsiteY27" fmla="*/ 723900 h 931068"/>
              <a:gd name="connsiteX28" fmla="*/ 30957 w 371475"/>
              <a:gd name="connsiteY28" fmla="*/ 681037 h 931068"/>
              <a:gd name="connsiteX29" fmla="*/ 16669 w 371475"/>
              <a:gd name="connsiteY29" fmla="*/ 638175 h 931068"/>
              <a:gd name="connsiteX30" fmla="*/ 9525 w 371475"/>
              <a:gd name="connsiteY30" fmla="*/ 578643 h 931068"/>
              <a:gd name="connsiteX31" fmla="*/ 0 w 371475"/>
              <a:gd name="connsiteY31" fmla="*/ 521493 h 931068"/>
              <a:gd name="connsiteX32" fmla="*/ 0 w 371475"/>
              <a:gd name="connsiteY32" fmla="*/ 461962 h 931068"/>
              <a:gd name="connsiteX33" fmla="*/ 0 w 371475"/>
              <a:gd name="connsiteY33" fmla="*/ 381000 h 931068"/>
              <a:gd name="connsiteX34" fmla="*/ 11907 w 371475"/>
              <a:gd name="connsiteY34" fmla="*/ 328612 h 931068"/>
              <a:gd name="connsiteX35" fmla="*/ 28575 w 371475"/>
              <a:gd name="connsiteY35" fmla="*/ 264318 h 931068"/>
              <a:gd name="connsiteX36" fmla="*/ 47625 w 371475"/>
              <a:gd name="connsiteY36" fmla="*/ 204787 h 931068"/>
              <a:gd name="connsiteX37" fmla="*/ 61913 w 371475"/>
              <a:gd name="connsiteY37" fmla="*/ 169068 h 931068"/>
              <a:gd name="connsiteX38" fmla="*/ 92869 w 371475"/>
              <a:gd name="connsiteY38" fmla="*/ 121443 h 931068"/>
              <a:gd name="connsiteX39" fmla="*/ 116682 w 371475"/>
              <a:gd name="connsiteY39" fmla="*/ 83343 h 931068"/>
              <a:gd name="connsiteX40" fmla="*/ 147638 w 371475"/>
              <a:gd name="connsiteY40" fmla="*/ 40481 h 931068"/>
              <a:gd name="connsiteX41" fmla="*/ 183357 w 371475"/>
              <a:gd name="connsiteY41" fmla="*/ 0 h 93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71475" h="931068">
                <a:moveTo>
                  <a:pt x="183357" y="0"/>
                </a:moveTo>
                <a:lnTo>
                  <a:pt x="240507" y="61912"/>
                </a:lnTo>
                <a:lnTo>
                  <a:pt x="261938" y="100012"/>
                </a:lnTo>
                <a:lnTo>
                  <a:pt x="278607" y="130968"/>
                </a:lnTo>
                <a:lnTo>
                  <a:pt x="295275" y="166687"/>
                </a:lnTo>
                <a:lnTo>
                  <a:pt x="316707" y="204787"/>
                </a:lnTo>
                <a:lnTo>
                  <a:pt x="330994" y="252412"/>
                </a:lnTo>
                <a:lnTo>
                  <a:pt x="342900" y="292893"/>
                </a:lnTo>
                <a:lnTo>
                  <a:pt x="354807" y="350043"/>
                </a:lnTo>
                <a:lnTo>
                  <a:pt x="366713" y="414337"/>
                </a:lnTo>
                <a:lnTo>
                  <a:pt x="371475" y="478631"/>
                </a:lnTo>
                <a:lnTo>
                  <a:pt x="361950" y="528637"/>
                </a:lnTo>
                <a:lnTo>
                  <a:pt x="357188" y="583406"/>
                </a:lnTo>
                <a:lnTo>
                  <a:pt x="342900" y="647700"/>
                </a:lnTo>
                <a:lnTo>
                  <a:pt x="328613" y="700087"/>
                </a:lnTo>
                <a:lnTo>
                  <a:pt x="311944" y="745331"/>
                </a:lnTo>
                <a:lnTo>
                  <a:pt x="290513" y="788193"/>
                </a:lnTo>
                <a:lnTo>
                  <a:pt x="266700" y="823912"/>
                </a:lnTo>
                <a:lnTo>
                  <a:pt x="242888" y="859631"/>
                </a:lnTo>
                <a:lnTo>
                  <a:pt x="216694" y="895350"/>
                </a:lnTo>
                <a:lnTo>
                  <a:pt x="190500" y="923925"/>
                </a:lnTo>
                <a:lnTo>
                  <a:pt x="178594" y="931068"/>
                </a:lnTo>
                <a:lnTo>
                  <a:pt x="152400" y="900112"/>
                </a:lnTo>
                <a:lnTo>
                  <a:pt x="123825" y="862012"/>
                </a:lnTo>
                <a:lnTo>
                  <a:pt x="109538" y="838200"/>
                </a:lnTo>
                <a:lnTo>
                  <a:pt x="88107" y="807243"/>
                </a:lnTo>
                <a:lnTo>
                  <a:pt x="66675" y="764381"/>
                </a:lnTo>
                <a:lnTo>
                  <a:pt x="47625" y="723900"/>
                </a:lnTo>
                <a:lnTo>
                  <a:pt x="30957" y="681037"/>
                </a:lnTo>
                <a:lnTo>
                  <a:pt x="16669" y="638175"/>
                </a:lnTo>
                <a:lnTo>
                  <a:pt x="9525" y="578643"/>
                </a:lnTo>
                <a:lnTo>
                  <a:pt x="0" y="521493"/>
                </a:lnTo>
                <a:lnTo>
                  <a:pt x="0" y="461962"/>
                </a:lnTo>
                <a:lnTo>
                  <a:pt x="0" y="381000"/>
                </a:lnTo>
                <a:lnTo>
                  <a:pt x="11907" y="328612"/>
                </a:lnTo>
                <a:lnTo>
                  <a:pt x="28575" y="264318"/>
                </a:lnTo>
                <a:lnTo>
                  <a:pt x="47625" y="204787"/>
                </a:lnTo>
                <a:lnTo>
                  <a:pt x="61913" y="169068"/>
                </a:lnTo>
                <a:lnTo>
                  <a:pt x="92869" y="121443"/>
                </a:lnTo>
                <a:lnTo>
                  <a:pt x="116682" y="83343"/>
                </a:lnTo>
                <a:lnTo>
                  <a:pt x="147638" y="40481"/>
                </a:lnTo>
                <a:lnTo>
                  <a:pt x="183357" y="0"/>
                </a:lnTo>
                <a:close/>
              </a:path>
            </a:pathLst>
          </a:custGeom>
          <a:solidFill>
            <a:srgbClr val="EA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0C2ED9C-0ADC-2128-A705-6D7CAEAE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5818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F1819FF-B7C1-4824-8ED5-14D4D88DF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987" y="6000746"/>
                <a:ext cx="10417963" cy="85725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2ª Lei de </a:t>
                </a:r>
                <a:r>
                  <a:rPr lang="pt-BR" dirty="0" err="1"/>
                  <a:t>De</a:t>
                </a:r>
                <a:r>
                  <a:rPr lang="pt-BR" dirty="0"/>
                  <a:t> Morgan: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pt-BR" b="1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pt-BR" b="1" i="1">
                        <a:latin typeface="Cambria Math" panose="02040503050406030204" pitchFamily="18" charset="0"/>
                      </a:rPr>
                      <m:t> . </m:t>
                    </m:r>
                    <m:acc>
                      <m:accPr>
                        <m:chr m:val="̅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F1819FF-B7C1-4824-8ED5-14D4D88DF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87" y="6000746"/>
                <a:ext cx="10417963" cy="857254"/>
              </a:xfrm>
              <a:blipFill>
                <a:blip r:embed="rId3"/>
                <a:stretch>
                  <a:fillRect l="-1053" t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D4B71F6B-D4A0-4B1A-9D62-6C891441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99CAD5-5DB2-42BC-BED3-08DFF6C691D7}"/>
              </a:ext>
            </a:extLst>
          </p:cNvPr>
          <p:cNvSpPr/>
          <p:nvPr/>
        </p:nvSpPr>
        <p:spPr>
          <a:xfrm>
            <a:off x="1874050" y="3937556"/>
            <a:ext cx="3486150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CD01F6-3C58-4F08-A7C8-3B63F811EC2A}"/>
              </a:ext>
            </a:extLst>
          </p:cNvPr>
          <p:cNvSpPr/>
          <p:nvPr/>
        </p:nvSpPr>
        <p:spPr>
          <a:xfrm>
            <a:off x="1874050" y="1733630"/>
            <a:ext cx="3486150" cy="1974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B8514A-94B7-4785-A3A4-8E4019134C62}"/>
              </a:ext>
            </a:extLst>
          </p:cNvPr>
          <p:cNvSpPr/>
          <p:nvPr/>
        </p:nvSpPr>
        <p:spPr>
          <a:xfrm>
            <a:off x="6831800" y="1733630"/>
            <a:ext cx="1726413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06B0ED2-BB34-4997-B2AD-C5458DADF499}"/>
                  </a:ext>
                </a:extLst>
              </p:cNvPr>
              <p:cNvSpPr txBox="1"/>
              <p:nvPr/>
            </p:nvSpPr>
            <p:spPr>
              <a:xfrm>
                <a:off x="6769693" y="1721752"/>
                <a:ext cx="5098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pt-B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06B0ED2-BB34-4997-B2AD-C5458DAD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693" y="1721752"/>
                <a:ext cx="5098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3806544-58EA-4196-B8A6-7D4D5518F2E2}"/>
                  </a:ext>
                </a:extLst>
              </p:cNvPr>
              <p:cNvSpPr txBox="1"/>
              <p:nvPr/>
            </p:nvSpPr>
            <p:spPr>
              <a:xfrm>
                <a:off x="1853735" y="3944001"/>
                <a:ext cx="1136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3806544-58EA-4196-B8A6-7D4D5518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35" y="3944001"/>
                <a:ext cx="1136078" cy="461665"/>
              </a:xfrm>
              <a:prstGeom prst="rect">
                <a:avLst/>
              </a:prstGeom>
              <a:blipFill>
                <a:blip r:embed="rId5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3B4FF9A5-9DC1-40FE-BB8F-7EFE31B84A14}"/>
              </a:ext>
            </a:extLst>
          </p:cNvPr>
          <p:cNvSpPr/>
          <p:nvPr/>
        </p:nvSpPr>
        <p:spPr>
          <a:xfrm>
            <a:off x="3433691" y="4245090"/>
            <a:ext cx="1355009" cy="1355009"/>
          </a:xfrm>
          <a:prstGeom prst="ellipse">
            <a:avLst/>
          </a:prstGeom>
          <a:solidFill>
            <a:srgbClr val="DDBCE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947B20-268F-4118-A228-01B6064E9A3D}"/>
              </a:ext>
            </a:extLst>
          </p:cNvPr>
          <p:cNvSpPr/>
          <p:nvPr/>
        </p:nvSpPr>
        <p:spPr>
          <a:xfrm>
            <a:off x="2459682" y="4245090"/>
            <a:ext cx="1355009" cy="1355009"/>
          </a:xfrm>
          <a:prstGeom prst="ellipse">
            <a:avLst/>
          </a:prstGeom>
          <a:solidFill>
            <a:srgbClr val="DDBCE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C32D6FE-7064-405A-86F0-76554F924183}"/>
              </a:ext>
            </a:extLst>
          </p:cNvPr>
          <p:cNvSpPr/>
          <p:nvPr/>
        </p:nvSpPr>
        <p:spPr>
          <a:xfrm>
            <a:off x="2459682" y="2045139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871BA53-3890-4D72-B021-97DCBEA780CC}"/>
              </a:ext>
            </a:extLst>
          </p:cNvPr>
          <p:cNvSpPr/>
          <p:nvPr/>
        </p:nvSpPr>
        <p:spPr>
          <a:xfrm>
            <a:off x="3433691" y="2045139"/>
            <a:ext cx="1355009" cy="1355009"/>
          </a:xfrm>
          <a:prstGeom prst="ellipse">
            <a:avLst/>
          </a:prstGeom>
          <a:solidFill>
            <a:srgbClr val="6F2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885E5D7-6EC5-4E93-AF21-E58E636FC032}"/>
              </a:ext>
            </a:extLst>
          </p:cNvPr>
          <p:cNvSpPr txBox="1"/>
          <p:nvPr/>
        </p:nvSpPr>
        <p:spPr>
          <a:xfrm>
            <a:off x="1853735" y="1733630"/>
            <a:ext cx="113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4B52CFB-91D7-473C-8E55-A72A3261624B}"/>
              </a:ext>
            </a:extLst>
          </p:cNvPr>
          <p:cNvSpPr/>
          <p:nvPr/>
        </p:nvSpPr>
        <p:spPr>
          <a:xfrm>
            <a:off x="6831800" y="3937556"/>
            <a:ext cx="3486150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5CE77CA-0034-4EDD-AA50-BCF8F388E9C2}"/>
                  </a:ext>
                </a:extLst>
              </p:cNvPr>
              <p:cNvSpPr txBox="1"/>
              <p:nvPr/>
            </p:nvSpPr>
            <p:spPr>
              <a:xfrm>
                <a:off x="6811485" y="3944001"/>
                <a:ext cx="1136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  <m:r>
                        <a:rPr lang="pt-BR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acc>
                        <m:accPr>
                          <m:chr m:val="̅"/>
                          <m:ctrlPr>
                            <a:rPr lang="pt-B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5CE77CA-0034-4EDD-AA50-BCF8F388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85" y="3944001"/>
                <a:ext cx="1136078" cy="461665"/>
              </a:xfrm>
              <a:prstGeom prst="rect">
                <a:avLst/>
              </a:prstGeom>
              <a:blipFill>
                <a:blip r:embed="rId6"/>
                <a:stretch>
                  <a:fillRect l="-1070"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0767C694-F514-4565-85B2-2371CEF87CE8}"/>
              </a:ext>
            </a:extLst>
          </p:cNvPr>
          <p:cNvSpPr/>
          <p:nvPr/>
        </p:nvSpPr>
        <p:spPr>
          <a:xfrm>
            <a:off x="8391441" y="4245090"/>
            <a:ext cx="1355009" cy="1355009"/>
          </a:xfrm>
          <a:prstGeom prst="ellipse">
            <a:avLst/>
          </a:prstGeom>
          <a:solidFill>
            <a:srgbClr val="DDBCE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101A56A-A943-448E-8353-C35FBDBBDE69}"/>
              </a:ext>
            </a:extLst>
          </p:cNvPr>
          <p:cNvSpPr/>
          <p:nvPr/>
        </p:nvSpPr>
        <p:spPr>
          <a:xfrm>
            <a:off x="7417432" y="4245090"/>
            <a:ext cx="1355009" cy="1355009"/>
          </a:xfrm>
          <a:prstGeom prst="ellipse">
            <a:avLst/>
          </a:prstGeom>
          <a:solidFill>
            <a:srgbClr val="DDBCE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2C28123-1EF8-46D6-B241-17E7504DBD26}"/>
              </a:ext>
            </a:extLst>
          </p:cNvPr>
          <p:cNvSpPr/>
          <p:nvPr/>
        </p:nvSpPr>
        <p:spPr>
          <a:xfrm>
            <a:off x="8591537" y="1733630"/>
            <a:ext cx="1726413" cy="1974052"/>
          </a:xfrm>
          <a:prstGeom prst="rect">
            <a:avLst/>
          </a:prstGeom>
          <a:solidFill>
            <a:srgbClr val="6F2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18066E9-39F7-4B16-A4AB-DA4C1D3A1CCD}"/>
                  </a:ext>
                </a:extLst>
              </p:cNvPr>
              <p:cNvSpPr txBox="1"/>
              <p:nvPr/>
            </p:nvSpPr>
            <p:spPr>
              <a:xfrm>
                <a:off x="8515142" y="1721752"/>
                <a:ext cx="5098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pt-BR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18066E9-39F7-4B16-A4AB-DA4C1D3A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42" y="1721752"/>
                <a:ext cx="5098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>
            <a:extLst>
              <a:ext uri="{FF2B5EF4-FFF2-40B4-BE49-F238E27FC236}">
                <a16:creationId xmlns:a16="http://schemas.microsoft.com/office/drawing/2014/main" id="{135636F2-C594-4FA9-8394-FC685C2B72F2}"/>
              </a:ext>
            </a:extLst>
          </p:cNvPr>
          <p:cNvSpPr/>
          <p:nvPr/>
        </p:nvSpPr>
        <p:spPr>
          <a:xfrm>
            <a:off x="7600157" y="2431614"/>
            <a:ext cx="694811" cy="694811"/>
          </a:xfrm>
          <a:prstGeom prst="ellipse">
            <a:avLst/>
          </a:prstGeom>
          <a:solidFill>
            <a:srgbClr val="6F227C"/>
          </a:solidFill>
          <a:ln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879DDB4-E9DA-40A5-9420-ACB53752C41D}"/>
              </a:ext>
            </a:extLst>
          </p:cNvPr>
          <p:cNvSpPr/>
          <p:nvPr/>
        </p:nvSpPr>
        <p:spPr>
          <a:xfrm>
            <a:off x="8862822" y="2431257"/>
            <a:ext cx="694811" cy="694811"/>
          </a:xfrm>
          <a:prstGeom prst="ellipse">
            <a:avLst/>
          </a:prstGeom>
          <a:solidFill>
            <a:srgbClr val="6F227C"/>
          </a:solidFill>
          <a:ln>
            <a:solidFill>
              <a:srgbClr val="DD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F58CF16-2469-4534-83CA-784DEA23139F}"/>
              </a:ext>
            </a:extLst>
          </p:cNvPr>
          <p:cNvSpPr/>
          <p:nvPr/>
        </p:nvSpPr>
        <p:spPr>
          <a:xfrm>
            <a:off x="7099616" y="2420756"/>
            <a:ext cx="694811" cy="694811"/>
          </a:xfrm>
          <a:prstGeom prst="ellipse">
            <a:avLst/>
          </a:prstGeom>
          <a:solidFill>
            <a:srgbClr val="D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ACE4090-EDC4-43C2-8E03-329497446DB7}"/>
              </a:ext>
            </a:extLst>
          </p:cNvPr>
          <p:cNvSpPr/>
          <p:nvPr/>
        </p:nvSpPr>
        <p:spPr>
          <a:xfrm>
            <a:off x="9363363" y="2442115"/>
            <a:ext cx="694811" cy="694811"/>
          </a:xfrm>
          <a:prstGeom prst="ellipse">
            <a:avLst/>
          </a:prstGeom>
          <a:solidFill>
            <a:srgbClr val="D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D720B85-2E6C-187A-3BFC-A3A4832A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4890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21761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primeira lei De Morgan também pode ser observada na seguinte tabela.</a:t>
            </a:r>
            <a:endParaRPr lang="pt-BR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275786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A.B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.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275786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53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A.B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44561" t="-11494" r="-15649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16814" t="-11494" r="-294690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23214" t="-11494" r="-19732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24885" t="-11494" r="-1843" b="-4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D4913E-8B92-AA1D-C56C-E4AC9E52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707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21761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primeira lei De Morgan também pode ser observada na seguinte tabela.</a:t>
            </a:r>
            <a:endParaRPr lang="pt-BR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859646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A.B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.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859646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53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A.B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4561" t="-11494" r="-15649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16814" t="-11494" r="-294690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23214" t="-11494" r="-19732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24885" t="-11494" r="-1843" b="-4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6D9654-6E5A-849A-B105-F2B513A0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37970362"/>
      </p:ext>
    </p:extLst>
  </p:cSld>
  <p:clrMapOvr>
    <a:masterClrMapping/>
  </p:clrMapOvr>
  <p:transition spd="slow">
    <p:split orient="vert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0325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segunda lei De Morgan pode ser observada na seguinte tabela.</a:t>
            </a:r>
            <a:endParaRPr lang="pt-BR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599160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  <m: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599160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53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44561" t="-11494" r="-15649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16814" t="-11494" r="-294690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23214" t="-11494" r="-19732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24885" t="-11494" r="-1843" b="-4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1AEC68-D5B4-94C7-5F87-7E0DBB03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0949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27FE-E58A-4811-BA21-CCDAFB5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Álgebra Booleana – Teorema de </a:t>
            </a:r>
            <a:r>
              <a:rPr lang="pt-BR" dirty="0" err="1"/>
              <a:t>De</a:t>
            </a:r>
            <a:r>
              <a:rPr lang="pt-BR" dirty="0"/>
              <a:t> Morgan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2EF6B-0E70-4CEB-8F34-8F4614EB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0325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segunda lei De Morgan pode ser observada na seguinte tabela.</a:t>
            </a:r>
            <a:endParaRPr lang="pt-BR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924923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𝐀</m:t>
                                    </m:r>
                                    <m: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8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E6999B1-37A0-4ADE-AAD1-C3070ACA18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924923"/>
                  </p:ext>
                </p:extLst>
              </p:nvPr>
            </p:nvGraphicFramePr>
            <p:xfrm>
              <a:off x="2632868" y="2648479"/>
              <a:ext cx="6926264" cy="2602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617">
                      <a:extLst>
                        <a:ext uri="{9D8B030D-6E8A-4147-A177-3AD203B41FA5}">
                          <a16:colId xmlns:a16="http://schemas.microsoft.com/office/drawing/2014/main" val="1374391240"/>
                        </a:ext>
                      </a:extLst>
                    </a:gridCol>
                    <a:gridCol w="663617">
                      <a:extLst>
                        <a:ext uri="{9D8B030D-6E8A-4147-A177-3AD203B41FA5}">
                          <a16:colId xmlns:a16="http://schemas.microsoft.com/office/drawing/2014/main" val="3597305907"/>
                        </a:ext>
                      </a:extLst>
                    </a:gridCol>
                    <a:gridCol w="1171370">
                      <a:extLst>
                        <a:ext uri="{9D8B030D-6E8A-4147-A177-3AD203B41FA5}">
                          <a16:colId xmlns:a16="http://schemas.microsoft.com/office/drawing/2014/main" val="1363720049"/>
                        </a:ext>
                      </a:extLst>
                    </a:gridCol>
                    <a:gridCol w="1735365">
                      <a:extLst>
                        <a:ext uri="{9D8B030D-6E8A-4147-A177-3AD203B41FA5}">
                          <a16:colId xmlns:a16="http://schemas.microsoft.com/office/drawing/2014/main" val="3521632096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93418889"/>
                        </a:ext>
                      </a:extLst>
                    </a:gridCol>
                    <a:gridCol w="686915">
                      <a:extLst>
                        <a:ext uri="{9D8B030D-6E8A-4147-A177-3AD203B41FA5}">
                          <a16:colId xmlns:a16="http://schemas.microsoft.com/office/drawing/2014/main" val="37298227"/>
                        </a:ext>
                      </a:extLst>
                    </a:gridCol>
                    <a:gridCol w="1318465">
                      <a:extLst>
                        <a:ext uri="{9D8B030D-6E8A-4147-A177-3AD203B41FA5}">
                          <a16:colId xmlns:a16="http://schemas.microsoft.com/office/drawing/2014/main" val="1634166164"/>
                        </a:ext>
                      </a:extLst>
                    </a:gridCol>
                  </a:tblGrid>
                  <a:tr h="53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4561" t="-11494" r="-15649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16814" t="-11494" r="-294690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23214" t="-11494" r="-197321" b="-4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24885" t="-11494" r="-1843" b="-422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412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6721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770447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7665235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1340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408D67-A4EA-CB07-ED40-C8CC621C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787943461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bolsa">
  <a:themeElements>
    <a:clrScheme name="bb">
      <a:dk1>
        <a:sysClr val="windowText" lastClr="000000"/>
      </a:dk1>
      <a:lt1>
        <a:sysClr val="window" lastClr="FFFFFF"/>
      </a:lt1>
      <a:dk2>
        <a:srgbClr val="4F2F63"/>
      </a:dk2>
      <a:lt2>
        <a:srgbClr val="CABDCD"/>
      </a:lt2>
      <a:accent1>
        <a:srgbClr val="6F227C"/>
      </a:accent1>
      <a:accent2>
        <a:srgbClr val="5333C7"/>
      </a:accent2>
      <a:accent3>
        <a:srgbClr val="755DD9"/>
      </a:accent3>
      <a:accent4>
        <a:srgbClr val="665EB8"/>
      </a:accent4>
      <a:accent5>
        <a:srgbClr val="55DD9C"/>
      </a:accent5>
      <a:accent6>
        <a:srgbClr val="3F83CD"/>
      </a:accent6>
      <a:hlink>
        <a:srgbClr val="3DA551"/>
      </a:hlink>
      <a:folHlink>
        <a:srgbClr val="595985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ólidos Suti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sa" id="{5B1E1FBF-ED12-4303-AD34-9C6E782CAC3C}" vid="{68BE4700-DB36-4CDF-8115-5FFA00F8DB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bolsa</Template>
  <TotalTime>2335</TotalTime>
  <Words>9922</Words>
  <Application>Microsoft Office PowerPoint</Application>
  <PresentationFormat>Widescreen</PresentationFormat>
  <Paragraphs>2281</Paragraphs>
  <Slides>144</Slides>
  <Notes>128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144</vt:i4>
      </vt:variant>
    </vt:vector>
  </HeadingPairs>
  <TitlesOfParts>
    <vt:vector size="149" baseType="lpstr">
      <vt:lpstr>Arial</vt:lpstr>
      <vt:lpstr>Calibri</vt:lpstr>
      <vt:lpstr>Cambria Math</vt:lpstr>
      <vt:lpstr>Times New Roman</vt:lpstr>
      <vt:lpstr>bolsa</vt:lpstr>
      <vt:lpstr>Aula 2 PORTAS LÓGICAS E ÁLGEBRA BOOLEANA</vt:lpstr>
      <vt:lpstr>Sumário</vt:lpstr>
      <vt:lpstr>Sumário</vt:lpstr>
      <vt:lpstr>Portas Lógicas – Porta NOT ou NÃO</vt:lpstr>
      <vt:lpstr>Portas Lógicas – Porta AND ou E</vt:lpstr>
      <vt:lpstr>Portas Lógicas – Porta NAND ou NAO-E</vt:lpstr>
      <vt:lpstr>Portas Lógicas – Porta OR / OU</vt:lpstr>
      <vt:lpstr>Portas Lógicas – Porta NOR / NAO-OU </vt:lpstr>
      <vt:lpstr>Portas Lógicas – Porta XOR / OU EXCLUSIVO</vt:lpstr>
      <vt:lpstr>Portas Lógicas – Porta XNOR / COINCIDENCIA</vt:lpstr>
      <vt:lpstr>Álgebra Booleana – Introdução</vt:lpstr>
      <vt:lpstr>Álgebra Booleana – Postulados da complementação</vt:lpstr>
      <vt:lpstr>Álgebra Booleana – Postulados da complementação</vt:lpstr>
      <vt:lpstr>Álgebra Booleana – Postulados da complementação</vt:lpstr>
      <vt:lpstr>Álgebra Booleana – Postulados da complementação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adição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Postulados da multiplicação</vt:lpstr>
      <vt:lpstr>Álgebra Booleana – Grupo</vt:lpstr>
      <vt:lpstr>Álgebra Booleana – Grupo</vt:lpstr>
      <vt:lpstr>Álgebra Booleana – Grupo</vt:lpstr>
      <vt:lpstr>Álgebra Booleana – Grupo</vt:lpstr>
      <vt:lpstr>Álgebra Booleana – Grupo</vt:lpstr>
      <vt:lpstr>Álgebra Booleana – Grupo</vt:lpstr>
      <vt:lpstr>Álgebra Booleana – Propriedades</vt:lpstr>
      <vt:lpstr>Álgebra Booleana – Propriedade comutativa</vt:lpstr>
      <vt:lpstr>Álgebra Booleana – Propriedade comutativa</vt:lpstr>
      <vt:lpstr>Álgebra Booleana – Propriedade comutativa</vt:lpstr>
      <vt:lpstr>Álgebra Booleana – Propriedade associativa</vt:lpstr>
      <vt:lpstr>Álgebra Booleana – Propriedade associativa</vt:lpstr>
      <vt:lpstr>Álgebra Booleana – Propriedade associativa</vt:lpstr>
      <vt:lpstr>Álgebra Booleana – Propriedade distributiva</vt:lpstr>
      <vt:lpstr>Álgebra Booleana – Propriedade distributiva</vt:lpstr>
      <vt:lpstr>Álgebra Booleana – Propriedade distributiva</vt:lpstr>
      <vt:lpstr>Álgebra Booleana – Propriedade distributiva</vt:lpstr>
      <vt:lpstr>Álgebra Booleana – Propriedade distributiva</vt:lpstr>
      <vt:lpstr>Álgebra Booleana – Propriedade distributiva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Teorema de De Morgan</vt:lpstr>
      <vt:lpstr>Álgebra Booleana – Quadro resumo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Álgebra Booleana – Identidades Auxiliares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Everaldina Guimarães</dc:creator>
  <cp:lastModifiedBy>Everaldina Guimarães</cp:lastModifiedBy>
  <cp:revision>64</cp:revision>
  <dcterms:created xsi:type="dcterms:W3CDTF">2022-09-27T12:14:16Z</dcterms:created>
  <dcterms:modified xsi:type="dcterms:W3CDTF">2023-11-02T17:02:26Z</dcterms:modified>
</cp:coreProperties>
</file>