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137" d="100"/>
          <a:sy n="137" d="100"/>
        </p:scale>
        <p:origin x="-37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05089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8494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299585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402105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72561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19103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94684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60923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411747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391906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E13A0B-6713-4024-B175-6AAE954EB458}" type="datetimeFigureOut">
              <a:rPr lang="en-CA" smtClean="0"/>
              <a:t>2019-10-28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26398EA-1EE4-4B92-850A-520272956EF8}" type="slidenum">
              <a:rPr lang="en-CA" smtClean="0"/>
              <a:t>‹#›</a:t>
            </a:fld>
            <a:endParaRPr lang="en-CA" dirty="0"/>
          </a:p>
        </p:txBody>
      </p:sp>
    </p:spTree>
    <p:extLst>
      <p:ext uri="{BB962C8B-B14F-4D97-AF65-F5344CB8AC3E}">
        <p14:creationId xmlns:p14="http://schemas.microsoft.com/office/powerpoint/2010/main" val="426464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13A0B-6713-4024-B175-6AAE954EB458}" type="datetimeFigureOut">
              <a:rPr lang="en-CA" smtClean="0"/>
              <a:t>2019-10-28</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398EA-1EE4-4B92-850A-520272956EF8}" type="slidenum">
              <a:rPr lang="en-CA" smtClean="0"/>
              <a:t>‹#›</a:t>
            </a:fld>
            <a:endParaRPr lang="en-CA" dirty="0"/>
          </a:p>
        </p:txBody>
      </p:sp>
    </p:spTree>
    <p:extLst>
      <p:ext uri="{BB962C8B-B14F-4D97-AF65-F5344CB8AC3E}">
        <p14:creationId xmlns:p14="http://schemas.microsoft.com/office/powerpoint/2010/main" val="2412123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SPIMI Project</a:t>
            </a:r>
          </a:p>
        </p:txBody>
      </p:sp>
      <p:sp>
        <p:nvSpPr>
          <p:cNvPr id="3" name="Subtitle 2"/>
          <p:cNvSpPr>
            <a:spLocks noGrp="1"/>
          </p:cNvSpPr>
          <p:nvPr>
            <p:ph type="subTitle" idx="1"/>
          </p:nvPr>
        </p:nvSpPr>
        <p:spPr/>
        <p:txBody>
          <a:bodyPr/>
          <a:lstStyle/>
          <a:p>
            <a:r>
              <a:rPr lang="en-CA" dirty="0"/>
              <a:t>Eve Raya</a:t>
            </a:r>
          </a:p>
          <a:p>
            <a:r>
              <a:rPr lang="en-CA" dirty="0"/>
              <a:t>40016485</a:t>
            </a:r>
          </a:p>
        </p:txBody>
      </p:sp>
    </p:spTree>
    <p:extLst>
      <p:ext uri="{BB962C8B-B14F-4D97-AF65-F5344CB8AC3E}">
        <p14:creationId xmlns:p14="http://schemas.microsoft.com/office/powerpoint/2010/main" val="132226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669" y="217032"/>
            <a:ext cx="10515600" cy="822326"/>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SRC and DISK Structure</a:t>
            </a:r>
          </a:p>
        </p:txBody>
      </p:sp>
      <p:pic>
        <p:nvPicPr>
          <p:cNvPr id="3" name="Picture 2">
            <a:extLst>
              <a:ext uri="{FF2B5EF4-FFF2-40B4-BE49-F238E27FC236}">
                <a16:creationId xmlns:a16="http://schemas.microsoft.com/office/drawing/2014/main" id="{BB31D1AD-D7EF-AF46-8241-D84F3B1DE51D}"/>
              </a:ext>
            </a:extLst>
          </p:cNvPr>
          <p:cNvPicPr>
            <a:picLocks noChangeAspect="1"/>
          </p:cNvPicPr>
          <p:nvPr/>
        </p:nvPicPr>
        <p:blipFill>
          <a:blip r:embed="rId2"/>
          <a:stretch>
            <a:fillRect/>
          </a:stretch>
        </p:blipFill>
        <p:spPr>
          <a:xfrm>
            <a:off x="5818414" y="940613"/>
            <a:ext cx="5537200" cy="5230813"/>
          </a:xfrm>
          <a:prstGeom prst="rect">
            <a:avLst/>
          </a:prstGeom>
        </p:spPr>
      </p:pic>
      <p:pic>
        <p:nvPicPr>
          <p:cNvPr id="7" name="Picture 6">
            <a:extLst>
              <a:ext uri="{FF2B5EF4-FFF2-40B4-BE49-F238E27FC236}">
                <a16:creationId xmlns:a16="http://schemas.microsoft.com/office/drawing/2014/main" id="{A7E129A5-D9FB-A249-AD09-3EAC97BED24F}"/>
              </a:ext>
            </a:extLst>
          </p:cNvPr>
          <p:cNvPicPr/>
          <p:nvPr/>
        </p:nvPicPr>
        <p:blipFill>
          <a:blip r:embed="rId3"/>
          <a:stretch>
            <a:fillRect/>
          </a:stretch>
        </p:blipFill>
        <p:spPr>
          <a:xfrm>
            <a:off x="1152330" y="940613"/>
            <a:ext cx="3261049" cy="3535362"/>
          </a:xfrm>
          <a:prstGeom prst="rect">
            <a:avLst/>
          </a:prstGeom>
        </p:spPr>
      </p:pic>
    </p:spTree>
    <p:extLst>
      <p:ext uri="{BB962C8B-B14F-4D97-AF65-F5344CB8AC3E}">
        <p14:creationId xmlns:p14="http://schemas.microsoft.com/office/powerpoint/2010/main" val="281302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7F5B-B6A4-3C42-8AEE-E900F6D3EA9A}"/>
              </a:ext>
            </a:extLst>
          </p:cNvPr>
          <p:cNvSpPr>
            <a:spLocks noGrp="1"/>
          </p:cNvSpPr>
          <p:nvPr>
            <p:ph type="title"/>
          </p:nvPr>
        </p:nvSpPr>
        <p:spPr>
          <a:xfrm>
            <a:off x="2377751" y="374456"/>
            <a:ext cx="10515600" cy="1325563"/>
          </a:xfrm>
        </p:spPr>
        <p:txBody>
          <a:bodyPr/>
          <a:lstStyle/>
          <a:p>
            <a:r>
              <a:rPr lang="en-US" dirty="0"/>
              <a:t>Packages, methods, and files</a:t>
            </a:r>
          </a:p>
        </p:txBody>
      </p:sp>
      <p:sp>
        <p:nvSpPr>
          <p:cNvPr id="3" name="Content Placeholder 2">
            <a:extLst>
              <a:ext uri="{FF2B5EF4-FFF2-40B4-BE49-F238E27FC236}">
                <a16:creationId xmlns:a16="http://schemas.microsoft.com/office/drawing/2014/main" id="{34EE9F8B-271F-F240-8883-D1FFB604C6C9}"/>
              </a:ext>
            </a:extLst>
          </p:cNvPr>
          <p:cNvSpPr>
            <a:spLocks noGrp="1"/>
          </p:cNvSpPr>
          <p:nvPr>
            <p:ph idx="1"/>
          </p:nvPr>
        </p:nvSpPr>
        <p:spPr>
          <a:xfrm>
            <a:off x="838200" y="1797633"/>
            <a:ext cx="3948405" cy="4967061"/>
          </a:xfrm>
        </p:spPr>
        <p:txBody>
          <a:bodyPr>
            <a:noAutofit/>
          </a:bodyPr>
          <a:lstStyle/>
          <a:p>
            <a:r>
              <a:rPr lang="en-CA" sz="900" b="1" dirty="0"/>
              <a:t>BlockHandling (pckg)</a:t>
            </a:r>
            <a:r>
              <a:rPr lang="en-CA" sz="900" dirty="0"/>
              <a:t>: </a:t>
            </a:r>
          </a:p>
          <a:p>
            <a:pPr lvl="1"/>
            <a:r>
              <a:rPr lang="en-CA" sz="900" i="1" dirty="0"/>
              <a:t>addToBlock(String token, String docID)</a:t>
            </a:r>
            <a:endParaRPr lang="en-CA" sz="900" dirty="0"/>
          </a:p>
          <a:p>
            <a:pPr lvl="1"/>
            <a:r>
              <a:rPr lang="en-CA" sz="900" i="1" dirty="0"/>
              <a:t>getBlock(String blockName</a:t>
            </a:r>
            <a:r>
              <a:rPr lang="en-CA" sz="900" dirty="0"/>
              <a:t>)</a:t>
            </a:r>
          </a:p>
          <a:p>
            <a:r>
              <a:rPr lang="en-CA" sz="900" b="1" dirty="0"/>
              <a:t>FileHandling (pckg)</a:t>
            </a:r>
            <a:r>
              <a:rPr lang="en-CA" sz="900" dirty="0"/>
              <a:t>:  </a:t>
            </a:r>
          </a:p>
          <a:p>
            <a:pPr lvl="1"/>
            <a:r>
              <a:rPr lang="en-CA" sz="900" i="1" dirty="0"/>
              <a:t>sendToBlock(int blockNumber):</a:t>
            </a:r>
            <a:endParaRPr lang="en-CA" sz="900" dirty="0"/>
          </a:p>
          <a:p>
            <a:pPr lvl="1"/>
            <a:r>
              <a:rPr lang="en-CA" sz="900" i="1" dirty="0"/>
              <a:t>sendToFinalFile(TreeMap sortedList, int final_file_number): </a:t>
            </a:r>
            <a:endParaRPr lang="en-CA" sz="900" dirty="0"/>
          </a:p>
          <a:p>
            <a:pPr lvl="1"/>
            <a:r>
              <a:rPr lang="en-CA" sz="900" i="1" dirty="0"/>
              <a:t>DeleteFiles(): </a:t>
            </a:r>
            <a:endParaRPr lang="en-CA" sz="900" dirty="0"/>
          </a:p>
          <a:p>
            <a:r>
              <a:rPr lang="en-CA" sz="900" b="1" dirty="0"/>
              <a:t>Common (pckg)</a:t>
            </a:r>
          </a:p>
          <a:p>
            <a:pPr lvl="1"/>
            <a:r>
              <a:rPr lang="en-CA" sz="900" dirty="0"/>
              <a:t>Getters and setter for the </a:t>
            </a:r>
            <a:r>
              <a:rPr lang="en-CA" sz="900" i="1" dirty="0"/>
              <a:t>SortedDictionnary</a:t>
            </a:r>
            <a:r>
              <a:rPr lang="en-CA" sz="900" dirty="0"/>
              <a:t> using a </a:t>
            </a:r>
            <a:r>
              <a:rPr lang="en-CA" sz="900" i="1" dirty="0"/>
              <a:t>TreeMap&lt;String, LikedHashSet&lt;String&gt;&gt;</a:t>
            </a:r>
            <a:endParaRPr lang="en-CA" sz="900" dirty="0"/>
          </a:p>
          <a:p>
            <a:pPr lvl="1"/>
            <a:r>
              <a:rPr lang="en-CA" sz="900" dirty="0"/>
              <a:t>Getters and setters for the </a:t>
            </a:r>
            <a:r>
              <a:rPr lang="en-CA" sz="900" i="1" dirty="0"/>
              <a:t>PostingList</a:t>
            </a:r>
            <a:r>
              <a:rPr lang="en-CA" sz="900" dirty="0"/>
              <a:t> using </a:t>
            </a:r>
            <a:r>
              <a:rPr lang="en-CA" sz="900" i="1" dirty="0"/>
              <a:t>LinkedHashSet&lt;String&gt;</a:t>
            </a:r>
            <a:endParaRPr lang="en-CA" sz="900" dirty="0"/>
          </a:p>
          <a:p>
            <a:pPr lvl="1"/>
            <a:r>
              <a:rPr lang="en-CA" sz="900" dirty="0"/>
              <a:t>Getters and setters for the </a:t>
            </a:r>
            <a:r>
              <a:rPr lang="en-CA" sz="900" i="1" dirty="0"/>
              <a:t>Dictionnary</a:t>
            </a:r>
            <a:r>
              <a:rPr lang="en-CA" sz="900" dirty="0"/>
              <a:t> using </a:t>
            </a:r>
            <a:r>
              <a:rPr lang="en-CA" sz="900" i="1" dirty="0"/>
              <a:t>HashMap&lt;String, LinkedHashSet&lt;String&gt;&gt;</a:t>
            </a:r>
            <a:endParaRPr lang="en-CA" sz="900" dirty="0"/>
          </a:p>
          <a:p>
            <a:r>
              <a:rPr lang="en-CA" sz="900" b="1" dirty="0"/>
              <a:t>CompressionTable (pckg): </a:t>
            </a:r>
          </a:p>
          <a:p>
            <a:pPr lvl="1"/>
            <a:r>
              <a:rPr lang="en-CA" sz="900" i="1" dirty="0"/>
              <a:t>noNumber</a:t>
            </a:r>
            <a:r>
              <a:rPr lang="en-CA" sz="900" dirty="0"/>
              <a:t>: </a:t>
            </a:r>
          </a:p>
          <a:p>
            <a:pPr lvl="1"/>
            <a:r>
              <a:rPr lang="en-CA" sz="900" i="1" dirty="0"/>
              <a:t>case_fold</a:t>
            </a:r>
            <a:endParaRPr lang="en-CA" sz="900" dirty="0"/>
          </a:p>
          <a:p>
            <a:pPr lvl="1"/>
            <a:r>
              <a:rPr lang="en-CA" sz="900" i="1" dirty="0"/>
              <a:t>stop_words</a:t>
            </a:r>
            <a:r>
              <a:rPr lang="en-CA" sz="900" dirty="0"/>
              <a:t>: </a:t>
            </a:r>
          </a:p>
          <a:p>
            <a:pPr lvl="1"/>
            <a:r>
              <a:rPr lang="en-CA" sz="900" i="1" dirty="0"/>
              <a:t>percent_numbers_from_unfiltered</a:t>
            </a:r>
            <a:r>
              <a:rPr lang="en-CA" sz="900" dirty="0"/>
              <a:t>: </a:t>
            </a:r>
          </a:p>
          <a:p>
            <a:pPr lvl="1"/>
            <a:r>
              <a:rPr lang="en-CA" sz="900" i="1" dirty="0"/>
              <a:t>percent_casefolding_from_unfiltered</a:t>
            </a:r>
            <a:r>
              <a:rPr lang="en-CA" sz="900" dirty="0"/>
              <a:t>: </a:t>
            </a:r>
          </a:p>
          <a:p>
            <a:pPr lvl="1"/>
            <a:r>
              <a:rPr lang="en-CA" sz="900" i="1" dirty="0"/>
              <a:t>percent_stopwords_from_unfiltered</a:t>
            </a:r>
            <a:r>
              <a:rPr lang="en-CA" sz="900" dirty="0"/>
              <a:t>: </a:t>
            </a:r>
          </a:p>
          <a:p>
            <a:pPr lvl="1"/>
            <a:r>
              <a:rPr lang="en-CA" sz="900" i="1" dirty="0"/>
              <a:t>percent_previous_numbers</a:t>
            </a:r>
            <a:r>
              <a:rPr lang="en-CA" sz="900" dirty="0"/>
              <a:t>: </a:t>
            </a:r>
          </a:p>
          <a:p>
            <a:pPr lvl="1"/>
            <a:r>
              <a:rPr lang="en-CA" sz="900" i="1" dirty="0"/>
              <a:t>percent_previous_case_folding</a:t>
            </a:r>
            <a:r>
              <a:rPr lang="en-CA" sz="900" dirty="0"/>
              <a:t>: </a:t>
            </a:r>
          </a:p>
          <a:p>
            <a:pPr lvl="1"/>
            <a:r>
              <a:rPr lang="en-CA" sz="900" i="1" dirty="0"/>
              <a:t>percent_previous_stopwords</a:t>
            </a:r>
            <a:r>
              <a:rPr lang="en-CA" sz="900" dirty="0"/>
              <a:t>: </a:t>
            </a:r>
          </a:p>
          <a:p>
            <a:pPr lvl="1"/>
            <a:r>
              <a:rPr lang="en-CA" sz="900" i="1" dirty="0"/>
              <a:t>printTable():</a:t>
            </a:r>
            <a:r>
              <a:rPr lang="en-CA" sz="900" dirty="0"/>
              <a:t> </a:t>
            </a:r>
          </a:p>
        </p:txBody>
      </p:sp>
      <p:sp>
        <p:nvSpPr>
          <p:cNvPr id="4" name="Content Placeholder 2">
            <a:extLst>
              <a:ext uri="{FF2B5EF4-FFF2-40B4-BE49-F238E27FC236}">
                <a16:creationId xmlns:a16="http://schemas.microsoft.com/office/drawing/2014/main" id="{EAD02FA9-F247-BF40-A2D3-9291EC337838}"/>
              </a:ext>
            </a:extLst>
          </p:cNvPr>
          <p:cNvSpPr txBox="1">
            <a:spLocks/>
          </p:cNvSpPr>
          <p:nvPr/>
        </p:nvSpPr>
        <p:spPr>
          <a:xfrm>
            <a:off x="7326086" y="1797633"/>
            <a:ext cx="3948405" cy="4332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b="1" dirty="0"/>
              <a:t>Spimi_merge (pckg): </a:t>
            </a:r>
          </a:p>
          <a:p>
            <a:pPr lvl="1"/>
            <a:r>
              <a:rPr lang="en-CA" sz="1100" i="1" dirty="0"/>
              <a:t>Merge(int nbrOfBlocks): </a:t>
            </a:r>
            <a:endParaRPr lang="en-CA" sz="1100" dirty="0"/>
          </a:p>
          <a:p>
            <a:r>
              <a:rPr lang="en-CA" sz="1100" b="1" dirty="0"/>
              <a:t>Main (pckg): </a:t>
            </a:r>
          </a:p>
          <a:p>
            <a:pPr lvl="1"/>
            <a:r>
              <a:rPr lang="en-CA" sz="1100" i="1" dirty="0"/>
              <a:t>The main.java runs the program by calling all previous functions. It starts by running the the reuters files and parsing them, tokenizing them and sending them to blocks. Then these blocks are merged, sorted and sent to final files. A query search term is done at the end and a compression table is printed.</a:t>
            </a:r>
          </a:p>
          <a:p>
            <a:r>
              <a:rPr lang="en-CA" sz="1100" b="1" dirty="0"/>
              <a:t>DISK (Folder): </a:t>
            </a:r>
          </a:p>
          <a:p>
            <a:pPr lvl="1"/>
            <a:r>
              <a:rPr lang="en-CA" sz="1100" i="1" dirty="0"/>
              <a:t>This folder contains all of the different blocks created when storing the terms in the dictionary. There are currently 42 blocks created, in which each block has terms from 500 different documents. This folder also includes the FinalBlock file, which has all of the terms merged from all 42 blocks, which are sorted by their keys in alphabetical order.</a:t>
            </a:r>
          </a:p>
          <a:p>
            <a:r>
              <a:rPr lang="en-CA" sz="1100" b="1" dirty="0"/>
              <a:t>Reuters21578(Folder): </a:t>
            </a:r>
          </a:p>
          <a:p>
            <a:pPr lvl="1"/>
            <a:r>
              <a:rPr lang="en-CA" sz="1100" i="1" dirty="0"/>
              <a:t>This folder contains the reuters files from which the SPIMI inverted index is created</a:t>
            </a:r>
          </a:p>
          <a:p>
            <a:endParaRPr lang="en-US" dirty="0"/>
          </a:p>
        </p:txBody>
      </p:sp>
      <p:sp>
        <p:nvSpPr>
          <p:cNvPr id="5" name="Rectangle 4">
            <a:extLst>
              <a:ext uri="{FF2B5EF4-FFF2-40B4-BE49-F238E27FC236}">
                <a16:creationId xmlns:a16="http://schemas.microsoft.com/office/drawing/2014/main" id="{4986B6FF-B3B0-BB4B-A9FF-1233386A9DB2}"/>
              </a:ext>
            </a:extLst>
          </p:cNvPr>
          <p:cNvSpPr/>
          <p:nvPr/>
        </p:nvSpPr>
        <p:spPr>
          <a:xfrm>
            <a:off x="4825482" y="1797633"/>
            <a:ext cx="2579915" cy="2862322"/>
          </a:xfrm>
          <a:prstGeom prst="rect">
            <a:avLst/>
          </a:prstGeom>
        </p:spPr>
        <p:txBody>
          <a:bodyPr wrap="square">
            <a:spAutoFit/>
          </a:bodyPr>
          <a:lstStyle/>
          <a:p>
            <a:pPr marL="171450" indent="-171450">
              <a:buFont typeface="Arial" panose="020B0604020202020204" pitchFamily="34" charset="0"/>
              <a:buChar char="•"/>
            </a:pPr>
            <a:r>
              <a:rPr lang="en-CA" sz="900" b="1" dirty="0"/>
              <a:t>Preprocess (pckg):</a:t>
            </a:r>
          </a:p>
          <a:p>
            <a:pPr marL="628650" lvl="1" indent="-171450">
              <a:buFont typeface="Arial" panose="020B0604020202020204" pitchFamily="34" charset="0"/>
              <a:buChar char="•"/>
            </a:pPr>
            <a:r>
              <a:rPr lang="en-CA" sz="900" i="1" dirty="0"/>
              <a:t>ArrayList&lt;String&gt; </a:t>
            </a:r>
          </a:p>
          <a:p>
            <a:pPr marL="628650" lvl="1" indent="-171450">
              <a:buFont typeface="Arial" panose="020B0604020202020204" pitchFamily="34" charset="0"/>
              <a:buChar char="•"/>
            </a:pPr>
            <a:r>
              <a:rPr lang="en-CA" sz="900" i="1" dirty="0"/>
              <a:t>Stopwords: </a:t>
            </a:r>
            <a:endParaRPr lang="en-CA" sz="900" dirty="0"/>
          </a:p>
          <a:p>
            <a:pPr marL="628650" lvl="1" indent="-171450">
              <a:buFont typeface="Arial" panose="020B0604020202020204" pitchFamily="34" charset="0"/>
              <a:buChar char="•"/>
            </a:pPr>
            <a:r>
              <a:rPr lang="en-CA" sz="900" i="1" dirty="0"/>
              <a:t>Remove_stopwords(String token): </a:t>
            </a:r>
            <a:endParaRPr lang="en-CA" sz="900" dirty="0"/>
          </a:p>
          <a:p>
            <a:pPr marL="628650" lvl="1" indent="-171450">
              <a:buFont typeface="Arial" panose="020B0604020202020204" pitchFamily="34" charset="0"/>
              <a:buChar char="•"/>
            </a:pPr>
            <a:r>
              <a:rPr lang="en-CA" sz="900" i="1" dirty="0"/>
              <a:t>Remove_numbers(String token): </a:t>
            </a:r>
            <a:endParaRPr lang="en-CA" sz="900" dirty="0"/>
          </a:p>
          <a:p>
            <a:pPr marL="628650" lvl="1" indent="-171450">
              <a:buFont typeface="Arial" panose="020B0604020202020204" pitchFamily="34" charset="0"/>
              <a:buChar char="•"/>
            </a:pPr>
            <a:r>
              <a:rPr lang="en-CA" sz="900" i="1" dirty="0"/>
              <a:t>Case_folding(String token): </a:t>
            </a:r>
            <a:endParaRPr lang="en-CA" sz="900" dirty="0"/>
          </a:p>
          <a:p>
            <a:pPr marL="628650" lvl="1" indent="-171450">
              <a:buFont typeface="Arial" panose="020B0604020202020204" pitchFamily="34" charset="0"/>
              <a:buChar char="•"/>
            </a:pPr>
            <a:r>
              <a:rPr lang="en-CA" sz="900" i="1" dirty="0"/>
              <a:t>Punctuation(String token): </a:t>
            </a:r>
          </a:p>
          <a:p>
            <a:pPr lvl="1"/>
            <a:endParaRPr lang="en-CA" sz="900" i="1" dirty="0"/>
          </a:p>
          <a:p>
            <a:pPr marL="171450" indent="-171450">
              <a:buFont typeface="Arial" panose="020B0604020202020204" pitchFamily="34" charset="0"/>
              <a:buChar char="•"/>
            </a:pPr>
            <a:r>
              <a:rPr lang="en-CA" sz="900" b="1" dirty="0"/>
              <a:t>Query(pckg):</a:t>
            </a:r>
          </a:p>
          <a:p>
            <a:pPr marL="628650" lvl="1" indent="-171450">
              <a:buFont typeface="Arial" panose="020B0604020202020204" pitchFamily="34" charset="0"/>
              <a:buChar char="•"/>
            </a:pPr>
            <a:r>
              <a:rPr lang="en-CA" sz="900" i="1" dirty="0"/>
              <a:t>searchTerm(String query): </a:t>
            </a:r>
          </a:p>
          <a:p>
            <a:pPr marL="628650" lvl="1" indent="-171450">
              <a:buFont typeface="Arial" panose="020B0604020202020204" pitchFamily="34" charset="0"/>
              <a:buChar char="•"/>
            </a:pPr>
            <a:r>
              <a:rPr lang="en-CA" sz="900" i="1" dirty="0"/>
              <a:t>searchDictionary(String query): </a:t>
            </a:r>
          </a:p>
          <a:p>
            <a:pPr marL="628650" lvl="1" indent="-171450">
              <a:buFont typeface="Arial" panose="020B0604020202020204" pitchFamily="34" charset="0"/>
              <a:buChar char="•"/>
            </a:pPr>
            <a:r>
              <a:rPr lang="en-CA" sz="900" i="1" dirty="0"/>
              <a:t>CustomAndQuery(String query):</a:t>
            </a:r>
          </a:p>
          <a:p>
            <a:pPr marL="628650" lvl="1" indent="-171450">
              <a:buFont typeface="Arial" panose="020B0604020202020204" pitchFamily="34" charset="0"/>
              <a:buChar char="•"/>
            </a:pPr>
            <a:r>
              <a:rPr lang="en-CA" sz="900" i="1" dirty="0"/>
              <a:t>CustomORQuery(String query):</a:t>
            </a:r>
          </a:p>
          <a:p>
            <a:pPr marL="628650" lvl="1" indent="-171450">
              <a:buFont typeface="Arial" panose="020B0604020202020204" pitchFamily="34" charset="0"/>
              <a:buChar char="•"/>
            </a:pPr>
            <a:r>
              <a:rPr lang="en-CA" sz="900" i="1" dirty="0"/>
              <a:t>intersection(List&lt;String&gt; list1, List&lt;String&gt; list2): </a:t>
            </a:r>
          </a:p>
          <a:p>
            <a:pPr marL="628650" lvl="1" indent="-171450">
              <a:buFont typeface="Arial" panose="020B0604020202020204" pitchFamily="34" charset="0"/>
              <a:buChar char="•"/>
            </a:pPr>
            <a:r>
              <a:rPr lang="en-CA" sz="900" i="1" dirty="0"/>
              <a:t>union(List&lt;String&gt; result,</a:t>
            </a:r>
          </a:p>
          <a:p>
            <a:pPr marL="628650" lvl="1" indent="-171450">
              <a:buFont typeface="Arial" panose="020B0604020202020204" pitchFamily="34" charset="0"/>
              <a:buChar char="•"/>
            </a:pPr>
            <a:r>
              <a:rPr lang="en-CA" sz="900" i="1" dirty="0"/>
              <a:t>LinkedHashSet&lt;String&gt; linkedHashSet): </a:t>
            </a:r>
          </a:p>
          <a:p>
            <a:pPr marL="628650" lvl="1" indent="-171450">
              <a:buFont typeface="Arial" panose="020B0604020202020204" pitchFamily="34" charset="0"/>
              <a:buChar char="•"/>
            </a:pPr>
            <a:r>
              <a:rPr lang="en-CA" sz="900" i="1" dirty="0"/>
              <a:t>printQueries(): </a:t>
            </a:r>
          </a:p>
          <a:p>
            <a:pPr lvl="1"/>
            <a:endParaRPr lang="en-CA" sz="900" dirty="0"/>
          </a:p>
        </p:txBody>
      </p:sp>
    </p:spTree>
    <p:extLst>
      <p:ext uri="{BB962C8B-B14F-4D97-AF65-F5344CB8AC3E}">
        <p14:creationId xmlns:p14="http://schemas.microsoft.com/office/powerpoint/2010/main" val="360640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Final Block File example</a:t>
            </a:r>
          </a:p>
        </p:txBody>
      </p:sp>
      <p:pic>
        <p:nvPicPr>
          <p:cNvPr id="5" name="Picture 4">
            <a:extLst>
              <a:ext uri="{FF2B5EF4-FFF2-40B4-BE49-F238E27FC236}">
                <a16:creationId xmlns:a16="http://schemas.microsoft.com/office/drawing/2014/main" id="{281D643C-2767-5D4D-9279-B104C0811382}"/>
              </a:ext>
            </a:extLst>
          </p:cNvPr>
          <p:cNvPicPr/>
          <p:nvPr/>
        </p:nvPicPr>
        <p:blipFill>
          <a:blip r:embed="rId2"/>
          <a:stretch>
            <a:fillRect/>
          </a:stretch>
        </p:blipFill>
        <p:spPr>
          <a:xfrm>
            <a:off x="1976670" y="1550391"/>
            <a:ext cx="7969762" cy="4411870"/>
          </a:xfrm>
          <a:prstGeom prst="rect">
            <a:avLst/>
          </a:prstGeom>
        </p:spPr>
      </p:pic>
    </p:spTree>
    <p:extLst>
      <p:ext uri="{BB962C8B-B14F-4D97-AF65-F5344CB8AC3E}">
        <p14:creationId xmlns:p14="http://schemas.microsoft.com/office/powerpoint/2010/main" val="320277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69" y="0"/>
            <a:ext cx="10515600" cy="1325563"/>
          </a:xfrm>
        </p:spPr>
        <p:txBody>
          <a:bodyPr/>
          <a:lstStyle/>
          <a:p>
            <a:pPr algn="ctr"/>
            <a:r>
              <a:rPr lang="en-CA" dirty="0"/>
              <a:t>Program running</a:t>
            </a:r>
          </a:p>
        </p:txBody>
      </p:sp>
      <p:pic>
        <p:nvPicPr>
          <p:cNvPr id="7" name="Picture 6">
            <a:extLst>
              <a:ext uri="{FF2B5EF4-FFF2-40B4-BE49-F238E27FC236}">
                <a16:creationId xmlns:a16="http://schemas.microsoft.com/office/drawing/2014/main" id="{B26027F1-BF47-334C-B4DA-61D1D99E42DC}"/>
              </a:ext>
            </a:extLst>
          </p:cNvPr>
          <p:cNvPicPr>
            <a:picLocks noChangeAspect="1"/>
          </p:cNvPicPr>
          <p:nvPr/>
        </p:nvPicPr>
        <p:blipFill>
          <a:blip r:embed="rId2"/>
          <a:stretch>
            <a:fillRect/>
          </a:stretch>
        </p:blipFill>
        <p:spPr>
          <a:xfrm>
            <a:off x="1082350" y="972693"/>
            <a:ext cx="9246637" cy="4504233"/>
          </a:xfrm>
          <a:prstGeom prst="rect">
            <a:avLst/>
          </a:prstGeom>
        </p:spPr>
      </p:pic>
    </p:spTree>
    <p:extLst>
      <p:ext uri="{BB962C8B-B14F-4D97-AF65-F5344CB8AC3E}">
        <p14:creationId xmlns:p14="http://schemas.microsoft.com/office/powerpoint/2010/main" val="413667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420</Words>
  <Application>Microsoft Macintosh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SPIMI Project</vt:lpstr>
      <vt:lpstr>SRC and DISK Structure</vt:lpstr>
      <vt:lpstr>Packages, methods, and files</vt:lpstr>
      <vt:lpstr>Final Block File example</vt:lpstr>
      <vt:lpstr>Program running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SPIMI Project</dc:title>
  <dc:creator>Eve Raya</dc:creator>
  <cp:lastModifiedBy>Eve Raya</cp:lastModifiedBy>
  <cp:revision>3</cp:revision>
  <dcterms:created xsi:type="dcterms:W3CDTF">2019-10-29T01:13:40Z</dcterms:created>
  <dcterms:modified xsi:type="dcterms:W3CDTF">2019-10-29T01:20:45Z</dcterms:modified>
</cp:coreProperties>
</file>