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903"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2CFFB-C3DB-F73A-32A8-4DA57E7A6EF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164DBC3-CB4F-CC96-BA7A-81A6153B1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EE91A639-2C0A-18ED-EA05-597D8B968920}"/>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5" name="Marcador de pie de página 4">
            <a:extLst>
              <a:ext uri="{FF2B5EF4-FFF2-40B4-BE49-F238E27FC236}">
                <a16:creationId xmlns:a16="http://schemas.microsoft.com/office/drawing/2014/main" id="{31A5744F-DA3B-A67C-20FE-73007026288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A94C273-C159-F6EC-D9A3-E7BE8FB2F22C}"/>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3311963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7E3B1-B20A-E0D7-CFA3-5F3970DDA76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61E429B-09FC-12F6-266C-5D7A6771BC3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87DB58A2-7AC5-5DBF-8D73-551389862B31}"/>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5" name="Marcador de pie de página 4">
            <a:extLst>
              <a:ext uri="{FF2B5EF4-FFF2-40B4-BE49-F238E27FC236}">
                <a16:creationId xmlns:a16="http://schemas.microsoft.com/office/drawing/2014/main" id="{C5250278-C148-A7FE-DC3C-E553030B1A2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71508C8-BF85-433F-ED0C-E9259FF49684}"/>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1065466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3CF5093-5C59-8C9D-EC51-FC6BA06EEE7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E145330-F30F-D18D-63FD-2007D00FEC0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C96A7CB-6D96-0624-4E6B-F43D6D5E5847}"/>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5" name="Marcador de pie de página 4">
            <a:extLst>
              <a:ext uri="{FF2B5EF4-FFF2-40B4-BE49-F238E27FC236}">
                <a16:creationId xmlns:a16="http://schemas.microsoft.com/office/drawing/2014/main" id="{B3029F83-8CE9-E34C-938B-28152C2A61D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ABF07AF-459F-2EC7-C6E1-E858B2291153}"/>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355605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F8FA4-D48F-A40A-185D-8816D534BE1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5ADD2BE-69A4-EC02-EC2D-25738A72F6B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29ABC96-7529-B06E-5BCB-EFA0EF44ECC1}"/>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5" name="Marcador de pie de página 4">
            <a:extLst>
              <a:ext uri="{FF2B5EF4-FFF2-40B4-BE49-F238E27FC236}">
                <a16:creationId xmlns:a16="http://schemas.microsoft.com/office/drawing/2014/main" id="{CC71DB62-2C23-1624-058E-28D5D37912F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E29574D-12E8-B9B0-5185-769B5DCDD3BA}"/>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250671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2DEDA7-A452-A829-DDD3-D80C44A0DC7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A11DCEC-8378-1D1D-AEF4-B79EF5B2C4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DD30202-74CA-903C-491E-E0680A0AFD73}"/>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5" name="Marcador de pie de página 4">
            <a:extLst>
              <a:ext uri="{FF2B5EF4-FFF2-40B4-BE49-F238E27FC236}">
                <a16:creationId xmlns:a16="http://schemas.microsoft.com/office/drawing/2014/main" id="{29580560-B5F6-C7AB-8EC9-45BFF195313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C896EB6-A292-C7EF-8D5C-E228E4F1C693}"/>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55418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05F4D-923A-1D89-BE65-66409BC0647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B1C35E4-5CE2-235C-417E-4813A1030C6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00D4BDBF-7EFE-D996-AF7E-5DF9D369106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58DB5AED-0266-7306-A066-1DC026195C79}"/>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6" name="Marcador de pie de página 5">
            <a:extLst>
              <a:ext uri="{FF2B5EF4-FFF2-40B4-BE49-F238E27FC236}">
                <a16:creationId xmlns:a16="http://schemas.microsoft.com/office/drawing/2014/main" id="{E2A2F08F-209E-A281-78A4-B60B7D52974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D445BEC-7253-BB3C-2A42-B1A33888D97D}"/>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175666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70AC98-273F-24AF-117A-F5161327FD8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AC8CB557-21ED-2DC9-65D3-DCE2B69C8F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D067E0C-8B5D-23A0-8B04-FD5659E8340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F351C97-399F-AE18-73EC-48049B2E7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EB941E0-79A4-856A-AF4C-88D3450F849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D99B2C0D-70C3-364C-0B67-1C97DB00B8E2}"/>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8" name="Marcador de pie de página 7">
            <a:extLst>
              <a:ext uri="{FF2B5EF4-FFF2-40B4-BE49-F238E27FC236}">
                <a16:creationId xmlns:a16="http://schemas.microsoft.com/office/drawing/2014/main" id="{4807AD70-3A40-D977-47A3-0658C75EFB92}"/>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7E92871E-2086-AE12-9C65-A2A67E601F7C}"/>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317887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5B380-53F2-3D5E-0B86-979D0C593DE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DFB5500-D7F5-5A9E-F79F-7A81887C25F7}"/>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4" name="Marcador de pie de página 3">
            <a:extLst>
              <a:ext uri="{FF2B5EF4-FFF2-40B4-BE49-F238E27FC236}">
                <a16:creationId xmlns:a16="http://schemas.microsoft.com/office/drawing/2014/main" id="{6BA2A0D9-6690-3C94-850E-55104756421C}"/>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9C7AB97-2B7C-8FC8-E412-05ABB6057839}"/>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3201878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58BF9F4-03C8-5650-1E80-FA232F55790E}"/>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3" name="Marcador de pie de página 2">
            <a:extLst>
              <a:ext uri="{FF2B5EF4-FFF2-40B4-BE49-F238E27FC236}">
                <a16:creationId xmlns:a16="http://schemas.microsoft.com/office/drawing/2014/main" id="{0863C224-FE13-46AF-9211-3990D70045C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9777121-A4B2-9A4A-AA80-96A805D7376E}"/>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310391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BDF9B0-58D7-0FD0-AAC7-62D9B9003AA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C8AC584-4CA1-03A7-2EEC-F61594971C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E96FA567-D88B-43F2-3EE5-5BC8D5CAA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1E28369-D3B3-2249-5086-0EF769A1D703}"/>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6" name="Marcador de pie de página 5">
            <a:extLst>
              <a:ext uri="{FF2B5EF4-FFF2-40B4-BE49-F238E27FC236}">
                <a16:creationId xmlns:a16="http://schemas.microsoft.com/office/drawing/2014/main" id="{85A6191E-F8F3-EB11-CD43-C402FB263A4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9C63C3C-2090-2E4D-F70A-168391973C47}"/>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3915177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4F4153-0354-D966-49DB-B4C18C2C4D8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7064B81-75EB-433C-4B10-5F43DCD64E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FD11A45-C095-6659-C952-DE0CBE128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F0EF79F-47F8-A39F-2EA5-05BD4AD53550}"/>
              </a:ext>
            </a:extLst>
          </p:cNvPr>
          <p:cNvSpPr>
            <a:spLocks noGrp="1"/>
          </p:cNvSpPr>
          <p:nvPr>
            <p:ph type="dt" sz="half" idx="10"/>
          </p:nvPr>
        </p:nvSpPr>
        <p:spPr/>
        <p:txBody>
          <a:bodyPr/>
          <a:lstStyle/>
          <a:p>
            <a:fld id="{7CDA0EB9-0842-494C-9B2B-1A882A28000D}" type="datetimeFigureOut">
              <a:rPr lang="es-CO" smtClean="0"/>
              <a:t>17/05/2025</a:t>
            </a:fld>
            <a:endParaRPr lang="es-CO"/>
          </a:p>
        </p:txBody>
      </p:sp>
      <p:sp>
        <p:nvSpPr>
          <p:cNvPr id="6" name="Marcador de pie de página 5">
            <a:extLst>
              <a:ext uri="{FF2B5EF4-FFF2-40B4-BE49-F238E27FC236}">
                <a16:creationId xmlns:a16="http://schemas.microsoft.com/office/drawing/2014/main" id="{CB4B38F1-A659-9FF1-7DCB-5AB725F10A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C096D0F-6DC3-F787-C8F7-0D2EBFAFAC91}"/>
              </a:ext>
            </a:extLst>
          </p:cNvPr>
          <p:cNvSpPr>
            <a:spLocks noGrp="1"/>
          </p:cNvSpPr>
          <p:nvPr>
            <p:ph type="sldNum" sz="quarter" idx="12"/>
          </p:nvPr>
        </p:nvSpPr>
        <p:spPr/>
        <p:txBody>
          <a:bodyPr/>
          <a:lstStyle/>
          <a:p>
            <a:fld id="{4ECB485A-2CA3-4485-90F1-0F657CEB1916}" type="slidenum">
              <a:rPr lang="es-CO" smtClean="0"/>
              <a:t>‹Nº›</a:t>
            </a:fld>
            <a:endParaRPr lang="es-CO"/>
          </a:p>
        </p:txBody>
      </p:sp>
    </p:spTree>
    <p:extLst>
      <p:ext uri="{BB962C8B-B14F-4D97-AF65-F5344CB8AC3E}">
        <p14:creationId xmlns:p14="http://schemas.microsoft.com/office/powerpoint/2010/main" val="41685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1DFC29-E4DF-47C2-F06F-2782F15CA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52C1F2B-4722-19EA-8838-CE8B6B6A6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6A53D5F-2EF4-4F40-2263-F42E40DC7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DA0EB9-0842-494C-9B2B-1A882A28000D}" type="datetimeFigureOut">
              <a:rPr lang="es-CO" smtClean="0"/>
              <a:t>17/05/2025</a:t>
            </a:fld>
            <a:endParaRPr lang="es-CO"/>
          </a:p>
        </p:txBody>
      </p:sp>
      <p:sp>
        <p:nvSpPr>
          <p:cNvPr id="5" name="Marcador de pie de página 4">
            <a:extLst>
              <a:ext uri="{FF2B5EF4-FFF2-40B4-BE49-F238E27FC236}">
                <a16:creationId xmlns:a16="http://schemas.microsoft.com/office/drawing/2014/main" id="{E563CCF3-389A-AEC4-E6DD-4BE83AA5F3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3148620B-9F39-07DF-F9DF-7377F3B4B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CB485A-2CA3-4485-90F1-0F657CEB1916}" type="slidenum">
              <a:rPr lang="es-CO" smtClean="0"/>
              <a:t>‹Nº›</a:t>
            </a:fld>
            <a:endParaRPr lang="es-CO"/>
          </a:p>
        </p:txBody>
      </p:sp>
    </p:spTree>
    <p:extLst>
      <p:ext uri="{BB962C8B-B14F-4D97-AF65-F5344CB8AC3E}">
        <p14:creationId xmlns:p14="http://schemas.microsoft.com/office/powerpoint/2010/main" val="1190273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33BF4A3F-2225-FB79-9525-D883E1366E22}"/>
              </a:ext>
            </a:extLst>
          </p:cNvPr>
          <p:cNvPicPr>
            <a:picLocks noChangeAspect="1"/>
          </p:cNvPicPr>
          <p:nvPr/>
        </p:nvPicPr>
        <p:blipFill>
          <a:blip r:embed="rId2"/>
          <a:stretch>
            <a:fillRect/>
          </a:stretch>
        </p:blipFill>
        <p:spPr>
          <a:xfrm>
            <a:off x="643467" y="716364"/>
            <a:ext cx="10905066" cy="5425271"/>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372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4C8F919E-ADDF-4257-9E9D-AF474B2C7544}"/>
              </a:ext>
            </a:extLst>
          </p:cNvPr>
          <p:cNvSpPr>
            <a:spLocks noGrp="1"/>
          </p:cNvSpPr>
          <p:nvPr>
            <p:ph idx="1"/>
          </p:nvPr>
        </p:nvSpPr>
        <p:spPr>
          <a:xfrm>
            <a:off x="838200" y="1825625"/>
            <a:ext cx="10515600" cy="4351338"/>
          </a:xfrm>
        </p:spPr>
        <p:txBody>
          <a:bodyPr>
            <a:normAutofit/>
          </a:bodyPr>
          <a:lstStyle/>
          <a:p>
            <a:pPr marL="0" indent="0">
              <a:buNone/>
            </a:pPr>
            <a:r>
              <a:rPr lang="es-ES" dirty="0"/>
              <a:t>Luego de aplicar los ajustes y mejoras correspondientes, se ejecutó un nuevo análisis. Los resultados reflejan una transformación positiva en todos los indicadores clave:</a:t>
            </a:r>
          </a:p>
          <a:p>
            <a:r>
              <a:rPr lang="es-ES" dirty="0"/>
              <a:t>Fiabilidad: A (verde)</a:t>
            </a:r>
          </a:p>
          <a:p>
            <a:r>
              <a:rPr lang="es-ES" dirty="0"/>
              <a:t>Seguridad: A (verde)</a:t>
            </a:r>
          </a:p>
          <a:p>
            <a:r>
              <a:rPr lang="es-ES" dirty="0"/>
              <a:t>Revisión de seguridad: A (verde)</a:t>
            </a:r>
          </a:p>
          <a:p>
            <a:r>
              <a:rPr lang="es-ES" dirty="0"/>
              <a:t>Mantenibilidad: A (verde)</a:t>
            </a:r>
          </a:p>
          <a:p>
            <a:r>
              <a:rPr lang="es-ES" dirty="0"/>
              <a:t>Cobertura de pruebas: 100 %</a:t>
            </a:r>
          </a:p>
          <a:p>
            <a:r>
              <a:rPr lang="es-ES" dirty="0"/>
              <a:t>Duplicación: 0 %</a:t>
            </a:r>
            <a:endParaRPr lang="es-CO" dirty="0"/>
          </a:p>
        </p:txBody>
      </p:sp>
    </p:spTree>
    <p:extLst>
      <p:ext uri="{BB962C8B-B14F-4D97-AF65-F5344CB8AC3E}">
        <p14:creationId xmlns:p14="http://schemas.microsoft.com/office/powerpoint/2010/main" val="376470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8612838A-F386-7297-AD13-09BE3FB51CF1}"/>
              </a:ext>
            </a:extLst>
          </p:cNvPr>
          <p:cNvSpPr>
            <a:spLocks noGrp="1"/>
          </p:cNvSpPr>
          <p:nvPr>
            <p:ph idx="1"/>
          </p:nvPr>
        </p:nvSpPr>
        <p:spPr>
          <a:xfrm>
            <a:off x="838200" y="1825625"/>
            <a:ext cx="10515600" cy="4351338"/>
          </a:xfrm>
        </p:spPr>
        <p:txBody>
          <a:bodyPr>
            <a:normAutofit/>
          </a:bodyPr>
          <a:lstStyle/>
          <a:p>
            <a:r>
              <a:rPr lang="es-ES" dirty="0"/>
              <a:t>El proyecto fue evaluado como confiable, seguro y bien probado. Las métricas reflejan un código con bajo riesgo técnico, mínima deuda y con alta visibilidad en pruebas automatizadas.</a:t>
            </a:r>
          </a:p>
          <a:p>
            <a:r>
              <a:rPr lang="es-ES" dirty="0"/>
              <a:t>Este caso evidencia cómo el uso continuo de herramientas como SonarQube puede elevar la calidad del software desde fases tempranas del desarrollo. A través de un proceso de análisis, diagnóstico y mejora, es posible transformar un proyecto con vulnerabilidades y baja cobertura en un sistema robusto, seguro y totalmente probado.</a:t>
            </a:r>
          </a:p>
          <a:p>
            <a:r>
              <a:rPr lang="es-ES" dirty="0"/>
              <a:t>---</a:t>
            </a:r>
            <a:r>
              <a:rPr lang="es-ES" dirty="0">
                <a:sym typeface="Wingdings" panose="05000000000000000000" pitchFamily="2" charset="2"/>
              </a:rPr>
              <a:t> Turno de hablar del viejo Jenkins</a:t>
            </a:r>
            <a:endParaRPr lang="es-CO" dirty="0"/>
          </a:p>
        </p:txBody>
      </p:sp>
    </p:spTree>
    <p:extLst>
      <p:ext uri="{BB962C8B-B14F-4D97-AF65-F5344CB8AC3E}">
        <p14:creationId xmlns:p14="http://schemas.microsoft.com/office/powerpoint/2010/main" val="1253425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0B9DD4CB-A182-CAAE-81D4-5ED4FE20CA66}"/>
              </a:ext>
            </a:extLst>
          </p:cNvPr>
          <p:cNvPicPr>
            <a:picLocks noChangeAspect="1"/>
          </p:cNvPicPr>
          <p:nvPr/>
        </p:nvPicPr>
        <p:blipFill>
          <a:blip r:embed="rId2"/>
          <a:stretch>
            <a:fillRect/>
          </a:stretch>
        </p:blipFill>
        <p:spPr>
          <a:xfrm>
            <a:off x="643467" y="689102"/>
            <a:ext cx="10905066" cy="5479794"/>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52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FE289C45-FA92-3E61-99A8-234EAD221C9B}"/>
              </a:ext>
            </a:extLst>
          </p:cNvPr>
          <p:cNvPicPr>
            <a:picLocks noChangeAspect="1"/>
          </p:cNvPicPr>
          <p:nvPr/>
        </p:nvPicPr>
        <p:blipFill>
          <a:blip r:embed="rId2"/>
          <a:stretch>
            <a:fillRect/>
          </a:stretch>
        </p:blipFill>
        <p:spPr>
          <a:xfrm>
            <a:off x="643467" y="689102"/>
            <a:ext cx="10905066" cy="5479794"/>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51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B28821C3-89A4-B02E-2AFB-03745793CE63}"/>
              </a:ext>
            </a:extLst>
          </p:cNvPr>
          <p:cNvPicPr>
            <a:picLocks noChangeAspect="1"/>
          </p:cNvPicPr>
          <p:nvPr/>
        </p:nvPicPr>
        <p:blipFill>
          <a:blip r:embed="rId2"/>
          <a:stretch>
            <a:fillRect/>
          </a:stretch>
        </p:blipFill>
        <p:spPr>
          <a:xfrm>
            <a:off x="643467" y="716364"/>
            <a:ext cx="10905066" cy="5425271"/>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40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A9DE0020-63F0-89DB-CD40-F9F938BE99FD}"/>
              </a:ext>
            </a:extLst>
          </p:cNvPr>
          <p:cNvSpPr>
            <a:spLocks noGrp="1"/>
          </p:cNvSpPr>
          <p:nvPr>
            <p:ph idx="1"/>
          </p:nvPr>
        </p:nvSpPr>
        <p:spPr>
          <a:xfrm>
            <a:off x="838200" y="1825625"/>
            <a:ext cx="10515600" cy="4351338"/>
          </a:xfrm>
        </p:spPr>
        <p:txBody>
          <a:bodyPr>
            <a:normAutofit/>
          </a:bodyPr>
          <a:lstStyle/>
          <a:p>
            <a:r>
              <a:rPr lang="es-ES"/>
              <a:t>En el desarrollo de software, mantener una alta calidad del código es esencial para garantizar la estabilidad, la seguridad y la mantenibilidad de los sistemas. Para lograrlo, se emplean herramientas de análisis estático como SonarQube, las cuales permiten identificar problemas antes de que afecten el entorno productivo. En este caso (Mesfix), se realizó un análisis estático sobre un proyecto y durante el primer escaneo reveló diversos aspectos clave relacionados con la fiabilidad, seguridad, mantenibilidad y cobertura de pruebas.</a:t>
            </a:r>
            <a:endParaRPr lang="es-CO" dirty="0"/>
          </a:p>
        </p:txBody>
      </p:sp>
    </p:spTree>
    <p:extLst>
      <p:ext uri="{BB962C8B-B14F-4D97-AF65-F5344CB8AC3E}">
        <p14:creationId xmlns:p14="http://schemas.microsoft.com/office/powerpoint/2010/main" val="213069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CAA4A75E-C334-246C-8F02-11EDA78FFDDF}"/>
              </a:ext>
            </a:extLst>
          </p:cNvPr>
          <p:cNvSpPr>
            <a:spLocks noGrp="1"/>
          </p:cNvSpPr>
          <p:nvPr>
            <p:ph idx="1"/>
          </p:nvPr>
        </p:nvSpPr>
        <p:spPr>
          <a:xfrm>
            <a:off x="838200" y="1825625"/>
            <a:ext cx="10515600" cy="4351338"/>
          </a:xfrm>
        </p:spPr>
        <p:txBody>
          <a:bodyPr>
            <a:normAutofit/>
          </a:bodyPr>
          <a:lstStyle/>
          <a:p>
            <a:pPr marL="0" indent="0">
              <a:buNone/>
            </a:pPr>
            <a:r>
              <a:rPr lang="es-ES" dirty="0"/>
              <a:t>Al ejecutar el primer análisis con SonarQube, se obtuvo un diagnóstico técnico detallado del código fuente. Obteniendo los siguientes resultados:</a:t>
            </a:r>
          </a:p>
          <a:p>
            <a:r>
              <a:rPr lang="es-ES" dirty="0"/>
              <a:t>Fiabilidad (</a:t>
            </a:r>
            <a:r>
              <a:rPr lang="es-ES" dirty="0" err="1"/>
              <a:t>Reliability</a:t>
            </a:r>
            <a:r>
              <a:rPr lang="es-ES" dirty="0"/>
              <a:t>):No se detectaron bugs, lo que posicionó esta métrica con un rating A (verde).</a:t>
            </a:r>
          </a:p>
          <a:p>
            <a:r>
              <a:rPr lang="es-ES" dirty="0"/>
              <a:t>Seguridad (Security):Se identificaron 4 vulnerabilidades activas y 1 “</a:t>
            </a:r>
            <a:r>
              <a:rPr lang="es-ES" dirty="0" err="1"/>
              <a:t>security</a:t>
            </a:r>
            <a:r>
              <a:rPr lang="es-ES" dirty="0"/>
              <a:t> </a:t>
            </a:r>
            <a:r>
              <a:rPr lang="es-ES" dirty="0" err="1"/>
              <a:t>hotspot</a:t>
            </a:r>
            <a:r>
              <a:rPr lang="es-ES" dirty="0"/>
              <a:t>” pendiente de revisión. Como resultado, se asignó un rating E (rojo) tanto en seguridad como en revisión de seguridad, indicando un riesgo elevado.</a:t>
            </a:r>
          </a:p>
          <a:p>
            <a:endParaRPr lang="es-CO" dirty="0"/>
          </a:p>
        </p:txBody>
      </p:sp>
    </p:spTree>
    <p:extLst>
      <p:ext uri="{BB962C8B-B14F-4D97-AF65-F5344CB8AC3E}">
        <p14:creationId xmlns:p14="http://schemas.microsoft.com/office/powerpoint/2010/main" val="387926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527B1E6F-42A7-82A4-76FD-F0C95A25B72C}"/>
              </a:ext>
            </a:extLst>
          </p:cNvPr>
          <p:cNvSpPr>
            <a:spLocks noGrp="1"/>
          </p:cNvSpPr>
          <p:nvPr>
            <p:ph idx="1"/>
          </p:nvPr>
        </p:nvSpPr>
        <p:spPr>
          <a:xfrm>
            <a:off x="838200" y="1310640"/>
            <a:ext cx="10515600" cy="4866323"/>
          </a:xfrm>
        </p:spPr>
        <p:txBody>
          <a:bodyPr>
            <a:normAutofit/>
          </a:bodyPr>
          <a:lstStyle/>
          <a:p>
            <a:r>
              <a:rPr lang="es-ES" dirty="0"/>
              <a:t>Mantenibilidad (</a:t>
            </a:r>
            <a:r>
              <a:rPr lang="es-ES" dirty="0" err="1"/>
              <a:t>Maintainability</a:t>
            </a:r>
            <a:r>
              <a:rPr lang="es-ES" dirty="0"/>
              <a:t>): Solo se reportó 1 </a:t>
            </a:r>
            <a:r>
              <a:rPr lang="es-ES" dirty="0" err="1"/>
              <a:t>code</a:t>
            </a:r>
            <a:r>
              <a:rPr lang="es-ES" dirty="0"/>
              <a:t> </a:t>
            </a:r>
            <a:r>
              <a:rPr lang="es-ES" dirty="0" err="1"/>
              <a:t>smell</a:t>
            </a:r>
            <a:r>
              <a:rPr lang="es-ES" dirty="0"/>
              <a:t> (mala práctica de codificación) y una deuda técnica estimada en 15 minutos, por lo que el proyecto recibió un rating A (verde) en esta categoría.</a:t>
            </a:r>
          </a:p>
          <a:p>
            <a:r>
              <a:rPr lang="es-ES" dirty="0"/>
              <a:t>Cobertura de pruebas: La cobertura se ubicaba en 43,5 % sobre líneas relevantes, con un total de 8 pruebas unitarias registradas. Esto reflejaba un avance inicial en pruebas, aunque con margen de mejora considerable.</a:t>
            </a:r>
          </a:p>
          <a:p>
            <a:r>
              <a:rPr lang="es-ES" dirty="0"/>
              <a:t>Duplicación de código: No se encontraron duplicaciones en las 189 líneas analizadas, lo que fue evaluado positivamente.</a:t>
            </a:r>
            <a:endParaRPr lang="es-CO" dirty="0"/>
          </a:p>
        </p:txBody>
      </p:sp>
    </p:spTree>
    <p:extLst>
      <p:ext uri="{BB962C8B-B14F-4D97-AF65-F5344CB8AC3E}">
        <p14:creationId xmlns:p14="http://schemas.microsoft.com/office/powerpoint/2010/main" val="273696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5320D041-637C-E4B1-7955-AC3998C9A542}"/>
              </a:ext>
            </a:extLst>
          </p:cNvPr>
          <p:cNvSpPr>
            <a:spLocks noGrp="1"/>
          </p:cNvSpPr>
          <p:nvPr>
            <p:ph idx="1"/>
          </p:nvPr>
        </p:nvSpPr>
        <p:spPr>
          <a:xfrm>
            <a:off x="838200" y="1825625"/>
            <a:ext cx="10515600" cy="4351338"/>
          </a:xfrm>
        </p:spPr>
        <p:txBody>
          <a:bodyPr>
            <a:normAutofit/>
          </a:bodyPr>
          <a:lstStyle/>
          <a:p>
            <a:pPr marL="0" indent="0">
              <a:buNone/>
            </a:pPr>
            <a:r>
              <a:rPr lang="es-ES" dirty="0"/>
              <a:t>Con base en los hallazgos anteriores, se definieron acciones concretas para mejorar la calidad del código. El enfoque se centró en corregir los puntos críticos relacionados con la seguridad, ampliar la cobertura de pruebas y eliminar elementos innecesarios del código base.</a:t>
            </a:r>
          </a:p>
          <a:p>
            <a:r>
              <a:rPr lang="es-ES" dirty="0"/>
              <a:t>Corrección de vulnerabilidades: Se ajustaron las configuraciones y estructuras inseguras que generaban riesgo. Se implementaron prácticas como la validación de entrada, refactorización de rutas expuestas y ajustes en políticas de acceso.</a:t>
            </a:r>
            <a:endParaRPr lang="es-CO" dirty="0"/>
          </a:p>
        </p:txBody>
      </p:sp>
    </p:spTree>
    <p:extLst>
      <p:ext uri="{BB962C8B-B14F-4D97-AF65-F5344CB8AC3E}">
        <p14:creationId xmlns:p14="http://schemas.microsoft.com/office/powerpoint/2010/main" val="183128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4A8551FE-61E8-A6E7-CA7F-867B092C95CA}"/>
              </a:ext>
            </a:extLst>
          </p:cNvPr>
          <p:cNvSpPr>
            <a:spLocks noGrp="1"/>
          </p:cNvSpPr>
          <p:nvPr>
            <p:ph idx="1"/>
          </p:nvPr>
        </p:nvSpPr>
        <p:spPr>
          <a:xfrm>
            <a:off x="838200" y="1825625"/>
            <a:ext cx="10515600" cy="4351338"/>
          </a:xfrm>
        </p:spPr>
        <p:txBody>
          <a:bodyPr>
            <a:normAutofit fontScale="92500"/>
          </a:bodyPr>
          <a:lstStyle/>
          <a:p>
            <a:r>
              <a:rPr lang="es-ES" dirty="0"/>
              <a:t>Evaluación del </a:t>
            </a:r>
            <a:r>
              <a:rPr lang="es-ES" dirty="0" err="1"/>
              <a:t>security</a:t>
            </a:r>
            <a:r>
              <a:rPr lang="es-ES" dirty="0"/>
              <a:t> </a:t>
            </a:r>
            <a:r>
              <a:rPr lang="es-ES" dirty="0" err="1"/>
              <a:t>hotspot</a:t>
            </a:r>
            <a:r>
              <a:rPr lang="es-ES" dirty="0"/>
              <a:t>: El </a:t>
            </a:r>
            <a:r>
              <a:rPr lang="es-ES" dirty="0" err="1"/>
              <a:t>hotspot</a:t>
            </a:r>
            <a:r>
              <a:rPr lang="es-ES" dirty="0"/>
              <a:t> de seguridad fue analizado cuidadosamente y marcado como revisado, al comprobarse que su impacto era bajo o nulo bajo las condiciones actuales del entorno.</a:t>
            </a:r>
          </a:p>
          <a:p>
            <a:r>
              <a:rPr lang="es-ES" dirty="0"/>
              <a:t>Refactorización de código: El único </a:t>
            </a:r>
            <a:r>
              <a:rPr lang="es-ES" dirty="0" err="1"/>
              <a:t>code</a:t>
            </a:r>
            <a:r>
              <a:rPr lang="es-ES" dirty="0"/>
              <a:t> </a:t>
            </a:r>
            <a:r>
              <a:rPr lang="es-ES" dirty="0" err="1"/>
              <a:t>smell</a:t>
            </a:r>
            <a:r>
              <a:rPr lang="es-ES" dirty="0"/>
              <a:t> detectado fue refactorizado para alinear el estilo y estructura del código con buenas prácticas de mantenibilidad.</a:t>
            </a:r>
          </a:p>
          <a:p>
            <a:r>
              <a:rPr lang="es-ES" dirty="0"/>
              <a:t>Ampliación de pruebas unitarias: Se desarrollaron nuevas pruebas para cubrir la totalidad de las rutas de ejecución del código, con especial atención en casos límite y validaciones de seguridad. Este esfuerzo permitió alcanzar un 100 % de cobertura en líneas relevantes.</a:t>
            </a:r>
            <a:endParaRPr lang="es-CO" dirty="0"/>
          </a:p>
        </p:txBody>
      </p:sp>
    </p:spTree>
    <p:extLst>
      <p:ext uri="{BB962C8B-B14F-4D97-AF65-F5344CB8AC3E}">
        <p14:creationId xmlns:p14="http://schemas.microsoft.com/office/powerpoint/2010/main" val="25417580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618</Words>
  <Application>Microsoft Office PowerPoint</Application>
  <PresentationFormat>Panorámica</PresentationFormat>
  <Paragraphs>22</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Aptos</vt:lpstr>
      <vt:lpstr>Aptos Display</vt:lpstr>
      <vt:lpstr>Arial</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Ever Alexander Bravo Vergara</dc:creator>
  <cp:lastModifiedBy>Ever Alexander Bravo Vergara</cp:lastModifiedBy>
  <cp:revision>1</cp:revision>
  <dcterms:created xsi:type="dcterms:W3CDTF">2025-05-17T15:34:41Z</dcterms:created>
  <dcterms:modified xsi:type="dcterms:W3CDTF">2025-05-17T17:00:16Z</dcterms:modified>
</cp:coreProperties>
</file>