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43891200" cx="32918400"/>
  <p:notesSz cx="6858000" cy="9144000"/>
  <p:embeddedFontLst>
    <p:embeddedFont>
      <p:font typeface="Arial Narrow"/>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824"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ArialNarrow-boldItalic.fntdata"/><Relationship Id="rId9" Type="http://schemas.openxmlformats.org/officeDocument/2006/relationships/font" Target="fonts/Arial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Narrow-regular.fntdata"/><Relationship Id="rId8" Type="http://schemas.openxmlformats.org/officeDocument/2006/relationships/font" Target="fonts/ArialNarrow-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43447" y="685800"/>
            <a:ext cx="25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4d6cd37e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b4d6cd37e8_0_148:notes"/>
          <p:cNvSpPr/>
          <p:nvPr>
            <p:ph idx="2" type="sldImg"/>
          </p:nvPr>
        </p:nvSpPr>
        <p:spPr>
          <a:xfrm>
            <a:off x="1371837" y="685800"/>
            <a:ext cx="41151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6353707"/>
            <a:ext cx="30674100" cy="175155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7300"/>
              <a:buNone/>
              <a:defRPr sz="27300"/>
            </a:lvl1pPr>
            <a:lvl2pPr lvl="1" algn="ctr">
              <a:spcBef>
                <a:spcPts val="0"/>
              </a:spcBef>
              <a:spcAft>
                <a:spcPts val="0"/>
              </a:spcAft>
              <a:buSzPts val="27300"/>
              <a:buNone/>
              <a:defRPr sz="27300"/>
            </a:lvl2pPr>
            <a:lvl3pPr lvl="2" algn="ctr">
              <a:spcBef>
                <a:spcPts val="0"/>
              </a:spcBef>
              <a:spcAft>
                <a:spcPts val="0"/>
              </a:spcAft>
              <a:buSzPts val="27300"/>
              <a:buNone/>
              <a:defRPr sz="27300"/>
            </a:lvl3pPr>
            <a:lvl4pPr lvl="3" algn="ctr">
              <a:spcBef>
                <a:spcPts val="0"/>
              </a:spcBef>
              <a:spcAft>
                <a:spcPts val="0"/>
              </a:spcAft>
              <a:buSzPts val="27300"/>
              <a:buNone/>
              <a:defRPr sz="27300"/>
            </a:lvl4pPr>
            <a:lvl5pPr lvl="4" algn="ctr">
              <a:spcBef>
                <a:spcPts val="0"/>
              </a:spcBef>
              <a:spcAft>
                <a:spcPts val="0"/>
              </a:spcAft>
              <a:buSzPts val="27300"/>
              <a:buNone/>
              <a:defRPr sz="27300"/>
            </a:lvl5pPr>
            <a:lvl6pPr lvl="5" algn="ctr">
              <a:spcBef>
                <a:spcPts val="0"/>
              </a:spcBef>
              <a:spcAft>
                <a:spcPts val="0"/>
              </a:spcAft>
              <a:buSzPts val="27300"/>
              <a:buNone/>
              <a:defRPr sz="27300"/>
            </a:lvl6pPr>
            <a:lvl7pPr lvl="6" algn="ctr">
              <a:spcBef>
                <a:spcPts val="0"/>
              </a:spcBef>
              <a:spcAft>
                <a:spcPts val="0"/>
              </a:spcAft>
              <a:buSzPts val="27300"/>
              <a:buNone/>
              <a:defRPr sz="27300"/>
            </a:lvl7pPr>
            <a:lvl8pPr lvl="7" algn="ctr">
              <a:spcBef>
                <a:spcPts val="0"/>
              </a:spcBef>
              <a:spcAft>
                <a:spcPts val="0"/>
              </a:spcAft>
              <a:buSzPts val="27300"/>
              <a:buNone/>
              <a:defRPr sz="27300"/>
            </a:lvl8pPr>
            <a:lvl9pPr lvl="8" algn="ctr">
              <a:spcBef>
                <a:spcPts val="0"/>
              </a:spcBef>
              <a:spcAft>
                <a:spcPts val="0"/>
              </a:spcAft>
              <a:buSzPts val="27300"/>
              <a:buNone/>
              <a:defRPr sz="27300"/>
            </a:lvl9pPr>
          </a:lstStyle>
          <a:p/>
        </p:txBody>
      </p:sp>
      <p:sp>
        <p:nvSpPr>
          <p:cNvPr id="11" name="Google Shape;11;p2"/>
          <p:cNvSpPr txBox="1"/>
          <p:nvPr>
            <p:ph idx="1" type="subTitle"/>
          </p:nvPr>
        </p:nvSpPr>
        <p:spPr>
          <a:xfrm>
            <a:off x="1122120" y="24184533"/>
            <a:ext cx="30674100" cy="67635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p:txBody>
      </p:sp>
      <p:sp>
        <p:nvSpPr>
          <p:cNvPr id="12" name="Google Shape;12;p2"/>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9438933"/>
            <a:ext cx="30674100" cy="167553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62900"/>
              <a:buNone/>
              <a:defRPr sz="62900"/>
            </a:lvl1pPr>
            <a:lvl2pPr lvl="1" algn="ctr">
              <a:spcBef>
                <a:spcPts val="0"/>
              </a:spcBef>
              <a:spcAft>
                <a:spcPts val="0"/>
              </a:spcAft>
              <a:buSzPts val="62900"/>
              <a:buNone/>
              <a:defRPr sz="62900"/>
            </a:lvl2pPr>
            <a:lvl3pPr lvl="2" algn="ctr">
              <a:spcBef>
                <a:spcPts val="0"/>
              </a:spcBef>
              <a:spcAft>
                <a:spcPts val="0"/>
              </a:spcAft>
              <a:buSzPts val="62900"/>
              <a:buNone/>
              <a:defRPr sz="62900"/>
            </a:lvl3pPr>
            <a:lvl4pPr lvl="3" algn="ctr">
              <a:spcBef>
                <a:spcPts val="0"/>
              </a:spcBef>
              <a:spcAft>
                <a:spcPts val="0"/>
              </a:spcAft>
              <a:buSzPts val="62900"/>
              <a:buNone/>
              <a:defRPr sz="62900"/>
            </a:lvl4pPr>
            <a:lvl5pPr lvl="4" algn="ctr">
              <a:spcBef>
                <a:spcPts val="0"/>
              </a:spcBef>
              <a:spcAft>
                <a:spcPts val="0"/>
              </a:spcAft>
              <a:buSzPts val="62900"/>
              <a:buNone/>
              <a:defRPr sz="62900"/>
            </a:lvl5pPr>
            <a:lvl6pPr lvl="5" algn="ctr">
              <a:spcBef>
                <a:spcPts val="0"/>
              </a:spcBef>
              <a:spcAft>
                <a:spcPts val="0"/>
              </a:spcAft>
              <a:buSzPts val="62900"/>
              <a:buNone/>
              <a:defRPr sz="62900"/>
            </a:lvl6pPr>
            <a:lvl7pPr lvl="6" algn="ctr">
              <a:spcBef>
                <a:spcPts val="0"/>
              </a:spcBef>
              <a:spcAft>
                <a:spcPts val="0"/>
              </a:spcAft>
              <a:buSzPts val="62900"/>
              <a:buNone/>
              <a:defRPr sz="62900"/>
            </a:lvl7pPr>
            <a:lvl8pPr lvl="7" algn="ctr">
              <a:spcBef>
                <a:spcPts val="0"/>
              </a:spcBef>
              <a:spcAft>
                <a:spcPts val="0"/>
              </a:spcAft>
              <a:buSzPts val="62900"/>
              <a:buNone/>
              <a:defRPr sz="62900"/>
            </a:lvl8pPr>
            <a:lvl9pPr lvl="8" algn="ctr">
              <a:spcBef>
                <a:spcPts val="0"/>
              </a:spcBef>
              <a:spcAft>
                <a:spcPts val="0"/>
              </a:spcAft>
              <a:buSzPts val="62900"/>
              <a:buNone/>
              <a:defRPr sz="62900"/>
            </a:lvl9pPr>
          </a:lstStyle>
          <a:p>
            <a:r>
              <a:t>xx%</a:t>
            </a:r>
          </a:p>
        </p:txBody>
      </p:sp>
      <p:sp>
        <p:nvSpPr>
          <p:cNvPr id="46" name="Google Shape;46;p11"/>
          <p:cNvSpPr txBox="1"/>
          <p:nvPr>
            <p:ph idx="1" type="body"/>
          </p:nvPr>
        </p:nvSpPr>
        <p:spPr>
          <a:xfrm>
            <a:off x="1122120" y="26898987"/>
            <a:ext cx="30674100" cy="11100300"/>
          </a:xfrm>
          <a:prstGeom prst="rect">
            <a:avLst/>
          </a:prstGeom>
        </p:spPr>
        <p:txBody>
          <a:bodyPr anchorCtr="0" anchor="t" bIns="479475" lIns="479475" spcFirstLastPara="1" rIns="479475" wrap="square" tIns="479475">
            <a:normAutofit/>
          </a:bodyPr>
          <a:lstStyle>
            <a:lvl1pPr indent="-825500" lvl="0" marL="457200" algn="ctr">
              <a:spcBef>
                <a:spcPts val="0"/>
              </a:spcBef>
              <a:spcAft>
                <a:spcPts val="0"/>
              </a:spcAft>
              <a:buSzPts val="9400"/>
              <a:buChar char="●"/>
              <a:defRPr/>
            </a:lvl1pPr>
            <a:lvl2pPr indent="-692150" lvl="1" marL="914400" algn="ctr">
              <a:spcBef>
                <a:spcPts val="0"/>
              </a:spcBef>
              <a:spcAft>
                <a:spcPts val="0"/>
              </a:spcAft>
              <a:buSzPts val="7300"/>
              <a:buChar char="○"/>
              <a:defRPr/>
            </a:lvl2pPr>
            <a:lvl3pPr indent="-692150" lvl="2" marL="1371600" algn="ctr">
              <a:spcBef>
                <a:spcPts val="0"/>
              </a:spcBef>
              <a:spcAft>
                <a:spcPts val="0"/>
              </a:spcAft>
              <a:buSzPts val="7300"/>
              <a:buChar char="■"/>
              <a:defRPr/>
            </a:lvl3pPr>
            <a:lvl4pPr indent="-692150" lvl="3" marL="1828800" algn="ctr">
              <a:spcBef>
                <a:spcPts val="0"/>
              </a:spcBef>
              <a:spcAft>
                <a:spcPts val="0"/>
              </a:spcAft>
              <a:buSzPts val="7300"/>
              <a:buChar char="●"/>
              <a:defRPr/>
            </a:lvl4pPr>
            <a:lvl5pPr indent="-692150" lvl="4" marL="2286000" algn="ctr">
              <a:spcBef>
                <a:spcPts val="0"/>
              </a:spcBef>
              <a:spcAft>
                <a:spcPts val="0"/>
              </a:spcAft>
              <a:buSzPts val="7300"/>
              <a:buChar char="○"/>
              <a:defRPr/>
            </a:lvl5pPr>
            <a:lvl6pPr indent="-692150" lvl="5" marL="2743200" algn="ctr">
              <a:spcBef>
                <a:spcPts val="0"/>
              </a:spcBef>
              <a:spcAft>
                <a:spcPts val="0"/>
              </a:spcAft>
              <a:buSzPts val="7300"/>
              <a:buChar char="■"/>
              <a:defRPr/>
            </a:lvl6pPr>
            <a:lvl7pPr indent="-692150" lvl="6" marL="3200400" algn="ctr">
              <a:spcBef>
                <a:spcPts val="0"/>
              </a:spcBef>
              <a:spcAft>
                <a:spcPts val="0"/>
              </a:spcAft>
              <a:buSzPts val="7300"/>
              <a:buChar char="●"/>
              <a:defRPr/>
            </a:lvl7pPr>
            <a:lvl8pPr indent="-692150" lvl="7" marL="3657600" algn="ctr">
              <a:spcBef>
                <a:spcPts val="0"/>
              </a:spcBef>
              <a:spcAft>
                <a:spcPts val="0"/>
              </a:spcAft>
              <a:buSzPts val="7300"/>
              <a:buChar char="○"/>
              <a:defRPr/>
            </a:lvl8pPr>
            <a:lvl9pPr indent="-692150" lvl="8" marL="4114800" algn="ctr">
              <a:spcBef>
                <a:spcPts val="0"/>
              </a:spcBef>
              <a:spcAft>
                <a:spcPts val="0"/>
              </a:spcAft>
              <a:buSzPts val="7300"/>
              <a:buChar char="■"/>
              <a:defRPr/>
            </a:lvl9pPr>
          </a:lstStyle>
          <a:p/>
        </p:txBody>
      </p:sp>
      <p:sp>
        <p:nvSpPr>
          <p:cNvPr id="47" name="Google Shape;47;p11"/>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18353920"/>
            <a:ext cx="30674100" cy="7183500"/>
          </a:xfrm>
          <a:prstGeom prst="rect">
            <a:avLst/>
          </a:prstGeom>
        </p:spPr>
        <p:txBody>
          <a:bodyPr anchorCtr="0" anchor="ctr" bIns="479475" lIns="479475" spcFirstLastPara="1" rIns="479475" wrap="square" tIns="479475">
            <a:normAutofit/>
          </a:bodyPr>
          <a:lstStyle>
            <a:lvl1pPr lvl="0" algn="ctr">
              <a:spcBef>
                <a:spcPts val="0"/>
              </a:spcBef>
              <a:spcAft>
                <a:spcPts val="0"/>
              </a:spcAft>
              <a:buSzPts val="18900"/>
              <a:buNone/>
              <a:defRPr sz="18900"/>
            </a:lvl1pPr>
            <a:lvl2pPr lvl="1" algn="ctr">
              <a:spcBef>
                <a:spcPts val="0"/>
              </a:spcBef>
              <a:spcAft>
                <a:spcPts val="0"/>
              </a:spcAft>
              <a:buSzPts val="18900"/>
              <a:buNone/>
              <a:defRPr sz="18900"/>
            </a:lvl2pPr>
            <a:lvl3pPr lvl="2" algn="ctr">
              <a:spcBef>
                <a:spcPts val="0"/>
              </a:spcBef>
              <a:spcAft>
                <a:spcPts val="0"/>
              </a:spcAft>
              <a:buSzPts val="18900"/>
              <a:buNone/>
              <a:defRPr sz="18900"/>
            </a:lvl3pPr>
            <a:lvl4pPr lvl="3" algn="ctr">
              <a:spcBef>
                <a:spcPts val="0"/>
              </a:spcBef>
              <a:spcAft>
                <a:spcPts val="0"/>
              </a:spcAft>
              <a:buSzPts val="18900"/>
              <a:buNone/>
              <a:defRPr sz="18900"/>
            </a:lvl4pPr>
            <a:lvl5pPr lvl="4" algn="ctr">
              <a:spcBef>
                <a:spcPts val="0"/>
              </a:spcBef>
              <a:spcAft>
                <a:spcPts val="0"/>
              </a:spcAft>
              <a:buSzPts val="18900"/>
              <a:buNone/>
              <a:defRPr sz="18900"/>
            </a:lvl5pPr>
            <a:lvl6pPr lvl="5" algn="ctr">
              <a:spcBef>
                <a:spcPts val="0"/>
              </a:spcBef>
              <a:spcAft>
                <a:spcPts val="0"/>
              </a:spcAft>
              <a:buSzPts val="18900"/>
              <a:buNone/>
              <a:defRPr sz="18900"/>
            </a:lvl6pPr>
            <a:lvl7pPr lvl="6" algn="ctr">
              <a:spcBef>
                <a:spcPts val="0"/>
              </a:spcBef>
              <a:spcAft>
                <a:spcPts val="0"/>
              </a:spcAft>
              <a:buSzPts val="18900"/>
              <a:buNone/>
              <a:defRPr sz="18900"/>
            </a:lvl7pPr>
            <a:lvl8pPr lvl="7" algn="ctr">
              <a:spcBef>
                <a:spcPts val="0"/>
              </a:spcBef>
              <a:spcAft>
                <a:spcPts val="0"/>
              </a:spcAft>
              <a:buSzPts val="18900"/>
              <a:buNone/>
              <a:defRPr sz="18900"/>
            </a:lvl8pPr>
            <a:lvl9pPr lvl="8" algn="ctr">
              <a:spcBef>
                <a:spcPts val="0"/>
              </a:spcBef>
              <a:spcAft>
                <a:spcPts val="0"/>
              </a:spcAft>
              <a:buSzPts val="18900"/>
              <a:buNone/>
              <a:defRPr sz="18900"/>
            </a:lvl9pPr>
          </a:lstStyle>
          <a:p/>
        </p:txBody>
      </p:sp>
      <p:sp>
        <p:nvSpPr>
          <p:cNvPr id="15" name="Google Shape;15;p3"/>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3797547"/>
            <a:ext cx="30674100" cy="48870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18" name="Google Shape;18;p4"/>
          <p:cNvSpPr txBox="1"/>
          <p:nvPr>
            <p:ph idx="1" type="body"/>
          </p:nvPr>
        </p:nvSpPr>
        <p:spPr>
          <a:xfrm>
            <a:off x="1122120" y="9834453"/>
            <a:ext cx="30674100" cy="29153400"/>
          </a:xfrm>
          <a:prstGeom prst="rect">
            <a:avLst/>
          </a:prstGeom>
        </p:spPr>
        <p:txBody>
          <a:bodyPr anchorCtr="0" anchor="t"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19" name="Google Shape;19;p4"/>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3797547"/>
            <a:ext cx="30674100" cy="48870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2" name="Google Shape;22;p5"/>
          <p:cNvSpPr txBox="1"/>
          <p:nvPr>
            <p:ph idx="1" type="body"/>
          </p:nvPr>
        </p:nvSpPr>
        <p:spPr>
          <a:xfrm>
            <a:off x="1122120" y="9834453"/>
            <a:ext cx="14399700" cy="291534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3" name="Google Shape;23;p5"/>
          <p:cNvSpPr txBox="1"/>
          <p:nvPr>
            <p:ph idx="2" type="body"/>
          </p:nvPr>
        </p:nvSpPr>
        <p:spPr>
          <a:xfrm>
            <a:off x="17396640" y="9834453"/>
            <a:ext cx="14399700" cy="29153400"/>
          </a:xfrm>
          <a:prstGeom prst="rect">
            <a:avLst/>
          </a:prstGeom>
        </p:spPr>
        <p:txBody>
          <a:bodyPr anchorCtr="0" anchor="t" bIns="479475" lIns="479475" spcFirstLastPara="1" rIns="479475" wrap="square" tIns="479475">
            <a:norm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4" name="Google Shape;24;p5"/>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3797547"/>
            <a:ext cx="30674100" cy="4887000"/>
          </a:xfrm>
          <a:prstGeom prst="rect">
            <a:avLst/>
          </a:prstGeom>
        </p:spPr>
        <p:txBody>
          <a:bodyPr anchorCtr="0" anchor="t" bIns="479475" lIns="479475" spcFirstLastPara="1" rIns="479475" wrap="square" tIns="479475">
            <a:normAutofit/>
          </a:bodyPr>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p:txBody>
      </p:sp>
      <p:sp>
        <p:nvSpPr>
          <p:cNvPr id="27" name="Google Shape;27;p6"/>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4741120"/>
            <a:ext cx="10108800" cy="6448500"/>
          </a:xfrm>
          <a:prstGeom prst="rect">
            <a:avLst/>
          </a:prstGeom>
        </p:spPr>
        <p:txBody>
          <a:bodyPr anchorCtr="0" anchor="b" bIns="479475" lIns="479475" spcFirstLastPara="1" rIns="479475" wrap="square" tIns="479475">
            <a:normAutofit/>
          </a:bodyPr>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p:txBody>
      </p:sp>
      <p:sp>
        <p:nvSpPr>
          <p:cNvPr id="30" name="Google Shape;30;p7"/>
          <p:cNvSpPr txBox="1"/>
          <p:nvPr>
            <p:ph idx="1" type="body"/>
          </p:nvPr>
        </p:nvSpPr>
        <p:spPr>
          <a:xfrm>
            <a:off x="1122120" y="11857920"/>
            <a:ext cx="10108800" cy="27130800"/>
          </a:xfrm>
          <a:prstGeom prst="rect">
            <a:avLst/>
          </a:prstGeom>
        </p:spPr>
        <p:txBody>
          <a:bodyPr anchorCtr="0" anchor="t" bIns="479475" lIns="479475" spcFirstLastPara="1" rIns="479475" wrap="square" tIns="479475">
            <a:normAutofit/>
          </a:bodyPr>
          <a:lstStyle>
            <a:lvl1pPr indent="-628650" lvl="0" marL="457200">
              <a:spcBef>
                <a:spcPts val="0"/>
              </a:spcBef>
              <a:spcAft>
                <a:spcPts val="0"/>
              </a:spcAft>
              <a:buSzPts val="6300"/>
              <a:buChar char="●"/>
              <a:defRPr sz="6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31" name="Google Shape;31;p7"/>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3841280"/>
            <a:ext cx="22924200" cy="34908300"/>
          </a:xfrm>
          <a:prstGeom prst="rect">
            <a:avLst/>
          </a:prstGeom>
        </p:spPr>
        <p:txBody>
          <a:bodyPr anchorCtr="0" anchor="ctr" bIns="479475" lIns="479475" spcFirstLastPara="1" rIns="479475" wrap="square" tIns="479475">
            <a:normAutofit/>
          </a:bodyPr>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p:txBody>
      </p:sp>
      <p:sp>
        <p:nvSpPr>
          <p:cNvPr id="34" name="Google Shape;34;p8"/>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1067"/>
            <a:ext cx="16459200" cy="43891200"/>
          </a:xfrm>
          <a:prstGeom prst="rect">
            <a:avLst/>
          </a:prstGeom>
          <a:solidFill>
            <a:schemeClr val="lt2"/>
          </a:solidFill>
          <a:ln>
            <a:noFill/>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10523093"/>
            <a:ext cx="14562600" cy="12648900"/>
          </a:xfrm>
          <a:prstGeom prst="rect">
            <a:avLst/>
          </a:prstGeom>
        </p:spPr>
        <p:txBody>
          <a:bodyPr anchorCtr="0" anchor="b" bIns="479475" lIns="479475" spcFirstLastPara="1" rIns="479475" wrap="square" tIns="479475">
            <a:normAutofit/>
          </a:bodyPr>
          <a:lstStyle>
            <a:lvl1pPr lvl="0" algn="ctr">
              <a:spcBef>
                <a:spcPts val="0"/>
              </a:spcBef>
              <a:spcAft>
                <a:spcPts val="0"/>
              </a:spcAft>
              <a:buSzPts val="22000"/>
              <a:buNone/>
              <a:defRPr sz="22000"/>
            </a:lvl1pPr>
            <a:lvl2pPr lvl="1" algn="ctr">
              <a:spcBef>
                <a:spcPts val="0"/>
              </a:spcBef>
              <a:spcAft>
                <a:spcPts val="0"/>
              </a:spcAft>
              <a:buSzPts val="22000"/>
              <a:buNone/>
              <a:defRPr sz="22000"/>
            </a:lvl2pPr>
            <a:lvl3pPr lvl="2" algn="ctr">
              <a:spcBef>
                <a:spcPts val="0"/>
              </a:spcBef>
              <a:spcAft>
                <a:spcPts val="0"/>
              </a:spcAft>
              <a:buSzPts val="22000"/>
              <a:buNone/>
              <a:defRPr sz="22000"/>
            </a:lvl3pPr>
            <a:lvl4pPr lvl="3" algn="ctr">
              <a:spcBef>
                <a:spcPts val="0"/>
              </a:spcBef>
              <a:spcAft>
                <a:spcPts val="0"/>
              </a:spcAft>
              <a:buSzPts val="22000"/>
              <a:buNone/>
              <a:defRPr sz="22000"/>
            </a:lvl4pPr>
            <a:lvl5pPr lvl="4" algn="ctr">
              <a:spcBef>
                <a:spcPts val="0"/>
              </a:spcBef>
              <a:spcAft>
                <a:spcPts val="0"/>
              </a:spcAft>
              <a:buSzPts val="22000"/>
              <a:buNone/>
              <a:defRPr sz="22000"/>
            </a:lvl5pPr>
            <a:lvl6pPr lvl="5" algn="ctr">
              <a:spcBef>
                <a:spcPts val="0"/>
              </a:spcBef>
              <a:spcAft>
                <a:spcPts val="0"/>
              </a:spcAft>
              <a:buSzPts val="22000"/>
              <a:buNone/>
              <a:defRPr sz="22000"/>
            </a:lvl6pPr>
            <a:lvl7pPr lvl="6" algn="ctr">
              <a:spcBef>
                <a:spcPts val="0"/>
              </a:spcBef>
              <a:spcAft>
                <a:spcPts val="0"/>
              </a:spcAft>
              <a:buSzPts val="22000"/>
              <a:buNone/>
              <a:defRPr sz="22000"/>
            </a:lvl7pPr>
            <a:lvl8pPr lvl="7" algn="ctr">
              <a:spcBef>
                <a:spcPts val="0"/>
              </a:spcBef>
              <a:spcAft>
                <a:spcPts val="0"/>
              </a:spcAft>
              <a:buSzPts val="22000"/>
              <a:buNone/>
              <a:defRPr sz="22000"/>
            </a:lvl8pPr>
            <a:lvl9pPr lvl="8" algn="ctr">
              <a:spcBef>
                <a:spcPts val="0"/>
              </a:spcBef>
              <a:spcAft>
                <a:spcPts val="0"/>
              </a:spcAft>
              <a:buSzPts val="22000"/>
              <a:buNone/>
              <a:defRPr sz="22000"/>
            </a:lvl9pPr>
          </a:lstStyle>
          <a:p/>
        </p:txBody>
      </p:sp>
      <p:sp>
        <p:nvSpPr>
          <p:cNvPr id="38" name="Google Shape;38;p9"/>
          <p:cNvSpPr txBox="1"/>
          <p:nvPr>
            <p:ph idx="1" type="subTitle"/>
          </p:nvPr>
        </p:nvSpPr>
        <p:spPr>
          <a:xfrm>
            <a:off x="955800" y="23919573"/>
            <a:ext cx="14562600" cy="10539600"/>
          </a:xfrm>
          <a:prstGeom prst="rect">
            <a:avLst/>
          </a:prstGeom>
        </p:spPr>
        <p:txBody>
          <a:bodyPr anchorCtr="0" anchor="t" bIns="479475" lIns="479475" spcFirstLastPara="1" rIns="479475" wrap="square" tIns="479475">
            <a:normAutofit/>
          </a:bodyPr>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p:txBody>
      </p:sp>
      <p:sp>
        <p:nvSpPr>
          <p:cNvPr id="39" name="Google Shape;39;p9"/>
          <p:cNvSpPr txBox="1"/>
          <p:nvPr>
            <p:ph idx="2" type="body"/>
          </p:nvPr>
        </p:nvSpPr>
        <p:spPr>
          <a:xfrm>
            <a:off x="17782200" y="6178773"/>
            <a:ext cx="13813200" cy="31531500"/>
          </a:xfrm>
          <a:prstGeom prst="rect">
            <a:avLst/>
          </a:prstGeom>
        </p:spPr>
        <p:txBody>
          <a:bodyPr anchorCtr="0" anchor="ctr" bIns="479475" lIns="479475" spcFirstLastPara="1" rIns="479475" wrap="square" tIns="479475">
            <a:normAutofit/>
          </a:bodyPr>
          <a:lstStyle>
            <a:lvl1pPr indent="-825500" lvl="0" marL="457200">
              <a:spcBef>
                <a:spcPts val="0"/>
              </a:spcBef>
              <a:spcAft>
                <a:spcPts val="0"/>
              </a:spcAft>
              <a:buSzPts val="9400"/>
              <a:buChar char="●"/>
              <a:defRPr/>
            </a:lvl1pPr>
            <a:lvl2pPr indent="-692150" lvl="1" marL="914400">
              <a:spcBef>
                <a:spcPts val="0"/>
              </a:spcBef>
              <a:spcAft>
                <a:spcPts val="0"/>
              </a:spcAft>
              <a:buSzPts val="7300"/>
              <a:buChar char="○"/>
              <a:defRPr/>
            </a:lvl2pPr>
            <a:lvl3pPr indent="-692150" lvl="2" marL="1371600">
              <a:spcBef>
                <a:spcPts val="0"/>
              </a:spcBef>
              <a:spcAft>
                <a:spcPts val="0"/>
              </a:spcAft>
              <a:buSzPts val="7300"/>
              <a:buChar char="■"/>
              <a:defRPr/>
            </a:lvl3pPr>
            <a:lvl4pPr indent="-692150" lvl="3" marL="1828800">
              <a:spcBef>
                <a:spcPts val="0"/>
              </a:spcBef>
              <a:spcAft>
                <a:spcPts val="0"/>
              </a:spcAft>
              <a:buSzPts val="7300"/>
              <a:buChar char="●"/>
              <a:defRPr/>
            </a:lvl4pPr>
            <a:lvl5pPr indent="-692150" lvl="4" marL="2286000">
              <a:spcBef>
                <a:spcPts val="0"/>
              </a:spcBef>
              <a:spcAft>
                <a:spcPts val="0"/>
              </a:spcAft>
              <a:buSzPts val="7300"/>
              <a:buChar char="○"/>
              <a:defRPr/>
            </a:lvl5pPr>
            <a:lvl6pPr indent="-692150" lvl="5" marL="2743200">
              <a:spcBef>
                <a:spcPts val="0"/>
              </a:spcBef>
              <a:spcAft>
                <a:spcPts val="0"/>
              </a:spcAft>
              <a:buSzPts val="7300"/>
              <a:buChar char="■"/>
              <a:defRPr/>
            </a:lvl6pPr>
            <a:lvl7pPr indent="-692150" lvl="6" marL="3200400">
              <a:spcBef>
                <a:spcPts val="0"/>
              </a:spcBef>
              <a:spcAft>
                <a:spcPts val="0"/>
              </a:spcAft>
              <a:buSzPts val="7300"/>
              <a:buChar char="●"/>
              <a:defRPr/>
            </a:lvl7pPr>
            <a:lvl8pPr indent="-692150" lvl="7" marL="3657600">
              <a:spcBef>
                <a:spcPts val="0"/>
              </a:spcBef>
              <a:spcAft>
                <a:spcPts val="0"/>
              </a:spcAft>
              <a:buSzPts val="7300"/>
              <a:buChar char="○"/>
              <a:defRPr/>
            </a:lvl8pPr>
            <a:lvl9pPr indent="-692150" lvl="8" marL="4114800">
              <a:spcBef>
                <a:spcPts val="0"/>
              </a:spcBef>
              <a:spcAft>
                <a:spcPts val="0"/>
              </a:spcAft>
              <a:buSzPts val="7300"/>
              <a:buChar char="■"/>
              <a:defRPr/>
            </a:lvl9pPr>
          </a:lstStyle>
          <a:p/>
        </p:txBody>
      </p:sp>
      <p:sp>
        <p:nvSpPr>
          <p:cNvPr id="40" name="Google Shape;40;p9"/>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36100907"/>
            <a:ext cx="21595800" cy="5163600"/>
          </a:xfrm>
          <a:prstGeom prst="rect">
            <a:avLst/>
          </a:prstGeom>
        </p:spPr>
        <p:txBody>
          <a:bodyPr anchorCtr="0" anchor="ctr" bIns="479475" lIns="479475" spcFirstLastPara="1" rIns="479475" wrap="square" tIns="479475">
            <a:normAutofit/>
          </a:bodyPr>
          <a:lstStyle>
            <a:lvl1pPr indent="-228600" lvl="0" marL="457200">
              <a:lnSpc>
                <a:spcPct val="100000"/>
              </a:lnSpc>
              <a:spcBef>
                <a:spcPts val="0"/>
              </a:spcBef>
              <a:spcAft>
                <a:spcPts val="0"/>
              </a:spcAft>
              <a:buSzPts val="9400"/>
              <a:buNone/>
              <a:defRPr/>
            </a:lvl1pPr>
          </a:lstStyle>
          <a:p/>
        </p:txBody>
      </p:sp>
      <p:sp>
        <p:nvSpPr>
          <p:cNvPr id="43" name="Google Shape;43;p10"/>
          <p:cNvSpPr txBox="1"/>
          <p:nvPr>
            <p:ph idx="12" type="sldNum"/>
          </p:nvPr>
        </p:nvSpPr>
        <p:spPr>
          <a:xfrm>
            <a:off x="30500848" y="39792783"/>
            <a:ext cx="1975200" cy="33588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3797547"/>
            <a:ext cx="30674100" cy="4887000"/>
          </a:xfrm>
          <a:prstGeom prst="rect">
            <a:avLst/>
          </a:prstGeom>
          <a:noFill/>
          <a:ln>
            <a:noFill/>
          </a:ln>
        </p:spPr>
        <p:txBody>
          <a:bodyPr anchorCtr="0" anchor="t" bIns="479475" lIns="479475" spcFirstLastPara="1" rIns="479475" wrap="square" tIns="479475">
            <a:normAutofit/>
          </a:bodyPr>
          <a:lstStyle>
            <a:lvl1pPr lvl="0">
              <a:spcBef>
                <a:spcPts val="0"/>
              </a:spcBef>
              <a:spcAft>
                <a:spcPts val="0"/>
              </a:spcAft>
              <a:buClr>
                <a:schemeClr val="dk1"/>
              </a:buClr>
              <a:buSzPts val="14700"/>
              <a:buNone/>
              <a:defRPr sz="14700">
                <a:solidFill>
                  <a:schemeClr val="dk1"/>
                </a:solidFill>
              </a:defRPr>
            </a:lvl1pPr>
            <a:lvl2pPr lvl="1">
              <a:spcBef>
                <a:spcPts val="0"/>
              </a:spcBef>
              <a:spcAft>
                <a:spcPts val="0"/>
              </a:spcAft>
              <a:buClr>
                <a:schemeClr val="dk1"/>
              </a:buClr>
              <a:buSzPts val="14700"/>
              <a:buNone/>
              <a:defRPr sz="14700">
                <a:solidFill>
                  <a:schemeClr val="dk1"/>
                </a:solidFill>
              </a:defRPr>
            </a:lvl2pPr>
            <a:lvl3pPr lvl="2">
              <a:spcBef>
                <a:spcPts val="0"/>
              </a:spcBef>
              <a:spcAft>
                <a:spcPts val="0"/>
              </a:spcAft>
              <a:buClr>
                <a:schemeClr val="dk1"/>
              </a:buClr>
              <a:buSzPts val="14700"/>
              <a:buNone/>
              <a:defRPr sz="14700">
                <a:solidFill>
                  <a:schemeClr val="dk1"/>
                </a:solidFill>
              </a:defRPr>
            </a:lvl3pPr>
            <a:lvl4pPr lvl="3">
              <a:spcBef>
                <a:spcPts val="0"/>
              </a:spcBef>
              <a:spcAft>
                <a:spcPts val="0"/>
              </a:spcAft>
              <a:buClr>
                <a:schemeClr val="dk1"/>
              </a:buClr>
              <a:buSzPts val="14700"/>
              <a:buNone/>
              <a:defRPr sz="14700">
                <a:solidFill>
                  <a:schemeClr val="dk1"/>
                </a:solidFill>
              </a:defRPr>
            </a:lvl4pPr>
            <a:lvl5pPr lvl="4">
              <a:spcBef>
                <a:spcPts val="0"/>
              </a:spcBef>
              <a:spcAft>
                <a:spcPts val="0"/>
              </a:spcAft>
              <a:buClr>
                <a:schemeClr val="dk1"/>
              </a:buClr>
              <a:buSzPts val="14700"/>
              <a:buNone/>
              <a:defRPr sz="14700">
                <a:solidFill>
                  <a:schemeClr val="dk1"/>
                </a:solidFill>
              </a:defRPr>
            </a:lvl5pPr>
            <a:lvl6pPr lvl="5">
              <a:spcBef>
                <a:spcPts val="0"/>
              </a:spcBef>
              <a:spcAft>
                <a:spcPts val="0"/>
              </a:spcAft>
              <a:buClr>
                <a:schemeClr val="dk1"/>
              </a:buClr>
              <a:buSzPts val="14700"/>
              <a:buNone/>
              <a:defRPr sz="14700">
                <a:solidFill>
                  <a:schemeClr val="dk1"/>
                </a:solidFill>
              </a:defRPr>
            </a:lvl6pPr>
            <a:lvl7pPr lvl="6">
              <a:spcBef>
                <a:spcPts val="0"/>
              </a:spcBef>
              <a:spcAft>
                <a:spcPts val="0"/>
              </a:spcAft>
              <a:buClr>
                <a:schemeClr val="dk1"/>
              </a:buClr>
              <a:buSzPts val="14700"/>
              <a:buNone/>
              <a:defRPr sz="14700">
                <a:solidFill>
                  <a:schemeClr val="dk1"/>
                </a:solidFill>
              </a:defRPr>
            </a:lvl7pPr>
            <a:lvl8pPr lvl="7">
              <a:spcBef>
                <a:spcPts val="0"/>
              </a:spcBef>
              <a:spcAft>
                <a:spcPts val="0"/>
              </a:spcAft>
              <a:buClr>
                <a:schemeClr val="dk1"/>
              </a:buClr>
              <a:buSzPts val="14700"/>
              <a:buNone/>
              <a:defRPr sz="14700">
                <a:solidFill>
                  <a:schemeClr val="dk1"/>
                </a:solidFill>
              </a:defRPr>
            </a:lvl8pPr>
            <a:lvl9pPr lvl="8">
              <a:spcBef>
                <a:spcPts val="0"/>
              </a:spcBef>
              <a:spcAft>
                <a:spcPts val="0"/>
              </a:spcAft>
              <a:buClr>
                <a:schemeClr val="dk1"/>
              </a:buClr>
              <a:buSzPts val="14700"/>
              <a:buNone/>
              <a:defRPr sz="14700">
                <a:solidFill>
                  <a:schemeClr val="dk1"/>
                </a:solidFill>
              </a:defRPr>
            </a:lvl9pPr>
          </a:lstStyle>
          <a:p/>
        </p:txBody>
      </p:sp>
      <p:sp>
        <p:nvSpPr>
          <p:cNvPr id="7" name="Google Shape;7;p1"/>
          <p:cNvSpPr txBox="1"/>
          <p:nvPr>
            <p:ph idx="1" type="body"/>
          </p:nvPr>
        </p:nvSpPr>
        <p:spPr>
          <a:xfrm>
            <a:off x="1122120" y="9834453"/>
            <a:ext cx="30674100" cy="29153400"/>
          </a:xfrm>
          <a:prstGeom prst="rect">
            <a:avLst/>
          </a:prstGeom>
          <a:noFill/>
          <a:ln>
            <a:noFill/>
          </a:ln>
        </p:spPr>
        <p:txBody>
          <a:bodyPr anchorCtr="0" anchor="t" bIns="479475" lIns="479475" spcFirstLastPara="1" rIns="479475" wrap="square" tIns="479475">
            <a:normAutofit/>
          </a:bodyPr>
          <a:lstStyle>
            <a:lvl1pPr indent="-825500" lvl="0" marL="457200">
              <a:lnSpc>
                <a:spcPct val="115000"/>
              </a:lnSpc>
              <a:spcBef>
                <a:spcPts val="0"/>
              </a:spcBef>
              <a:spcAft>
                <a:spcPts val="0"/>
              </a:spcAft>
              <a:buClr>
                <a:schemeClr val="dk2"/>
              </a:buClr>
              <a:buSzPts val="9400"/>
              <a:buChar char="●"/>
              <a:defRPr sz="9400">
                <a:solidFill>
                  <a:schemeClr val="dk2"/>
                </a:solidFill>
              </a:defRPr>
            </a:lvl1pPr>
            <a:lvl2pPr indent="-692150" lvl="1" marL="914400">
              <a:lnSpc>
                <a:spcPct val="115000"/>
              </a:lnSpc>
              <a:spcBef>
                <a:spcPts val="0"/>
              </a:spcBef>
              <a:spcAft>
                <a:spcPts val="0"/>
              </a:spcAft>
              <a:buClr>
                <a:schemeClr val="dk2"/>
              </a:buClr>
              <a:buSzPts val="7300"/>
              <a:buChar char="○"/>
              <a:defRPr sz="7300">
                <a:solidFill>
                  <a:schemeClr val="dk2"/>
                </a:solidFill>
              </a:defRPr>
            </a:lvl2pPr>
            <a:lvl3pPr indent="-692150" lvl="2" marL="1371600">
              <a:lnSpc>
                <a:spcPct val="115000"/>
              </a:lnSpc>
              <a:spcBef>
                <a:spcPts val="0"/>
              </a:spcBef>
              <a:spcAft>
                <a:spcPts val="0"/>
              </a:spcAft>
              <a:buClr>
                <a:schemeClr val="dk2"/>
              </a:buClr>
              <a:buSzPts val="7300"/>
              <a:buChar char="■"/>
              <a:defRPr sz="7300">
                <a:solidFill>
                  <a:schemeClr val="dk2"/>
                </a:solidFill>
              </a:defRPr>
            </a:lvl3pPr>
            <a:lvl4pPr indent="-692150" lvl="3" marL="1828800">
              <a:lnSpc>
                <a:spcPct val="115000"/>
              </a:lnSpc>
              <a:spcBef>
                <a:spcPts val="0"/>
              </a:spcBef>
              <a:spcAft>
                <a:spcPts val="0"/>
              </a:spcAft>
              <a:buClr>
                <a:schemeClr val="dk2"/>
              </a:buClr>
              <a:buSzPts val="7300"/>
              <a:buChar char="●"/>
              <a:defRPr sz="7300">
                <a:solidFill>
                  <a:schemeClr val="dk2"/>
                </a:solidFill>
              </a:defRPr>
            </a:lvl4pPr>
            <a:lvl5pPr indent="-692150" lvl="4" marL="2286000">
              <a:lnSpc>
                <a:spcPct val="115000"/>
              </a:lnSpc>
              <a:spcBef>
                <a:spcPts val="0"/>
              </a:spcBef>
              <a:spcAft>
                <a:spcPts val="0"/>
              </a:spcAft>
              <a:buClr>
                <a:schemeClr val="dk2"/>
              </a:buClr>
              <a:buSzPts val="7300"/>
              <a:buChar char="○"/>
              <a:defRPr sz="7300">
                <a:solidFill>
                  <a:schemeClr val="dk2"/>
                </a:solidFill>
              </a:defRPr>
            </a:lvl5pPr>
            <a:lvl6pPr indent="-692150" lvl="5" marL="2743200">
              <a:lnSpc>
                <a:spcPct val="115000"/>
              </a:lnSpc>
              <a:spcBef>
                <a:spcPts val="0"/>
              </a:spcBef>
              <a:spcAft>
                <a:spcPts val="0"/>
              </a:spcAft>
              <a:buClr>
                <a:schemeClr val="dk2"/>
              </a:buClr>
              <a:buSzPts val="7300"/>
              <a:buChar char="■"/>
              <a:defRPr sz="7300">
                <a:solidFill>
                  <a:schemeClr val="dk2"/>
                </a:solidFill>
              </a:defRPr>
            </a:lvl6pPr>
            <a:lvl7pPr indent="-692150" lvl="6" marL="3200400">
              <a:lnSpc>
                <a:spcPct val="115000"/>
              </a:lnSpc>
              <a:spcBef>
                <a:spcPts val="0"/>
              </a:spcBef>
              <a:spcAft>
                <a:spcPts val="0"/>
              </a:spcAft>
              <a:buClr>
                <a:schemeClr val="dk2"/>
              </a:buClr>
              <a:buSzPts val="7300"/>
              <a:buChar char="●"/>
              <a:defRPr sz="7300">
                <a:solidFill>
                  <a:schemeClr val="dk2"/>
                </a:solidFill>
              </a:defRPr>
            </a:lvl7pPr>
            <a:lvl8pPr indent="-692150" lvl="7" marL="3657600">
              <a:lnSpc>
                <a:spcPct val="115000"/>
              </a:lnSpc>
              <a:spcBef>
                <a:spcPts val="0"/>
              </a:spcBef>
              <a:spcAft>
                <a:spcPts val="0"/>
              </a:spcAft>
              <a:buClr>
                <a:schemeClr val="dk2"/>
              </a:buClr>
              <a:buSzPts val="7300"/>
              <a:buChar char="○"/>
              <a:defRPr sz="7300">
                <a:solidFill>
                  <a:schemeClr val="dk2"/>
                </a:solidFill>
              </a:defRPr>
            </a:lvl8pPr>
            <a:lvl9pPr indent="-692150" lvl="8" marL="4114800">
              <a:lnSpc>
                <a:spcPct val="115000"/>
              </a:lnSpc>
              <a:spcBef>
                <a:spcPts val="0"/>
              </a:spcBef>
              <a:spcAft>
                <a:spcPts val="0"/>
              </a:spcAft>
              <a:buClr>
                <a:schemeClr val="dk2"/>
              </a:buClr>
              <a:buSzPts val="7300"/>
              <a:buChar char="■"/>
              <a:defRPr sz="7300">
                <a:solidFill>
                  <a:schemeClr val="dk2"/>
                </a:solidFill>
              </a:defRPr>
            </a:lvl9pPr>
          </a:lstStyle>
          <a:p/>
        </p:txBody>
      </p:sp>
      <p:sp>
        <p:nvSpPr>
          <p:cNvPr id="8" name="Google Shape;8;p1"/>
          <p:cNvSpPr txBox="1"/>
          <p:nvPr>
            <p:ph idx="12" type="sldNum"/>
          </p:nvPr>
        </p:nvSpPr>
        <p:spPr>
          <a:xfrm>
            <a:off x="30500848" y="39792783"/>
            <a:ext cx="1975200" cy="3358800"/>
          </a:xfrm>
          <a:prstGeom prst="rect">
            <a:avLst/>
          </a:prstGeom>
          <a:noFill/>
          <a:ln>
            <a:noFill/>
          </a:ln>
        </p:spPr>
        <p:txBody>
          <a:bodyPr anchorCtr="0" anchor="ctr" bIns="479475" lIns="479475" spcFirstLastPara="1" rIns="479475" wrap="square" tIns="479475">
            <a:norm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11" Type="http://schemas.openxmlformats.org/officeDocument/2006/relationships/image" Target="../media/image5.png"/><Relationship Id="rId10"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2.jpg"/><Relationship Id="rId7" Type="http://schemas.openxmlformats.org/officeDocument/2006/relationships/hyperlink" Target="https://doi.org/10.1093/icesjms/fsm014" TargetMode="External"/><Relationship Id="rId8" Type="http://schemas.openxmlformats.org/officeDocument/2006/relationships/hyperlink" Target="https://doi.org/10.1016/j.pocean.2023.10303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70486" y="-67733"/>
            <a:ext cx="33050100" cy="7183200"/>
          </a:xfrm>
          <a:prstGeom prst="rect">
            <a:avLst/>
          </a:prstGeom>
          <a:solidFill>
            <a:srgbClr val="12263E"/>
          </a:solidFill>
          <a:ln cap="flat" cmpd="sng" w="12700">
            <a:solidFill>
              <a:srgbClr val="31538F"/>
            </a:solidFill>
            <a:prstDash val="solid"/>
            <a:miter lim="800000"/>
            <a:headEnd len="sm" w="sm" type="none"/>
            <a:tailEnd len="sm" w="sm" type="none"/>
          </a:ln>
        </p:spPr>
        <p:txBody>
          <a:bodyPr anchorCtr="0" anchor="ctr" bIns="48750" lIns="97525" spcFirstLastPara="1" rIns="97525" wrap="square" tIns="48750">
            <a:noAutofit/>
          </a:bodyPr>
          <a:lstStyle/>
          <a:p>
            <a:pPr indent="0" lvl="0" marL="0" marR="0" rtl="0" algn="ctr">
              <a:spcBef>
                <a:spcPts val="0"/>
              </a:spcBef>
              <a:spcAft>
                <a:spcPts val="0"/>
              </a:spcAft>
              <a:buNone/>
            </a:pPr>
            <a:r>
              <a:t/>
            </a:r>
            <a:endParaRPr b="0" i="0" sz="1900" u="none" cap="none" strike="noStrike">
              <a:solidFill>
                <a:schemeClr val="lt1"/>
              </a:solidFill>
              <a:latin typeface="Calibri"/>
              <a:ea typeface="Calibri"/>
              <a:cs typeface="Calibri"/>
              <a:sym typeface="Calibri"/>
            </a:endParaRPr>
          </a:p>
        </p:txBody>
      </p:sp>
      <p:sp>
        <p:nvSpPr>
          <p:cNvPr id="55" name="Google Shape;55;p13"/>
          <p:cNvSpPr/>
          <p:nvPr/>
        </p:nvSpPr>
        <p:spPr>
          <a:xfrm>
            <a:off x="9033512" y="158206"/>
            <a:ext cx="23885100" cy="6688800"/>
          </a:xfrm>
          <a:prstGeom prst="rect">
            <a:avLst/>
          </a:prstGeom>
          <a:noFill/>
          <a:ln>
            <a:noFill/>
          </a:ln>
        </p:spPr>
        <p:txBody>
          <a:bodyPr anchorCtr="0" anchor="t" bIns="48650" lIns="97300" spcFirstLastPara="1" rIns="97300" wrap="square" tIns="48650">
            <a:noAutofit/>
          </a:bodyPr>
          <a:lstStyle/>
          <a:p>
            <a:pPr indent="0" lvl="0" marL="0" marR="0" rtl="0" algn="ctr">
              <a:spcBef>
                <a:spcPts val="0"/>
              </a:spcBef>
              <a:spcAft>
                <a:spcPts val="0"/>
              </a:spcAft>
              <a:buClr>
                <a:srgbClr val="FFFFFF"/>
              </a:buClr>
              <a:buSzPts val="7700"/>
              <a:buFont typeface="Arial"/>
              <a:buNone/>
            </a:pPr>
            <a:r>
              <a:rPr b="1" lang="en" sz="7400">
                <a:solidFill>
                  <a:srgbClr val="FFFFFF"/>
                </a:solidFill>
              </a:rPr>
              <a:t>Building confidence: Developing a method to reduce barriers to entry and incorporate fishermen in data collection</a:t>
            </a:r>
            <a:endParaRPr b="1" sz="7400">
              <a:solidFill>
                <a:srgbClr val="FFFFFF"/>
              </a:solidFill>
            </a:endParaRPr>
          </a:p>
          <a:p>
            <a:pPr indent="0" lvl="0" marL="0" marR="0" rtl="0" algn="ctr">
              <a:spcBef>
                <a:spcPts val="0"/>
              </a:spcBef>
              <a:spcAft>
                <a:spcPts val="0"/>
              </a:spcAft>
              <a:buClr>
                <a:srgbClr val="FFFFFF"/>
              </a:buClr>
              <a:buSzPts val="7700"/>
              <a:buFont typeface="Arial"/>
              <a:buNone/>
            </a:pPr>
            <a:r>
              <a:t/>
            </a:r>
            <a:endParaRPr b="1" sz="1000">
              <a:solidFill>
                <a:srgbClr val="FFFFFF"/>
              </a:solidFill>
            </a:endParaRPr>
          </a:p>
          <a:p>
            <a:pPr indent="0" lvl="0" marL="0" marR="0" rtl="0" algn="ctr">
              <a:spcBef>
                <a:spcPts val="0"/>
              </a:spcBef>
              <a:spcAft>
                <a:spcPts val="0"/>
              </a:spcAft>
              <a:buClr>
                <a:srgbClr val="FFFFFF"/>
              </a:buClr>
              <a:buSzPts val="5100"/>
              <a:buFont typeface="Arial"/>
              <a:buNone/>
            </a:pPr>
            <a:r>
              <a:rPr b="1" i="0" lang="en" sz="4600" u="none" cap="none" strike="noStrike">
                <a:solidFill>
                  <a:srgbClr val="FFFFFF"/>
                </a:solidFill>
                <a:latin typeface="Arial"/>
                <a:ea typeface="Arial"/>
                <a:cs typeface="Arial"/>
                <a:sym typeface="Arial"/>
              </a:rPr>
              <a:t>Everett Rzeszowski</a:t>
            </a:r>
            <a:r>
              <a:rPr b="1" baseline="30000" i="0" lang="en" sz="4600" u="none" cap="none" strike="noStrike">
                <a:solidFill>
                  <a:srgbClr val="FFFFFF"/>
                </a:solidFill>
                <a:latin typeface="Arial"/>
                <a:ea typeface="Arial"/>
                <a:cs typeface="Arial"/>
                <a:sym typeface="Arial"/>
              </a:rPr>
              <a:t>1</a:t>
            </a:r>
            <a:r>
              <a:rPr b="1" i="0" lang="en" sz="4600" u="none" cap="none" strike="noStrike">
                <a:solidFill>
                  <a:srgbClr val="FFFFFF"/>
                </a:solidFill>
                <a:latin typeface="Arial"/>
                <a:ea typeface="Arial"/>
                <a:cs typeface="Arial"/>
                <a:sym typeface="Arial"/>
              </a:rPr>
              <a:t>, Damian C. Brady</a:t>
            </a:r>
            <a:r>
              <a:rPr b="1" baseline="30000" i="0" lang="en" sz="4600" u="none" cap="none" strike="noStrike">
                <a:solidFill>
                  <a:srgbClr val="FFFFFF"/>
                </a:solidFill>
                <a:latin typeface="Arial"/>
                <a:ea typeface="Arial"/>
                <a:cs typeface="Arial"/>
                <a:sym typeface="Arial"/>
              </a:rPr>
              <a:t>1</a:t>
            </a:r>
            <a:r>
              <a:rPr b="1" i="0" lang="en" sz="4600" u="none" cap="none" strike="noStrike">
                <a:solidFill>
                  <a:srgbClr val="FFFFFF"/>
                </a:solidFill>
                <a:latin typeface="Arial"/>
                <a:ea typeface="Arial"/>
                <a:cs typeface="Arial"/>
                <a:sym typeface="Arial"/>
              </a:rPr>
              <a:t>, Kathleen Reardon</a:t>
            </a:r>
            <a:r>
              <a:rPr b="1" baseline="30000" i="0" lang="en" sz="4600" u="none" cap="none" strike="noStrike">
                <a:solidFill>
                  <a:srgbClr val="FFFFFF"/>
                </a:solidFill>
                <a:latin typeface="Arial"/>
                <a:ea typeface="Arial"/>
                <a:cs typeface="Arial"/>
                <a:sym typeface="Arial"/>
              </a:rPr>
              <a:t>2</a:t>
            </a:r>
            <a:r>
              <a:rPr b="1" i="0" lang="en" sz="4600" u="none" cap="none" strike="noStrike">
                <a:solidFill>
                  <a:srgbClr val="FFFFFF"/>
                </a:solidFill>
                <a:latin typeface="Arial"/>
                <a:ea typeface="Arial"/>
                <a:cs typeface="Arial"/>
                <a:sym typeface="Arial"/>
              </a:rPr>
              <a:t>, Heidi Henninger</a:t>
            </a:r>
            <a:r>
              <a:rPr b="1" baseline="30000" i="0" lang="en" sz="4600" u="none" cap="none" strike="noStrike">
                <a:solidFill>
                  <a:srgbClr val="FFFFFF"/>
                </a:solidFill>
                <a:latin typeface="Arial"/>
                <a:ea typeface="Arial"/>
                <a:cs typeface="Arial"/>
                <a:sym typeface="Arial"/>
              </a:rPr>
              <a:t>3</a:t>
            </a:r>
            <a:r>
              <a:rPr b="1" i="0" lang="en" sz="4600" u="none" cap="none" strike="noStrike">
                <a:solidFill>
                  <a:srgbClr val="FFFFFF"/>
                </a:solidFill>
                <a:latin typeface="Arial"/>
                <a:ea typeface="Arial"/>
                <a:cs typeface="Arial"/>
                <a:sym typeface="Arial"/>
              </a:rPr>
              <a:t>, and Joshua T. Carloni</a:t>
            </a:r>
            <a:r>
              <a:rPr b="1" baseline="30000" i="0" lang="en" sz="4600" u="none" cap="none" strike="noStrike">
                <a:solidFill>
                  <a:srgbClr val="FFFFFF"/>
                </a:solidFill>
                <a:latin typeface="Arial"/>
                <a:ea typeface="Arial"/>
                <a:cs typeface="Arial"/>
                <a:sym typeface="Arial"/>
              </a:rPr>
              <a:t>4</a:t>
            </a:r>
            <a:endParaRPr b="1" sz="5900">
              <a:solidFill>
                <a:srgbClr val="FFFFFF"/>
              </a:solidFill>
            </a:endParaRPr>
          </a:p>
          <a:p>
            <a:pPr indent="0" lvl="0" marL="0" marR="0" rtl="0" algn="ctr">
              <a:spcBef>
                <a:spcPts val="0"/>
              </a:spcBef>
              <a:spcAft>
                <a:spcPts val="0"/>
              </a:spcAft>
              <a:buClr>
                <a:srgbClr val="FFFFFF"/>
              </a:buClr>
              <a:buSzPts val="5100"/>
              <a:buFont typeface="Arial"/>
              <a:buNone/>
            </a:pPr>
            <a:r>
              <a:t/>
            </a:r>
            <a:endParaRPr b="1" baseline="30000" sz="3200">
              <a:solidFill>
                <a:srgbClr val="FFFFFF"/>
              </a:solidFill>
            </a:endParaRPr>
          </a:p>
          <a:p>
            <a:pPr indent="0" lvl="0" marL="0" marR="0" rtl="0" algn="ctr">
              <a:spcBef>
                <a:spcPts val="0"/>
              </a:spcBef>
              <a:spcAft>
                <a:spcPts val="0"/>
              </a:spcAft>
              <a:buClr>
                <a:srgbClr val="FFFFFF"/>
              </a:buClr>
              <a:buSzPts val="5100"/>
              <a:buFont typeface="Arial"/>
              <a:buNone/>
            </a:pPr>
            <a:r>
              <a:rPr b="1" baseline="30000" i="0" lang="en" sz="4100" u="none" cap="none" strike="noStrike">
                <a:solidFill>
                  <a:srgbClr val="FFFFFF"/>
                </a:solidFill>
                <a:latin typeface="Arial"/>
                <a:ea typeface="Arial"/>
                <a:cs typeface="Arial"/>
                <a:sym typeface="Arial"/>
              </a:rPr>
              <a:t>1</a:t>
            </a:r>
            <a:r>
              <a:rPr b="1" i="0" lang="en" sz="4100" u="none" cap="none" strike="noStrike">
                <a:solidFill>
                  <a:srgbClr val="FFFFFF"/>
                </a:solidFill>
                <a:latin typeface="Arial"/>
                <a:ea typeface="Arial"/>
                <a:cs typeface="Arial"/>
                <a:sym typeface="Arial"/>
              </a:rPr>
              <a:t>Darling Marine Center, </a:t>
            </a:r>
            <a:r>
              <a:rPr b="1" baseline="30000" i="0" lang="en" sz="4100" u="none" cap="none" strike="noStrike">
                <a:solidFill>
                  <a:srgbClr val="FFFFFF"/>
                </a:solidFill>
                <a:latin typeface="Arial"/>
                <a:ea typeface="Arial"/>
                <a:cs typeface="Arial"/>
                <a:sym typeface="Arial"/>
              </a:rPr>
              <a:t>2</a:t>
            </a:r>
            <a:r>
              <a:rPr b="1" i="0" lang="en" sz="4100" u="none" cap="none" strike="noStrike">
                <a:solidFill>
                  <a:srgbClr val="FFFFFF"/>
                </a:solidFill>
                <a:latin typeface="Arial"/>
                <a:ea typeface="Arial"/>
                <a:cs typeface="Arial"/>
                <a:sym typeface="Arial"/>
              </a:rPr>
              <a:t>ME Dept. Marine Resources, </a:t>
            </a:r>
            <a:r>
              <a:rPr b="1" baseline="30000" i="0" lang="en" sz="4100" u="none" cap="none" strike="noStrike">
                <a:solidFill>
                  <a:srgbClr val="FFFFFF"/>
                </a:solidFill>
                <a:latin typeface="Arial"/>
                <a:ea typeface="Arial"/>
                <a:cs typeface="Arial"/>
                <a:sym typeface="Arial"/>
              </a:rPr>
              <a:t>3</a:t>
            </a:r>
            <a:r>
              <a:rPr b="1" lang="en" sz="4100">
                <a:solidFill>
                  <a:schemeClr val="lt1"/>
                </a:solidFill>
              </a:rPr>
              <a:t>Northeast Fishery Science Center</a:t>
            </a:r>
            <a:r>
              <a:rPr b="1" i="0" lang="en" sz="4100" u="none" cap="none" strike="noStrike">
                <a:solidFill>
                  <a:srgbClr val="FFFFFF"/>
                </a:solidFill>
                <a:latin typeface="Arial"/>
                <a:ea typeface="Arial"/>
                <a:cs typeface="Arial"/>
                <a:sym typeface="Arial"/>
              </a:rPr>
              <a:t>, </a:t>
            </a:r>
            <a:r>
              <a:rPr b="1" baseline="30000" i="0" lang="en" sz="4100" u="none" cap="none" strike="noStrike">
                <a:solidFill>
                  <a:srgbClr val="FFFFFF"/>
                </a:solidFill>
                <a:latin typeface="Arial"/>
                <a:ea typeface="Arial"/>
                <a:cs typeface="Arial"/>
                <a:sym typeface="Arial"/>
              </a:rPr>
              <a:t>4</a:t>
            </a:r>
            <a:r>
              <a:rPr b="1" i="0" lang="en" sz="4100" u="none" cap="none" strike="noStrike">
                <a:solidFill>
                  <a:srgbClr val="FFFFFF"/>
                </a:solidFill>
                <a:latin typeface="Arial"/>
                <a:ea typeface="Arial"/>
                <a:cs typeface="Arial"/>
                <a:sym typeface="Arial"/>
              </a:rPr>
              <a:t>NH Fish and Game</a:t>
            </a:r>
            <a:endParaRPr b="1" i="0" sz="4500" u="none" cap="none" strike="noStrike">
              <a:solidFill>
                <a:srgbClr val="FFFFFF"/>
              </a:solidFill>
              <a:latin typeface="Arial"/>
              <a:ea typeface="Arial"/>
              <a:cs typeface="Arial"/>
              <a:sym typeface="Arial"/>
            </a:endParaRPr>
          </a:p>
        </p:txBody>
      </p:sp>
      <p:pic>
        <p:nvPicPr>
          <p:cNvPr descr="CES_outline_logo_2c.eps" id="56" name="Google Shape;56;p13"/>
          <p:cNvPicPr preferRelativeResize="0"/>
          <p:nvPr/>
        </p:nvPicPr>
        <p:blipFill rotWithShape="1">
          <a:blip r:embed="rId3">
            <a:alphaModFix/>
          </a:blip>
          <a:srcRect b="0" l="0" r="0" t="0"/>
          <a:stretch/>
        </p:blipFill>
        <p:spPr>
          <a:xfrm>
            <a:off x="643150" y="633161"/>
            <a:ext cx="8338371" cy="2635687"/>
          </a:xfrm>
          <a:prstGeom prst="rect">
            <a:avLst/>
          </a:prstGeom>
          <a:noFill/>
          <a:ln>
            <a:noFill/>
          </a:ln>
        </p:spPr>
      </p:pic>
      <p:sp>
        <p:nvSpPr>
          <p:cNvPr id="57" name="Google Shape;57;p13"/>
          <p:cNvSpPr txBox="1"/>
          <p:nvPr/>
        </p:nvSpPr>
        <p:spPr>
          <a:xfrm>
            <a:off x="-88412" y="7416325"/>
            <a:ext cx="16525200" cy="883200"/>
          </a:xfrm>
          <a:prstGeom prst="rect">
            <a:avLst/>
          </a:prstGeom>
          <a:solidFill>
            <a:srgbClr val="12263E"/>
          </a:solidFill>
          <a:ln>
            <a:noFill/>
          </a:ln>
        </p:spPr>
        <p:txBody>
          <a:bodyPr anchorCtr="0" anchor="t" bIns="48650" lIns="97325" spcFirstLastPara="1" rIns="97325" wrap="square" tIns="48650">
            <a:spAutoFit/>
          </a:bodyPr>
          <a:lstStyle/>
          <a:p>
            <a:pPr indent="0" lvl="0" marL="0" marR="0" rtl="0" algn="ctr">
              <a:spcBef>
                <a:spcPts val="0"/>
              </a:spcBef>
              <a:spcAft>
                <a:spcPts val="0"/>
              </a:spcAft>
              <a:buClr>
                <a:srgbClr val="F8F8F8"/>
              </a:buClr>
              <a:buSzPts val="4700"/>
              <a:buFont typeface="Arial Narrow"/>
              <a:buNone/>
            </a:pPr>
            <a:r>
              <a:rPr b="1" lang="en" sz="5100">
                <a:solidFill>
                  <a:srgbClr val="F8F8F8"/>
                </a:solidFill>
                <a:latin typeface="Arial Narrow"/>
                <a:ea typeface="Arial Narrow"/>
                <a:cs typeface="Arial Narrow"/>
                <a:sym typeface="Arial Narrow"/>
              </a:rPr>
              <a:t>Abstract</a:t>
            </a:r>
            <a:endParaRPr sz="5100"/>
          </a:p>
        </p:txBody>
      </p:sp>
      <p:sp>
        <p:nvSpPr>
          <p:cNvPr id="58" name="Google Shape;58;p13"/>
          <p:cNvSpPr txBox="1"/>
          <p:nvPr/>
        </p:nvSpPr>
        <p:spPr>
          <a:xfrm>
            <a:off x="-70500" y="17079900"/>
            <a:ext cx="16525200" cy="883200"/>
          </a:xfrm>
          <a:prstGeom prst="rect">
            <a:avLst/>
          </a:prstGeom>
          <a:solidFill>
            <a:srgbClr val="12263E"/>
          </a:solidFill>
          <a:ln>
            <a:noFill/>
          </a:ln>
        </p:spPr>
        <p:txBody>
          <a:bodyPr anchorCtr="0" anchor="t" bIns="48650" lIns="97325" spcFirstLastPara="1" rIns="97325" wrap="square" tIns="48650">
            <a:spAutoFit/>
          </a:bodyPr>
          <a:lstStyle/>
          <a:p>
            <a:pPr indent="0" lvl="0" marL="0" marR="0" rtl="0" algn="ctr">
              <a:spcBef>
                <a:spcPts val="0"/>
              </a:spcBef>
              <a:spcAft>
                <a:spcPts val="0"/>
              </a:spcAft>
              <a:buClr>
                <a:srgbClr val="F8F8F8"/>
              </a:buClr>
              <a:buSzPts val="4700"/>
              <a:buFont typeface="Arial Narrow"/>
              <a:buNone/>
            </a:pPr>
            <a:r>
              <a:rPr b="1" lang="en" sz="5100">
                <a:solidFill>
                  <a:srgbClr val="F8F8F8"/>
                </a:solidFill>
                <a:latin typeface="Arial Narrow"/>
                <a:ea typeface="Arial Narrow"/>
                <a:cs typeface="Arial Narrow"/>
                <a:sym typeface="Arial Narrow"/>
              </a:rPr>
              <a:t>Methods</a:t>
            </a:r>
            <a:endParaRPr sz="5100"/>
          </a:p>
        </p:txBody>
      </p:sp>
      <p:sp>
        <p:nvSpPr>
          <p:cNvPr id="59" name="Google Shape;59;p13"/>
          <p:cNvSpPr/>
          <p:nvPr/>
        </p:nvSpPr>
        <p:spPr>
          <a:xfrm>
            <a:off x="-48819" y="7115401"/>
            <a:ext cx="33050100" cy="174300"/>
          </a:xfrm>
          <a:prstGeom prst="rect">
            <a:avLst/>
          </a:prstGeom>
          <a:solidFill>
            <a:srgbClr val="79BDE9"/>
          </a:solidFill>
          <a:ln cap="flat" cmpd="sng" w="12700">
            <a:solidFill>
              <a:srgbClr val="31538F"/>
            </a:solidFill>
            <a:prstDash val="solid"/>
            <a:miter lim="800000"/>
            <a:headEnd len="sm" w="sm" type="none"/>
            <a:tailEnd len="sm" w="sm" type="none"/>
          </a:ln>
        </p:spPr>
        <p:txBody>
          <a:bodyPr anchorCtr="0" anchor="ctr" bIns="48750" lIns="97525" spcFirstLastPara="1" rIns="97525" wrap="square" tIns="48750">
            <a:noAutofit/>
          </a:bodyPr>
          <a:lstStyle/>
          <a:p>
            <a:pPr indent="0" lvl="0" marL="0" marR="0" rtl="0" algn="ctr">
              <a:spcBef>
                <a:spcPts val="0"/>
              </a:spcBef>
              <a:spcAft>
                <a:spcPts val="0"/>
              </a:spcAft>
              <a:buNone/>
            </a:pPr>
            <a:r>
              <a:t/>
            </a:r>
            <a:endParaRPr b="0" i="0" sz="1900" u="none" cap="none" strike="noStrike">
              <a:solidFill>
                <a:schemeClr val="lt1"/>
              </a:solidFill>
              <a:latin typeface="Calibri"/>
              <a:ea typeface="Calibri"/>
              <a:cs typeface="Calibri"/>
              <a:sym typeface="Calibri"/>
            </a:endParaRPr>
          </a:p>
        </p:txBody>
      </p:sp>
      <p:sp>
        <p:nvSpPr>
          <p:cNvPr id="60" name="Google Shape;60;p13"/>
          <p:cNvSpPr txBox="1"/>
          <p:nvPr/>
        </p:nvSpPr>
        <p:spPr>
          <a:xfrm>
            <a:off x="16454575" y="7492525"/>
            <a:ext cx="16525200" cy="883200"/>
          </a:xfrm>
          <a:prstGeom prst="rect">
            <a:avLst/>
          </a:prstGeom>
          <a:solidFill>
            <a:srgbClr val="12263E"/>
          </a:solidFill>
          <a:ln>
            <a:noFill/>
          </a:ln>
        </p:spPr>
        <p:txBody>
          <a:bodyPr anchorCtr="0" anchor="t" bIns="48650" lIns="97325" spcFirstLastPara="1" rIns="97325" wrap="square" tIns="48650">
            <a:spAutoFit/>
          </a:bodyPr>
          <a:lstStyle/>
          <a:p>
            <a:pPr indent="0" lvl="0" marL="0" marR="0" rtl="0" algn="ctr">
              <a:spcBef>
                <a:spcPts val="0"/>
              </a:spcBef>
              <a:spcAft>
                <a:spcPts val="0"/>
              </a:spcAft>
              <a:buClr>
                <a:srgbClr val="F8F8F8"/>
              </a:buClr>
              <a:buSzPts val="4700"/>
              <a:buFont typeface="Arial Narrow"/>
              <a:buNone/>
            </a:pPr>
            <a:r>
              <a:rPr b="1" lang="en" sz="5100">
                <a:solidFill>
                  <a:srgbClr val="F8F8F8"/>
                </a:solidFill>
                <a:latin typeface="Arial Narrow"/>
                <a:ea typeface="Arial Narrow"/>
                <a:cs typeface="Arial Narrow"/>
                <a:sym typeface="Arial Narrow"/>
              </a:rPr>
              <a:t>Results</a:t>
            </a:r>
            <a:endParaRPr sz="5100"/>
          </a:p>
        </p:txBody>
      </p:sp>
      <p:pic>
        <p:nvPicPr>
          <p:cNvPr descr="NH Fish and Game Department: Connecting You to Life Outdoors [tm]" id="61" name="Google Shape;61;p13"/>
          <p:cNvPicPr preferRelativeResize="0"/>
          <p:nvPr/>
        </p:nvPicPr>
        <p:blipFill rotWithShape="1">
          <a:blip r:embed="rId4">
            <a:alphaModFix/>
          </a:blip>
          <a:srcRect b="338" l="0" r="59140" t="0"/>
          <a:stretch/>
        </p:blipFill>
        <p:spPr>
          <a:xfrm>
            <a:off x="6384301" y="3319296"/>
            <a:ext cx="3102871" cy="3290276"/>
          </a:xfrm>
          <a:prstGeom prst="rect">
            <a:avLst/>
          </a:prstGeom>
          <a:noFill/>
          <a:ln>
            <a:noFill/>
          </a:ln>
        </p:spPr>
      </p:pic>
      <p:pic>
        <p:nvPicPr>
          <p:cNvPr id="62" name="Google Shape;62;p13"/>
          <p:cNvPicPr preferRelativeResize="0"/>
          <p:nvPr/>
        </p:nvPicPr>
        <p:blipFill rotWithShape="1">
          <a:blip r:embed="rId5">
            <a:alphaModFix/>
          </a:blip>
          <a:srcRect b="0" l="0" r="0" t="0"/>
          <a:stretch/>
        </p:blipFill>
        <p:spPr>
          <a:xfrm>
            <a:off x="2838147" y="3654424"/>
            <a:ext cx="3679783" cy="2619998"/>
          </a:xfrm>
          <a:prstGeom prst="rect">
            <a:avLst/>
          </a:prstGeom>
          <a:noFill/>
          <a:ln>
            <a:noFill/>
          </a:ln>
        </p:spPr>
      </p:pic>
      <p:pic>
        <p:nvPicPr>
          <p:cNvPr descr="Maine Department of Marine Resources | U.S. Fish &amp; Wildlife Service" id="63" name="Google Shape;63;p13"/>
          <p:cNvPicPr preferRelativeResize="0"/>
          <p:nvPr/>
        </p:nvPicPr>
        <p:blipFill rotWithShape="1">
          <a:blip r:embed="rId6">
            <a:alphaModFix/>
          </a:blip>
          <a:srcRect b="0" l="0" r="0" t="0"/>
          <a:stretch/>
        </p:blipFill>
        <p:spPr>
          <a:xfrm>
            <a:off x="414253" y="3654434"/>
            <a:ext cx="2619998" cy="2619998"/>
          </a:xfrm>
          <a:prstGeom prst="rect">
            <a:avLst/>
          </a:prstGeom>
          <a:noFill/>
          <a:ln>
            <a:noFill/>
          </a:ln>
        </p:spPr>
      </p:pic>
      <p:sp>
        <p:nvSpPr>
          <p:cNvPr id="64" name="Google Shape;64;p13"/>
          <p:cNvSpPr txBox="1"/>
          <p:nvPr/>
        </p:nvSpPr>
        <p:spPr>
          <a:xfrm>
            <a:off x="96725" y="8244100"/>
            <a:ext cx="16362600" cy="8872200"/>
          </a:xfrm>
          <a:prstGeom prst="rect">
            <a:avLst/>
          </a:prstGeom>
          <a:noFill/>
          <a:ln>
            <a:noFill/>
          </a:ln>
        </p:spPr>
        <p:txBody>
          <a:bodyPr anchorCtr="0" anchor="t" bIns="48750" lIns="97525" spcFirstLastPara="1" rIns="97525" wrap="square" tIns="48750">
            <a:spAutoFit/>
          </a:bodyPr>
          <a:lstStyle/>
          <a:p>
            <a:pPr indent="457200" lvl="0" marL="0" marR="0" rtl="0" algn="l">
              <a:spcBef>
                <a:spcPts val="0"/>
              </a:spcBef>
              <a:spcAft>
                <a:spcPts val="0"/>
              </a:spcAft>
              <a:buNone/>
            </a:pPr>
            <a:r>
              <a:rPr lang="en" sz="3800">
                <a:solidFill>
                  <a:schemeClr val="dk1"/>
                </a:solidFill>
              </a:rPr>
              <a:t>The ASMFC’s American Lobster Stock Assessment </a:t>
            </a:r>
            <a:r>
              <a:rPr lang="en" sz="3800">
                <a:solidFill>
                  <a:schemeClr val="dk1"/>
                </a:solidFill>
              </a:rPr>
              <a:t>requires estimates of molt increment and interval to parameterize the </a:t>
            </a:r>
            <a:r>
              <a:rPr lang="en" sz="3800">
                <a:solidFill>
                  <a:schemeClr val="dk1"/>
                </a:solidFill>
              </a:rPr>
              <a:t>growth transition matrix (GTM) that models how lobsters of different sizes will grow and recruit into the fishery. Tagging studies are an effective method to collect this type of information, but industry buy-in can be challenging. Here, we released 17,704 tagged lobsters in the Gulf of Maine and Georges Bank regions 2015 - 2020 (Henninger et al. 2020). Harvesters were encouraged to submit images of recaptured lobsters with a standard lobster gauge as a scale to estimate carapace length (CL) using ImageJ. Images were analyzed to produce length records and each was assigned a quality score. Image-derived lengths were found to correlate well with measured observations, regardless of the overall image quality. Validating this image-based method of length estimation provided additional length records and increased the likelihood of harvesters contributing data with broad potential for citizen-science applications.</a:t>
            </a:r>
            <a:endParaRPr sz="3800">
              <a:solidFill>
                <a:schemeClr val="dk1"/>
              </a:solidFill>
            </a:endParaRPr>
          </a:p>
        </p:txBody>
      </p:sp>
      <p:sp>
        <p:nvSpPr>
          <p:cNvPr id="65" name="Google Shape;65;p13"/>
          <p:cNvSpPr txBox="1"/>
          <p:nvPr/>
        </p:nvSpPr>
        <p:spPr>
          <a:xfrm>
            <a:off x="16381500" y="37721725"/>
            <a:ext cx="8266200" cy="883200"/>
          </a:xfrm>
          <a:prstGeom prst="rect">
            <a:avLst/>
          </a:prstGeom>
          <a:solidFill>
            <a:srgbClr val="12263E"/>
          </a:solidFill>
          <a:ln>
            <a:noFill/>
          </a:ln>
        </p:spPr>
        <p:txBody>
          <a:bodyPr anchorCtr="0" anchor="t" bIns="48650" lIns="97325" spcFirstLastPara="1" rIns="97325" wrap="square" tIns="48650">
            <a:spAutoFit/>
          </a:bodyPr>
          <a:lstStyle/>
          <a:p>
            <a:pPr indent="0" lvl="0" marL="0" marR="0" rtl="0" algn="ctr">
              <a:spcBef>
                <a:spcPts val="0"/>
              </a:spcBef>
              <a:spcAft>
                <a:spcPts val="0"/>
              </a:spcAft>
              <a:buClr>
                <a:srgbClr val="F8F8F8"/>
              </a:buClr>
              <a:buSzPts val="4700"/>
              <a:buFont typeface="Arial Narrow"/>
              <a:buNone/>
            </a:pPr>
            <a:r>
              <a:rPr b="1" lang="en" sz="5100" u="none">
                <a:solidFill>
                  <a:srgbClr val="F8F8F8"/>
                </a:solidFill>
                <a:latin typeface="Arial Narrow"/>
                <a:ea typeface="Arial Narrow"/>
                <a:cs typeface="Arial Narrow"/>
                <a:sym typeface="Arial Narrow"/>
              </a:rPr>
              <a:t>Acknowledgements</a:t>
            </a:r>
            <a:endParaRPr b="1" sz="5100" u="none">
              <a:solidFill>
                <a:srgbClr val="F8F8F8"/>
              </a:solidFill>
              <a:latin typeface="Arial Narrow"/>
              <a:ea typeface="Arial Narrow"/>
              <a:cs typeface="Arial Narrow"/>
              <a:sym typeface="Arial Narrow"/>
            </a:endParaRPr>
          </a:p>
        </p:txBody>
      </p:sp>
      <p:sp>
        <p:nvSpPr>
          <p:cNvPr id="66" name="Google Shape;66;p13"/>
          <p:cNvSpPr txBox="1"/>
          <p:nvPr/>
        </p:nvSpPr>
        <p:spPr>
          <a:xfrm>
            <a:off x="24671725" y="42292700"/>
            <a:ext cx="8266200" cy="1576200"/>
          </a:xfrm>
          <a:prstGeom prst="rect">
            <a:avLst/>
          </a:prstGeom>
          <a:noFill/>
          <a:ln>
            <a:noFill/>
          </a:ln>
        </p:spPr>
        <p:txBody>
          <a:bodyPr anchorCtr="0" anchor="t" bIns="48750" lIns="97525" spcFirstLastPara="1" rIns="97525" wrap="square" tIns="48750">
            <a:spAutoFit/>
          </a:bodyPr>
          <a:lstStyle/>
          <a:p>
            <a:pPr indent="0" lvl="0" marL="0" marR="0" rtl="0" algn="l">
              <a:spcBef>
                <a:spcPts val="0"/>
              </a:spcBef>
              <a:spcAft>
                <a:spcPts val="0"/>
              </a:spcAft>
              <a:buClr>
                <a:schemeClr val="dk1"/>
              </a:buClr>
              <a:buSzPts val="1900"/>
              <a:buFont typeface="Arial Narrow"/>
              <a:buNone/>
            </a:pPr>
            <a:r>
              <a:rPr lang="en" sz="1600">
                <a:solidFill>
                  <a:schemeClr val="dk1"/>
                </a:solidFill>
                <a:latin typeface="Arial Narrow"/>
                <a:ea typeface="Arial Narrow"/>
                <a:cs typeface="Arial Narrow"/>
                <a:sym typeface="Arial Narrow"/>
              </a:rPr>
              <a:t>The University of Maine is an EEO/AA employer, and does not discriminate on the grounds of race, color, religion, sex, sexual orientation, transgender status, gender expression,  national origin, citizenship status, age, disability, genetic information or veteran’s status in employment, education, and all other programs and activities. The following person has  been designated to handle inquiries regarding non-discrimination policies: Director of Equal Opportunity, 101 North Stevens Hall, University of Maine, Orono, ME 04469-5754,  207.581.1226, TTY 711 (Maine Relay System).</a:t>
            </a:r>
            <a:endParaRPr sz="1200"/>
          </a:p>
        </p:txBody>
      </p:sp>
      <p:sp>
        <p:nvSpPr>
          <p:cNvPr id="67" name="Google Shape;67;p13"/>
          <p:cNvSpPr txBox="1"/>
          <p:nvPr/>
        </p:nvSpPr>
        <p:spPr>
          <a:xfrm>
            <a:off x="24652200" y="37721725"/>
            <a:ext cx="8266200" cy="883200"/>
          </a:xfrm>
          <a:prstGeom prst="rect">
            <a:avLst/>
          </a:prstGeom>
          <a:solidFill>
            <a:srgbClr val="12263E"/>
          </a:solidFill>
          <a:ln>
            <a:noFill/>
          </a:ln>
        </p:spPr>
        <p:txBody>
          <a:bodyPr anchorCtr="0" anchor="t" bIns="48650" lIns="97325" spcFirstLastPara="1" rIns="97325" wrap="square" tIns="48650">
            <a:spAutoFit/>
          </a:bodyPr>
          <a:lstStyle/>
          <a:p>
            <a:pPr indent="0" lvl="0" marL="0" marR="0" rtl="0" algn="ctr">
              <a:spcBef>
                <a:spcPts val="0"/>
              </a:spcBef>
              <a:spcAft>
                <a:spcPts val="0"/>
              </a:spcAft>
              <a:buClr>
                <a:srgbClr val="F8F8F8"/>
              </a:buClr>
              <a:buSzPts val="4700"/>
              <a:buFont typeface="Arial Narrow"/>
              <a:buNone/>
            </a:pPr>
            <a:r>
              <a:rPr b="1" lang="en" sz="5100" u="none">
                <a:solidFill>
                  <a:srgbClr val="F8F8F8"/>
                </a:solidFill>
                <a:latin typeface="Arial Narrow"/>
                <a:ea typeface="Arial Narrow"/>
                <a:cs typeface="Arial Narrow"/>
                <a:sym typeface="Arial Narrow"/>
              </a:rPr>
              <a:t>References</a:t>
            </a:r>
            <a:endParaRPr b="1" sz="5100" u="none">
              <a:solidFill>
                <a:srgbClr val="F8F8F8"/>
              </a:solidFill>
              <a:latin typeface="Arial Narrow"/>
              <a:ea typeface="Arial Narrow"/>
              <a:cs typeface="Arial Narrow"/>
              <a:sym typeface="Arial Narrow"/>
            </a:endParaRPr>
          </a:p>
        </p:txBody>
      </p:sp>
      <p:sp>
        <p:nvSpPr>
          <p:cNvPr id="68" name="Google Shape;68;p13"/>
          <p:cNvSpPr txBox="1"/>
          <p:nvPr/>
        </p:nvSpPr>
        <p:spPr>
          <a:xfrm>
            <a:off x="24729425" y="38668700"/>
            <a:ext cx="8266200" cy="3700200"/>
          </a:xfrm>
          <a:prstGeom prst="rect">
            <a:avLst/>
          </a:prstGeom>
          <a:noFill/>
          <a:ln>
            <a:noFill/>
          </a:ln>
        </p:spPr>
        <p:txBody>
          <a:bodyPr anchorCtr="0" anchor="t" bIns="48750" lIns="97525" spcFirstLastPara="1" rIns="97525" wrap="square" tIns="48750">
            <a:spAutoFit/>
          </a:bodyPr>
          <a:lstStyle/>
          <a:p>
            <a:pPr indent="-355600" lvl="0" marL="368300" marR="0" rtl="0" algn="l">
              <a:spcBef>
                <a:spcPts val="0"/>
              </a:spcBef>
              <a:spcAft>
                <a:spcPts val="0"/>
              </a:spcAft>
              <a:buClr>
                <a:schemeClr val="dk1"/>
              </a:buClr>
              <a:buSzPts val="1800"/>
              <a:buFont typeface="Calibri"/>
              <a:buAutoNum type="arabicPeriod"/>
            </a:pPr>
            <a:r>
              <a:rPr lang="en" sz="1800">
                <a:solidFill>
                  <a:schemeClr val="dk1"/>
                </a:solidFill>
                <a:latin typeface="Arial"/>
                <a:ea typeface="Arial"/>
                <a:cs typeface="Arial"/>
                <a:sym typeface="Arial"/>
              </a:rPr>
              <a:t>ASMFC. (2015). </a:t>
            </a:r>
            <a:r>
              <a:rPr i="1" lang="en" sz="1800">
                <a:solidFill>
                  <a:schemeClr val="dk1"/>
                </a:solidFill>
                <a:latin typeface="Arial"/>
                <a:ea typeface="Arial"/>
                <a:cs typeface="Arial"/>
                <a:sym typeface="Arial"/>
              </a:rPr>
              <a:t>American States Marine Fisheries Commission, American Lobster Benchmark Stock Assessment and Peer Review Report</a:t>
            </a:r>
            <a:r>
              <a:rPr lang="en" sz="1800">
                <a:solidFill>
                  <a:schemeClr val="dk1"/>
                </a:solidFill>
                <a:latin typeface="Arial"/>
                <a:ea typeface="Arial"/>
                <a:cs typeface="Arial"/>
                <a:sym typeface="Arial"/>
              </a:rPr>
              <a:t>.</a:t>
            </a:r>
            <a:endParaRPr sz="1800">
              <a:solidFill>
                <a:schemeClr val="dk1"/>
              </a:solidFill>
            </a:endParaRPr>
          </a:p>
          <a:p>
            <a:pPr indent="-355600" lvl="0" marL="368300" marR="0" rtl="0" algn="l">
              <a:spcBef>
                <a:spcPts val="0"/>
              </a:spcBef>
              <a:spcAft>
                <a:spcPts val="0"/>
              </a:spcAft>
              <a:buClr>
                <a:schemeClr val="dk1"/>
              </a:buClr>
              <a:buSzPts val="1800"/>
              <a:buAutoNum type="arabicPeriod"/>
            </a:pPr>
            <a:r>
              <a:rPr lang="en" sz="1800">
                <a:solidFill>
                  <a:schemeClr val="dk1"/>
                </a:solidFill>
                <a:latin typeface="Arial"/>
                <a:ea typeface="Arial"/>
                <a:cs typeface="Arial"/>
                <a:sym typeface="Arial"/>
              </a:rPr>
              <a:t>Henninger, H., Carloni, J., &amp; Reardon, K. (2020). </a:t>
            </a:r>
            <a:r>
              <a:rPr i="1" lang="en" sz="1800">
                <a:solidFill>
                  <a:schemeClr val="dk1"/>
                </a:solidFill>
                <a:latin typeface="Arial"/>
                <a:ea typeface="Arial"/>
                <a:cs typeface="Arial"/>
                <a:sym typeface="Arial"/>
              </a:rPr>
              <a:t>Lobster Migration and Growth: Continuation and Expansion of 2015 Tagging Effort on Georges Bank and in the Gulf of Maine</a:t>
            </a:r>
            <a:r>
              <a:rPr lang="en" sz="1800">
                <a:solidFill>
                  <a:schemeClr val="dk1"/>
                </a:solidFill>
                <a:latin typeface="Arial"/>
                <a:ea typeface="Arial"/>
                <a:cs typeface="Arial"/>
                <a:sym typeface="Arial"/>
              </a:rPr>
              <a:t> (NOAA SALTONSALL KENNEDY PROGRAM NOAA Grant Award # NA17NMF4270201; p. 27).</a:t>
            </a:r>
            <a:endParaRPr sz="1800">
              <a:solidFill>
                <a:schemeClr val="dk1"/>
              </a:solidFill>
            </a:endParaRPr>
          </a:p>
          <a:p>
            <a:pPr indent="-355600" lvl="0" marL="368300" marR="0" rtl="0" algn="l">
              <a:spcBef>
                <a:spcPts val="0"/>
              </a:spcBef>
              <a:spcAft>
                <a:spcPts val="0"/>
              </a:spcAft>
              <a:buClr>
                <a:schemeClr val="dk1"/>
              </a:buClr>
              <a:buSzPts val="1800"/>
              <a:buAutoNum type="arabicPeriod"/>
            </a:pPr>
            <a:r>
              <a:rPr lang="en" sz="1800">
                <a:solidFill>
                  <a:schemeClr val="dk1"/>
                </a:solidFill>
              </a:rPr>
              <a:t>Johnson, T. R., &amp; van Densen, W. L. T. (2007). Benefits and organization of cooperative research for fisheries management. ICES Journal of Marine Science, 64, 834–840. DOI: </a:t>
            </a:r>
            <a:r>
              <a:rPr lang="en" sz="1800" u="sng">
                <a:solidFill>
                  <a:schemeClr val="hlink"/>
                </a:solidFill>
                <a:hlinkClick r:id="rId7"/>
              </a:rPr>
              <a:t>10.1093/icesjms/fsm014</a:t>
            </a:r>
            <a:endParaRPr sz="1800">
              <a:solidFill>
                <a:schemeClr val="dk1"/>
              </a:solidFill>
            </a:endParaRPr>
          </a:p>
          <a:p>
            <a:pPr indent="-355600" lvl="0" marL="368300" marR="0" rtl="0" algn="l">
              <a:spcBef>
                <a:spcPts val="0"/>
              </a:spcBef>
              <a:spcAft>
                <a:spcPts val="0"/>
              </a:spcAft>
              <a:buClr>
                <a:schemeClr val="dk1"/>
              </a:buClr>
              <a:buSzPts val="1800"/>
              <a:buAutoNum type="arabicPeriod"/>
            </a:pPr>
            <a:r>
              <a:rPr lang="en" sz="1800">
                <a:solidFill>
                  <a:schemeClr val="dk1"/>
                </a:solidFill>
              </a:rPr>
              <a:t>Townsend, D. W., Pettigrew, N. R., Thomas, M. A., &amp; Moore, S. (2023). Warming Waters of the Gulf of Maine: The Role of Shelf, Slope and Gulf Stream Water Masses. Progress in Oceanography. DOI: </a:t>
            </a:r>
            <a:r>
              <a:rPr lang="en" sz="1800" u="sng">
                <a:solidFill>
                  <a:schemeClr val="hlink"/>
                </a:solidFill>
                <a:hlinkClick r:id="rId8"/>
              </a:rPr>
              <a:t>10.1016/j.pocean.2023.103030</a:t>
            </a:r>
            <a:endParaRPr sz="1900">
              <a:solidFill>
                <a:schemeClr val="dk1"/>
              </a:solidFill>
            </a:endParaRPr>
          </a:p>
        </p:txBody>
      </p:sp>
      <p:sp>
        <p:nvSpPr>
          <p:cNvPr id="69" name="Google Shape;69;p13"/>
          <p:cNvSpPr txBox="1"/>
          <p:nvPr/>
        </p:nvSpPr>
        <p:spPr>
          <a:xfrm>
            <a:off x="16465200" y="38568675"/>
            <a:ext cx="8338500" cy="3792600"/>
          </a:xfrm>
          <a:prstGeom prst="rect">
            <a:avLst/>
          </a:prstGeom>
          <a:noFill/>
          <a:ln>
            <a:noFill/>
          </a:ln>
        </p:spPr>
        <p:txBody>
          <a:bodyPr anchorCtr="0" anchor="t" bIns="48750" lIns="97525" spcFirstLastPara="1" rIns="97525" wrap="square" tIns="48750">
            <a:spAutoFit/>
          </a:bodyPr>
          <a:lstStyle/>
          <a:p>
            <a:pPr indent="0" lvl="0" marL="0" marR="0" rtl="0" algn="l">
              <a:spcBef>
                <a:spcPts val="0"/>
              </a:spcBef>
              <a:spcAft>
                <a:spcPts val="0"/>
              </a:spcAft>
              <a:buNone/>
            </a:pPr>
            <a:r>
              <a:rPr lang="en" sz="3000">
                <a:solidFill>
                  <a:schemeClr val="dk1"/>
                </a:solidFill>
                <a:latin typeface="Arial"/>
                <a:ea typeface="Arial"/>
                <a:cs typeface="Arial"/>
                <a:sym typeface="Arial"/>
              </a:rPr>
              <a:t>This work could not have been completed without the participation of the offshore Gulf of Maine lobster fleets operating in LMA 1 and LMA 3</a:t>
            </a:r>
            <a:r>
              <a:rPr lang="en" sz="3000">
                <a:solidFill>
                  <a:schemeClr val="dk1"/>
                </a:solidFill>
              </a:rPr>
              <a:t>.</a:t>
            </a:r>
            <a:r>
              <a:rPr lang="en" sz="3000">
                <a:solidFill>
                  <a:schemeClr val="dk1"/>
                </a:solidFill>
                <a:latin typeface="Arial"/>
                <a:ea typeface="Arial"/>
                <a:cs typeface="Arial"/>
                <a:sym typeface="Arial"/>
              </a:rPr>
              <a:t> </a:t>
            </a:r>
            <a:r>
              <a:rPr lang="en" sz="3000">
                <a:solidFill>
                  <a:schemeClr val="dk1"/>
                </a:solidFill>
                <a:latin typeface="Arial"/>
                <a:ea typeface="Arial"/>
                <a:cs typeface="Arial"/>
                <a:sym typeface="Arial"/>
              </a:rPr>
              <a:t>Fishermen </a:t>
            </a:r>
            <a:r>
              <a:rPr b="0" i="0" lang="en" sz="3000" u="none" strike="noStrike">
                <a:solidFill>
                  <a:srgbClr val="000000"/>
                </a:solidFill>
                <a:latin typeface="Arial"/>
                <a:ea typeface="Arial"/>
                <a:cs typeface="Arial"/>
                <a:sym typeface="Arial"/>
              </a:rPr>
              <a:t>allowed researchers to tag lobsters during their workday and have reported tags from 2015 – Present. </a:t>
            </a:r>
            <a:r>
              <a:rPr b="0" i="0" lang="en" sz="3000" u="none" strike="noStrike">
                <a:solidFill>
                  <a:srgbClr val="000000"/>
                </a:solidFill>
                <a:latin typeface="Arial"/>
                <a:ea typeface="Arial"/>
                <a:cs typeface="Arial"/>
                <a:sym typeface="Arial"/>
              </a:rPr>
              <a:t>Thanks </a:t>
            </a:r>
            <a:r>
              <a:rPr lang="en" sz="3000"/>
              <a:t>to the tagging and image review </a:t>
            </a:r>
            <a:r>
              <a:rPr b="0" i="0" lang="en" sz="3000" u="none" strike="noStrike">
                <a:solidFill>
                  <a:srgbClr val="000000"/>
                </a:solidFill>
                <a:latin typeface="Arial"/>
                <a:ea typeface="Arial"/>
                <a:cs typeface="Arial"/>
                <a:sym typeface="Arial"/>
              </a:rPr>
              <a:t>technicians who have contributed to this dataset.</a:t>
            </a:r>
            <a:endParaRPr sz="3400">
              <a:solidFill>
                <a:schemeClr val="dk1"/>
              </a:solidFill>
              <a:latin typeface="Arial"/>
              <a:ea typeface="Arial"/>
              <a:cs typeface="Arial"/>
              <a:sym typeface="Arial"/>
            </a:endParaRPr>
          </a:p>
        </p:txBody>
      </p:sp>
      <p:sp>
        <p:nvSpPr>
          <p:cNvPr id="70" name="Google Shape;70;p13"/>
          <p:cNvSpPr txBox="1"/>
          <p:nvPr/>
        </p:nvSpPr>
        <p:spPr>
          <a:xfrm>
            <a:off x="16466700" y="42192000"/>
            <a:ext cx="8338500" cy="1699200"/>
          </a:xfrm>
          <a:prstGeom prst="rect">
            <a:avLst/>
          </a:prstGeom>
          <a:noFill/>
          <a:ln>
            <a:noFill/>
          </a:ln>
        </p:spPr>
        <p:txBody>
          <a:bodyPr anchorCtr="0" anchor="t" bIns="48750" lIns="97525" spcFirstLastPara="1" rIns="97525" wrap="square" tIns="48750">
            <a:spAutoFit/>
          </a:bodyPr>
          <a:lstStyle/>
          <a:p>
            <a:pPr indent="0" lvl="0" marL="0" marR="0" rtl="0" algn="l">
              <a:spcBef>
                <a:spcPts val="0"/>
              </a:spcBef>
              <a:spcAft>
                <a:spcPts val="0"/>
              </a:spcAft>
              <a:buNone/>
            </a:pPr>
            <a:r>
              <a:rPr lang="en" sz="2600">
                <a:solidFill>
                  <a:schemeClr val="dk1"/>
                </a:solidFill>
                <a:latin typeface="Arial"/>
                <a:ea typeface="Arial"/>
                <a:cs typeface="Arial"/>
                <a:sym typeface="Arial"/>
              </a:rPr>
              <a:t>This work </a:t>
            </a:r>
            <a:r>
              <a:rPr lang="en" sz="2600">
                <a:solidFill>
                  <a:schemeClr val="dk1"/>
                </a:solidFill>
              </a:rPr>
              <a:t>is funded by:</a:t>
            </a:r>
            <a:endParaRPr sz="2600">
              <a:solidFill>
                <a:schemeClr val="dk1"/>
              </a:solidFill>
            </a:endParaRPr>
          </a:p>
          <a:p>
            <a:pPr indent="0" lvl="0" marL="0" marR="0" rtl="0" algn="l">
              <a:spcBef>
                <a:spcPts val="0"/>
              </a:spcBef>
              <a:spcAft>
                <a:spcPts val="0"/>
              </a:spcAft>
              <a:buNone/>
            </a:pPr>
            <a:r>
              <a:rPr lang="en" sz="2600">
                <a:solidFill>
                  <a:schemeClr val="dk1"/>
                </a:solidFill>
              </a:rPr>
              <a:t>ACCSP Award #NA15NMF4740253</a:t>
            </a:r>
            <a:endParaRPr sz="2600">
              <a:solidFill>
                <a:schemeClr val="dk1"/>
              </a:solidFill>
            </a:endParaRPr>
          </a:p>
          <a:p>
            <a:pPr indent="0" lvl="0" marL="0" marR="0" rtl="0" algn="l">
              <a:spcBef>
                <a:spcPts val="0"/>
              </a:spcBef>
              <a:spcAft>
                <a:spcPts val="0"/>
              </a:spcAft>
              <a:buSzPts val="1200"/>
              <a:buNone/>
            </a:pPr>
            <a:r>
              <a:rPr lang="en" sz="2600">
                <a:solidFill>
                  <a:schemeClr val="dk1"/>
                </a:solidFill>
              </a:rPr>
              <a:t>NOAA SK Program Award #NA17NMF4270201</a:t>
            </a:r>
            <a:endParaRPr sz="2600">
              <a:solidFill>
                <a:schemeClr val="dk1"/>
              </a:solidFill>
            </a:endParaRPr>
          </a:p>
          <a:p>
            <a:pPr indent="0" lvl="0" marL="0" marR="0" rtl="0" algn="l">
              <a:spcBef>
                <a:spcPts val="0"/>
              </a:spcBef>
              <a:spcAft>
                <a:spcPts val="0"/>
              </a:spcAft>
              <a:buSzPts val="1200"/>
              <a:buNone/>
            </a:pPr>
            <a:r>
              <a:rPr lang="en" sz="2600">
                <a:solidFill>
                  <a:schemeClr val="dk1"/>
                </a:solidFill>
              </a:rPr>
              <a:t>DOE DE-EE0009426</a:t>
            </a:r>
            <a:endParaRPr sz="2600">
              <a:solidFill>
                <a:schemeClr val="dk1"/>
              </a:solidFill>
            </a:endParaRPr>
          </a:p>
        </p:txBody>
      </p:sp>
      <p:sp>
        <p:nvSpPr>
          <p:cNvPr id="71" name="Google Shape;71;p13"/>
          <p:cNvSpPr txBox="1"/>
          <p:nvPr/>
        </p:nvSpPr>
        <p:spPr>
          <a:xfrm>
            <a:off x="18000" y="32920375"/>
            <a:ext cx="16459200" cy="1068600"/>
          </a:xfrm>
          <a:prstGeom prst="rect">
            <a:avLst/>
          </a:prstGeom>
          <a:noFill/>
          <a:ln>
            <a:noFill/>
          </a:ln>
        </p:spPr>
        <p:txBody>
          <a:bodyPr anchorCtr="0" anchor="t" bIns="97525" lIns="97525" spcFirstLastPara="1" rIns="97525" wrap="square" tIns="97525">
            <a:noAutofit/>
          </a:bodyPr>
          <a:lstStyle/>
          <a:p>
            <a:pPr indent="0" lvl="0" marL="0" rtl="0" algn="l">
              <a:spcBef>
                <a:spcPts val="0"/>
              </a:spcBef>
              <a:spcAft>
                <a:spcPts val="0"/>
              </a:spcAft>
              <a:buNone/>
            </a:pPr>
            <a:r>
              <a:rPr b="1" lang="en" sz="3400">
                <a:latin typeface="Calibri"/>
                <a:ea typeface="Calibri"/>
                <a:cs typeface="Calibri"/>
                <a:sym typeface="Calibri"/>
              </a:rPr>
              <a:t>Figure 1:</a:t>
            </a:r>
            <a:r>
              <a:rPr b="1" lang="en" sz="3400">
                <a:latin typeface="Calibri"/>
                <a:ea typeface="Calibri"/>
                <a:cs typeface="Calibri"/>
                <a:sym typeface="Calibri"/>
              </a:rPr>
              <a:t> </a:t>
            </a:r>
            <a:r>
              <a:rPr lang="en" sz="3400">
                <a:latin typeface="Calibri"/>
                <a:ea typeface="Calibri"/>
                <a:cs typeface="Calibri"/>
                <a:sym typeface="Calibri"/>
              </a:rPr>
              <a:t>Example images with traffic light color grading, where a green border is given to a high-quality image, yellow is intermediate quality, and red is low quality.</a:t>
            </a:r>
            <a:endParaRPr sz="3400">
              <a:latin typeface="Calibri"/>
              <a:ea typeface="Calibri"/>
              <a:cs typeface="Calibri"/>
              <a:sym typeface="Calibri"/>
            </a:endParaRPr>
          </a:p>
        </p:txBody>
      </p:sp>
      <p:pic>
        <p:nvPicPr>
          <p:cNvPr id="72" name="Google Shape;72;p13"/>
          <p:cNvPicPr preferRelativeResize="0"/>
          <p:nvPr/>
        </p:nvPicPr>
        <p:blipFill>
          <a:blip r:embed="rId9">
            <a:alphaModFix/>
          </a:blip>
          <a:stretch>
            <a:fillRect/>
          </a:stretch>
        </p:blipFill>
        <p:spPr>
          <a:xfrm>
            <a:off x="172925" y="23816722"/>
            <a:ext cx="16089350" cy="9101829"/>
          </a:xfrm>
          <a:prstGeom prst="rect">
            <a:avLst/>
          </a:prstGeom>
          <a:noFill/>
          <a:ln>
            <a:noFill/>
          </a:ln>
        </p:spPr>
      </p:pic>
      <p:pic>
        <p:nvPicPr>
          <p:cNvPr id="73" name="Google Shape;73;p13"/>
          <p:cNvPicPr preferRelativeResize="0"/>
          <p:nvPr/>
        </p:nvPicPr>
        <p:blipFill>
          <a:blip r:embed="rId10">
            <a:alphaModFix/>
          </a:blip>
          <a:stretch>
            <a:fillRect/>
          </a:stretch>
        </p:blipFill>
        <p:spPr>
          <a:xfrm>
            <a:off x="16454575" y="8121350"/>
            <a:ext cx="16089351" cy="14262327"/>
          </a:xfrm>
          <a:prstGeom prst="rect">
            <a:avLst/>
          </a:prstGeom>
          <a:noFill/>
          <a:ln>
            <a:noFill/>
          </a:ln>
        </p:spPr>
      </p:pic>
      <p:pic>
        <p:nvPicPr>
          <p:cNvPr id="74" name="Google Shape;74;p13"/>
          <p:cNvPicPr preferRelativeResize="0"/>
          <p:nvPr/>
        </p:nvPicPr>
        <p:blipFill>
          <a:blip r:embed="rId11">
            <a:alphaModFix/>
          </a:blip>
          <a:stretch>
            <a:fillRect/>
          </a:stretch>
        </p:blipFill>
        <p:spPr>
          <a:xfrm>
            <a:off x="16911925" y="25223250"/>
            <a:ext cx="16089350" cy="9359659"/>
          </a:xfrm>
          <a:prstGeom prst="rect">
            <a:avLst/>
          </a:prstGeom>
          <a:noFill/>
          <a:ln>
            <a:noFill/>
          </a:ln>
        </p:spPr>
      </p:pic>
      <p:sp>
        <p:nvSpPr>
          <p:cNvPr id="75" name="Google Shape;75;p13"/>
          <p:cNvSpPr txBox="1"/>
          <p:nvPr/>
        </p:nvSpPr>
        <p:spPr>
          <a:xfrm>
            <a:off x="0" y="22794650"/>
            <a:ext cx="16525200" cy="883200"/>
          </a:xfrm>
          <a:prstGeom prst="rect">
            <a:avLst/>
          </a:prstGeom>
          <a:solidFill>
            <a:srgbClr val="12263E"/>
          </a:solidFill>
          <a:ln>
            <a:noFill/>
          </a:ln>
        </p:spPr>
        <p:txBody>
          <a:bodyPr anchorCtr="0" anchor="t" bIns="48650" lIns="97325" spcFirstLastPara="1" rIns="97325" wrap="square" tIns="48650">
            <a:spAutoFit/>
          </a:bodyPr>
          <a:lstStyle/>
          <a:p>
            <a:pPr indent="0" lvl="0" marL="0" marR="0" rtl="0" algn="ctr">
              <a:spcBef>
                <a:spcPts val="0"/>
              </a:spcBef>
              <a:spcAft>
                <a:spcPts val="0"/>
              </a:spcAft>
              <a:buClr>
                <a:srgbClr val="F8F8F8"/>
              </a:buClr>
              <a:buSzPts val="4700"/>
              <a:buFont typeface="Arial Narrow"/>
              <a:buNone/>
            </a:pPr>
            <a:r>
              <a:rPr b="1" lang="en" sz="5100">
                <a:solidFill>
                  <a:srgbClr val="F8F8F8"/>
                </a:solidFill>
                <a:latin typeface="Arial Narrow"/>
                <a:ea typeface="Arial Narrow"/>
                <a:cs typeface="Arial Narrow"/>
                <a:sym typeface="Arial Narrow"/>
              </a:rPr>
              <a:t>Industry Outreach</a:t>
            </a:r>
            <a:endParaRPr sz="5100"/>
          </a:p>
        </p:txBody>
      </p:sp>
      <p:sp>
        <p:nvSpPr>
          <p:cNvPr id="76" name="Google Shape;76;p13"/>
          <p:cNvSpPr txBox="1"/>
          <p:nvPr/>
        </p:nvSpPr>
        <p:spPr>
          <a:xfrm>
            <a:off x="-48825" y="36578725"/>
            <a:ext cx="16459200" cy="883200"/>
          </a:xfrm>
          <a:prstGeom prst="rect">
            <a:avLst/>
          </a:prstGeom>
          <a:solidFill>
            <a:srgbClr val="12263E"/>
          </a:solidFill>
          <a:ln>
            <a:noFill/>
          </a:ln>
        </p:spPr>
        <p:txBody>
          <a:bodyPr anchorCtr="0" anchor="t" bIns="48650" lIns="97325" spcFirstLastPara="1" rIns="97325" wrap="square" tIns="48650">
            <a:spAutoFit/>
          </a:bodyPr>
          <a:lstStyle/>
          <a:p>
            <a:pPr indent="0" lvl="0" marL="0" marR="0" rtl="0" algn="ctr">
              <a:spcBef>
                <a:spcPts val="0"/>
              </a:spcBef>
              <a:spcAft>
                <a:spcPts val="0"/>
              </a:spcAft>
              <a:buClr>
                <a:srgbClr val="F8F8F8"/>
              </a:buClr>
              <a:buSzPts val="4700"/>
              <a:buFont typeface="Arial Narrow"/>
              <a:buNone/>
            </a:pPr>
            <a:r>
              <a:rPr b="1" lang="en" sz="5100">
                <a:solidFill>
                  <a:srgbClr val="F8F8F8"/>
                </a:solidFill>
                <a:latin typeface="Arial Narrow"/>
                <a:ea typeface="Arial Narrow"/>
                <a:cs typeface="Arial Narrow"/>
                <a:sym typeface="Arial Narrow"/>
              </a:rPr>
              <a:t>Significance</a:t>
            </a:r>
            <a:endParaRPr b="1" sz="5100" u="none">
              <a:solidFill>
                <a:srgbClr val="F8F8F8"/>
              </a:solidFill>
              <a:latin typeface="Arial Narrow"/>
              <a:ea typeface="Arial Narrow"/>
              <a:cs typeface="Arial Narrow"/>
              <a:sym typeface="Arial Narrow"/>
            </a:endParaRPr>
          </a:p>
        </p:txBody>
      </p:sp>
      <p:sp>
        <p:nvSpPr>
          <p:cNvPr id="77" name="Google Shape;77;p13"/>
          <p:cNvSpPr txBox="1"/>
          <p:nvPr/>
        </p:nvSpPr>
        <p:spPr>
          <a:xfrm>
            <a:off x="16775125" y="21975800"/>
            <a:ext cx="16276200" cy="1068600"/>
          </a:xfrm>
          <a:prstGeom prst="rect">
            <a:avLst/>
          </a:prstGeom>
          <a:noFill/>
          <a:ln>
            <a:noFill/>
          </a:ln>
        </p:spPr>
        <p:txBody>
          <a:bodyPr anchorCtr="0" anchor="t" bIns="97525" lIns="97525" spcFirstLastPara="1" rIns="97525" wrap="square" tIns="97525">
            <a:noAutofit/>
          </a:bodyPr>
          <a:lstStyle/>
          <a:p>
            <a:pPr indent="0" lvl="0" marL="0" rtl="0" algn="l">
              <a:spcBef>
                <a:spcPts val="0"/>
              </a:spcBef>
              <a:spcAft>
                <a:spcPts val="0"/>
              </a:spcAft>
              <a:buNone/>
            </a:pPr>
            <a:r>
              <a:rPr b="1" lang="en" sz="3400">
                <a:latin typeface="Calibri"/>
                <a:ea typeface="Calibri"/>
                <a:cs typeface="Calibri"/>
                <a:sym typeface="Calibri"/>
              </a:rPr>
              <a:t>Figure 2: </a:t>
            </a:r>
            <a:r>
              <a:rPr lang="en" sz="3400">
                <a:latin typeface="Calibri"/>
                <a:ea typeface="Calibri"/>
                <a:cs typeface="Calibri"/>
                <a:sym typeface="Calibri"/>
              </a:rPr>
              <a:t>Scatterplot comparing image-derived CL and measured observations. Points are colored according to average quality from 1 to 3, where 1 is high quality and 3 is the lowest quality. A 1:1 line, representing a perfect fit,  is drawn in dotted red. A regression line for the model </a:t>
            </a:r>
            <a:r>
              <a:rPr i="1" lang="en" sz="3400">
                <a:latin typeface="Calibri"/>
                <a:ea typeface="Calibri"/>
                <a:cs typeface="Calibri"/>
                <a:sym typeface="Calibri"/>
              </a:rPr>
              <a:t>Obs. Length ~ Image Length</a:t>
            </a:r>
            <a:r>
              <a:rPr lang="en" sz="3400">
                <a:latin typeface="Calibri"/>
                <a:ea typeface="Calibri"/>
                <a:cs typeface="Calibri"/>
                <a:sym typeface="Calibri"/>
              </a:rPr>
              <a:t> is added in blue with a gray standard error window. </a:t>
            </a:r>
            <a:endParaRPr sz="3400">
              <a:latin typeface="Calibri"/>
              <a:ea typeface="Calibri"/>
              <a:cs typeface="Calibri"/>
              <a:sym typeface="Calibri"/>
            </a:endParaRPr>
          </a:p>
        </p:txBody>
      </p:sp>
      <p:sp>
        <p:nvSpPr>
          <p:cNvPr id="78" name="Google Shape;78;p13"/>
          <p:cNvSpPr txBox="1"/>
          <p:nvPr/>
        </p:nvSpPr>
        <p:spPr>
          <a:xfrm>
            <a:off x="16911775" y="34196725"/>
            <a:ext cx="16089300" cy="883200"/>
          </a:xfrm>
          <a:prstGeom prst="rect">
            <a:avLst/>
          </a:prstGeom>
          <a:noFill/>
          <a:ln>
            <a:noFill/>
          </a:ln>
        </p:spPr>
        <p:txBody>
          <a:bodyPr anchorCtr="0" anchor="t" bIns="97525" lIns="97525" spcFirstLastPara="1" rIns="97525" wrap="square" tIns="97525">
            <a:noAutofit/>
          </a:bodyPr>
          <a:lstStyle/>
          <a:p>
            <a:pPr indent="0" lvl="0" marL="0" rtl="0" algn="l">
              <a:spcBef>
                <a:spcPts val="0"/>
              </a:spcBef>
              <a:spcAft>
                <a:spcPts val="0"/>
              </a:spcAft>
              <a:buNone/>
            </a:pPr>
            <a:r>
              <a:rPr b="1" lang="en" sz="3400">
                <a:latin typeface="Calibri"/>
                <a:ea typeface="Calibri"/>
                <a:cs typeface="Calibri"/>
                <a:sym typeface="Calibri"/>
              </a:rPr>
              <a:t>Figure 3: </a:t>
            </a:r>
            <a:r>
              <a:rPr lang="en" sz="3400">
                <a:latin typeface="Calibri"/>
                <a:ea typeface="Calibri"/>
                <a:cs typeface="Calibri"/>
                <a:sym typeface="Calibri"/>
              </a:rPr>
              <a:t>Histogram displaying data availability across size classes for the subset of images with co-occurring length measurements (Left) and the predicted lengths from the full dataset of images (Right). </a:t>
            </a:r>
            <a:endParaRPr sz="3400">
              <a:latin typeface="Calibri"/>
              <a:ea typeface="Calibri"/>
              <a:cs typeface="Calibri"/>
              <a:sym typeface="Calibri"/>
            </a:endParaRPr>
          </a:p>
        </p:txBody>
      </p:sp>
      <p:sp>
        <p:nvSpPr>
          <p:cNvPr id="79" name="Google Shape;79;p13"/>
          <p:cNvSpPr txBox="1"/>
          <p:nvPr/>
        </p:nvSpPr>
        <p:spPr>
          <a:xfrm>
            <a:off x="20525" y="17994500"/>
            <a:ext cx="16525200" cy="4777800"/>
          </a:xfrm>
          <a:prstGeom prst="rect">
            <a:avLst/>
          </a:prstGeom>
          <a:noFill/>
          <a:ln>
            <a:noFill/>
          </a:ln>
        </p:spPr>
        <p:txBody>
          <a:bodyPr anchorCtr="0" anchor="t" bIns="48750" lIns="97525" spcFirstLastPara="1" rIns="97525" wrap="square" tIns="48750">
            <a:spAutoFit/>
          </a:bodyPr>
          <a:lstStyle/>
          <a:p>
            <a:pPr indent="-469900" lvl="0" marL="457200" marR="0" rtl="0" algn="l">
              <a:spcBef>
                <a:spcPts val="0"/>
              </a:spcBef>
              <a:spcAft>
                <a:spcPts val="0"/>
              </a:spcAft>
              <a:buClr>
                <a:schemeClr val="dk1"/>
              </a:buClr>
              <a:buSzPts val="3800"/>
              <a:buChar char="●"/>
            </a:pPr>
            <a:r>
              <a:rPr lang="en" sz="3800">
                <a:solidFill>
                  <a:schemeClr val="dk1"/>
                </a:solidFill>
              </a:rPr>
              <a:t>To investigate connectivity and collect updated growth information for data poor lobster demographies i.e. large reproductive females, 17,704 lobsters were tagged and released in LCMA 1 and LCMA 3. </a:t>
            </a:r>
            <a:endParaRPr sz="3800">
              <a:solidFill>
                <a:schemeClr val="dk1"/>
              </a:solidFill>
            </a:endParaRPr>
          </a:p>
          <a:p>
            <a:pPr indent="-469900" lvl="0" marL="457200" marR="0" rtl="0" algn="l">
              <a:spcBef>
                <a:spcPts val="0"/>
              </a:spcBef>
              <a:spcAft>
                <a:spcPts val="0"/>
              </a:spcAft>
              <a:buClr>
                <a:schemeClr val="dk1"/>
              </a:buClr>
              <a:buSzPts val="3800"/>
              <a:buChar char="●"/>
            </a:pPr>
            <a:r>
              <a:rPr lang="en" sz="3800">
                <a:solidFill>
                  <a:schemeClr val="dk1"/>
                </a:solidFill>
              </a:rPr>
              <a:t>A subset of submitted recapture images with direct measurements and ImageJ length estimates were used to calibrate regression models, </a:t>
            </a:r>
            <a:r>
              <a:rPr i="1" lang="en" sz="3800">
                <a:solidFill>
                  <a:schemeClr val="dk1"/>
                </a:solidFill>
              </a:rPr>
              <a:t>Obs. Length ~ Image Length </a:t>
            </a:r>
            <a:r>
              <a:rPr lang="en" sz="3800">
                <a:solidFill>
                  <a:schemeClr val="dk1"/>
                </a:solidFill>
              </a:rPr>
              <a:t>and </a:t>
            </a:r>
            <a:r>
              <a:rPr i="1" lang="en" sz="3800">
                <a:solidFill>
                  <a:schemeClr val="dk1"/>
                </a:solidFill>
              </a:rPr>
              <a:t>Obs. Length ~ Image Length + Image Quality</a:t>
            </a:r>
            <a:r>
              <a:rPr lang="en" sz="3800">
                <a:solidFill>
                  <a:schemeClr val="dk1"/>
                </a:solidFill>
              </a:rPr>
              <a:t>.</a:t>
            </a:r>
            <a:endParaRPr sz="3800">
              <a:solidFill>
                <a:schemeClr val="dk1"/>
              </a:solidFill>
            </a:endParaRPr>
          </a:p>
          <a:p>
            <a:pPr indent="-469900" lvl="0" marL="457200" marR="0" rtl="0" algn="l">
              <a:spcBef>
                <a:spcPts val="0"/>
              </a:spcBef>
              <a:spcAft>
                <a:spcPts val="0"/>
              </a:spcAft>
              <a:buClr>
                <a:schemeClr val="dk1"/>
              </a:buClr>
              <a:buSzPts val="3800"/>
              <a:buChar char="●"/>
            </a:pPr>
            <a:r>
              <a:rPr lang="en" sz="3800">
                <a:solidFill>
                  <a:schemeClr val="dk1"/>
                </a:solidFill>
              </a:rPr>
              <a:t>The parsimonious model was selected and used to predict length estimates for an </a:t>
            </a:r>
            <a:r>
              <a:rPr lang="en" sz="3800">
                <a:solidFill>
                  <a:schemeClr val="dk1"/>
                </a:solidFill>
              </a:rPr>
              <a:t>additional</a:t>
            </a:r>
            <a:r>
              <a:rPr lang="en" sz="3800">
                <a:solidFill>
                  <a:schemeClr val="dk1"/>
                </a:solidFill>
              </a:rPr>
              <a:t> 251 images without direct measurements.</a:t>
            </a:r>
            <a:endParaRPr sz="3800">
              <a:solidFill>
                <a:schemeClr val="dk1"/>
              </a:solidFill>
            </a:endParaRPr>
          </a:p>
        </p:txBody>
      </p:sp>
      <p:sp>
        <p:nvSpPr>
          <p:cNvPr id="80" name="Google Shape;80;p13"/>
          <p:cNvSpPr txBox="1"/>
          <p:nvPr/>
        </p:nvSpPr>
        <p:spPr>
          <a:xfrm>
            <a:off x="0" y="37456150"/>
            <a:ext cx="16459200" cy="6532500"/>
          </a:xfrm>
          <a:prstGeom prst="rect">
            <a:avLst/>
          </a:prstGeom>
          <a:noFill/>
          <a:ln>
            <a:noFill/>
          </a:ln>
        </p:spPr>
        <p:txBody>
          <a:bodyPr anchorCtr="0" anchor="t" bIns="48750" lIns="97525" spcFirstLastPara="1" rIns="97525" wrap="square" tIns="48750">
            <a:spAutoFit/>
          </a:bodyPr>
          <a:lstStyle/>
          <a:p>
            <a:pPr indent="-469900" lvl="0" marL="457200" marR="0" rtl="0" algn="l">
              <a:spcBef>
                <a:spcPts val="0"/>
              </a:spcBef>
              <a:spcAft>
                <a:spcPts val="0"/>
              </a:spcAft>
              <a:buClr>
                <a:schemeClr val="dk1"/>
              </a:buClr>
              <a:buSzPts val="3800"/>
              <a:buChar char="●"/>
            </a:pPr>
            <a:r>
              <a:rPr lang="en" sz="3800">
                <a:solidFill>
                  <a:schemeClr val="dk1"/>
                </a:solidFill>
              </a:rPr>
              <a:t>Updating the GTM to maintain biologic relevancy under changing environmental regimes is an ASMFC research priority (ASMFC, 2015; Townsend et al. 2023).</a:t>
            </a:r>
            <a:endParaRPr sz="3800">
              <a:solidFill>
                <a:schemeClr val="dk1"/>
              </a:solidFill>
            </a:endParaRPr>
          </a:p>
          <a:p>
            <a:pPr indent="-469900" lvl="0" marL="457200" marR="0" rtl="0" algn="l">
              <a:spcBef>
                <a:spcPts val="0"/>
              </a:spcBef>
              <a:spcAft>
                <a:spcPts val="0"/>
              </a:spcAft>
              <a:buClr>
                <a:schemeClr val="dk1"/>
              </a:buClr>
              <a:buSzPts val="3800"/>
              <a:buChar char="●"/>
            </a:pPr>
            <a:r>
              <a:rPr lang="en" sz="3800">
                <a:solidFill>
                  <a:schemeClr val="dk1"/>
                </a:solidFill>
              </a:rPr>
              <a:t>Validating ImageJ as a method of length estimation expanded length records by a third, an analog effect to releasing 6,000 additional lobsters.</a:t>
            </a:r>
            <a:endParaRPr sz="3800">
              <a:solidFill>
                <a:schemeClr val="dk1"/>
              </a:solidFill>
            </a:endParaRPr>
          </a:p>
          <a:p>
            <a:pPr indent="-469900" lvl="0" marL="457200" marR="0" rtl="0" algn="l">
              <a:spcBef>
                <a:spcPts val="0"/>
              </a:spcBef>
              <a:spcAft>
                <a:spcPts val="0"/>
              </a:spcAft>
              <a:buClr>
                <a:schemeClr val="dk1"/>
              </a:buClr>
              <a:buSzPts val="3800"/>
              <a:buChar char="●"/>
            </a:pPr>
            <a:r>
              <a:rPr lang="en" sz="3800">
                <a:solidFill>
                  <a:schemeClr val="dk1"/>
                </a:solidFill>
              </a:rPr>
              <a:t>Image data reduces the unique materials required to participate in data collection and speeds up the time associated with each measurement.</a:t>
            </a:r>
            <a:endParaRPr sz="3800">
              <a:solidFill>
                <a:schemeClr val="dk1"/>
              </a:solidFill>
            </a:endParaRPr>
          </a:p>
          <a:p>
            <a:pPr indent="-469900" lvl="0" marL="457200" marR="0" rtl="0" algn="l">
              <a:spcBef>
                <a:spcPts val="0"/>
              </a:spcBef>
              <a:spcAft>
                <a:spcPts val="0"/>
              </a:spcAft>
              <a:buClr>
                <a:schemeClr val="dk1"/>
              </a:buClr>
              <a:buSzPts val="3800"/>
              <a:buChar char="●"/>
            </a:pPr>
            <a:r>
              <a:rPr lang="en" sz="3800">
                <a:solidFill>
                  <a:schemeClr val="dk1"/>
                </a:solidFill>
              </a:rPr>
              <a:t>Improved accessibility increases participants in fishery-engaged research (Johnson and van Densen, 2007).</a:t>
            </a:r>
            <a:endParaRPr sz="3800">
              <a:solidFill>
                <a:schemeClr val="dk1"/>
              </a:solidFill>
            </a:endParaRPr>
          </a:p>
          <a:p>
            <a:pPr indent="-469900" lvl="0" marL="457200" marR="0" rtl="0" algn="l">
              <a:spcBef>
                <a:spcPts val="0"/>
              </a:spcBef>
              <a:spcAft>
                <a:spcPts val="0"/>
              </a:spcAft>
              <a:buClr>
                <a:schemeClr val="dk1"/>
              </a:buClr>
              <a:buSzPts val="3800"/>
              <a:buChar char="●"/>
            </a:pPr>
            <a:r>
              <a:rPr lang="en" sz="3800">
                <a:solidFill>
                  <a:schemeClr val="dk1"/>
                </a:solidFill>
              </a:rPr>
              <a:t>This work has been submitted to the 2023 IWCL Special Edition of Fisheries Research.</a:t>
            </a:r>
            <a:endParaRPr sz="3800">
              <a:solidFill>
                <a:schemeClr val="dk1"/>
              </a:solidFill>
            </a:endParaRPr>
          </a:p>
        </p:txBody>
      </p:sp>
      <p:sp>
        <p:nvSpPr>
          <p:cNvPr id="81" name="Google Shape;81;p13"/>
          <p:cNvSpPr txBox="1"/>
          <p:nvPr/>
        </p:nvSpPr>
        <p:spPr>
          <a:xfrm>
            <a:off x="16722666" y="24168550"/>
            <a:ext cx="16362600" cy="1268400"/>
          </a:xfrm>
          <a:prstGeom prst="rect">
            <a:avLst/>
          </a:prstGeom>
          <a:noFill/>
          <a:ln>
            <a:noFill/>
          </a:ln>
        </p:spPr>
        <p:txBody>
          <a:bodyPr anchorCtr="0" anchor="t" bIns="48750" lIns="97525" spcFirstLastPara="1" rIns="97525" wrap="square" tIns="48750">
            <a:spAutoFit/>
          </a:bodyPr>
          <a:lstStyle/>
          <a:p>
            <a:pPr indent="-469900" lvl="0" marL="457200" marR="0" rtl="0" algn="l">
              <a:spcBef>
                <a:spcPts val="0"/>
              </a:spcBef>
              <a:spcAft>
                <a:spcPts val="0"/>
              </a:spcAft>
              <a:buClr>
                <a:schemeClr val="dk1"/>
              </a:buClr>
              <a:buSzPts val="3800"/>
              <a:buChar char="●"/>
            </a:pPr>
            <a:r>
              <a:rPr lang="en" sz="3800">
                <a:solidFill>
                  <a:schemeClr val="dk1"/>
                </a:solidFill>
              </a:rPr>
              <a:t>The inclusion of image quality did not significantly affect the results of regression models. Both models describe observed length values well.</a:t>
            </a:r>
            <a:endParaRPr sz="3800">
              <a:solidFill>
                <a:schemeClr val="dk1"/>
              </a:solidFill>
            </a:endParaRPr>
          </a:p>
        </p:txBody>
      </p:sp>
      <p:sp>
        <p:nvSpPr>
          <p:cNvPr id="82" name="Google Shape;82;p13"/>
          <p:cNvSpPr txBox="1"/>
          <p:nvPr/>
        </p:nvSpPr>
        <p:spPr>
          <a:xfrm>
            <a:off x="16722675" y="35897750"/>
            <a:ext cx="16362600" cy="1853100"/>
          </a:xfrm>
          <a:prstGeom prst="rect">
            <a:avLst/>
          </a:prstGeom>
          <a:noFill/>
          <a:ln>
            <a:noFill/>
          </a:ln>
        </p:spPr>
        <p:txBody>
          <a:bodyPr anchorCtr="0" anchor="t" bIns="48750" lIns="97525" spcFirstLastPara="1" rIns="97525" wrap="square" tIns="48750">
            <a:spAutoFit/>
          </a:bodyPr>
          <a:lstStyle/>
          <a:p>
            <a:pPr indent="-469900" lvl="0" marL="457200" marR="0" rtl="0" algn="l">
              <a:spcBef>
                <a:spcPts val="0"/>
              </a:spcBef>
              <a:spcAft>
                <a:spcPts val="0"/>
              </a:spcAft>
              <a:buClr>
                <a:schemeClr val="dk1"/>
              </a:buClr>
              <a:buSzPts val="3800"/>
              <a:buChar char="●"/>
            </a:pPr>
            <a:r>
              <a:rPr lang="en" sz="3800">
                <a:solidFill>
                  <a:schemeClr val="dk1"/>
                </a:solidFill>
              </a:rPr>
              <a:t>Due to the high fidelity between observed and modeled lengths, we were able to use the model in a predictive capacity and estimate length for images that were reported without length observations (n = 251).</a:t>
            </a:r>
            <a:endParaRPr sz="3800">
              <a:solidFill>
                <a:schemeClr val="dk1"/>
              </a:solidFill>
            </a:endParaRPr>
          </a:p>
        </p:txBody>
      </p:sp>
      <p:sp>
        <p:nvSpPr>
          <p:cNvPr id="83" name="Google Shape;83;p13"/>
          <p:cNvSpPr txBox="1"/>
          <p:nvPr/>
        </p:nvSpPr>
        <p:spPr>
          <a:xfrm>
            <a:off x="18000" y="34084850"/>
            <a:ext cx="16523100" cy="2438100"/>
          </a:xfrm>
          <a:prstGeom prst="rect">
            <a:avLst/>
          </a:prstGeom>
          <a:noFill/>
          <a:ln>
            <a:noFill/>
          </a:ln>
        </p:spPr>
        <p:txBody>
          <a:bodyPr anchorCtr="0" anchor="t" bIns="48750" lIns="97525" spcFirstLastPara="1" rIns="97525" wrap="square" tIns="48750">
            <a:spAutoFit/>
          </a:bodyPr>
          <a:lstStyle/>
          <a:p>
            <a:pPr indent="-469900" lvl="0" marL="457200" marR="0" rtl="0" algn="l">
              <a:spcBef>
                <a:spcPts val="0"/>
              </a:spcBef>
              <a:spcAft>
                <a:spcPts val="0"/>
              </a:spcAft>
              <a:buClr>
                <a:schemeClr val="dk1"/>
              </a:buClr>
              <a:buSzPts val="3800"/>
              <a:buChar char="●"/>
            </a:pPr>
            <a:r>
              <a:rPr lang="en" sz="3800">
                <a:solidFill>
                  <a:schemeClr val="dk1"/>
                </a:solidFill>
              </a:rPr>
              <a:t>The </a:t>
            </a:r>
            <a:r>
              <a:rPr lang="en" sz="3800">
                <a:solidFill>
                  <a:schemeClr val="dk1"/>
                </a:solidFill>
              </a:rPr>
              <a:t>project partners</a:t>
            </a:r>
            <a:r>
              <a:rPr lang="en" sz="3800">
                <a:solidFill>
                  <a:schemeClr val="dk1"/>
                </a:solidFill>
              </a:rPr>
              <a:t> requested industry submit images with recapture</a:t>
            </a:r>
            <a:r>
              <a:rPr lang="en" sz="3800">
                <a:solidFill>
                  <a:schemeClr val="dk1"/>
                </a:solidFill>
              </a:rPr>
              <a:t>s</a:t>
            </a:r>
            <a:r>
              <a:rPr lang="en" sz="3800">
                <a:solidFill>
                  <a:schemeClr val="dk1"/>
                </a:solidFill>
              </a:rPr>
              <a:t> for ImageJ length analysis.</a:t>
            </a:r>
            <a:endParaRPr sz="3800">
              <a:solidFill>
                <a:schemeClr val="dk1"/>
              </a:solidFill>
            </a:endParaRPr>
          </a:p>
          <a:p>
            <a:pPr indent="-469900" lvl="0" marL="457200" marR="0" rtl="0" algn="l">
              <a:spcBef>
                <a:spcPts val="0"/>
              </a:spcBef>
              <a:spcAft>
                <a:spcPts val="0"/>
              </a:spcAft>
              <a:buClr>
                <a:schemeClr val="dk1"/>
              </a:buClr>
              <a:buSzPts val="3800"/>
              <a:buChar char="●"/>
            </a:pPr>
            <a:r>
              <a:rPr lang="en" sz="3800">
                <a:solidFill>
                  <a:schemeClr val="dk1"/>
                </a:solidFill>
              </a:rPr>
              <a:t>This slide was presented at Maine Fishermen’s Forum 2019 to encourage high-quality image reporting.</a:t>
            </a:r>
            <a:endParaRPr sz="3800">
              <a:solidFill>
                <a:schemeClr val="dk1"/>
              </a:solidFill>
            </a:endParaRPr>
          </a:p>
        </p:txBody>
      </p:sp>
      <p:sp>
        <p:nvSpPr>
          <p:cNvPr id="84" name="Google Shape;84;p13"/>
          <p:cNvSpPr txBox="1"/>
          <p:nvPr/>
        </p:nvSpPr>
        <p:spPr>
          <a:xfrm>
            <a:off x="16454575" y="7416325"/>
            <a:ext cx="16525200" cy="883200"/>
          </a:xfrm>
          <a:prstGeom prst="rect">
            <a:avLst/>
          </a:prstGeom>
          <a:solidFill>
            <a:srgbClr val="12263E"/>
          </a:solidFill>
          <a:ln>
            <a:noFill/>
          </a:ln>
        </p:spPr>
        <p:txBody>
          <a:bodyPr anchorCtr="0" anchor="t" bIns="48650" lIns="97325" spcFirstLastPara="1" rIns="97325" wrap="square" tIns="48650">
            <a:spAutoFit/>
          </a:bodyPr>
          <a:lstStyle/>
          <a:p>
            <a:pPr indent="0" lvl="0" marL="0" marR="0" rtl="0" algn="ctr">
              <a:spcBef>
                <a:spcPts val="0"/>
              </a:spcBef>
              <a:spcAft>
                <a:spcPts val="0"/>
              </a:spcAft>
              <a:buClr>
                <a:srgbClr val="F8F8F8"/>
              </a:buClr>
              <a:buSzPts val="4700"/>
              <a:buFont typeface="Arial Narrow"/>
              <a:buNone/>
            </a:pPr>
            <a:r>
              <a:rPr b="1" lang="en" sz="5100">
                <a:solidFill>
                  <a:srgbClr val="F8F8F8"/>
                </a:solidFill>
                <a:latin typeface="Arial Narrow"/>
                <a:ea typeface="Arial Narrow"/>
                <a:cs typeface="Arial Narrow"/>
                <a:sym typeface="Arial Narrow"/>
              </a:rPr>
              <a:t>Results</a:t>
            </a:r>
            <a:endParaRPr sz="5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