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9461a06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9461a06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5a22f0c8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5a22f0c8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9461a062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9461a06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9461a06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9461a06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9461a062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9461a062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5a22f0c8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5a22f0c8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So I just gave you about 3 minutes of stock assessment background and hopefully nobody is asleep yet. The Atlantic Offshore Lobstermens Association tagging project arose out of the need to validate these new stock assessment assumptions. The project was conceived on a pilot scale on GBK in 2015-2016 before expansion to the larger GOM region and was designed to address multiple research priorities from the previous stock assessment, today I will be focusing on stock connectivity.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Tag release locations across the entire project are shown on the right. During the project, almost 18000 lobsters were released with over 1800 recaptures (slightly more than 10 %). Most of this tagging was done using discard lobsters from active commercial vessels (so undersize, oversize and reproductively marked lobsters) however almost 2000 were tagged and released via fishery independent surveying which targeted lobsters that were not being actively fished or had distance from commercial traps, you can hear more about at poster sessions from Kathleen Reardon. Upon recapture fishermen were asked to report photos of lobsters with gauges for subsequent length estimation in ImageJ, a subset of these data points include both a photo and a caliper measurement which can be used to validate length estimation from this method. Another topic being presented by Kathleen later this week.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5a22f0c8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5a22f0c8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5a22f0c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5a22f0c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5a22f0c8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5a22f0c8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9461a06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9461a06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5a22f0c8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5a22f0c8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5a22f0c8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5a22f0c8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5a22f0c8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5a22f0c8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Estimating Observation Errors from Tag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Everett J. Rzeszowski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Across Starting Parameters</a:t>
            </a:r>
            <a:endParaRPr/>
          </a:p>
        </p:txBody>
      </p:sp>
      <p:sp>
        <p:nvSpPr>
          <p:cNvPr id="138" name="Google Shape;138;p22"/>
          <p:cNvSpPr txBox="1"/>
          <p:nvPr>
            <p:ph idx="1" type="body"/>
          </p:nvPr>
        </p:nvSpPr>
        <p:spPr>
          <a:xfrm>
            <a:off x="311700" y="1322525"/>
            <a:ext cx="2826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150 starting standard deviation values from 0.02 to 3.00</a:t>
            </a:r>
            <a:endParaRPr/>
          </a:p>
          <a:p>
            <a:pPr indent="-342900" lvl="0" marL="457200" rtl="0" algn="l">
              <a:spcBef>
                <a:spcPts val="0"/>
              </a:spcBef>
              <a:spcAft>
                <a:spcPts val="0"/>
              </a:spcAft>
              <a:buSzPts val="1800"/>
              <a:buChar char="●"/>
            </a:pPr>
            <a:r>
              <a:rPr lang="en"/>
              <a:t>Standard deviation is optimized over 100 iterations, mode and mean are reported to determine stability</a:t>
            </a:r>
            <a:endParaRPr/>
          </a:p>
          <a:p>
            <a:pPr indent="-342900" lvl="0" marL="457200" rtl="0" algn="l">
              <a:spcBef>
                <a:spcPts val="0"/>
              </a:spcBef>
              <a:spcAft>
                <a:spcPts val="0"/>
              </a:spcAft>
              <a:buSzPts val="1800"/>
              <a:buChar char="●"/>
            </a:pPr>
            <a:r>
              <a:rPr i="1" lang="en"/>
              <a:t>N(0, 1.19)</a:t>
            </a:r>
            <a:r>
              <a:rPr lang="en"/>
              <a:t> is identified as the stochastic term.</a:t>
            </a:r>
            <a:endParaRPr/>
          </a:p>
        </p:txBody>
      </p:sp>
      <p:pic>
        <p:nvPicPr>
          <p:cNvPr id="139" name="Google Shape;139;p22"/>
          <p:cNvPicPr preferRelativeResize="0"/>
          <p:nvPr/>
        </p:nvPicPr>
        <p:blipFill>
          <a:blip r:embed="rId3">
            <a:alphaModFix/>
          </a:blip>
          <a:stretch>
            <a:fillRect/>
          </a:stretch>
        </p:blipFill>
        <p:spPr>
          <a:xfrm>
            <a:off x="3142425" y="1398725"/>
            <a:ext cx="5943600" cy="292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error components</a:t>
            </a:r>
            <a:endParaRPr/>
          </a:p>
        </p:txBody>
      </p:sp>
      <p:sp>
        <p:nvSpPr>
          <p:cNvPr id="145" name="Google Shape;145;p23"/>
          <p:cNvSpPr txBox="1"/>
          <p:nvPr>
            <p:ph idx="1" type="body"/>
          </p:nvPr>
        </p:nvSpPr>
        <p:spPr>
          <a:xfrm>
            <a:off x="0" y="1152475"/>
            <a:ext cx="216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assume both observer obs. have the same error structure,</a:t>
            </a:r>
            <a:endParaRPr/>
          </a:p>
          <a:p>
            <a:pPr indent="0" lvl="0" marL="0" rtl="0" algn="l">
              <a:spcBef>
                <a:spcPts val="1200"/>
              </a:spcBef>
              <a:spcAft>
                <a:spcPts val="0"/>
              </a:spcAft>
              <a:buNone/>
            </a:pPr>
            <a:r>
              <a:rPr lang="en"/>
              <a:t>Error cancels itself 23.8 % of the time.</a:t>
            </a:r>
            <a:endParaRPr/>
          </a:p>
          <a:p>
            <a:pPr indent="0" lvl="0" marL="0" rtl="0" algn="l">
              <a:spcBef>
                <a:spcPts val="1200"/>
              </a:spcBef>
              <a:spcAft>
                <a:spcPts val="1200"/>
              </a:spcAft>
              <a:buNone/>
            </a:pPr>
            <a:r>
              <a:t/>
            </a:r>
            <a:endParaRPr/>
          </a:p>
        </p:txBody>
      </p:sp>
      <p:pic>
        <p:nvPicPr>
          <p:cNvPr id="146" name="Google Shape;146;p23"/>
          <p:cNvPicPr preferRelativeResize="0"/>
          <p:nvPr/>
        </p:nvPicPr>
        <p:blipFill>
          <a:blip r:embed="rId3">
            <a:alphaModFix/>
          </a:blip>
          <a:stretch>
            <a:fillRect/>
          </a:stretch>
        </p:blipFill>
        <p:spPr>
          <a:xfrm>
            <a:off x="5802600" y="923875"/>
            <a:ext cx="3606662" cy="3447551"/>
          </a:xfrm>
          <a:prstGeom prst="rect">
            <a:avLst/>
          </a:prstGeom>
          <a:noFill/>
          <a:ln>
            <a:noFill/>
          </a:ln>
        </p:spPr>
      </p:pic>
      <p:pic>
        <p:nvPicPr>
          <p:cNvPr id="147" name="Google Shape;147;p23"/>
          <p:cNvPicPr preferRelativeResize="0"/>
          <p:nvPr/>
        </p:nvPicPr>
        <p:blipFill>
          <a:blip r:embed="rId4">
            <a:alphaModFix/>
          </a:blip>
          <a:stretch>
            <a:fillRect/>
          </a:stretch>
        </p:blipFill>
        <p:spPr>
          <a:xfrm>
            <a:off x="2163324" y="892725"/>
            <a:ext cx="3639275" cy="347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bin change, n = 5000 “lobsters”</a:t>
            </a:r>
            <a:endParaRPr/>
          </a:p>
        </p:txBody>
      </p:sp>
      <p:sp>
        <p:nvSpPr>
          <p:cNvPr id="153" name="Google Shape;15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4" name="Google Shape;154;p24"/>
          <p:cNvSpPr txBox="1"/>
          <p:nvPr>
            <p:ph idx="1" type="body"/>
          </p:nvPr>
        </p:nvSpPr>
        <p:spPr>
          <a:xfrm>
            <a:off x="254850" y="4404925"/>
            <a:ext cx="86343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a:t>
            </a:r>
            <a:r>
              <a:rPr lang="en"/>
              <a:t>n simulation where lobsters are equally distributed across 5 mm bins, adding the stochastic term changes lobster size 19% of the time.</a:t>
            </a:r>
            <a:endParaRPr/>
          </a:p>
        </p:txBody>
      </p:sp>
      <p:pic>
        <p:nvPicPr>
          <p:cNvPr id="155" name="Google Shape;155;p24"/>
          <p:cNvPicPr preferRelativeResize="0"/>
          <p:nvPr/>
        </p:nvPicPr>
        <p:blipFill>
          <a:blip r:embed="rId3">
            <a:alphaModFix/>
          </a:blip>
          <a:stretch>
            <a:fillRect/>
          </a:stretch>
        </p:blipFill>
        <p:spPr>
          <a:xfrm>
            <a:off x="0" y="1533483"/>
            <a:ext cx="9144003" cy="27324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 Home Points</a:t>
            </a:r>
            <a:endParaRPr/>
          </a:p>
        </p:txBody>
      </p:sp>
      <p:sp>
        <p:nvSpPr>
          <p:cNvPr id="161" name="Google Shape;161;p25"/>
          <p:cNvSpPr txBox="1"/>
          <p:nvPr>
            <p:ph idx="1" type="body"/>
          </p:nvPr>
        </p:nvSpPr>
        <p:spPr>
          <a:xfrm>
            <a:off x="311700" y="1152475"/>
            <a:ext cx="8520600" cy="490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When we expect Growth = 0 we can use observations to calibrate an error term for growth.</a:t>
            </a:r>
            <a:endParaRPr/>
          </a:p>
          <a:p>
            <a:pPr indent="-342900" lvl="0" marL="457200" rtl="0" algn="l">
              <a:spcBef>
                <a:spcPts val="0"/>
              </a:spcBef>
              <a:spcAft>
                <a:spcPts val="0"/>
              </a:spcAft>
              <a:buSzPts val="1800"/>
              <a:buAutoNum type="arabicPeriod"/>
            </a:pPr>
            <a:r>
              <a:rPr lang="en"/>
              <a:t>Optimization of this term across parameter values finds </a:t>
            </a:r>
            <a:r>
              <a:rPr i="1" lang="en"/>
              <a:t>N(0, 1.19) </a:t>
            </a:r>
            <a:r>
              <a:rPr lang="en"/>
              <a:t>to be an appropriate stochastic term to model introduced observation error.</a:t>
            </a:r>
            <a:endParaRPr/>
          </a:p>
          <a:p>
            <a:pPr indent="-342900" lvl="0" marL="457200" rtl="0" algn="l">
              <a:spcBef>
                <a:spcPts val="0"/>
              </a:spcBef>
              <a:spcAft>
                <a:spcPts val="0"/>
              </a:spcAft>
              <a:buSzPts val="1800"/>
              <a:buAutoNum type="arabicPeriod"/>
            </a:pPr>
            <a:r>
              <a:rPr lang="en"/>
              <a:t>This stochastic term changes a lobsters size bin 19 % of the time in simulation.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could be used to add noise to GTM growth increments and determine if observer error impacts our understanding of stocks by </a:t>
            </a:r>
            <a:r>
              <a:rPr lang="en"/>
              <a:t>changing</a:t>
            </a:r>
            <a:r>
              <a:rPr lang="en"/>
              <a:t> growth. </a:t>
            </a:r>
            <a:endParaRPr/>
          </a:p>
          <a:p>
            <a:pPr indent="0" lvl="0" marL="0" rtl="0" algn="l">
              <a:spcBef>
                <a:spcPts val="1200"/>
              </a:spcBef>
              <a:spcAft>
                <a:spcPts val="1200"/>
              </a:spcAft>
              <a:buNone/>
            </a:pPr>
            <a:r>
              <a:rPr lang="en"/>
              <a:t>Next step: Fit as max </a:t>
            </a:r>
            <a:r>
              <a:rPr lang="en"/>
              <a:t>likelihood</a:t>
            </a:r>
            <a:r>
              <a:rPr lang="en"/>
              <a:t> through TMB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67" name="Google Shape;16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AOLA data collection</a:t>
            </a:r>
            <a:endParaRPr/>
          </a:p>
        </p:txBody>
      </p:sp>
      <p:sp>
        <p:nvSpPr>
          <p:cNvPr id="61" name="Google Shape;61;p14"/>
          <p:cNvSpPr txBox="1"/>
          <p:nvPr>
            <p:ph idx="1" type="body"/>
          </p:nvPr>
        </p:nvSpPr>
        <p:spPr>
          <a:xfrm>
            <a:off x="233150" y="1152475"/>
            <a:ext cx="44538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Project addressed 2015 ASMFC Stock Assessment research priorities.</a:t>
            </a:r>
            <a:endParaRPr/>
          </a:p>
          <a:p>
            <a:pPr indent="-330200" lvl="0" marL="457200" rtl="0" algn="l">
              <a:spcBef>
                <a:spcPts val="1200"/>
              </a:spcBef>
              <a:spcAft>
                <a:spcPts val="0"/>
              </a:spcAft>
              <a:buSzPts val="1600"/>
              <a:buAutoNum type="arabicPeriod"/>
            </a:pPr>
            <a:r>
              <a:rPr lang="en" sz="1600"/>
              <a:t>“Examine stock connectivity between GOM and GBK”</a:t>
            </a:r>
            <a:endParaRPr sz="1600"/>
          </a:p>
          <a:p>
            <a:pPr indent="-330200" lvl="0" marL="457200" rtl="0" algn="l">
              <a:spcBef>
                <a:spcPts val="0"/>
              </a:spcBef>
              <a:spcAft>
                <a:spcPts val="0"/>
              </a:spcAft>
              <a:buSzPts val="1600"/>
              <a:buAutoNum type="arabicPeriod"/>
            </a:pPr>
            <a:r>
              <a:rPr lang="en" sz="1600"/>
              <a:t>“Update information on growth and maturity”</a:t>
            </a:r>
            <a:endParaRPr sz="1600"/>
          </a:p>
          <a:p>
            <a:pPr indent="0" lvl="0" marL="0" rtl="0" algn="l">
              <a:spcBef>
                <a:spcPts val="1200"/>
              </a:spcBef>
              <a:spcAft>
                <a:spcPts val="1200"/>
              </a:spcAft>
              <a:buNone/>
            </a:pPr>
            <a:r>
              <a:t/>
            </a:r>
            <a:endParaRPr sz="2000"/>
          </a:p>
        </p:txBody>
      </p:sp>
      <p:sp>
        <p:nvSpPr>
          <p:cNvPr id="62" name="Google Shape;62;p14"/>
          <p:cNvSpPr txBox="1"/>
          <p:nvPr/>
        </p:nvSpPr>
        <p:spPr>
          <a:xfrm>
            <a:off x="5198750" y="4343225"/>
            <a:ext cx="40260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Above: Lobster release locations by different organizations; Right: Example image used in industry outreach to fishermen.</a:t>
            </a:r>
            <a:endParaRPr>
              <a:solidFill>
                <a:schemeClr val="accent2"/>
              </a:solidFill>
            </a:endParaRPr>
          </a:p>
        </p:txBody>
      </p:sp>
      <p:pic>
        <p:nvPicPr>
          <p:cNvPr id="63" name="Google Shape;63;p14"/>
          <p:cNvPicPr preferRelativeResize="0"/>
          <p:nvPr/>
        </p:nvPicPr>
        <p:blipFill>
          <a:blip r:embed="rId3">
            <a:alphaModFix/>
          </a:blip>
          <a:stretch>
            <a:fillRect/>
          </a:stretch>
        </p:blipFill>
        <p:spPr>
          <a:xfrm>
            <a:off x="4891825" y="61000"/>
            <a:ext cx="4144177" cy="4320224"/>
          </a:xfrm>
          <a:prstGeom prst="rect">
            <a:avLst/>
          </a:prstGeom>
          <a:noFill/>
          <a:ln>
            <a:noFill/>
          </a:ln>
        </p:spPr>
      </p:pic>
      <p:pic>
        <p:nvPicPr>
          <p:cNvPr id="64" name="Google Shape;64;p14"/>
          <p:cNvPicPr preferRelativeResize="0"/>
          <p:nvPr/>
        </p:nvPicPr>
        <p:blipFill>
          <a:blip r:embed="rId4">
            <a:alphaModFix/>
          </a:blip>
          <a:stretch>
            <a:fillRect/>
          </a:stretch>
        </p:blipFill>
        <p:spPr>
          <a:xfrm>
            <a:off x="1692100" y="3053025"/>
            <a:ext cx="3447352" cy="1939124"/>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Recapture data </a:t>
            </a:r>
            <a:endParaRPr/>
          </a:p>
        </p:txBody>
      </p:sp>
      <p:sp>
        <p:nvSpPr>
          <p:cNvPr id="70" name="Google Shape;70;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1800+ recaptures</a:t>
            </a:r>
            <a:endParaRPr/>
          </a:p>
          <a:p>
            <a:pPr indent="-317500" lvl="1" marL="914400" rtl="0" algn="l">
              <a:spcBef>
                <a:spcPts val="0"/>
              </a:spcBef>
              <a:spcAft>
                <a:spcPts val="0"/>
              </a:spcAft>
              <a:buSzPts val="1400"/>
              <a:buChar char="○"/>
            </a:pPr>
            <a:r>
              <a:rPr lang="en"/>
              <a:t>488 caliper only measurement</a:t>
            </a:r>
            <a:endParaRPr/>
          </a:p>
          <a:p>
            <a:pPr indent="-317500" lvl="1" marL="914400" rtl="0" algn="l">
              <a:spcBef>
                <a:spcPts val="0"/>
              </a:spcBef>
              <a:spcAft>
                <a:spcPts val="0"/>
              </a:spcAft>
              <a:buSzPts val="1400"/>
              <a:buChar char="○"/>
            </a:pPr>
            <a:r>
              <a:rPr lang="en"/>
              <a:t>270 caliper + ImageJ measurement</a:t>
            </a:r>
            <a:endParaRPr/>
          </a:p>
          <a:p>
            <a:pPr indent="-317500" lvl="1" marL="914400" rtl="0" algn="l">
              <a:spcBef>
                <a:spcPts val="0"/>
              </a:spcBef>
              <a:spcAft>
                <a:spcPts val="0"/>
              </a:spcAft>
              <a:buSzPts val="1400"/>
              <a:buChar char="○"/>
            </a:pPr>
            <a:r>
              <a:rPr lang="en"/>
              <a:t>251 ImageJ measurement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Note: a large proportion of measurements are negative</a:t>
            </a:r>
            <a:endParaRPr/>
          </a:p>
        </p:txBody>
      </p:sp>
      <p:sp>
        <p:nvSpPr>
          <p:cNvPr id="71" name="Google Shape;71;p15"/>
          <p:cNvSpPr txBox="1"/>
          <p:nvPr/>
        </p:nvSpPr>
        <p:spPr>
          <a:xfrm>
            <a:off x="4785413" y="3978525"/>
            <a:ext cx="36294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Calculated length change from caliper measurements (758 total)  </a:t>
            </a:r>
            <a:endParaRPr sz="1800">
              <a:solidFill>
                <a:schemeClr val="lt2"/>
              </a:solidFill>
            </a:endParaRPr>
          </a:p>
        </p:txBody>
      </p:sp>
      <p:pic>
        <p:nvPicPr>
          <p:cNvPr id="72" name="Google Shape;72;p15"/>
          <p:cNvPicPr preferRelativeResize="0"/>
          <p:nvPr/>
        </p:nvPicPr>
        <p:blipFill>
          <a:blip r:embed="rId3">
            <a:alphaModFix/>
          </a:blip>
          <a:stretch>
            <a:fillRect/>
          </a:stretch>
        </p:blipFill>
        <p:spPr>
          <a:xfrm>
            <a:off x="4437876" y="204400"/>
            <a:ext cx="4324474" cy="3726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Low growth observations</a:t>
            </a:r>
            <a:endParaRPr/>
          </a:p>
        </p:txBody>
      </p:sp>
      <p:sp>
        <p:nvSpPr>
          <p:cNvPr id="78" name="Google Shape;78;p16"/>
          <p:cNvSpPr txBox="1"/>
          <p:nvPr>
            <p:ph idx="1" type="body"/>
          </p:nvPr>
        </p:nvSpPr>
        <p:spPr>
          <a:xfrm>
            <a:off x="311700" y="1152475"/>
            <a:ext cx="4548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can we use poor datapoints i.e. low, negative, zero length change? </a:t>
            </a:r>
            <a:endParaRPr/>
          </a:p>
        </p:txBody>
      </p:sp>
      <p:pic>
        <p:nvPicPr>
          <p:cNvPr id="79" name="Google Shape;79;p16"/>
          <p:cNvPicPr preferRelativeResize="0"/>
          <p:nvPr/>
        </p:nvPicPr>
        <p:blipFill>
          <a:blip r:embed="rId3">
            <a:alphaModFix/>
          </a:blip>
          <a:stretch>
            <a:fillRect/>
          </a:stretch>
        </p:blipFill>
        <p:spPr>
          <a:xfrm>
            <a:off x="4743075" y="243900"/>
            <a:ext cx="3979199" cy="3429310"/>
          </a:xfrm>
          <a:prstGeom prst="rect">
            <a:avLst/>
          </a:prstGeom>
          <a:noFill/>
          <a:ln>
            <a:noFill/>
          </a:ln>
        </p:spPr>
      </p:pic>
      <p:sp>
        <p:nvSpPr>
          <p:cNvPr id="80" name="Google Shape;80;p16"/>
          <p:cNvSpPr txBox="1"/>
          <p:nvPr/>
        </p:nvSpPr>
        <p:spPr>
          <a:xfrm>
            <a:off x="5202888" y="3673200"/>
            <a:ext cx="36294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Distribution</a:t>
            </a:r>
            <a:r>
              <a:rPr lang="en" sz="1800">
                <a:solidFill>
                  <a:schemeClr val="lt2"/>
                </a:solidFill>
              </a:rPr>
              <a:t> of low length changes.</a:t>
            </a:r>
            <a:endParaRPr sz="1800">
              <a:solidFill>
                <a:schemeClr val="lt2"/>
              </a:solidFill>
            </a:endParaRPr>
          </a:p>
        </p:txBody>
      </p:sp>
      <p:pic>
        <p:nvPicPr>
          <p:cNvPr id="81" name="Google Shape;81;p16"/>
          <p:cNvPicPr preferRelativeResize="0"/>
          <p:nvPr/>
        </p:nvPicPr>
        <p:blipFill>
          <a:blip r:embed="rId4">
            <a:alphaModFix/>
          </a:blip>
          <a:stretch>
            <a:fillRect/>
          </a:stretch>
        </p:blipFill>
        <p:spPr>
          <a:xfrm>
            <a:off x="4743077" y="182600"/>
            <a:ext cx="4050299" cy="349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Estimating error from obs. with E[Growth = 0]</a:t>
            </a:r>
            <a:endParaRPr sz="2420"/>
          </a:p>
        </p:txBody>
      </p:sp>
      <p:sp>
        <p:nvSpPr>
          <p:cNvPr id="87" name="Google Shape;87;p17"/>
          <p:cNvSpPr txBox="1"/>
          <p:nvPr>
            <p:ph idx="1" type="body"/>
          </p:nvPr>
        </p:nvSpPr>
        <p:spPr>
          <a:xfrm>
            <a:off x="352675" y="5175750"/>
            <a:ext cx="8520600" cy="387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t>General Procedure:</a:t>
            </a:r>
            <a:endParaRPr sz="2000"/>
          </a:p>
          <a:p>
            <a:pPr indent="-342900" lvl="0" marL="457200" rtl="0" algn="l">
              <a:spcBef>
                <a:spcPts val="1200"/>
              </a:spcBef>
              <a:spcAft>
                <a:spcPts val="0"/>
              </a:spcAft>
              <a:buSzPts val="1800"/>
              <a:buAutoNum type="arabicPeriod"/>
            </a:pPr>
            <a:r>
              <a:rPr lang="en"/>
              <a:t>Filter growth observations to &lt; 5 mm close to minimum stock assessment growth increment, truncate negative end of distribution as large errors are likely associated with a second error type. </a:t>
            </a:r>
            <a:endParaRPr/>
          </a:p>
          <a:p>
            <a:pPr indent="-342900" lvl="0" marL="457200" rtl="0" algn="l">
              <a:spcBef>
                <a:spcPts val="0"/>
              </a:spcBef>
              <a:spcAft>
                <a:spcPts val="0"/>
              </a:spcAft>
              <a:buSzPts val="1800"/>
              <a:buAutoNum type="arabicPeriod"/>
            </a:pPr>
            <a:r>
              <a:rPr lang="en"/>
              <a:t>Generate normal vector with mean = 0 and standard deviation = p.</a:t>
            </a:r>
            <a:endParaRPr/>
          </a:p>
          <a:p>
            <a:pPr indent="-317500" lvl="1" marL="914400" rtl="0" algn="l">
              <a:spcBef>
                <a:spcPts val="0"/>
              </a:spcBef>
              <a:spcAft>
                <a:spcPts val="0"/>
              </a:spcAft>
              <a:buSzPts val="1400"/>
              <a:buAutoNum type="alphaLcPeriod"/>
            </a:pPr>
            <a:r>
              <a:rPr lang="en"/>
              <a:t>Discretize the vector to match structure of growth measurement errors. </a:t>
            </a:r>
            <a:endParaRPr/>
          </a:p>
          <a:p>
            <a:pPr indent="-342900" lvl="0" marL="457200" rtl="0" algn="l">
              <a:spcBef>
                <a:spcPts val="0"/>
              </a:spcBef>
              <a:spcAft>
                <a:spcPts val="0"/>
              </a:spcAft>
              <a:buSzPts val="1800"/>
              <a:buAutoNum type="arabicPeriod"/>
            </a:pPr>
            <a:r>
              <a:rPr lang="en"/>
              <a:t>Compare the observed “low growth” distribution to the discretized normal vector using KS non-parametric test.</a:t>
            </a:r>
            <a:endParaRPr/>
          </a:p>
          <a:p>
            <a:pPr indent="-342900" lvl="0" marL="457200" rtl="0" algn="l">
              <a:spcBef>
                <a:spcPts val="0"/>
              </a:spcBef>
              <a:spcAft>
                <a:spcPts val="0"/>
              </a:spcAft>
              <a:buSzPts val="1800"/>
              <a:buAutoNum type="arabicPeriod"/>
            </a:pPr>
            <a:r>
              <a:rPr lang="en"/>
              <a:t>Optimize the standard deviation parameter to minimize the D-statistic of iterative KS tests. (Brent method of minimization).</a:t>
            </a:r>
            <a:endParaRPr/>
          </a:p>
          <a:p>
            <a:pPr indent="-317500" lvl="1" marL="914400" rtl="0" algn="l">
              <a:spcBef>
                <a:spcPts val="0"/>
              </a:spcBef>
              <a:spcAft>
                <a:spcPts val="0"/>
              </a:spcAft>
              <a:buSzPts val="1400"/>
              <a:buAutoNum type="alphaLcPeriod"/>
            </a:pPr>
            <a:r>
              <a:rPr lang="en"/>
              <a:t>The D-statistic describes the maximum distance between 2 ECDFs and thus describes the maximal separation between two distributions.</a:t>
            </a:r>
            <a:endParaRPr/>
          </a:p>
          <a:p>
            <a:pPr indent="-342900" lvl="0" marL="457200" rtl="0" algn="l">
              <a:spcBef>
                <a:spcPts val="0"/>
              </a:spcBef>
              <a:spcAft>
                <a:spcPts val="0"/>
              </a:spcAft>
              <a:buSzPts val="1800"/>
              <a:buAutoNum type="arabicPeriod"/>
            </a:pPr>
            <a:r>
              <a:rPr lang="en"/>
              <a:t>Iterate the process and select most common parameter value</a:t>
            </a:r>
            <a:endParaRPr strike="sngStrike"/>
          </a:p>
        </p:txBody>
      </p:sp>
      <p:sp>
        <p:nvSpPr>
          <p:cNvPr id="88" name="Google Shape;88;p17"/>
          <p:cNvSpPr txBox="1"/>
          <p:nvPr/>
        </p:nvSpPr>
        <p:spPr>
          <a:xfrm>
            <a:off x="222500" y="1017725"/>
            <a:ext cx="3691200" cy="4221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Collect Recapture Length Obs. </a:t>
            </a:r>
            <a:endParaRPr sz="1600"/>
          </a:p>
        </p:txBody>
      </p:sp>
      <p:sp>
        <p:nvSpPr>
          <p:cNvPr id="89" name="Google Shape;89;p17"/>
          <p:cNvSpPr txBox="1"/>
          <p:nvPr/>
        </p:nvSpPr>
        <p:spPr>
          <a:xfrm>
            <a:off x="343250" y="1717075"/>
            <a:ext cx="3449700" cy="904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Caculate Length Change, and Filter Growth to Minimum Molt Increment, E[G] = 0 </a:t>
            </a:r>
            <a:endParaRPr sz="1600"/>
          </a:p>
        </p:txBody>
      </p:sp>
      <p:sp>
        <p:nvSpPr>
          <p:cNvPr id="90" name="Google Shape;90;p17"/>
          <p:cNvSpPr txBox="1"/>
          <p:nvPr/>
        </p:nvSpPr>
        <p:spPr>
          <a:xfrm>
            <a:off x="703502" y="2898515"/>
            <a:ext cx="2745600" cy="9234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Generate a Normal Vector with Mean = 0, Standard Deviation p </a:t>
            </a:r>
            <a:endParaRPr sz="1600"/>
          </a:p>
        </p:txBody>
      </p:sp>
      <p:sp>
        <p:nvSpPr>
          <p:cNvPr id="91" name="Google Shape;91;p17"/>
          <p:cNvSpPr txBox="1"/>
          <p:nvPr/>
        </p:nvSpPr>
        <p:spPr>
          <a:xfrm>
            <a:off x="1546202" y="4102342"/>
            <a:ext cx="2745600" cy="9234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Round Randomized Error Vector to Match Obs. Error Structure</a:t>
            </a:r>
            <a:endParaRPr sz="1600"/>
          </a:p>
        </p:txBody>
      </p:sp>
      <p:sp>
        <p:nvSpPr>
          <p:cNvPr id="92" name="Google Shape;92;p17"/>
          <p:cNvSpPr txBox="1"/>
          <p:nvPr/>
        </p:nvSpPr>
        <p:spPr>
          <a:xfrm>
            <a:off x="5088784" y="2571743"/>
            <a:ext cx="2745600" cy="10158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Minimize the D-statistic in KS by optimizing standard dev. p</a:t>
            </a:r>
            <a:endParaRPr sz="1800"/>
          </a:p>
        </p:txBody>
      </p:sp>
      <p:sp>
        <p:nvSpPr>
          <p:cNvPr id="93" name="Google Shape;93;p17"/>
          <p:cNvSpPr txBox="1"/>
          <p:nvPr/>
        </p:nvSpPr>
        <p:spPr>
          <a:xfrm>
            <a:off x="5088784" y="4102344"/>
            <a:ext cx="2745600" cy="9234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Compare error vectors with KS test, bootstrap to prevent staircase effect.</a:t>
            </a:r>
            <a:endParaRPr sz="1600"/>
          </a:p>
        </p:txBody>
      </p:sp>
      <p:cxnSp>
        <p:nvCxnSpPr>
          <p:cNvPr id="94" name="Google Shape;94;p17"/>
          <p:cNvCxnSpPr>
            <a:stCxn id="90" idx="3"/>
            <a:endCxn id="92" idx="1"/>
          </p:cNvCxnSpPr>
          <p:nvPr/>
        </p:nvCxnSpPr>
        <p:spPr>
          <a:xfrm flipH="1" rot="10800000">
            <a:off x="3449102" y="3079715"/>
            <a:ext cx="1639800" cy="280500"/>
          </a:xfrm>
          <a:prstGeom prst="curvedConnector3">
            <a:avLst>
              <a:gd fmla="val 49996" name="adj1"/>
            </a:avLst>
          </a:prstGeom>
          <a:noFill/>
          <a:ln cap="flat" cmpd="sng" w="19050">
            <a:solidFill>
              <a:srgbClr val="44546A"/>
            </a:solidFill>
            <a:prstDash val="solid"/>
            <a:round/>
            <a:headEnd len="med" w="med" type="triangle"/>
            <a:tailEnd len="med" w="med" type="none"/>
          </a:ln>
        </p:spPr>
      </p:cxnSp>
      <p:cxnSp>
        <p:nvCxnSpPr>
          <p:cNvPr id="95" name="Google Shape;95;p17"/>
          <p:cNvCxnSpPr>
            <a:stCxn id="88" idx="2"/>
            <a:endCxn id="89" idx="0"/>
          </p:cNvCxnSpPr>
          <p:nvPr/>
        </p:nvCxnSpPr>
        <p:spPr>
          <a:xfrm>
            <a:off x="2068100" y="1439825"/>
            <a:ext cx="0" cy="277200"/>
          </a:xfrm>
          <a:prstGeom prst="straightConnector1">
            <a:avLst/>
          </a:prstGeom>
          <a:noFill/>
          <a:ln cap="flat" cmpd="sng" w="19050">
            <a:solidFill>
              <a:srgbClr val="44546A"/>
            </a:solidFill>
            <a:prstDash val="solid"/>
            <a:round/>
            <a:headEnd len="med" w="med" type="none"/>
            <a:tailEnd len="med" w="med" type="triangle"/>
          </a:ln>
        </p:spPr>
      </p:cxnSp>
      <p:cxnSp>
        <p:nvCxnSpPr>
          <p:cNvPr id="96" name="Google Shape;96;p17"/>
          <p:cNvCxnSpPr>
            <a:stCxn id="89" idx="2"/>
            <a:endCxn id="90" idx="0"/>
          </p:cNvCxnSpPr>
          <p:nvPr/>
        </p:nvCxnSpPr>
        <p:spPr>
          <a:xfrm>
            <a:off x="2068100" y="2621275"/>
            <a:ext cx="8100" cy="277200"/>
          </a:xfrm>
          <a:prstGeom prst="straightConnector1">
            <a:avLst/>
          </a:prstGeom>
          <a:noFill/>
          <a:ln cap="flat" cmpd="sng" w="19050">
            <a:solidFill>
              <a:srgbClr val="44546A"/>
            </a:solidFill>
            <a:prstDash val="solid"/>
            <a:round/>
            <a:headEnd len="med" w="med" type="none"/>
            <a:tailEnd len="med" w="med" type="triangle"/>
          </a:ln>
        </p:spPr>
      </p:cxnSp>
      <p:cxnSp>
        <p:nvCxnSpPr>
          <p:cNvPr id="97" name="Google Shape;97;p17"/>
          <p:cNvCxnSpPr>
            <a:stCxn id="90" idx="2"/>
            <a:endCxn id="91" idx="0"/>
          </p:cNvCxnSpPr>
          <p:nvPr/>
        </p:nvCxnSpPr>
        <p:spPr>
          <a:xfrm>
            <a:off x="2076302" y="3821915"/>
            <a:ext cx="842700" cy="280500"/>
          </a:xfrm>
          <a:prstGeom prst="straightConnector1">
            <a:avLst/>
          </a:prstGeom>
          <a:noFill/>
          <a:ln cap="flat" cmpd="sng" w="19050">
            <a:solidFill>
              <a:srgbClr val="44546A"/>
            </a:solidFill>
            <a:prstDash val="solid"/>
            <a:round/>
            <a:headEnd len="med" w="med" type="none"/>
            <a:tailEnd len="med" w="med" type="triangle"/>
          </a:ln>
        </p:spPr>
      </p:cxnSp>
      <p:cxnSp>
        <p:nvCxnSpPr>
          <p:cNvPr id="98" name="Google Shape;98;p17"/>
          <p:cNvCxnSpPr>
            <a:stCxn id="91" idx="3"/>
            <a:endCxn id="93" idx="1"/>
          </p:cNvCxnSpPr>
          <p:nvPr/>
        </p:nvCxnSpPr>
        <p:spPr>
          <a:xfrm>
            <a:off x="4291802" y="4564042"/>
            <a:ext cx="797100" cy="0"/>
          </a:xfrm>
          <a:prstGeom prst="straightConnector1">
            <a:avLst/>
          </a:prstGeom>
          <a:noFill/>
          <a:ln cap="flat" cmpd="sng" w="19050">
            <a:solidFill>
              <a:srgbClr val="44546A"/>
            </a:solidFill>
            <a:prstDash val="solid"/>
            <a:round/>
            <a:headEnd len="med" w="med" type="none"/>
            <a:tailEnd len="med" w="med" type="triangle"/>
          </a:ln>
        </p:spPr>
      </p:cxnSp>
      <p:cxnSp>
        <p:nvCxnSpPr>
          <p:cNvPr id="99" name="Google Shape;99;p17"/>
          <p:cNvCxnSpPr>
            <a:stCxn id="93" idx="0"/>
            <a:endCxn id="92" idx="2"/>
          </p:cNvCxnSpPr>
          <p:nvPr/>
        </p:nvCxnSpPr>
        <p:spPr>
          <a:xfrm rot="10800000">
            <a:off x="6461584" y="3587544"/>
            <a:ext cx="0" cy="514800"/>
          </a:xfrm>
          <a:prstGeom prst="straightConnector1">
            <a:avLst/>
          </a:prstGeom>
          <a:noFill/>
          <a:ln cap="flat" cmpd="sng" w="19050">
            <a:solidFill>
              <a:srgbClr val="44546A"/>
            </a:solidFill>
            <a:prstDash val="solid"/>
            <a:round/>
            <a:headEnd len="med" w="med" type="none"/>
            <a:tailEnd len="med" w="med" type="triangle"/>
          </a:ln>
        </p:spPr>
      </p:cxnSp>
      <p:sp>
        <p:nvSpPr>
          <p:cNvPr id="100" name="Google Shape;100;p17"/>
          <p:cNvSpPr txBox="1"/>
          <p:nvPr/>
        </p:nvSpPr>
        <p:spPr>
          <a:xfrm rot="-852449">
            <a:off x="3684698" y="2818087"/>
            <a:ext cx="1168542" cy="36766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ITERATE</a:t>
            </a:r>
            <a:endParaRPr b="1"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estimate error in this way?</a:t>
            </a:r>
            <a:endParaRPr/>
          </a:p>
        </p:txBody>
      </p:sp>
      <p:sp>
        <p:nvSpPr>
          <p:cNvPr id="106" name="Google Shape;106;p18"/>
          <p:cNvSpPr txBox="1"/>
          <p:nvPr>
            <p:ph idx="1" type="body"/>
          </p:nvPr>
        </p:nvSpPr>
        <p:spPr>
          <a:xfrm>
            <a:off x="311700" y="2295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length </a:t>
            </a:r>
            <a:r>
              <a:rPr lang="en"/>
              <a:t>measurement</a:t>
            </a:r>
            <a:r>
              <a:rPr lang="en"/>
              <a:t> has the potential to introduce error</a:t>
            </a:r>
            <a:endParaRPr/>
          </a:p>
          <a:p>
            <a:pPr indent="-342900" lvl="0" marL="457200" rtl="0" algn="l">
              <a:spcBef>
                <a:spcPts val="0"/>
              </a:spcBef>
              <a:spcAft>
                <a:spcPts val="0"/>
              </a:spcAft>
              <a:buSzPts val="1800"/>
              <a:buChar char="●"/>
            </a:pPr>
            <a:r>
              <a:rPr lang="en"/>
              <a:t>Combining length estimates may cancel or compound this error → error distribution</a:t>
            </a:r>
            <a:endParaRPr/>
          </a:p>
          <a:p>
            <a:pPr indent="-342900" lvl="0" marL="457200" rtl="0" algn="l">
              <a:spcBef>
                <a:spcPts val="0"/>
              </a:spcBef>
              <a:spcAft>
                <a:spcPts val="0"/>
              </a:spcAft>
              <a:buSzPts val="1800"/>
              <a:buChar char="●"/>
            </a:pPr>
            <a:r>
              <a:rPr lang="en"/>
              <a:t>If we can estimate a stable stochastic term for this error, we can add noise to GTM growth increment parameter</a:t>
            </a:r>
            <a:endParaRPr/>
          </a:p>
          <a:p>
            <a:pPr indent="-342900" lvl="0" marL="457200" rtl="0" algn="l">
              <a:spcBef>
                <a:spcPts val="0"/>
              </a:spcBef>
              <a:spcAft>
                <a:spcPts val="0"/>
              </a:spcAft>
              <a:buSzPts val="1800"/>
              <a:buChar char="●"/>
            </a:pPr>
            <a:r>
              <a:rPr lang="en"/>
              <a:t>Running the assessment model with and without this additional noise can inform as to the level of compound measurement bias and its impact on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low growth measurements</a:t>
            </a:r>
            <a:endParaRPr/>
          </a:p>
        </p:txBody>
      </p:sp>
      <p:sp>
        <p:nvSpPr>
          <p:cNvPr id="112" name="Google Shape;112;p19"/>
          <p:cNvSpPr txBox="1"/>
          <p:nvPr>
            <p:ph idx="1" type="body"/>
          </p:nvPr>
        </p:nvSpPr>
        <p:spPr>
          <a:xfrm>
            <a:off x="159300" y="1152475"/>
            <a:ext cx="298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Low growth measurements are not normally distributed due to the discrete structure of observer measurements. </a:t>
            </a:r>
            <a:endParaRPr/>
          </a:p>
          <a:p>
            <a:pPr indent="0" lvl="0" marL="0" rtl="0" algn="l">
              <a:spcBef>
                <a:spcPts val="1200"/>
              </a:spcBef>
              <a:spcAft>
                <a:spcPts val="1200"/>
              </a:spcAft>
              <a:buNone/>
            </a:pPr>
            <a:r>
              <a:rPr lang="en"/>
              <a:t>Confirmed with Shapiro-Wilk. </a:t>
            </a:r>
            <a:endParaRPr/>
          </a:p>
        </p:txBody>
      </p:sp>
      <p:pic>
        <p:nvPicPr>
          <p:cNvPr id="113" name="Google Shape;113;p19"/>
          <p:cNvPicPr preferRelativeResize="0"/>
          <p:nvPr/>
        </p:nvPicPr>
        <p:blipFill>
          <a:blip r:embed="rId3">
            <a:alphaModFix/>
          </a:blip>
          <a:stretch>
            <a:fillRect/>
          </a:stretch>
        </p:blipFill>
        <p:spPr>
          <a:xfrm>
            <a:off x="3111200" y="1017725"/>
            <a:ext cx="6032799" cy="3381476"/>
          </a:xfrm>
          <a:prstGeom prst="rect">
            <a:avLst/>
          </a:prstGeom>
          <a:noFill/>
          <a:ln>
            <a:noFill/>
          </a:ln>
        </p:spPr>
      </p:pic>
      <p:pic>
        <p:nvPicPr>
          <p:cNvPr id="114" name="Google Shape;114;p19"/>
          <p:cNvPicPr preferRelativeResize="0"/>
          <p:nvPr/>
        </p:nvPicPr>
        <p:blipFill>
          <a:blip r:embed="rId4">
            <a:alphaModFix/>
          </a:blip>
          <a:stretch>
            <a:fillRect/>
          </a:stretch>
        </p:blipFill>
        <p:spPr>
          <a:xfrm>
            <a:off x="3035000" y="1011976"/>
            <a:ext cx="6134555" cy="338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normal vector, discretization and the D-statistic</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Generate random normal, discretize to match growth data, compare distributions via KS D-statistic</a:t>
            </a:r>
            <a:endParaRPr/>
          </a:p>
        </p:txBody>
      </p:sp>
      <p:pic>
        <p:nvPicPr>
          <p:cNvPr id="121" name="Google Shape;121;p20"/>
          <p:cNvPicPr preferRelativeResize="0"/>
          <p:nvPr/>
        </p:nvPicPr>
        <p:blipFill>
          <a:blip r:embed="rId3">
            <a:alphaModFix/>
          </a:blip>
          <a:stretch>
            <a:fillRect/>
          </a:stretch>
        </p:blipFill>
        <p:spPr>
          <a:xfrm>
            <a:off x="0" y="1991506"/>
            <a:ext cx="4568425" cy="2518194"/>
          </a:xfrm>
          <a:prstGeom prst="rect">
            <a:avLst/>
          </a:prstGeom>
          <a:noFill/>
          <a:ln>
            <a:noFill/>
          </a:ln>
        </p:spPr>
      </p:pic>
      <p:pic>
        <p:nvPicPr>
          <p:cNvPr id="122" name="Google Shape;122;p20"/>
          <p:cNvPicPr preferRelativeResize="0"/>
          <p:nvPr/>
        </p:nvPicPr>
        <p:blipFill>
          <a:blip r:embed="rId4">
            <a:alphaModFix/>
          </a:blip>
          <a:stretch>
            <a:fillRect/>
          </a:stretch>
        </p:blipFill>
        <p:spPr>
          <a:xfrm>
            <a:off x="4580875" y="1991500"/>
            <a:ext cx="4568425" cy="2518200"/>
          </a:xfrm>
          <a:prstGeom prst="rect">
            <a:avLst/>
          </a:prstGeom>
          <a:noFill/>
          <a:ln>
            <a:noFill/>
          </a:ln>
        </p:spPr>
      </p:pic>
      <p:cxnSp>
        <p:nvCxnSpPr>
          <p:cNvPr id="123" name="Google Shape;123;p20"/>
          <p:cNvCxnSpPr/>
          <p:nvPr/>
        </p:nvCxnSpPr>
        <p:spPr>
          <a:xfrm>
            <a:off x="3518650" y="3195450"/>
            <a:ext cx="2188800" cy="0"/>
          </a:xfrm>
          <a:prstGeom prst="straightConnector1">
            <a:avLst/>
          </a:prstGeom>
          <a:noFill/>
          <a:ln cap="flat" cmpd="sng" w="38100">
            <a:solidFill>
              <a:srgbClr val="6D9EEB"/>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normal vector, discretization and the D-statistic</a:t>
            </a:r>
            <a:endParaRPr/>
          </a:p>
        </p:txBody>
      </p:sp>
      <p:pic>
        <p:nvPicPr>
          <p:cNvPr id="129" name="Google Shape;129;p21"/>
          <p:cNvPicPr preferRelativeResize="0"/>
          <p:nvPr/>
        </p:nvPicPr>
        <p:blipFill>
          <a:blip r:embed="rId3">
            <a:alphaModFix/>
          </a:blip>
          <a:stretch>
            <a:fillRect/>
          </a:stretch>
        </p:blipFill>
        <p:spPr>
          <a:xfrm>
            <a:off x="668350" y="1017726"/>
            <a:ext cx="7298600" cy="4090974"/>
          </a:xfrm>
          <a:prstGeom prst="rect">
            <a:avLst/>
          </a:prstGeom>
          <a:noFill/>
          <a:ln>
            <a:noFill/>
          </a:ln>
        </p:spPr>
      </p:pic>
      <p:cxnSp>
        <p:nvCxnSpPr>
          <p:cNvPr id="130" name="Google Shape;130;p21"/>
          <p:cNvCxnSpPr/>
          <p:nvPr/>
        </p:nvCxnSpPr>
        <p:spPr>
          <a:xfrm>
            <a:off x="3363050" y="4038275"/>
            <a:ext cx="0" cy="259500"/>
          </a:xfrm>
          <a:prstGeom prst="straightConnector1">
            <a:avLst/>
          </a:prstGeom>
          <a:noFill/>
          <a:ln cap="flat" cmpd="sng" w="38100">
            <a:solidFill>
              <a:srgbClr val="FF0000"/>
            </a:solidFill>
            <a:prstDash val="solid"/>
            <a:round/>
            <a:headEnd len="med" w="med" type="none"/>
            <a:tailEnd len="med" w="med" type="none"/>
          </a:ln>
        </p:spPr>
      </p:cxnSp>
      <p:cxnSp>
        <p:nvCxnSpPr>
          <p:cNvPr id="131" name="Google Shape;131;p21"/>
          <p:cNvCxnSpPr/>
          <p:nvPr/>
        </p:nvCxnSpPr>
        <p:spPr>
          <a:xfrm>
            <a:off x="2208575" y="3533625"/>
            <a:ext cx="1094400" cy="656700"/>
          </a:xfrm>
          <a:prstGeom prst="straightConnector1">
            <a:avLst/>
          </a:prstGeom>
          <a:noFill/>
          <a:ln cap="flat" cmpd="sng" w="19050">
            <a:solidFill>
              <a:schemeClr val="dk2"/>
            </a:solidFill>
            <a:prstDash val="solid"/>
            <a:round/>
            <a:headEnd len="med" w="med" type="none"/>
            <a:tailEnd len="med" w="med" type="triangle"/>
          </a:ln>
        </p:spPr>
      </p:cxnSp>
      <p:sp>
        <p:nvSpPr>
          <p:cNvPr id="132" name="Google Shape;132;p21"/>
          <p:cNvSpPr txBox="1"/>
          <p:nvPr/>
        </p:nvSpPr>
        <p:spPr>
          <a:xfrm>
            <a:off x="1511425" y="3201275"/>
            <a:ext cx="11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D-Statistic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