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8591"/>
    <a:srgbClr val="DC4405"/>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51"/>
    <p:restoredTop sz="89169" autoAdjust="0"/>
  </p:normalViewPr>
  <p:slideViewPr>
    <p:cSldViewPr snapToGrid="0" snapToObjects="1">
      <p:cViewPr>
        <p:scale>
          <a:sx n="22" d="100"/>
          <a:sy n="22" d="100"/>
        </p:scale>
        <p:origin x="144" y="-29"/>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3/4/2020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423316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2" name="Rectangle 3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6"/>
          <p:cNvSpPr txBox="1">
            <a:spLocks/>
          </p:cNvSpPr>
          <p:nvPr/>
        </p:nvSpPr>
        <p:spPr>
          <a:xfrm>
            <a:off x="12292014" y="21311936"/>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enclosure</a:t>
            </a:r>
          </a:p>
        </p:txBody>
      </p:sp>
      <p:sp>
        <p:nvSpPr>
          <p:cNvPr id="6" name="Text Placeholder 16"/>
          <p:cNvSpPr txBox="1">
            <a:spLocks/>
          </p:cNvSpPr>
          <p:nvPr/>
        </p:nvSpPr>
        <p:spPr>
          <a:xfrm>
            <a:off x="22310496" y="2514431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Sensors</a:t>
            </a:r>
          </a:p>
        </p:txBody>
      </p:sp>
      <p:sp>
        <p:nvSpPr>
          <p:cNvPr id="7" name="Text Placeholder 18"/>
          <p:cNvSpPr txBox="1">
            <a:spLocks/>
          </p:cNvSpPr>
          <p:nvPr/>
        </p:nvSpPr>
        <p:spPr>
          <a:xfrm>
            <a:off x="12292014" y="22213936"/>
            <a:ext cx="9418320" cy="4325608"/>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enclosure was designed in SOLIDWORKS and 3D printed. It was designed so that all electronics can be easily accessed but are also protected. The front panel can be easily taken off to access the ultrasonic sensors and the underside includes a 9V battery holder so that replacing batteries is trivial. The hinged walls can be moved for modifying the inside of the robot but also keeps the inside protected. Lastly, spots for the on/off switch and start button were included so that it’s user friendly</a:t>
            </a:r>
          </a:p>
        </p:txBody>
      </p:sp>
      <p:sp>
        <p:nvSpPr>
          <p:cNvPr id="8" name="Text Placeholder 16"/>
          <p:cNvSpPr txBox="1">
            <a:spLocks/>
          </p:cNvSpPr>
          <p:nvPr/>
        </p:nvSpPr>
        <p:spPr>
          <a:xfrm>
            <a:off x="1964266" y="3260022"/>
            <a:ext cx="8158690" cy="1329595"/>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Verdana Regular" charset="0"/>
              </a:rPr>
              <a:t>Objectives for Sumo robot</a:t>
            </a:r>
          </a:p>
        </p:txBody>
      </p:sp>
      <p:sp>
        <p:nvSpPr>
          <p:cNvPr id="9" name="Text Placeholder 18"/>
          <p:cNvSpPr txBox="1">
            <a:spLocks/>
          </p:cNvSpPr>
          <p:nvPr/>
        </p:nvSpPr>
        <p:spPr>
          <a:xfrm>
            <a:off x="1778000" y="4812996"/>
            <a:ext cx="8126412" cy="8301055"/>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514350" indent="-514350">
              <a:spcAft>
                <a:spcPts val="1200"/>
              </a:spcAft>
              <a:buFont typeface="+mj-lt"/>
              <a:buAutoNum type="arabicPeriod"/>
            </a:pPr>
            <a:r>
              <a:rPr lang="en-US" dirty="0">
                <a:solidFill>
                  <a:schemeClr val="bg1"/>
                </a:solidFill>
                <a:latin typeface="Verdana" charset="0"/>
                <a:ea typeface="Verdana" charset="0"/>
                <a:cs typeface="Verdana" charset="0"/>
              </a:rPr>
              <a:t>Must be able to push an object out of the ring 9 out of 10 times without human intervention.</a:t>
            </a:r>
          </a:p>
          <a:p>
            <a:pPr marL="514350" indent="-514350">
              <a:spcAft>
                <a:spcPts val="1200"/>
              </a:spcAft>
              <a:buFont typeface="+mj-lt"/>
              <a:buAutoNum type="arabicPeriod"/>
            </a:pPr>
            <a:r>
              <a:rPr lang="en-US" dirty="0">
                <a:solidFill>
                  <a:schemeClr val="bg1"/>
                </a:solidFill>
                <a:latin typeface="Verdana" charset="0"/>
                <a:ea typeface="Verdana" charset="0"/>
                <a:cs typeface="Verdana" charset="0"/>
              </a:rPr>
              <a:t>User must be able to read values for each sensor, such as the infrared and ultrasonic sensors.</a:t>
            </a:r>
          </a:p>
          <a:p>
            <a:pPr marL="514350" indent="-514350">
              <a:spcAft>
                <a:spcPts val="1200"/>
              </a:spcAft>
              <a:buFont typeface="+mj-lt"/>
              <a:buAutoNum type="arabicPeriod"/>
            </a:pPr>
            <a:r>
              <a:rPr lang="en-US" dirty="0">
                <a:solidFill>
                  <a:schemeClr val="bg1"/>
                </a:solidFill>
                <a:latin typeface="Verdana" charset="0"/>
                <a:ea typeface="Verdana" charset="0"/>
                <a:cs typeface="Verdana" charset="0"/>
              </a:rPr>
              <a:t>Must be between 475 and 500 grams.</a:t>
            </a:r>
          </a:p>
          <a:p>
            <a:pPr marL="514350" indent="-514350">
              <a:spcAft>
                <a:spcPts val="1200"/>
              </a:spcAft>
              <a:buFont typeface="+mj-lt"/>
              <a:buAutoNum type="arabicPeriod"/>
            </a:pPr>
            <a:r>
              <a:rPr lang="en-US" dirty="0">
                <a:solidFill>
                  <a:schemeClr val="bg1"/>
                </a:solidFill>
                <a:latin typeface="Verdana" charset="0"/>
                <a:ea typeface="Verdana" charset="0"/>
                <a:cs typeface="Verdana" charset="0"/>
              </a:rPr>
              <a:t>Must be able to move 15 minutes on a continuous charge.</a:t>
            </a:r>
          </a:p>
          <a:p>
            <a:pPr marL="514350" indent="-514350">
              <a:spcAft>
                <a:spcPts val="1200"/>
              </a:spcAft>
              <a:buFont typeface="+mj-lt"/>
              <a:buAutoNum type="arabicPeriod"/>
            </a:pPr>
            <a:r>
              <a:rPr lang="en-US" dirty="0">
                <a:solidFill>
                  <a:schemeClr val="bg1"/>
                </a:solidFill>
                <a:latin typeface="Verdana" charset="0"/>
                <a:ea typeface="Verdana" charset="0"/>
                <a:cs typeface="Verdana" charset="0"/>
              </a:rPr>
              <a:t>Wires must be grouped with split loom or other wiring organization. All wires will be secured to the frame and no cardboard or tape will be visible.</a:t>
            </a:r>
          </a:p>
          <a:p>
            <a:pPr marL="514350" indent="-514350">
              <a:spcAft>
                <a:spcPts val="1200"/>
              </a:spcAft>
              <a:buFont typeface="+mj-lt"/>
              <a:buAutoNum type="arabicPeriod"/>
            </a:pPr>
            <a:r>
              <a:rPr lang="en-US" dirty="0">
                <a:solidFill>
                  <a:schemeClr val="bg1"/>
                </a:solidFill>
                <a:latin typeface="Verdana" charset="0"/>
                <a:ea typeface="Verdana" charset="0"/>
                <a:cs typeface="Verdana" charset="0"/>
              </a:rPr>
              <a:t>Must push the object out of the ring in under 45 seconds.</a:t>
            </a:r>
          </a:p>
          <a:p>
            <a:pPr marL="514350" indent="-514350">
              <a:spcAft>
                <a:spcPts val="1200"/>
              </a:spcAft>
              <a:buFont typeface="+mj-lt"/>
              <a:buAutoNum type="arabicPeriod"/>
            </a:pPr>
            <a:r>
              <a:rPr lang="en-US" dirty="0">
                <a:solidFill>
                  <a:schemeClr val="bg1"/>
                </a:solidFill>
                <a:latin typeface="Verdana" charset="0"/>
                <a:ea typeface="Verdana" charset="0"/>
                <a:cs typeface="Verdana" charset="0"/>
              </a:rPr>
              <a:t>Must have an option to be remotely operated by a user.</a:t>
            </a:r>
          </a:p>
        </p:txBody>
      </p:sp>
      <p:sp>
        <p:nvSpPr>
          <p:cNvPr id="10" name="Title 1"/>
          <p:cNvSpPr txBox="1">
            <a:spLocks/>
          </p:cNvSpPr>
          <p:nvPr/>
        </p:nvSpPr>
        <p:spPr>
          <a:xfrm>
            <a:off x="11049000" y="2887355"/>
            <a:ext cx="21640800" cy="3851283"/>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00" dirty="0">
                <a:solidFill>
                  <a:srgbClr val="E05529"/>
                </a:solidFill>
                <a:latin typeface="Impact" charset="0"/>
                <a:ea typeface="Impact" charset="0"/>
                <a:cs typeface="Impact" charset="0"/>
              </a:rPr>
              <a:t>Designing An Autonomous, Remotely Operated Sumo Robot</a:t>
            </a:r>
          </a:p>
        </p:txBody>
      </p:sp>
      <p:sp>
        <p:nvSpPr>
          <p:cNvPr id="11" name="Subtitle 2"/>
          <p:cNvSpPr txBox="1">
            <a:spLocks/>
          </p:cNvSpPr>
          <p:nvPr/>
        </p:nvSpPr>
        <p:spPr>
          <a:xfrm>
            <a:off x="11484588" y="6496910"/>
            <a:ext cx="20786112" cy="2462685"/>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b="1" u="sng" dirty="0">
                <a:latin typeface="Georgia" charset="0"/>
                <a:ea typeface="Georgia" charset="0"/>
                <a:cs typeface="Georgia" charset="0"/>
              </a:rPr>
              <a:t>Everett Brandt</a:t>
            </a:r>
            <a:r>
              <a:rPr lang="en-US" b="1" dirty="0">
                <a:latin typeface="Georgia" charset="0"/>
                <a:ea typeface="Georgia" charset="0"/>
                <a:cs typeface="Georgia" charset="0"/>
              </a:rPr>
              <a:t>, </a:t>
            </a:r>
            <a:r>
              <a:rPr lang="en-US" b="1" u="sng" dirty="0" err="1">
                <a:latin typeface="Georgia" charset="0"/>
                <a:ea typeface="Georgia" charset="0"/>
                <a:cs typeface="Georgia" charset="0"/>
              </a:rPr>
              <a:t>Karsen</a:t>
            </a:r>
            <a:r>
              <a:rPr lang="en-US" b="1" u="sng" dirty="0">
                <a:latin typeface="Georgia" charset="0"/>
                <a:ea typeface="Georgia" charset="0"/>
                <a:cs typeface="Georgia" charset="0"/>
              </a:rPr>
              <a:t> </a:t>
            </a:r>
            <a:r>
              <a:rPr lang="en-US" b="1" u="sng" dirty="0" err="1">
                <a:latin typeface="Georgia" charset="0"/>
                <a:ea typeface="Georgia" charset="0"/>
                <a:cs typeface="Georgia" charset="0"/>
              </a:rPr>
              <a:t>Burson</a:t>
            </a:r>
            <a:r>
              <a:rPr lang="en-US" b="1" dirty="0">
                <a:latin typeface="Georgia" charset="0"/>
                <a:ea typeface="Georgia" charset="0"/>
                <a:cs typeface="Georgia" charset="0"/>
              </a:rPr>
              <a:t>, Matthew Shuman, Rachael Cate PhD</a:t>
            </a:r>
          </a:p>
        </p:txBody>
      </p:sp>
      <p:sp>
        <p:nvSpPr>
          <p:cNvPr id="12" name="Text Placeholder 16"/>
          <p:cNvSpPr txBox="1">
            <a:spLocks/>
          </p:cNvSpPr>
          <p:nvPr/>
        </p:nvSpPr>
        <p:spPr>
          <a:xfrm>
            <a:off x="33709399" y="3052302"/>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group Members</a:t>
            </a:r>
          </a:p>
        </p:txBody>
      </p:sp>
      <p:sp>
        <p:nvSpPr>
          <p:cNvPr id="13" name="Text Placeholder 18"/>
          <p:cNvSpPr txBox="1">
            <a:spLocks/>
          </p:cNvSpPr>
          <p:nvPr/>
        </p:nvSpPr>
        <p:spPr>
          <a:xfrm>
            <a:off x="33761313" y="9094858"/>
            <a:ext cx="3610191" cy="436017"/>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sz="3200" dirty="0">
                <a:latin typeface="Verdana Regular" charset="0"/>
              </a:rPr>
              <a:t>Everett Brandt</a:t>
            </a:r>
          </a:p>
        </p:txBody>
      </p:sp>
      <p:pic>
        <p:nvPicPr>
          <p:cNvPr id="23" name="Picture 22" descr="Everett Brandt&#10;">
            <a:extLst>
              <a:ext uri="{FF2B5EF4-FFF2-40B4-BE49-F238E27FC236}">
                <a16:creationId xmlns:a16="http://schemas.microsoft.com/office/drawing/2014/main" id="{F3B9B0A8-CF2C-476F-989B-50A81DB18CE1}"/>
              </a:ext>
            </a:extLst>
          </p:cNvPr>
          <p:cNvPicPr>
            <a:picLocks noChangeAspect="1"/>
          </p:cNvPicPr>
          <p:nvPr/>
        </p:nvPicPr>
        <p:blipFill>
          <a:blip r:embed="rId3"/>
          <a:stretch>
            <a:fillRect/>
          </a:stretch>
        </p:blipFill>
        <p:spPr>
          <a:xfrm>
            <a:off x="33834388" y="3967369"/>
            <a:ext cx="3610191" cy="4813588"/>
          </a:xfrm>
          <a:prstGeom prst="rect">
            <a:avLst/>
          </a:prstGeom>
        </p:spPr>
      </p:pic>
      <p:sp>
        <p:nvSpPr>
          <p:cNvPr id="26" name="Text Placeholder 18">
            <a:extLst>
              <a:ext uri="{FF2B5EF4-FFF2-40B4-BE49-F238E27FC236}">
                <a16:creationId xmlns:a16="http://schemas.microsoft.com/office/drawing/2014/main" id="{5E93CB71-F155-4213-B04D-90C1F2D057EB}"/>
              </a:ext>
            </a:extLst>
          </p:cNvPr>
          <p:cNvSpPr txBox="1">
            <a:spLocks/>
          </p:cNvSpPr>
          <p:nvPr/>
        </p:nvSpPr>
        <p:spPr>
          <a:xfrm>
            <a:off x="38510337" y="9028223"/>
            <a:ext cx="3830351" cy="436017"/>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sz="3200" dirty="0" err="1">
                <a:latin typeface="Verdana Regular" charset="0"/>
              </a:rPr>
              <a:t>Karsen</a:t>
            </a:r>
            <a:r>
              <a:rPr lang="en-US" sz="3200" dirty="0">
                <a:latin typeface="Verdana Regular" charset="0"/>
              </a:rPr>
              <a:t> </a:t>
            </a:r>
            <a:r>
              <a:rPr lang="en-US" sz="3200" dirty="0" err="1">
                <a:latin typeface="Verdana Regular" charset="0"/>
              </a:rPr>
              <a:t>Bursen</a:t>
            </a:r>
            <a:endParaRPr lang="en-US" sz="3200" dirty="0">
              <a:latin typeface="Verdana Regular" charset="0"/>
            </a:endParaRPr>
          </a:p>
        </p:txBody>
      </p:sp>
      <p:sp>
        <p:nvSpPr>
          <p:cNvPr id="28" name="Text Placeholder 16">
            <a:extLst>
              <a:ext uri="{FF2B5EF4-FFF2-40B4-BE49-F238E27FC236}">
                <a16:creationId xmlns:a16="http://schemas.microsoft.com/office/drawing/2014/main" id="{DF070B90-34E8-491E-A37F-968E81DFBB4E}"/>
              </a:ext>
            </a:extLst>
          </p:cNvPr>
          <p:cNvSpPr txBox="1">
            <a:spLocks/>
          </p:cNvSpPr>
          <p:nvPr/>
        </p:nvSpPr>
        <p:spPr>
          <a:xfrm>
            <a:off x="22319527" y="21027699"/>
            <a:ext cx="9418320" cy="1329595"/>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Printed Circuit Board and Microcontroller</a:t>
            </a:r>
          </a:p>
        </p:txBody>
      </p:sp>
      <p:pic>
        <p:nvPicPr>
          <p:cNvPr id="30" name="Picture 29" descr="A picture containing toy, indoor, sitting, table&#10;&#10;Description automatically generated">
            <a:extLst>
              <a:ext uri="{FF2B5EF4-FFF2-40B4-BE49-F238E27FC236}">
                <a16:creationId xmlns:a16="http://schemas.microsoft.com/office/drawing/2014/main" id="{E01970B7-5560-4505-9D83-7239C85BA59C}"/>
              </a:ext>
            </a:extLst>
          </p:cNvPr>
          <p:cNvPicPr>
            <a:picLocks noChangeAspect="1"/>
          </p:cNvPicPr>
          <p:nvPr/>
        </p:nvPicPr>
        <p:blipFill>
          <a:blip r:embed="rId4"/>
          <a:stretch>
            <a:fillRect/>
          </a:stretch>
        </p:blipFill>
        <p:spPr>
          <a:xfrm>
            <a:off x="21945600" y="9421999"/>
            <a:ext cx="10600894" cy="9416752"/>
          </a:xfrm>
          <a:prstGeom prst="rect">
            <a:avLst/>
          </a:prstGeom>
        </p:spPr>
      </p:pic>
      <p:pic>
        <p:nvPicPr>
          <p:cNvPr id="32" name="Picture 31" descr="A close up of a device&#10;&#10;Description automatically generated">
            <a:extLst>
              <a:ext uri="{FF2B5EF4-FFF2-40B4-BE49-F238E27FC236}">
                <a16:creationId xmlns:a16="http://schemas.microsoft.com/office/drawing/2014/main" id="{75DBAB38-7F82-41FC-B68D-9C30AF360CE1}"/>
              </a:ext>
            </a:extLst>
          </p:cNvPr>
          <p:cNvPicPr>
            <a:picLocks noChangeAspect="1"/>
          </p:cNvPicPr>
          <p:nvPr/>
        </p:nvPicPr>
        <p:blipFill>
          <a:blip r:embed="rId5"/>
          <a:stretch>
            <a:fillRect/>
          </a:stretch>
        </p:blipFill>
        <p:spPr>
          <a:xfrm>
            <a:off x="11922738" y="9421999"/>
            <a:ext cx="9434951" cy="8786131"/>
          </a:xfrm>
          <a:prstGeom prst="rect">
            <a:avLst/>
          </a:prstGeom>
        </p:spPr>
      </p:pic>
      <p:pic>
        <p:nvPicPr>
          <p:cNvPr id="34" name="Picture 33" descr="A person posing for a picture&#10;&#10;Description automatically generated">
            <a:extLst>
              <a:ext uri="{FF2B5EF4-FFF2-40B4-BE49-F238E27FC236}">
                <a16:creationId xmlns:a16="http://schemas.microsoft.com/office/drawing/2014/main" id="{C66CDCA9-98C4-4C39-983F-B76D871C7B77}"/>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38635272" y="3924819"/>
            <a:ext cx="3497789" cy="4813588"/>
          </a:xfrm>
          <a:prstGeom prst="rect">
            <a:avLst/>
          </a:prstGeom>
        </p:spPr>
      </p:pic>
      <p:sp>
        <p:nvSpPr>
          <p:cNvPr id="35" name="Text Placeholder 16">
            <a:extLst>
              <a:ext uri="{FF2B5EF4-FFF2-40B4-BE49-F238E27FC236}">
                <a16:creationId xmlns:a16="http://schemas.microsoft.com/office/drawing/2014/main" id="{CF705AE0-B260-421A-A241-BBB4B57F50BA}"/>
              </a:ext>
            </a:extLst>
          </p:cNvPr>
          <p:cNvSpPr txBox="1">
            <a:spLocks/>
          </p:cNvSpPr>
          <p:nvPr/>
        </p:nvSpPr>
        <p:spPr>
          <a:xfrm>
            <a:off x="12365147" y="27098331"/>
            <a:ext cx="941832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OLED Display</a:t>
            </a:r>
          </a:p>
        </p:txBody>
      </p:sp>
      <p:sp>
        <p:nvSpPr>
          <p:cNvPr id="37" name="Text Placeholder 18">
            <a:extLst>
              <a:ext uri="{FF2B5EF4-FFF2-40B4-BE49-F238E27FC236}">
                <a16:creationId xmlns:a16="http://schemas.microsoft.com/office/drawing/2014/main" id="{3F2B448D-C6AF-42FC-A715-4BAB74D522BA}"/>
              </a:ext>
            </a:extLst>
          </p:cNvPr>
          <p:cNvSpPr txBox="1">
            <a:spLocks/>
          </p:cNvSpPr>
          <p:nvPr/>
        </p:nvSpPr>
        <p:spPr>
          <a:xfrm>
            <a:off x="22310496" y="25941535"/>
            <a:ext cx="9418320" cy="301755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An Infrared sensor is used to detect the edge of the ring. To give the robot vision, two ultrasonic sensor were mounted on the frame. These sensors send out an ultrasonic wave and the microcontroller times how long it takes for the wave to return. This is then converted into the distance of the nearest object.</a:t>
            </a:r>
          </a:p>
        </p:txBody>
      </p:sp>
      <p:sp>
        <p:nvSpPr>
          <p:cNvPr id="39" name="Text Placeholder 18">
            <a:extLst>
              <a:ext uri="{FF2B5EF4-FFF2-40B4-BE49-F238E27FC236}">
                <a16:creationId xmlns:a16="http://schemas.microsoft.com/office/drawing/2014/main" id="{6E01383F-F811-40D6-9C11-32D74FD5DC43}"/>
              </a:ext>
            </a:extLst>
          </p:cNvPr>
          <p:cNvSpPr txBox="1">
            <a:spLocks/>
          </p:cNvSpPr>
          <p:nvPr/>
        </p:nvSpPr>
        <p:spPr>
          <a:xfrm>
            <a:off x="22310496" y="22409220"/>
            <a:ext cx="9418320" cy="2581541"/>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A teensy 3.6 microcontroller was chosen as the microcontroller because of its small footprint, low cost, and programmability. A PCB shield was designed so that connections to each sensor/module can easily be completed and modified via JST connectors. </a:t>
            </a:r>
          </a:p>
        </p:txBody>
      </p:sp>
      <p:sp>
        <p:nvSpPr>
          <p:cNvPr id="40" name="Text Placeholder 18">
            <a:extLst>
              <a:ext uri="{FF2B5EF4-FFF2-40B4-BE49-F238E27FC236}">
                <a16:creationId xmlns:a16="http://schemas.microsoft.com/office/drawing/2014/main" id="{6B3CBA9D-936B-4A58-8286-C4ABEF4D2C40}"/>
              </a:ext>
            </a:extLst>
          </p:cNvPr>
          <p:cNvSpPr txBox="1">
            <a:spLocks/>
          </p:cNvSpPr>
          <p:nvPr/>
        </p:nvSpPr>
        <p:spPr>
          <a:xfrm>
            <a:off x="12420733" y="28028150"/>
            <a:ext cx="9418320" cy="3453574"/>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OLED helps satisfies the second engineering requirement and makes live debugging simple. It displays whether the program is in autonomous, user controlled, or idle mode. The values that the teensy reads from the sensors are also displayed so that we can verify whether they are working properly. Lastly, the logic is checked by displaying the current direction that the robot is travelling in.</a:t>
            </a:r>
          </a:p>
        </p:txBody>
      </p:sp>
      <p:sp>
        <p:nvSpPr>
          <p:cNvPr id="41" name="Text Placeholder 16">
            <a:extLst>
              <a:ext uri="{FF2B5EF4-FFF2-40B4-BE49-F238E27FC236}">
                <a16:creationId xmlns:a16="http://schemas.microsoft.com/office/drawing/2014/main" id="{8B531F8D-9EFB-4D3C-BC57-2361BA9044F7}"/>
              </a:ext>
            </a:extLst>
          </p:cNvPr>
          <p:cNvSpPr txBox="1">
            <a:spLocks/>
          </p:cNvSpPr>
          <p:nvPr/>
        </p:nvSpPr>
        <p:spPr>
          <a:xfrm>
            <a:off x="33617101" y="26383281"/>
            <a:ext cx="941832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Acknowledgements</a:t>
            </a:r>
          </a:p>
        </p:txBody>
      </p:sp>
      <p:sp>
        <p:nvSpPr>
          <p:cNvPr id="43" name="Text Placeholder 16">
            <a:extLst>
              <a:ext uri="{FF2B5EF4-FFF2-40B4-BE49-F238E27FC236}">
                <a16:creationId xmlns:a16="http://schemas.microsoft.com/office/drawing/2014/main" id="{1519EB23-98CD-4D22-8DD4-083515523DCD}"/>
              </a:ext>
            </a:extLst>
          </p:cNvPr>
          <p:cNvSpPr txBox="1">
            <a:spLocks/>
          </p:cNvSpPr>
          <p:nvPr/>
        </p:nvSpPr>
        <p:spPr>
          <a:xfrm>
            <a:off x="15522894" y="20023093"/>
            <a:ext cx="12374880" cy="914096"/>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ctr"/>
            <a:r>
              <a:rPr lang="en-US" sz="6600" b="1" dirty="0">
                <a:latin typeface="Georgia" panose="02040502050405020303" pitchFamily="18" charset="0"/>
              </a:rPr>
              <a:t>Design Elements</a:t>
            </a:r>
          </a:p>
        </p:txBody>
      </p:sp>
      <p:sp>
        <p:nvSpPr>
          <p:cNvPr id="44" name="Text Placeholder 16">
            <a:extLst>
              <a:ext uri="{FF2B5EF4-FFF2-40B4-BE49-F238E27FC236}">
                <a16:creationId xmlns:a16="http://schemas.microsoft.com/office/drawing/2014/main" id="{362957A0-633F-4F6C-8745-A45639D0D55A}"/>
              </a:ext>
            </a:extLst>
          </p:cNvPr>
          <p:cNvSpPr txBox="1">
            <a:spLocks/>
          </p:cNvSpPr>
          <p:nvPr/>
        </p:nvSpPr>
        <p:spPr>
          <a:xfrm>
            <a:off x="33761313" y="19358296"/>
            <a:ext cx="941832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Future Work</a:t>
            </a:r>
          </a:p>
        </p:txBody>
      </p:sp>
      <p:sp>
        <p:nvSpPr>
          <p:cNvPr id="46" name="Text Placeholder 16">
            <a:extLst>
              <a:ext uri="{FF2B5EF4-FFF2-40B4-BE49-F238E27FC236}">
                <a16:creationId xmlns:a16="http://schemas.microsoft.com/office/drawing/2014/main" id="{5BED26A2-1A8E-4CA1-814B-497967BF8CE8}"/>
              </a:ext>
            </a:extLst>
          </p:cNvPr>
          <p:cNvSpPr txBox="1">
            <a:spLocks/>
          </p:cNvSpPr>
          <p:nvPr/>
        </p:nvSpPr>
        <p:spPr>
          <a:xfrm>
            <a:off x="1682193" y="13433892"/>
            <a:ext cx="8158690" cy="1329595"/>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Verdana Regular" charset="0"/>
              </a:rPr>
              <a:t>Electronic Modules Purchased</a:t>
            </a:r>
          </a:p>
        </p:txBody>
      </p:sp>
      <p:sp>
        <p:nvSpPr>
          <p:cNvPr id="47" name="Text Placeholder 18">
            <a:extLst>
              <a:ext uri="{FF2B5EF4-FFF2-40B4-BE49-F238E27FC236}">
                <a16:creationId xmlns:a16="http://schemas.microsoft.com/office/drawing/2014/main" id="{A64438AF-9E3C-4826-82BF-5448BE929510}"/>
              </a:ext>
            </a:extLst>
          </p:cNvPr>
          <p:cNvSpPr txBox="1">
            <a:spLocks/>
          </p:cNvSpPr>
          <p:nvPr/>
        </p:nvSpPr>
        <p:spPr>
          <a:xfrm>
            <a:off x="33686537" y="20325711"/>
            <a:ext cx="9418320" cy="5633658"/>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While testing our robot, we realized that our design choices caused some limitations, such as the size, speed, usability, and battery life of the robot. Therefore, future changes should be made to optimize our design. To increase the speed, a camera with a computer vision package to locate the object would be much faster and more accurate than the ultrasonic sensors. To decrease the size,  custom servo driver boards will be designed that are smaller than our purchased boards. Instead of one infrared sensor, two infrared sensors placed on the furthest sides of the front panel would increase the accuracy of detecting the line. </a:t>
            </a:r>
          </a:p>
        </p:txBody>
      </p:sp>
      <p:sp>
        <p:nvSpPr>
          <p:cNvPr id="48" name="Text Placeholder 18">
            <a:extLst>
              <a:ext uri="{FF2B5EF4-FFF2-40B4-BE49-F238E27FC236}">
                <a16:creationId xmlns:a16="http://schemas.microsoft.com/office/drawing/2014/main" id="{88FBE279-A6E2-4497-AFE4-779CF7223A87}"/>
              </a:ext>
            </a:extLst>
          </p:cNvPr>
          <p:cNvSpPr txBox="1">
            <a:spLocks/>
          </p:cNvSpPr>
          <p:nvPr/>
        </p:nvSpPr>
        <p:spPr>
          <a:xfrm>
            <a:off x="33615844" y="27098331"/>
            <a:ext cx="9418320" cy="4761625"/>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This project could not have been completed without the help of others that advised and helped us complete the project. We would like to give special thanks to our instructors Matthew Shuman and Rachael Cate PhD for their continuous  guidance in the creation of the project. We would like to also thank Westley </a:t>
            </a:r>
            <a:r>
              <a:rPr lang="en-US" dirty="0" err="1">
                <a:latin typeface="Verdana Regular" charset="0"/>
              </a:rPr>
              <a:t>Wurscher</a:t>
            </a:r>
            <a:r>
              <a:rPr lang="en-US" dirty="0">
                <a:latin typeface="Verdana Regular" charset="0"/>
              </a:rPr>
              <a:t> for his feedback and advising on the documentation and usability of the robot. Lastly, we are grateful for Chris Sullivan for helping us design the frame and printing it out on his 3D printer.</a:t>
            </a:r>
          </a:p>
        </p:txBody>
      </p:sp>
      <p:sp>
        <p:nvSpPr>
          <p:cNvPr id="49" name="Text Placeholder 18">
            <a:extLst>
              <a:ext uri="{FF2B5EF4-FFF2-40B4-BE49-F238E27FC236}">
                <a16:creationId xmlns:a16="http://schemas.microsoft.com/office/drawing/2014/main" id="{8353B787-0E89-40E6-93DC-492DBE06A09E}"/>
              </a:ext>
            </a:extLst>
          </p:cNvPr>
          <p:cNvSpPr txBox="1">
            <a:spLocks/>
          </p:cNvSpPr>
          <p:nvPr/>
        </p:nvSpPr>
        <p:spPr>
          <a:xfrm>
            <a:off x="1747915" y="14883425"/>
            <a:ext cx="8126412" cy="3939540"/>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00000"/>
              </a:lnSpc>
              <a:spcAft>
                <a:spcPts val="1200"/>
              </a:spcAft>
            </a:pPr>
            <a:r>
              <a:rPr lang="en-US" dirty="0">
                <a:solidFill>
                  <a:schemeClr val="bg1"/>
                </a:solidFill>
                <a:latin typeface="Verdana" charset="0"/>
                <a:ea typeface="Verdana" charset="0"/>
                <a:cs typeface="Verdana" charset="0"/>
              </a:rPr>
              <a:t>HC-SR04 Ultrasonic Sensors – 2</a:t>
            </a:r>
          </a:p>
          <a:p>
            <a:pPr>
              <a:lnSpc>
                <a:spcPct val="100000"/>
              </a:lnSpc>
              <a:spcAft>
                <a:spcPts val="1200"/>
              </a:spcAft>
            </a:pPr>
            <a:r>
              <a:rPr lang="en-US" dirty="0">
                <a:solidFill>
                  <a:schemeClr val="bg1"/>
                </a:solidFill>
                <a:latin typeface="Verdana" charset="0"/>
                <a:ea typeface="Verdana" charset="0"/>
                <a:cs typeface="Verdana" charset="0"/>
              </a:rPr>
              <a:t>HC-05 Bluetooth Module – 1</a:t>
            </a:r>
          </a:p>
          <a:p>
            <a:pPr>
              <a:lnSpc>
                <a:spcPct val="100000"/>
              </a:lnSpc>
              <a:spcAft>
                <a:spcPts val="1200"/>
              </a:spcAft>
            </a:pPr>
            <a:r>
              <a:rPr lang="en-US" dirty="0" err="1">
                <a:solidFill>
                  <a:schemeClr val="bg1"/>
                </a:solidFill>
                <a:latin typeface="Verdana" charset="0"/>
                <a:ea typeface="Verdana" charset="0"/>
                <a:cs typeface="Verdana" charset="0"/>
              </a:rPr>
              <a:t>Daoki</a:t>
            </a:r>
            <a:r>
              <a:rPr lang="en-US" dirty="0">
                <a:solidFill>
                  <a:schemeClr val="bg1"/>
                </a:solidFill>
                <a:latin typeface="Verdana" charset="0"/>
                <a:ea typeface="Verdana" charset="0"/>
                <a:cs typeface="Verdana" charset="0"/>
              </a:rPr>
              <a:t> Infrared Sensor – 1</a:t>
            </a:r>
          </a:p>
          <a:p>
            <a:pPr>
              <a:lnSpc>
                <a:spcPct val="100000"/>
              </a:lnSpc>
              <a:spcAft>
                <a:spcPts val="1200"/>
              </a:spcAft>
            </a:pPr>
            <a:r>
              <a:rPr lang="en-US" dirty="0">
                <a:solidFill>
                  <a:schemeClr val="bg1"/>
                </a:solidFill>
                <a:latin typeface="Verdana" charset="0"/>
                <a:ea typeface="Verdana" charset="0"/>
                <a:cs typeface="Verdana" charset="0"/>
              </a:rPr>
              <a:t>Teensy 3.6 – 1</a:t>
            </a:r>
          </a:p>
          <a:p>
            <a:pPr>
              <a:lnSpc>
                <a:spcPct val="100000"/>
              </a:lnSpc>
              <a:spcAft>
                <a:spcPts val="1200"/>
              </a:spcAft>
            </a:pPr>
            <a:r>
              <a:rPr lang="en-US" dirty="0">
                <a:solidFill>
                  <a:schemeClr val="bg1"/>
                </a:solidFill>
                <a:latin typeface="Verdana" charset="0"/>
                <a:ea typeface="Verdana" charset="0"/>
                <a:cs typeface="Verdana" charset="0"/>
              </a:rPr>
              <a:t>L2989 Motor Drivers</a:t>
            </a:r>
          </a:p>
          <a:p>
            <a:pPr>
              <a:lnSpc>
                <a:spcPct val="100000"/>
              </a:lnSpc>
              <a:spcAft>
                <a:spcPts val="1200"/>
              </a:spcAft>
            </a:pPr>
            <a:r>
              <a:rPr lang="en-US" dirty="0">
                <a:solidFill>
                  <a:schemeClr val="bg1"/>
                </a:solidFill>
                <a:latin typeface="Verdana" charset="0"/>
                <a:ea typeface="Verdana" charset="0"/>
                <a:cs typeface="Verdana" charset="0"/>
              </a:rPr>
              <a:t>Tactile SPST Switch - 1</a:t>
            </a:r>
          </a:p>
          <a:p>
            <a:pPr>
              <a:lnSpc>
                <a:spcPct val="100000"/>
              </a:lnSpc>
              <a:spcAft>
                <a:spcPts val="1200"/>
              </a:spcAft>
            </a:pPr>
            <a:r>
              <a:rPr lang="en-US" dirty="0">
                <a:solidFill>
                  <a:schemeClr val="bg1"/>
                </a:solidFill>
                <a:latin typeface="Verdana" charset="0"/>
                <a:ea typeface="Verdana" charset="0"/>
                <a:cs typeface="Verdana" charset="0"/>
              </a:rPr>
              <a:t>9V Battery Holder with Switch</a:t>
            </a:r>
          </a:p>
        </p:txBody>
      </p:sp>
      <p:sp>
        <p:nvSpPr>
          <p:cNvPr id="31" name="Text Placeholder 18">
            <a:extLst>
              <a:ext uri="{FF2B5EF4-FFF2-40B4-BE49-F238E27FC236}">
                <a16:creationId xmlns:a16="http://schemas.microsoft.com/office/drawing/2014/main" id="{6A0653CB-3C46-44A5-A71A-0642A4A579C1}"/>
              </a:ext>
            </a:extLst>
          </p:cNvPr>
          <p:cNvSpPr txBox="1">
            <a:spLocks/>
          </p:cNvSpPr>
          <p:nvPr/>
        </p:nvSpPr>
        <p:spPr>
          <a:xfrm>
            <a:off x="15931443" y="8828845"/>
            <a:ext cx="2139462" cy="43601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sz="3200" b="1" dirty="0">
                <a:latin typeface="Verdana Regular" charset="0"/>
              </a:rPr>
              <a:t>Figure 1</a:t>
            </a:r>
          </a:p>
        </p:txBody>
      </p:sp>
      <p:sp>
        <p:nvSpPr>
          <p:cNvPr id="33" name="Text Placeholder 18">
            <a:extLst>
              <a:ext uri="{FF2B5EF4-FFF2-40B4-BE49-F238E27FC236}">
                <a16:creationId xmlns:a16="http://schemas.microsoft.com/office/drawing/2014/main" id="{2489FF74-A9FB-4EF6-A3BC-C7527BE5FB34}"/>
              </a:ext>
            </a:extLst>
          </p:cNvPr>
          <p:cNvSpPr txBox="1">
            <a:spLocks/>
          </p:cNvSpPr>
          <p:nvPr/>
        </p:nvSpPr>
        <p:spPr>
          <a:xfrm>
            <a:off x="25949925" y="8849267"/>
            <a:ext cx="2139462" cy="43601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sz="3200" b="1" dirty="0">
                <a:latin typeface="Verdana Regular" charset="0"/>
              </a:rPr>
              <a:t>Figure 2</a:t>
            </a:r>
          </a:p>
        </p:txBody>
      </p:sp>
      <p:sp>
        <p:nvSpPr>
          <p:cNvPr id="36" name="Text Placeholder 18">
            <a:extLst>
              <a:ext uri="{FF2B5EF4-FFF2-40B4-BE49-F238E27FC236}">
                <a16:creationId xmlns:a16="http://schemas.microsoft.com/office/drawing/2014/main" id="{0C260EEC-03BE-4A5A-A92C-1F2ADF62F132}"/>
              </a:ext>
            </a:extLst>
          </p:cNvPr>
          <p:cNvSpPr txBox="1">
            <a:spLocks/>
          </p:cNvSpPr>
          <p:nvPr/>
        </p:nvSpPr>
        <p:spPr>
          <a:xfrm>
            <a:off x="12824153" y="18874465"/>
            <a:ext cx="2139462" cy="83747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dirty="0">
                <a:latin typeface="Verdana Regular" charset="0"/>
              </a:rPr>
              <a:t>Ultrasonic Sensors</a:t>
            </a:r>
          </a:p>
        </p:txBody>
      </p:sp>
      <p:cxnSp>
        <p:nvCxnSpPr>
          <p:cNvPr id="14" name="Straight Arrow Connector 13">
            <a:extLst>
              <a:ext uri="{FF2B5EF4-FFF2-40B4-BE49-F238E27FC236}">
                <a16:creationId xmlns:a16="http://schemas.microsoft.com/office/drawing/2014/main" id="{A8C545C2-F09D-4DF5-A5D4-9A8549A59650}"/>
              </a:ext>
            </a:extLst>
          </p:cNvPr>
          <p:cNvCxnSpPr>
            <a:cxnSpLocks/>
          </p:cNvCxnSpPr>
          <p:nvPr/>
        </p:nvCxnSpPr>
        <p:spPr>
          <a:xfrm flipV="1">
            <a:off x="13893884" y="14841585"/>
            <a:ext cx="563502" cy="391238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CDDD5B24-DF02-40E5-BA55-7E350A499982}"/>
              </a:ext>
            </a:extLst>
          </p:cNvPr>
          <p:cNvCxnSpPr>
            <a:cxnSpLocks/>
          </p:cNvCxnSpPr>
          <p:nvPr/>
        </p:nvCxnSpPr>
        <p:spPr>
          <a:xfrm flipV="1">
            <a:off x="13893884" y="15770413"/>
            <a:ext cx="3139881" cy="29001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5" name="Text Placeholder 18">
            <a:extLst>
              <a:ext uri="{FF2B5EF4-FFF2-40B4-BE49-F238E27FC236}">
                <a16:creationId xmlns:a16="http://schemas.microsoft.com/office/drawing/2014/main" id="{260350B3-A39F-4773-9487-45A193090FEC}"/>
              </a:ext>
            </a:extLst>
          </p:cNvPr>
          <p:cNvSpPr txBox="1">
            <a:spLocks/>
          </p:cNvSpPr>
          <p:nvPr/>
        </p:nvSpPr>
        <p:spPr>
          <a:xfrm>
            <a:off x="23543637" y="18753967"/>
            <a:ext cx="2139462" cy="83747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dirty="0">
                <a:latin typeface="Verdana Regular" charset="0"/>
              </a:rPr>
              <a:t>Teensy PCB Shield</a:t>
            </a:r>
          </a:p>
        </p:txBody>
      </p:sp>
      <p:cxnSp>
        <p:nvCxnSpPr>
          <p:cNvPr id="50" name="Straight Arrow Connector 49">
            <a:extLst>
              <a:ext uri="{FF2B5EF4-FFF2-40B4-BE49-F238E27FC236}">
                <a16:creationId xmlns:a16="http://schemas.microsoft.com/office/drawing/2014/main" id="{F14BD3BA-1066-47F3-B684-86300846101F}"/>
              </a:ext>
            </a:extLst>
          </p:cNvPr>
          <p:cNvCxnSpPr>
            <a:cxnSpLocks/>
          </p:cNvCxnSpPr>
          <p:nvPr/>
        </p:nvCxnSpPr>
        <p:spPr>
          <a:xfrm flipV="1">
            <a:off x="24645497" y="15770413"/>
            <a:ext cx="1477327" cy="2867646"/>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2" name="Text Placeholder 18">
            <a:extLst>
              <a:ext uri="{FF2B5EF4-FFF2-40B4-BE49-F238E27FC236}">
                <a16:creationId xmlns:a16="http://schemas.microsoft.com/office/drawing/2014/main" id="{9CD76135-FEDC-415B-AC09-04C2D4DD1656}"/>
              </a:ext>
            </a:extLst>
          </p:cNvPr>
          <p:cNvSpPr txBox="1">
            <a:spLocks/>
          </p:cNvSpPr>
          <p:nvPr/>
        </p:nvSpPr>
        <p:spPr>
          <a:xfrm>
            <a:off x="29527702" y="18992745"/>
            <a:ext cx="3018792" cy="40145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dirty="0">
                <a:latin typeface="Verdana Regular" charset="0"/>
              </a:rPr>
              <a:t>OLED Display</a:t>
            </a:r>
          </a:p>
        </p:txBody>
      </p:sp>
      <p:cxnSp>
        <p:nvCxnSpPr>
          <p:cNvPr id="53" name="Straight Arrow Connector 52">
            <a:extLst>
              <a:ext uri="{FF2B5EF4-FFF2-40B4-BE49-F238E27FC236}">
                <a16:creationId xmlns:a16="http://schemas.microsoft.com/office/drawing/2014/main" id="{D99FD6CB-33EF-4C3D-9CD1-DF6C11B89137}"/>
              </a:ext>
            </a:extLst>
          </p:cNvPr>
          <p:cNvCxnSpPr>
            <a:cxnSpLocks/>
            <a:stCxn id="52" idx="0"/>
          </p:cNvCxnSpPr>
          <p:nvPr/>
        </p:nvCxnSpPr>
        <p:spPr>
          <a:xfrm flipH="1" flipV="1">
            <a:off x="29527702" y="15770412"/>
            <a:ext cx="1509396" cy="32223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Straight Arrow Connector 53">
            <a:extLst>
              <a:ext uri="{FF2B5EF4-FFF2-40B4-BE49-F238E27FC236}">
                <a16:creationId xmlns:a16="http://schemas.microsoft.com/office/drawing/2014/main" id="{31D89617-30DC-4A1A-8145-9EDF86C0E717}"/>
              </a:ext>
            </a:extLst>
          </p:cNvPr>
          <p:cNvCxnSpPr>
            <a:cxnSpLocks/>
          </p:cNvCxnSpPr>
          <p:nvPr/>
        </p:nvCxnSpPr>
        <p:spPr>
          <a:xfrm flipH="1">
            <a:off x="28401300" y="9465922"/>
            <a:ext cx="3247134" cy="3207466"/>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8" name="Text Placeholder 18">
            <a:extLst>
              <a:ext uri="{FF2B5EF4-FFF2-40B4-BE49-F238E27FC236}">
                <a16:creationId xmlns:a16="http://schemas.microsoft.com/office/drawing/2014/main" id="{C78B6C4D-11BE-4CBD-A187-EFDAE810EA84}"/>
              </a:ext>
            </a:extLst>
          </p:cNvPr>
          <p:cNvSpPr txBox="1">
            <a:spLocks/>
          </p:cNvSpPr>
          <p:nvPr/>
        </p:nvSpPr>
        <p:spPr>
          <a:xfrm>
            <a:off x="30431416" y="8556687"/>
            <a:ext cx="3018792" cy="83747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dirty="0">
                <a:latin typeface="Verdana Regular" charset="0"/>
              </a:rPr>
              <a:t>Bluetooth Module</a:t>
            </a:r>
          </a:p>
        </p:txBody>
      </p:sp>
      <p:sp>
        <p:nvSpPr>
          <p:cNvPr id="63" name="Text Placeholder 18">
            <a:extLst>
              <a:ext uri="{FF2B5EF4-FFF2-40B4-BE49-F238E27FC236}">
                <a16:creationId xmlns:a16="http://schemas.microsoft.com/office/drawing/2014/main" id="{907FFAA8-EB24-460A-B45C-C47E970C34B8}"/>
              </a:ext>
            </a:extLst>
          </p:cNvPr>
          <p:cNvSpPr txBox="1">
            <a:spLocks/>
          </p:cNvSpPr>
          <p:nvPr/>
        </p:nvSpPr>
        <p:spPr>
          <a:xfrm>
            <a:off x="22098500" y="8992703"/>
            <a:ext cx="3018792" cy="40145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dirty="0">
                <a:latin typeface="Verdana Regular" charset="0"/>
              </a:rPr>
              <a:t>Motor Driver</a:t>
            </a:r>
          </a:p>
        </p:txBody>
      </p:sp>
      <p:cxnSp>
        <p:nvCxnSpPr>
          <p:cNvPr id="64" name="Straight Arrow Connector 63">
            <a:extLst>
              <a:ext uri="{FF2B5EF4-FFF2-40B4-BE49-F238E27FC236}">
                <a16:creationId xmlns:a16="http://schemas.microsoft.com/office/drawing/2014/main" id="{E5D0BE94-0793-4D93-AEE8-F173D3248EB8}"/>
              </a:ext>
            </a:extLst>
          </p:cNvPr>
          <p:cNvCxnSpPr>
            <a:cxnSpLocks/>
          </p:cNvCxnSpPr>
          <p:nvPr/>
        </p:nvCxnSpPr>
        <p:spPr>
          <a:xfrm>
            <a:off x="23607896" y="9445189"/>
            <a:ext cx="2075203" cy="2422156"/>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6" name="Text Placeholder 18">
            <a:extLst>
              <a:ext uri="{FF2B5EF4-FFF2-40B4-BE49-F238E27FC236}">
                <a16:creationId xmlns:a16="http://schemas.microsoft.com/office/drawing/2014/main" id="{192D7949-DA51-4203-9AFE-8C92F9D3E1CB}"/>
              </a:ext>
            </a:extLst>
          </p:cNvPr>
          <p:cNvSpPr txBox="1">
            <a:spLocks/>
          </p:cNvSpPr>
          <p:nvPr/>
        </p:nvSpPr>
        <p:spPr>
          <a:xfrm>
            <a:off x="11644361" y="8949991"/>
            <a:ext cx="3018792" cy="40145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dirty="0">
                <a:latin typeface="Verdana Regular" charset="0"/>
              </a:rPr>
              <a:t>Start Button</a:t>
            </a:r>
          </a:p>
        </p:txBody>
      </p:sp>
      <p:cxnSp>
        <p:nvCxnSpPr>
          <p:cNvPr id="67" name="Straight Arrow Connector 66">
            <a:extLst>
              <a:ext uri="{FF2B5EF4-FFF2-40B4-BE49-F238E27FC236}">
                <a16:creationId xmlns:a16="http://schemas.microsoft.com/office/drawing/2014/main" id="{1E6A9571-E714-4600-91D0-7EFD7855ED62}"/>
              </a:ext>
            </a:extLst>
          </p:cNvPr>
          <p:cNvCxnSpPr>
            <a:cxnSpLocks/>
          </p:cNvCxnSpPr>
          <p:nvPr/>
        </p:nvCxnSpPr>
        <p:spPr>
          <a:xfrm>
            <a:off x="13315745" y="9658351"/>
            <a:ext cx="2696914" cy="21732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6" name="Text Placeholder 18">
            <a:extLst>
              <a:ext uri="{FF2B5EF4-FFF2-40B4-BE49-F238E27FC236}">
                <a16:creationId xmlns:a16="http://schemas.microsoft.com/office/drawing/2014/main" id="{0E7E01E8-5A46-422C-8EBE-3024352DFEED}"/>
              </a:ext>
            </a:extLst>
          </p:cNvPr>
          <p:cNvSpPr txBox="1">
            <a:spLocks/>
          </p:cNvSpPr>
          <p:nvPr/>
        </p:nvSpPr>
        <p:spPr>
          <a:xfrm>
            <a:off x="18764675" y="8942952"/>
            <a:ext cx="3018792" cy="40145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dirty="0">
                <a:latin typeface="Verdana Regular" charset="0"/>
              </a:rPr>
              <a:t>Hinged Sides</a:t>
            </a:r>
          </a:p>
        </p:txBody>
      </p:sp>
      <p:cxnSp>
        <p:nvCxnSpPr>
          <p:cNvPr id="79" name="Straight Arrow Connector 78">
            <a:extLst>
              <a:ext uri="{FF2B5EF4-FFF2-40B4-BE49-F238E27FC236}">
                <a16:creationId xmlns:a16="http://schemas.microsoft.com/office/drawing/2014/main" id="{262AED27-B2AE-49D3-89FF-2DF7D27FDC58}"/>
              </a:ext>
            </a:extLst>
          </p:cNvPr>
          <p:cNvCxnSpPr>
            <a:cxnSpLocks/>
          </p:cNvCxnSpPr>
          <p:nvPr/>
        </p:nvCxnSpPr>
        <p:spPr>
          <a:xfrm>
            <a:off x="20563165" y="9530875"/>
            <a:ext cx="3512725" cy="251213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83" name="Text Placeholder 18">
            <a:extLst>
              <a:ext uri="{FF2B5EF4-FFF2-40B4-BE49-F238E27FC236}">
                <a16:creationId xmlns:a16="http://schemas.microsoft.com/office/drawing/2014/main" id="{32ADF361-988B-407A-B2A7-27E0E9DDA853}"/>
              </a:ext>
            </a:extLst>
          </p:cNvPr>
          <p:cNvSpPr txBox="1">
            <a:spLocks/>
          </p:cNvSpPr>
          <p:nvPr/>
        </p:nvSpPr>
        <p:spPr>
          <a:xfrm>
            <a:off x="18127790" y="18838751"/>
            <a:ext cx="3018792" cy="83747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Aft>
                <a:spcPts val="2600"/>
              </a:spcAft>
              <a:buNone/>
            </a:pPr>
            <a:r>
              <a:rPr lang="en-US" dirty="0">
                <a:latin typeface="Verdana Regular" charset="0"/>
              </a:rPr>
              <a:t>Removable Front Panel</a:t>
            </a:r>
          </a:p>
        </p:txBody>
      </p:sp>
      <p:cxnSp>
        <p:nvCxnSpPr>
          <p:cNvPr id="84" name="Straight Arrow Connector 83">
            <a:extLst>
              <a:ext uri="{FF2B5EF4-FFF2-40B4-BE49-F238E27FC236}">
                <a16:creationId xmlns:a16="http://schemas.microsoft.com/office/drawing/2014/main" id="{6DF33101-1147-4FDC-A56B-85F9FB014BA4}"/>
              </a:ext>
            </a:extLst>
          </p:cNvPr>
          <p:cNvCxnSpPr>
            <a:cxnSpLocks/>
            <a:stCxn id="83" idx="0"/>
          </p:cNvCxnSpPr>
          <p:nvPr/>
        </p:nvCxnSpPr>
        <p:spPr>
          <a:xfrm flipH="1" flipV="1">
            <a:off x="17539879" y="16488909"/>
            <a:ext cx="2097307" cy="234984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00" name="Text Placeholder 16">
            <a:extLst>
              <a:ext uri="{FF2B5EF4-FFF2-40B4-BE49-F238E27FC236}">
                <a16:creationId xmlns:a16="http://schemas.microsoft.com/office/drawing/2014/main" id="{5FFA3BCD-421B-4CCE-87DD-89A0C489512A}"/>
              </a:ext>
            </a:extLst>
          </p:cNvPr>
          <p:cNvSpPr txBox="1">
            <a:spLocks/>
          </p:cNvSpPr>
          <p:nvPr/>
        </p:nvSpPr>
        <p:spPr>
          <a:xfrm>
            <a:off x="1778000" y="19343825"/>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Verdana Regular" charset="0"/>
              </a:rPr>
              <a:t>Block Diagram</a:t>
            </a:r>
          </a:p>
        </p:txBody>
      </p:sp>
      <p:sp>
        <p:nvSpPr>
          <p:cNvPr id="101" name="Text Placeholder 16">
            <a:extLst>
              <a:ext uri="{FF2B5EF4-FFF2-40B4-BE49-F238E27FC236}">
                <a16:creationId xmlns:a16="http://schemas.microsoft.com/office/drawing/2014/main" id="{333B69F7-B331-400C-9C00-FF8323014F95}"/>
              </a:ext>
            </a:extLst>
          </p:cNvPr>
          <p:cNvSpPr txBox="1">
            <a:spLocks/>
          </p:cNvSpPr>
          <p:nvPr/>
        </p:nvSpPr>
        <p:spPr>
          <a:xfrm>
            <a:off x="22310496" y="29079205"/>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User controlled</a:t>
            </a:r>
          </a:p>
        </p:txBody>
      </p:sp>
      <p:sp>
        <p:nvSpPr>
          <p:cNvPr id="102" name="Text Placeholder 18">
            <a:extLst>
              <a:ext uri="{FF2B5EF4-FFF2-40B4-BE49-F238E27FC236}">
                <a16:creationId xmlns:a16="http://schemas.microsoft.com/office/drawing/2014/main" id="{1D318E06-D778-4E74-B6E1-9C15B7D11DB5}"/>
              </a:ext>
            </a:extLst>
          </p:cNvPr>
          <p:cNvSpPr txBox="1">
            <a:spLocks/>
          </p:cNvSpPr>
          <p:nvPr/>
        </p:nvSpPr>
        <p:spPr>
          <a:xfrm>
            <a:off x="22319527" y="29994291"/>
            <a:ext cx="9418320" cy="170950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robot is able to switch between autonomous and user controlled mode. The user can provide input into a computer keyboard which interfaces with the teensy via the Bluetooth Module.</a:t>
            </a:r>
          </a:p>
        </p:txBody>
      </p:sp>
      <p:sp>
        <p:nvSpPr>
          <p:cNvPr id="104" name="TextBox 103">
            <a:extLst>
              <a:ext uri="{FF2B5EF4-FFF2-40B4-BE49-F238E27FC236}">
                <a16:creationId xmlns:a16="http://schemas.microsoft.com/office/drawing/2014/main" id="{5D3430C2-CFE6-413A-9DA1-64982AF59508}"/>
              </a:ext>
            </a:extLst>
          </p:cNvPr>
          <p:cNvSpPr txBox="1"/>
          <p:nvPr/>
        </p:nvSpPr>
        <p:spPr>
          <a:xfrm>
            <a:off x="4409902" y="24379579"/>
            <a:ext cx="2802438" cy="1077218"/>
          </a:xfrm>
          <a:prstGeom prst="rect">
            <a:avLst/>
          </a:prstGeom>
          <a:solidFill>
            <a:schemeClr val="bg2">
              <a:lumMod val="40000"/>
              <a:lumOff val="60000"/>
            </a:schemeClr>
          </a:solidFill>
        </p:spPr>
        <p:txBody>
          <a:bodyPr wrap="square" rtlCol="0">
            <a:spAutoFit/>
          </a:bodyPr>
          <a:lstStyle/>
          <a:p>
            <a:pPr algn="ctr"/>
            <a:r>
              <a:rPr lang="en-US" sz="3200" dirty="0"/>
              <a:t>Microcontroller and PCB</a:t>
            </a:r>
          </a:p>
        </p:txBody>
      </p:sp>
      <p:sp>
        <p:nvSpPr>
          <p:cNvPr id="105" name="TextBox 104">
            <a:extLst>
              <a:ext uri="{FF2B5EF4-FFF2-40B4-BE49-F238E27FC236}">
                <a16:creationId xmlns:a16="http://schemas.microsoft.com/office/drawing/2014/main" id="{9824B263-EC7A-4C7C-AD49-A1A708721484}"/>
              </a:ext>
            </a:extLst>
          </p:cNvPr>
          <p:cNvSpPr txBox="1"/>
          <p:nvPr/>
        </p:nvSpPr>
        <p:spPr>
          <a:xfrm>
            <a:off x="3111340" y="21384525"/>
            <a:ext cx="2463801" cy="584775"/>
          </a:xfrm>
          <a:prstGeom prst="rect">
            <a:avLst/>
          </a:prstGeom>
          <a:solidFill>
            <a:schemeClr val="bg2">
              <a:lumMod val="40000"/>
              <a:lumOff val="60000"/>
            </a:schemeClr>
          </a:solidFill>
        </p:spPr>
        <p:txBody>
          <a:bodyPr wrap="square" rtlCol="0">
            <a:spAutoFit/>
          </a:bodyPr>
          <a:lstStyle/>
          <a:p>
            <a:pPr algn="ctr"/>
            <a:r>
              <a:rPr lang="en-US" sz="3200" dirty="0"/>
              <a:t>Power Supply</a:t>
            </a:r>
          </a:p>
        </p:txBody>
      </p:sp>
      <p:sp>
        <p:nvSpPr>
          <p:cNvPr id="106" name="TextBox 105">
            <a:extLst>
              <a:ext uri="{FF2B5EF4-FFF2-40B4-BE49-F238E27FC236}">
                <a16:creationId xmlns:a16="http://schemas.microsoft.com/office/drawing/2014/main" id="{B6C8DD4A-B469-4B99-984A-CC44727D4A22}"/>
              </a:ext>
            </a:extLst>
          </p:cNvPr>
          <p:cNvSpPr txBox="1"/>
          <p:nvPr/>
        </p:nvSpPr>
        <p:spPr>
          <a:xfrm>
            <a:off x="2767806" y="27341149"/>
            <a:ext cx="3073400" cy="584775"/>
          </a:xfrm>
          <a:prstGeom prst="rect">
            <a:avLst/>
          </a:prstGeom>
          <a:solidFill>
            <a:schemeClr val="bg2">
              <a:lumMod val="40000"/>
              <a:lumOff val="60000"/>
            </a:schemeClr>
          </a:solidFill>
        </p:spPr>
        <p:txBody>
          <a:bodyPr wrap="square" rtlCol="0">
            <a:spAutoFit/>
          </a:bodyPr>
          <a:lstStyle/>
          <a:p>
            <a:pPr algn="ctr"/>
            <a:r>
              <a:rPr lang="en-US" sz="3200" dirty="0"/>
              <a:t>Python Program</a:t>
            </a:r>
          </a:p>
        </p:txBody>
      </p:sp>
      <p:sp>
        <p:nvSpPr>
          <p:cNvPr id="107" name="TextBox 106">
            <a:extLst>
              <a:ext uri="{FF2B5EF4-FFF2-40B4-BE49-F238E27FC236}">
                <a16:creationId xmlns:a16="http://schemas.microsoft.com/office/drawing/2014/main" id="{BD65E96D-FA97-472C-88FE-01F71110C33D}"/>
              </a:ext>
            </a:extLst>
          </p:cNvPr>
          <p:cNvSpPr txBox="1"/>
          <p:nvPr/>
        </p:nvSpPr>
        <p:spPr>
          <a:xfrm>
            <a:off x="1106432" y="24596436"/>
            <a:ext cx="2456706" cy="584775"/>
          </a:xfrm>
          <a:prstGeom prst="rect">
            <a:avLst/>
          </a:prstGeom>
          <a:solidFill>
            <a:schemeClr val="bg2">
              <a:lumMod val="40000"/>
              <a:lumOff val="60000"/>
            </a:schemeClr>
          </a:solidFill>
        </p:spPr>
        <p:txBody>
          <a:bodyPr wrap="square" rtlCol="0">
            <a:spAutoFit/>
          </a:bodyPr>
          <a:lstStyle/>
          <a:p>
            <a:pPr algn="ctr"/>
            <a:r>
              <a:rPr lang="en-US" sz="3200" dirty="0"/>
              <a:t>OLED Display</a:t>
            </a:r>
          </a:p>
        </p:txBody>
      </p:sp>
      <p:sp>
        <p:nvSpPr>
          <p:cNvPr id="108" name="TextBox 107">
            <a:extLst>
              <a:ext uri="{FF2B5EF4-FFF2-40B4-BE49-F238E27FC236}">
                <a16:creationId xmlns:a16="http://schemas.microsoft.com/office/drawing/2014/main" id="{2CBEAE7F-8A5E-4DE5-B9F1-5520BD3DD910}"/>
              </a:ext>
            </a:extLst>
          </p:cNvPr>
          <p:cNvSpPr txBox="1"/>
          <p:nvPr/>
        </p:nvSpPr>
        <p:spPr>
          <a:xfrm>
            <a:off x="6196844" y="27364631"/>
            <a:ext cx="3664240" cy="584775"/>
          </a:xfrm>
          <a:prstGeom prst="rect">
            <a:avLst/>
          </a:prstGeom>
          <a:solidFill>
            <a:schemeClr val="bg2">
              <a:lumMod val="40000"/>
              <a:lumOff val="60000"/>
            </a:schemeClr>
          </a:solidFill>
        </p:spPr>
        <p:txBody>
          <a:bodyPr wrap="square" rtlCol="0">
            <a:spAutoFit/>
          </a:bodyPr>
          <a:lstStyle/>
          <a:p>
            <a:pPr algn="ctr"/>
            <a:r>
              <a:rPr lang="en-US" sz="3200" dirty="0"/>
              <a:t>Servo Driver Board</a:t>
            </a:r>
          </a:p>
        </p:txBody>
      </p:sp>
      <p:sp>
        <p:nvSpPr>
          <p:cNvPr id="109" name="TextBox 108">
            <a:extLst>
              <a:ext uri="{FF2B5EF4-FFF2-40B4-BE49-F238E27FC236}">
                <a16:creationId xmlns:a16="http://schemas.microsoft.com/office/drawing/2014/main" id="{ACCE05C6-4E23-447D-A5AA-5B9E2530E847}"/>
              </a:ext>
            </a:extLst>
          </p:cNvPr>
          <p:cNvSpPr txBox="1"/>
          <p:nvPr/>
        </p:nvSpPr>
        <p:spPr>
          <a:xfrm>
            <a:off x="6312512" y="21387485"/>
            <a:ext cx="2802393" cy="584775"/>
          </a:xfrm>
          <a:prstGeom prst="rect">
            <a:avLst/>
          </a:prstGeom>
          <a:solidFill>
            <a:schemeClr val="bg2">
              <a:lumMod val="40000"/>
              <a:lumOff val="60000"/>
            </a:schemeClr>
          </a:solidFill>
        </p:spPr>
        <p:txBody>
          <a:bodyPr wrap="square" rtlCol="0">
            <a:spAutoFit/>
          </a:bodyPr>
          <a:lstStyle/>
          <a:p>
            <a:pPr algn="ctr"/>
            <a:r>
              <a:rPr lang="en-US" sz="3200" dirty="0"/>
              <a:t>Infrared Sensor</a:t>
            </a:r>
          </a:p>
        </p:txBody>
      </p:sp>
      <p:sp>
        <p:nvSpPr>
          <p:cNvPr id="110" name="TextBox 109">
            <a:extLst>
              <a:ext uri="{FF2B5EF4-FFF2-40B4-BE49-F238E27FC236}">
                <a16:creationId xmlns:a16="http://schemas.microsoft.com/office/drawing/2014/main" id="{5AC3AFDF-C6B4-4702-AE08-0811136E9B36}"/>
              </a:ext>
            </a:extLst>
          </p:cNvPr>
          <p:cNvSpPr txBox="1"/>
          <p:nvPr/>
        </p:nvSpPr>
        <p:spPr>
          <a:xfrm>
            <a:off x="8511058" y="24376740"/>
            <a:ext cx="2271768" cy="1077218"/>
          </a:xfrm>
          <a:prstGeom prst="rect">
            <a:avLst/>
          </a:prstGeom>
          <a:solidFill>
            <a:schemeClr val="bg2">
              <a:lumMod val="40000"/>
              <a:lumOff val="60000"/>
            </a:schemeClr>
          </a:solidFill>
        </p:spPr>
        <p:txBody>
          <a:bodyPr wrap="square" rtlCol="0">
            <a:spAutoFit/>
          </a:bodyPr>
          <a:lstStyle/>
          <a:p>
            <a:pPr algn="ctr"/>
            <a:r>
              <a:rPr lang="en-US" sz="3200" dirty="0"/>
              <a:t>Ultrasonic Sensors</a:t>
            </a:r>
          </a:p>
        </p:txBody>
      </p:sp>
      <p:cxnSp>
        <p:nvCxnSpPr>
          <p:cNvPr id="112" name="Straight Arrow Connector 111">
            <a:extLst>
              <a:ext uri="{FF2B5EF4-FFF2-40B4-BE49-F238E27FC236}">
                <a16:creationId xmlns:a16="http://schemas.microsoft.com/office/drawing/2014/main" id="{757D6557-23F4-41EE-B012-6B6FCD5058BF}"/>
              </a:ext>
            </a:extLst>
          </p:cNvPr>
          <p:cNvCxnSpPr>
            <a:cxnSpLocks/>
            <a:stCxn id="107" idx="3"/>
            <a:endCxn id="104" idx="1"/>
          </p:cNvCxnSpPr>
          <p:nvPr/>
        </p:nvCxnSpPr>
        <p:spPr>
          <a:xfrm>
            <a:off x="3563138" y="24888824"/>
            <a:ext cx="846764" cy="29364"/>
          </a:xfrm>
          <a:prstGeom prst="straightConnector1">
            <a:avLst/>
          </a:prstGeom>
          <a:ln w="66675">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143C94D4-BE47-4EBB-B24E-1AAA152ACF6E}"/>
              </a:ext>
            </a:extLst>
          </p:cNvPr>
          <p:cNvCxnSpPr>
            <a:cxnSpLocks/>
          </p:cNvCxnSpPr>
          <p:nvPr/>
        </p:nvCxnSpPr>
        <p:spPr>
          <a:xfrm>
            <a:off x="5054600" y="21993737"/>
            <a:ext cx="0" cy="2383003"/>
          </a:xfrm>
          <a:prstGeom prst="straightConnector1">
            <a:avLst/>
          </a:prstGeom>
          <a:ln w="66675">
            <a:tailEnd type="triangle"/>
          </a:ln>
        </p:spPr>
        <p:style>
          <a:lnRef idx="3">
            <a:schemeClr val="dk1"/>
          </a:lnRef>
          <a:fillRef idx="0">
            <a:schemeClr val="dk1"/>
          </a:fillRef>
          <a:effectRef idx="2">
            <a:schemeClr val="dk1"/>
          </a:effectRef>
          <a:fontRef idx="minor">
            <a:schemeClr val="tx1"/>
          </a:fontRef>
        </p:style>
      </p:cxnSp>
      <p:cxnSp>
        <p:nvCxnSpPr>
          <p:cNvPr id="117" name="Straight Arrow Connector 116">
            <a:extLst>
              <a:ext uri="{FF2B5EF4-FFF2-40B4-BE49-F238E27FC236}">
                <a16:creationId xmlns:a16="http://schemas.microsoft.com/office/drawing/2014/main" id="{18CBE29D-C64B-421F-A5F6-41F4DEA636BC}"/>
              </a:ext>
            </a:extLst>
          </p:cNvPr>
          <p:cNvCxnSpPr>
            <a:cxnSpLocks/>
          </p:cNvCxnSpPr>
          <p:nvPr/>
        </p:nvCxnSpPr>
        <p:spPr>
          <a:xfrm>
            <a:off x="6731000" y="21969300"/>
            <a:ext cx="0" cy="2410279"/>
          </a:xfrm>
          <a:prstGeom prst="straightConnector1">
            <a:avLst/>
          </a:prstGeom>
          <a:ln w="66675">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6B4464C0-8EAC-4168-87A0-19E5A6DE6577}"/>
              </a:ext>
            </a:extLst>
          </p:cNvPr>
          <p:cNvCxnSpPr>
            <a:cxnSpLocks/>
          </p:cNvCxnSpPr>
          <p:nvPr/>
        </p:nvCxnSpPr>
        <p:spPr>
          <a:xfrm flipH="1">
            <a:off x="7212343" y="25058541"/>
            <a:ext cx="1298715" cy="0"/>
          </a:xfrm>
          <a:prstGeom prst="straightConnector1">
            <a:avLst/>
          </a:prstGeom>
          <a:ln w="66675">
            <a:tailEnd type="triangle"/>
          </a:ln>
        </p:spPr>
        <p:style>
          <a:lnRef idx="3">
            <a:schemeClr val="dk1"/>
          </a:lnRef>
          <a:fillRef idx="0">
            <a:schemeClr val="dk1"/>
          </a:fillRef>
          <a:effectRef idx="2">
            <a:schemeClr val="dk1"/>
          </a:effectRef>
          <a:fontRef idx="minor">
            <a:schemeClr val="tx1"/>
          </a:fontRef>
        </p:style>
      </p:cxnSp>
      <p:cxnSp>
        <p:nvCxnSpPr>
          <p:cNvPr id="125" name="Straight Arrow Connector 124">
            <a:extLst>
              <a:ext uri="{FF2B5EF4-FFF2-40B4-BE49-F238E27FC236}">
                <a16:creationId xmlns:a16="http://schemas.microsoft.com/office/drawing/2014/main" id="{C54C6EA5-1328-490E-8559-B49DA6947E9E}"/>
              </a:ext>
            </a:extLst>
          </p:cNvPr>
          <p:cNvCxnSpPr>
            <a:cxnSpLocks/>
          </p:cNvCxnSpPr>
          <p:nvPr/>
        </p:nvCxnSpPr>
        <p:spPr>
          <a:xfrm flipH="1" flipV="1">
            <a:off x="4711139" y="25453960"/>
            <a:ext cx="10274" cy="1858642"/>
          </a:xfrm>
          <a:prstGeom prst="straightConnector1">
            <a:avLst/>
          </a:prstGeom>
          <a:ln w="66675">
            <a:tailEnd type="triangle"/>
          </a:ln>
        </p:spPr>
        <p:style>
          <a:lnRef idx="3">
            <a:schemeClr val="dk1"/>
          </a:lnRef>
          <a:fillRef idx="0">
            <a:schemeClr val="dk1"/>
          </a:fillRef>
          <a:effectRef idx="2">
            <a:schemeClr val="dk1"/>
          </a:effectRef>
          <a:fontRef idx="minor">
            <a:schemeClr val="tx1"/>
          </a:fontRef>
        </p:style>
      </p:cxnSp>
      <p:cxnSp>
        <p:nvCxnSpPr>
          <p:cNvPr id="127" name="Straight Arrow Connector 126">
            <a:extLst>
              <a:ext uri="{FF2B5EF4-FFF2-40B4-BE49-F238E27FC236}">
                <a16:creationId xmlns:a16="http://schemas.microsoft.com/office/drawing/2014/main" id="{A0B1ECFD-3B03-42AC-BE32-D06561ED26AE}"/>
              </a:ext>
            </a:extLst>
          </p:cNvPr>
          <p:cNvCxnSpPr>
            <a:cxnSpLocks/>
          </p:cNvCxnSpPr>
          <p:nvPr/>
        </p:nvCxnSpPr>
        <p:spPr>
          <a:xfrm flipH="1" flipV="1">
            <a:off x="6722812" y="25492598"/>
            <a:ext cx="8188" cy="1858642"/>
          </a:xfrm>
          <a:prstGeom prst="straightConnector1">
            <a:avLst/>
          </a:prstGeom>
          <a:ln w="66675">
            <a:tailEnd type="triangle"/>
          </a:ln>
        </p:spPr>
        <p:style>
          <a:lnRef idx="3">
            <a:schemeClr val="dk1"/>
          </a:lnRef>
          <a:fillRef idx="0">
            <a:schemeClr val="dk1"/>
          </a:fillRef>
          <a:effectRef idx="2">
            <a:schemeClr val="dk1"/>
          </a:effectRef>
          <a:fontRef idx="minor">
            <a:schemeClr val="tx1"/>
          </a:fontRef>
        </p:style>
      </p:cxnSp>
      <p:sp>
        <p:nvSpPr>
          <p:cNvPr id="133" name="Flowchart: Process 132">
            <a:extLst>
              <a:ext uri="{FF2B5EF4-FFF2-40B4-BE49-F238E27FC236}">
                <a16:creationId xmlns:a16="http://schemas.microsoft.com/office/drawing/2014/main" id="{D2ACBBC1-048F-422A-ABC0-0C0AE50B3223}"/>
              </a:ext>
            </a:extLst>
          </p:cNvPr>
          <p:cNvSpPr/>
          <p:nvPr/>
        </p:nvSpPr>
        <p:spPr>
          <a:xfrm>
            <a:off x="921494" y="20937189"/>
            <a:ext cx="10002219" cy="7276413"/>
          </a:xfrm>
          <a:prstGeom prst="flowChartProcess">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EDDAF338-4602-4EF1-9E96-C22908C7B4BB}"/>
              </a:ext>
            </a:extLst>
          </p:cNvPr>
          <p:cNvSpPr txBox="1"/>
          <p:nvPr/>
        </p:nvSpPr>
        <p:spPr>
          <a:xfrm>
            <a:off x="4579220" y="20319238"/>
            <a:ext cx="2463801" cy="584775"/>
          </a:xfrm>
          <a:prstGeom prst="rect">
            <a:avLst/>
          </a:prstGeom>
          <a:solidFill>
            <a:schemeClr val="bg2">
              <a:lumMod val="40000"/>
              <a:lumOff val="60000"/>
            </a:schemeClr>
          </a:solidFill>
        </p:spPr>
        <p:txBody>
          <a:bodyPr wrap="square" rtlCol="0">
            <a:spAutoFit/>
          </a:bodyPr>
          <a:lstStyle/>
          <a:p>
            <a:pPr algn="ctr"/>
            <a:r>
              <a:rPr lang="en-US" sz="3200" dirty="0"/>
              <a:t>Enclosure</a:t>
            </a:r>
          </a:p>
        </p:txBody>
      </p:sp>
      <p:cxnSp>
        <p:nvCxnSpPr>
          <p:cNvPr id="164" name="Straight Arrow Connector 163">
            <a:extLst>
              <a:ext uri="{FF2B5EF4-FFF2-40B4-BE49-F238E27FC236}">
                <a16:creationId xmlns:a16="http://schemas.microsoft.com/office/drawing/2014/main" id="{4BEEEEF8-5771-4D26-9256-1F443F970F57}"/>
              </a:ext>
            </a:extLst>
          </p:cNvPr>
          <p:cNvCxnSpPr>
            <a:cxnSpLocks/>
          </p:cNvCxnSpPr>
          <p:nvPr/>
        </p:nvCxnSpPr>
        <p:spPr>
          <a:xfrm>
            <a:off x="38274812" y="10585342"/>
            <a:ext cx="50192" cy="8407403"/>
          </a:xfrm>
          <a:prstGeom prst="straightConnector1">
            <a:avLst/>
          </a:prstGeom>
          <a:ln w="69850">
            <a:headEnd type="oval"/>
            <a:tailEnd type="diamond" w="med" len="med"/>
          </a:ln>
        </p:spPr>
        <p:style>
          <a:lnRef idx="2">
            <a:schemeClr val="accent6"/>
          </a:lnRef>
          <a:fillRef idx="0">
            <a:schemeClr val="accent6"/>
          </a:fillRef>
          <a:effectRef idx="1">
            <a:schemeClr val="accent6"/>
          </a:effectRef>
          <a:fontRef idx="minor">
            <a:schemeClr val="tx1"/>
          </a:fontRef>
        </p:style>
      </p:cxnSp>
      <p:sp>
        <p:nvSpPr>
          <p:cNvPr id="166" name="Text Placeholder 16">
            <a:extLst>
              <a:ext uri="{FF2B5EF4-FFF2-40B4-BE49-F238E27FC236}">
                <a16:creationId xmlns:a16="http://schemas.microsoft.com/office/drawing/2014/main" id="{6A457DCB-C3B1-4C68-B0A2-43FAA2604AC2}"/>
              </a:ext>
            </a:extLst>
          </p:cNvPr>
          <p:cNvSpPr txBox="1">
            <a:spLocks/>
          </p:cNvSpPr>
          <p:nvPr/>
        </p:nvSpPr>
        <p:spPr>
          <a:xfrm>
            <a:off x="33522293" y="9734064"/>
            <a:ext cx="9163681"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Engineering Timeline</a:t>
            </a:r>
          </a:p>
        </p:txBody>
      </p:sp>
      <p:sp>
        <p:nvSpPr>
          <p:cNvPr id="171" name="Rectangle 170">
            <a:extLst>
              <a:ext uri="{FF2B5EF4-FFF2-40B4-BE49-F238E27FC236}">
                <a16:creationId xmlns:a16="http://schemas.microsoft.com/office/drawing/2014/main" id="{72B2E5F7-C543-418A-BDFA-64929702C992}"/>
              </a:ext>
            </a:extLst>
          </p:cNvPr>
          <p:cNvSpPr/>
          <p:nvPr/>
        </p:nvSpPr>
        <p:spPr>
          <a:xfrm rot="2695398">
            <a:off x="38205509" y="18839176"/>
            <a:ext cx="260031" cy="252086"/>
          </a:xfrm>
          <a:prstGeom prst="rect">
            <a:avLst/>
          </a:prstGeom>
          <a:solidFill>
            <a:srgbClr val="E055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a:extLst>
              <a:ext uri="{FF2B5EF4-FFF2-40B4-BE49-F238E27FC236}">
                <a16:creationId xmlns:a16="http://schemas.microsoft.com/office/drawing/2014/main" id="{35489221-A6F5-4A8D-B6D2-B89F6065D576}"/>
              </a:ext>
            </a:extLst>
          </p:cNvPr>
          <p:cNvSpPr txBox="1"/>
          <p:nvPr/>
        </p:nvSpPr>
        <p:spPr>
          <a:xfrm>
            <a:off x="38544603" y="10585342"/>
            <a:ext cx="2009984" cy="1069088"/>
          </a:xfrm>
          <a:prstGeom prst="rect">
            <a:avLst/>
          </a:prstGeom>
          <a:noFill/>
        </p:spPr>
        <p:txBody>
          <a:bodyPr wrap="square" rtlCol="0">
            <a:spAutoFit/>
          </a:bodyPr>
          <a:lstStyle/>
          <a:p>
            <a:r>
              <a:rPr lang="en-US" sz="3200" dirty="0">
                <a:solidFill>
                  <a:srgbClr val="E05529"/>
                </a:solidFill>
              </a:rPr>
              <a:t>Design Research</a:t>
            </a:r>
          </a:p>
        </p:txBody>
      </p:sp>
      <p:cxnSp>
        <p:nvCxnSpPr>
          <p:cNvPr id="179" name="Straight Connector 178">
            <a:extLst>
              <a:ext uri="{FF2B5EF4-FFF2-40B4-BE49-F238E27FC236}">
                <a16:creationId xmlns:a16="http://schemas.microsoft.com/office/drawing/2014/main" id="{5E583C07-5D39-4B3F-BE7D-F5A8F16C4088}"/>
              </a:ext>
            </a:extLst>
          </p:cNvPr>
          <p:cNvCxnSpPr/>
          <p:nvPr/>
        </p:nvCxnSpPr>
        <p:spPr>
          <a:xfrm>
            <a:off x="37031792" y="12105293"/>
            <a:ext cx="2727810" cy="0"/>
          </a:xfrm>
          <a:prstGeom prst="line">
            <a:avLst/>
          </a:prstGeom>
        </p:spPr>
        <p:style>
          <a:lnRef idx="3">
            <a:schemeClr val="dk1"/>
          </a:lnRef>
          <a:fillRef idx="0">
            <a:schemeClr val="dk1"/>
          </a:fillRef>
          <a:effectRef idx="2">
            <a:schemeClr val="dk1"/>
          </a:effectRef>
          <a:fontRef idx="minor">
            <a:schemeClr val="tx1"/>
          </a:fontRef>
        </p:style>
      </p:cxnSp>
      <p:sp>
        <p:nvSpPr>
          <p:cNvPr id="180" name="TextBox 179">
            <a:extLst>
              <a:ext uri="{FF2B5EF4-FFF2-40B4-BE49-F238E27FC236}">
                <a16:creationId xmlns:a16="http://schemas.microsoft.com/office/drawing/2014/main" id="{D7E66813-5657-45E8-A823-42BDD5EDDA9E}"/>
              </a:ext>
            </a:extLst>
          </p:cNvPr>
          <p:cNvSpPr txBox="1"/>
          <p:nvPr/>
        </p:nvSpPr>
        <p:spPr>
          <a:xfrm>
            <a:off x="40863097" y="10716872"/>
            <a:ext cx="2009983" cy="584775"/>
          </a:xfrm>
          <a:prstGeom prst="rect">
            <a:avLst/>
          </a:prstGeom>
          <a:noFill/>
        </p:spPr>
        <p:txBody>
          <a:bodyPr wrap="square" rtlCol="0">
            <a:spAutoFit/>
          </a:bodyPr>
          <a:lstStyle/>
          <a:p>
            <a:r>
              <a:rPr lang="en-US" sz="3200" dirty="0"/>
              <a:t>Fall Term</a:t>
            </a:r>
          </a:p>
        </p:txBody>
      </p:sp>
      <p:sp>
        <p:nvSpPr>
          <p:cNvPr id="181" name="TextBox 180">
            <a:extLst>
              <a:ext uri="{FF2B5EF4-FFF2-40B4-BE49-F238E27FC236}">
                <a16:creationId xmlns:a16="http://schemas.microsoft.com/office/drawing/2014/main" id="{C91156BE-496A-4BC3-B2D4-EDB030551A01}"/>
              </a:ext>
            </a:extLst>
          </p:cNvPr>
          <p:cNvSpPr txBox="1"/>
          <p:nvPr/>
        </p:nvSpPr>
        <p:spPr>
          <a:xfrm>
            <a:off x="40441108" y="15588387"/>
            <a:ext cx="2746249" cy="584775"/>
          </a:xfrm>
          <a:prstGeom prst="rect">
            <a:avLst/>
          </a:prstGeom>
          <a:noFill/>
        </p:spPr>
        <p:txBody>
          <a:bodyPr wrap="square" rtlCol="0">
            <a:spAutoFit/>
          </a:bodyPr>
          <a:lstStyle/>
          <a:p>
            <a:r>
              <a:rPr lang="en-US" sz="3200" dirty="0"/>
              <a:t>Winter Term</a:t>
            </a:r>
          </a:p>
        </p:txBody>
      </p:sp>
      <p:sp>
        <p:nvSpPr>
          <p:cNvPr id="182" name="Rectangle 181">
            <a:extLst>
              <a:ext uri="{FF2B5EF4-FFF2-40B4-BE49-F238E27FC236}">
                <a16:creationId xmlns:a16="http://schemas.microsoft.com/office/drawing/2014/main" id="{0B772A35-B7B3-40BC-BA10-DE6D9A53412E}"/>
              </a:ext>
            </a:extLst>
          </p:cNvPr>
          <p:cNvSpPr/>
          <p:nvPr/>
        </p:nvSpPr>
        <p:spPr>
          <a:xfrm>
            <a:off x="38243193" y="17102320"/>
            <a:ext cx="200765" cy="198881"/>
          </a:xfrm>
          <a:prstGeom prst="rect">
            <a:avLst/>
          </a:prstGeom>
          <a:solidFill>
            <a:srgbClr val="E055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EAAF3CBD-7CEB-42B4-96CD-7C6B122E079B}"/>
              </a:ext>
            </a:extLst>
          </p:cNvPr>
          <p:cNvSpPr/>
          <p:nvPr/>
        </p:nvSpPr>
        <p:spPr>
          <a:xfrm>
            <a:off x="38235141" y="11780421"/>
            <a:ext cx="200765" cy="198881"/>
          </a:xfrm>
          <a:prstGeom prst="rect">
            <a:avLst/>
          </a:prstGeom>
          <a:solidFill>
            <a:srgbClr val="E055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24DEB457-5410-44D5-83ED-A9CB45BC8164}"/>
              </a:ext>
            </a:extLst>
          </p:cNvPr>
          <p:cNvSpPr/>
          <p:nvPr/>
        </p:nvSpPr>
        <p:spPr>
          <a:xfrm>
            <a:off x="38224621" y="15230749"/>
            <a:ext cx="200765" cy="198881"/>
          </a:xfrm>
          <a:prstGeom prst="rect">
            <a:avLst/>
          </a:prstGeom>
          <a:solidFill>
            <a:srgbClr val="E055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87B7E0D0-4752-4B7D-B586-85BDAEFF070C}"/>
              </a:ext>
            </a:extLst>
          </p:cNvPr>
          <p:cNvSpPr/>
          <p:nvPr/>
        </p:nvSpPr>
        <p:spPr>
          <a:xfrm>
            <a:off x="38224621" y="13429554"/>
            <a:ext cx="200765" cy="198881"/>
          </a:xfrm>
          <a:prstGeom prst="rect">
            <a:avLst/>
          </a:prstGeom>
          <a:solidFill>
            <a:srgbClr val="E055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6580DF5F-5A8D-41F2-B1D9-37D379FB6547}"/>
              </a:ext>
            </a:extLst>
          </p:cNvPr>
          <p:cNvSpPr txBox="1"/>
          <p:nvPr/>
        </p:nvSpPr>
        <p:spPr>
          <a:xfrm>
            <a:off x="38709638" y="14094937"/>
            <a:ext cx="2009984" cy="584775"/>
          </a:xfrm>
          <a:prstGeom prst="rect">
            <a:avLst/>
          </a:prstGeom>
          <a:noFill/>
        </p:spPr>
        <p:txBody>
          <a:bodyPr wrap="square" rtlCol="0">
            <a:spAutoFit/>
          </a:bodyPr>
          <a:lstStyle/>
          <a:p>
            <a:r>
              <a:rPr lang="en-US" sz="3200" dirty="0">
                <a:solidFill>
                  <a:srgbClr val="E05529"/>
                </a:solidFill>
              </a:rPr>
              <a:t>Redesign</a:t>
            </a:r>
          </a:p>
        </p:txBody>
      </p:sp>
      <p:sp>
        <p:nvSpPr>
          <p:cNvPr id="187" name="TextBox 186">
            <a:extLst>
              <a:ext uri="{FF2B5EF4-FFF2-40B4-BE49-F238E27FC236}">
                <a16:creationId xmlns:a16="http://schemas.microsoft.com/office/drawing/2014/main" id="{75B19794-3CF5-4D98-AD76-CA7846347CF3}"/>
              </a:ext>
            </a:extLst>
          </p:cNvPr>
          <p:cNvSpPr txBox="1"/>
          <p:nvPr/>
        </p:nvSpPr>
        <p:spPr>
          <a:xfrm>
            <a:off x="38697003" y="12591410"/>
            <a:ext cx="2009984" cy="584775"/>
          </a:xfrm>
          <a:prstGeom prst="rect">
            <a:avLst/>
          </a:prstGeom>
          <a:noFill/>
        </p:spPr>
        <p:txBody>
          <a:bodyPr wrap="square" rtlCol="0">
            <a:spAutoFit/>
          </a:bodyPr>
          <a:lstStyle/>
          <a:p>
            <a:r>
              <a:rPr lang="en-US" sz="3200" dirty="0">
                <a:solidFill>
                  <a:srgbClr val="E05529"/>
                </a:solidFill>
              </a:rPr>
              <a:t>Build</a:t>
            </a:r>
          </a:p>
        </p:txBody>
      </p:sp>
      <p:sp>
        <p:nvSpPr>
          <p:cNvPr id="188" name="TextBox 187">
            <a:extLst>
              <a:ext uri="{FF2B5EF4-FFF2-40B4-BE49-F238E27FC236}">
                <a16:creationId xmlns:a16="http://schemas.microsoft.com/office/drawing/2014/main" id="{6A693F3C-BB9A-4956-842C-64BF1A21A5AA}"/>
              </a:ext>
            </a:extLst>
          </p:cNvPr>
          <p:cNvSpPr txBox="1"/>
          <p:nvPr/>
        </p:nvSpPr>
        <p:spPr>
          <a:xfrm>
            <a:off x="38697003" y="15958297"/>
            <a:ext cx="2009984" cy="584775"/>
          </a:xfrm>
          <a:prstGeom prst="rect">
            <a:avLst/>
          </a:prstGeom>
          <a:noFill/>
        </p:spPr>
        <p:txBody>
          <a:bodyPr wrap="square" rtlCol="0">
            <a:spAutoFit/>
          </a:bodyPr>
          <a:lstStyle/>
          <a:p>
            <a:r>
              <a:rPr lang="en-US" sz="3200" dirty="0">
                <a:solidFill>
                  <a:srgbClr val="E05529"/>
                </a:solidFill>
              </a:rPr>
              <a:t>Test</a:t>
            </a:r>
          </a:p>
        </p:txBody>
      </p:sp>
      <p:cxnSp>
        <p:nvCxnSpPr>
          <p:cNvPr id="191" name="Straight Arrow Connector 190">
            <a:extLst>
              <a:ext uri="{FF2B5EF4-FFF2-40B4-BE49-F238E27FC236}">
                <a16:creationId xmlns:a16="http://schemas.microsoft.com/office/drawing/2014/main" id="{95DFDB15-BFCF-4E8D-86BD-2370E1E27CF1}"/>
              </a:ext>
            </a:extLst>
          </p:cNvPr>
          <p:cNvCxnSpPr>
            <a:stCxn id="183" idx="1"/>
          </p:cNvCxnSpPr>
          <p:nvPr/>
        </p:nvCxnSpPr>
        <p:spPr>
          <a:xfrm flipH="1" flipV="1">
            <a:off x="36068000" y="11879861"/>
            <a:ext cx="2167141" cy="1"/>
          </a:xfrm>
          <a:prstGeom prst="straightConnector1">
            <a:avLst/>
          </a:prstGeom>
          <a:ln w="38100">
            <a:solidFill>
              <a:srgbClr val="E05529"/>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E709FF0C-B322-49F8-97D2-4D84DA392816}"/>
              </a:ext>
            </a:extLst>
          </p:cNvPr>
          <p:cNvCxnSpPr/>
          <p:nvPr/>
        </p:nvCxnSpPr>
        <p:spPr>
          <a:xfrm flipH="1" flipV="1">
            <a:off x="36066042" y="13552552"/>
            <a:ext cx="2167141" cy="1"/>
          </a:xfrm>
          <a:prstGeom prst="straightConnector1">
            <a:avLst/>
          </a:prstGeom>
          <a:ln w="38100">
            <a:solidFill>
              <a:srgbClr val="E05529"/>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0A5DDE73-8B4C-4E95-A8DE-0A90B177021F}"/>
              </a:ext>
            </a:extLst>
          </p:cNvPr>
          <p:cNvCxnSpPr/>
          <p:nvPr/>
        </p:nvCxnSpPr>
        <p:spPr>
          <a:xfrm flipH="1" flipV="1">
            <a:off x="36068000" y="15336618"/>
            <a:ext cx="2167141" cy="1"/>
          </a:xfrm>
          <a:prstGeom prst="straightConnector1">
            <a:avLst/>
          </a:prstGeom>
          <a:ln w="38100">
            <a:solidFill>
              <a:srgbClr val="E05529"/>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B665DCC9-6CF0-4FBD-BF0E-8397939856FF}"/>
              </a:ext>
            </a:extLst>
          </p:cNvPr>
          <p:cNvCxnSpPr/>
          <p:nvPr/>
        </p:nvCxnSpPr>
        <p:spPr>
          <a:xfrm flipH="1" flipV="1">
            <a:off x="36107671" y="17201759"/>
            <a:ext cx="2167141" cy="1"/>
          </a:xfrm>
          <a:prstGeom prst="straightConnector1">
            <a:avLst/>
          </a:prstGeom>
          <a:ln w="38100">
            <a:solidFill>
              <a:srgbClr val="E05529"/>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FAA879A7-D097-4E7E-A865-A449D26E2C20}"/>
              </a:ext>
            </a:extLst>
          </p:cNvPr>
          <p:cNvSpPr txBox="1"/>
          <p:nvPr/>
        </p:nvSpPr>
        <p:spPr>
          <a:xfrm>
            <a:off x="33156620" y="11392994"/>
            <a:ext cx="2990533" cy="1077218"/>
          </a:xfrm>
          <a:prstGeom prst="rect">
            <a:avLst/>
          </a:prstGeom>
          <a:noFill/>
        </p:spPr>
        <p:txBody>
          <a:bodyPr wrap="square" rtlCol="0">
            <a:spAutoFit/>
          </a:bodyPr>
          <a:lstStyle/>
          <a:p>
            <a:pPr algn="ctr"/>
            <a:r>
              <a:rPr lang="en-US" sz="3200" dirty="0">
                <a:solidFill>
                  <a:schemeClr val="accent6">
                    <a:lumMod val="75000"/>
                  </a:schemeClr>
                </a:solidFill>
              </a:rPr>
              <a:t>Preliminary Design Review</a:t>
            </a:r>
          </a:p>
        </p:txBody>
      </p:sp>
      <p:sp>
        <p:nvSpPr>
          <p:cNvPr id="196" name="TextBox 195">
            <a:extLst>
              <a:ext uri="{FF2B5EF4-FFF2-40B4-BE49-F238E27FC236}">
                <a16:creationId xmlns:a16="http://schemas.microsoft.com/office/drawing/2014/main" id="{5E56686C-3685-4B5A-A836-0028BB88156B}"/>
              </a:ext>
            </a:extLst>
          </p:cNvPr>
          <p:cNvSpPr txBox="1"/>
          <p:nvPr/>
        </p:nvSpPr>
        <p:spPr>
          <a:xfrm>
            <a:off x="33081042" y="12932869"/>
            <a:ext cx="2990533" cy="1077218"/>
          </a:xfrm>
          <a:prstGeom prst="rect">
            <a:avLst/>
          </a:prstGeom>
          <a:noFill/>
        </p:spPr>
        <p:txBody>
          <a:bodyPr wrap="square" rtlCol="0">
            <a:spAutoFit/>
          </a:bodyPr>
          <a:lstStyle/>
          <a:p>
            <a:pPr algn="ctr"/>
            <a:r>
              <a:rPr lang="en-US" sz="3200" dirty="0">
                <a:solidFill>
                  <a:schemeClr val="accent6">
                    <a:lumMod val="75000"/>
                  </a:schemeClr>
                </a:solidFill>
              </a:rPr>
              <a:t>Test Preliminary Design</a:t>
            </a:r>
          </a:p>
        </p:txBody>
      </p:sp>
      <p:sp>
        <p:nvSpPr>
          <p:cNvPr id="197" name="TextBox 196">
            <a:extLst>
              <a:ext uri="{FF2B5EF4-FFF2-40B4-BE49-F238E27FC236}">
                <a16:creationId xmlns:a16="http://schemas.microsoft.com/office/drawing/2014/main" id="{4977D931-5E91-4BAA-9B1B-AED9AE76D010}"/>
              </a:ext>
            </a:extLst>
          </p:cNvPr>
          <p:cNvSpPr txBox="1"/>
          <p:nvPr/>
        </p:nvSpPr>
        <p:spPr>
          <a:xfrm>
            <a:off x="33005423" y="15037801"/>
            <a:ext cx="2990533" cy="584775"/>
          </a:xfrm>
          <a:prstGeom prst="rect">
            <a:avLst/>
          </a:prstGeom>
          <a:noFill/>
        </p:spPr>
        <p:txBody>
          <a:bodyPr wrap="square" rtlCol="0">
            <a:spAutoFit/>
          </a:bodyPr>
          <a:lstStyle/>
          <a:p>
            <a:pPr algn="ctr"/>
            <a:r>
              <a:rPr lang="en-US" sz="3200" dirty="0">
                <a:solidFill>
                  <a:schemeClr val="accent6">
                    <a:lumMod val="75000"/>
                  </a:schemeClr>
                </a:solidFill>
              </a:rPr>
              <a:t>Review Design</a:t>
            </a:r>
          </a:p>
        </p:txBody>
      </p:sp>
      <p:sp>
        <p:nvSpPr>
          <p:cNvPr id="198" name="TextBox 197">
            <a:extLst>
              <a:ext uri="{FF2B5EF4-FFF2-40B4-BE49-F238E27FC236}">
                <a16:creationId xmlns:a16="http://schemas.microsoft.com/office/drawing/2014/main" id="{F4E06BCF-F023-4D14-BBCC-BA2290A0AA2C}"/>
              </a:ext>
            </a:extLst>
          </p:cNvPr>
          <p:cNvSpPr txBox="1"/>
          <p:nvPr/>
        </p:nvSpPr>
        <p:spPr>
          <a:xfrm>
            <a:off x="33031866" y="16909372"/>
            <a:ext cx="2990533" cy="584775"/>
          </a:xfrm>
          <a:prstGeom prst="rect">
            <a:avLst/>
          </a:prstGeom>
          <a:noFill/>
        </p:spPr>
        <p:txBody>
          <a:bodyPr wrap="square" rtlCol="0">
            <a:spAutoFit/>
          </a:bodyPr>
          <a:lstStyle/>
          <a:p>
            <a:pPr algn="ctr"/>
            <a:r>
              <a:rPr lang="en-US" sz="3200" dirty="0">
                <a:solidFill>
                  <a:schemeClr val="accent6">
                    <a:lumMod val="75000"/>
                  </a:schemeClr>
                </a:solidFill>
              </a:rPr>
              <a:t>Final Testing</a:t>
            </a:r>
          </a:p>
        </p:txBody>
      </p:sp>
      <p:sp>
        <p:nvSpPr>
          <p:cNvPr id="199" name="TextBox 198">
            <a:extLst>
              <a:ext uri="{FF2B5EF4-FFF2-40B4-BE49-F238E27FC236}">
                <a16:creationId xmlns:a16="http://schemas.microsoft.com/office/drawing/2014/main" id="{C4472193-8ADE-48FB-9AE3-7FA03D644191}"/>
              </a:ext>
            </a:extLst>
          </p:cNvPr>
          <p:cNvSpPr txBox="1"/>
          <p:nvPr/>
        </p:nvSpPr>
        <p:spPr>
          <a:xfrm>
            <a:off x="32868295" y="18664161"/>
            <a:ext cx="3264787" cy="584775"/>
          </a:xfrm>
          <a:prstGeom prst="rect">
            <a:avLst/>
          </a:prstGeom>
          <a:noFill/>
        </p:spPr>
        <p:txBody>
          <a:bodyPr wrap="square" rtlCol="0">
            <a:spAutoFit/>
          </a:bodyPr>
          <a:lstStyle/>
          <a:p>
            <a:pPr algn="ctr"/>
            <a:r>
              <a:rPr lang="en-US" sz="3200" dirty="0">
                <a:solidFill>
                  <a:schemeClr val="accent6">
                    <a:lumMod val="75000"/>
                  </a:schemeClr>
                </a:solidFill>
              </a:rPr>
              <a:t>Engineering Expo</a:t>
            </a:r>
          </a:p>
        </p:txBody>
      </p:sp>
      <p:cxnSp>
        <p:nvCxnSpPr>
          <p:cNvPr id="200" name="Straight Arrow Connector 199">
            <a:extLst>
              <a:ext uri="{FF2B5EF4-FFF2-40B4-BE49-F238E27FC236}">
                <a16:creationId xmlns:a16="http://schemas.microsoft.com/office/drawing/2014/main" id="{C89C9E7C-8B5D-433E-A2D5-9FADD3A70BB6}"/>
              </a:ext>
            </a:extLst>
          </p:cNvPr>
          <p:cNvCxnSpPr/>
          <p:nvPr/>
        </p:nvCxnSpPr>
        <p:spPr>
          <a:xfrm flipH="1" flipV="1">
            <a:off x="35995956" y="18956549"/>
            <a:ext cx="2167141" cy="1"/>
          </a:xfrm>
          <a:prstGeom prst="straightConnector1">
            <a:avLst/>
          </a:prstGeom>
          <a:ln w="38100">
            <a:solidFill>
              <a:srgbClr val="E05529"/>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9D2865B2-E9E6-4673-AE50-F4BE5FE41A6F}"/>
              </a:ext>
            </a:extLst>
          </p:cNvPr>
          <p:cNvSpPr txBox="1"/>
          <p:nvPr/>
        </p:nvSpPr>
        <p:spPr>
          <a:xfrm>
            <a:off x="38697003" y="17636459"/>
            <a:ext cx="3014976" cy="1077218"/>
          </a:xfrm>
          <a:prstGeom prst="rect">
            <a:avLst/>
          </a:prstGeom>
          <a:noFill/>
        </p:spPr>
        <p:txBody>
          <a:bodyPr wrap="square" rtlCol="0">
            <a:spAutoFit/>
          </a:bodyPr>
          <a:lstStyle/>
          <a:p>
            <a:r>
              <a:rPr lang="en-US" sz="3200" dirty="0">
                <a:solidFill>
                  <a:srgbClr val="E05529"/>
                </a:solidFill>
              </a:rPr>
              <a:t>Finalize Documentation</a:t>
            </a:r>
          </a:p>
        </p:txBody>
      </p:sp>
    </p:spTree>
    <p:extLst>
      <p:ext uri="{BB962C8B-B14F-4D97-AF65-F5344CB8AC3E}">
        <p14:creationId xmlns:p14="http://schemas.microsoft.com/office/powerpoint/2010/main" val="3365354927"/>
      </p:ext>
    </p:extLst>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3453</TotalTime>
  <Words>773</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Everett Brandt</cp:lastModifiedBy>
  <cp:revision>88</cp:revision>
  <dcterms:created xsi:type="dcterms:W3CDTF">2017-04-19T21:01:26Z</dcterms:created>
  <dcterms:modified xsi:type="dcterms:W3CDTF">2020-03-04T21:23:59Z</dcterms:modified>
</cp:coreProperties>
</file>