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22D7-7FB4-4A77-9C01-F9534B6D4FD4}" type="datetimeFigureOut">
              <a:rPr lang="en-US" smtClean="0"/>
              <a:pPr/>
              <a:t>2/7/2020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CDE-A227-4F5D-8B2E-BF4178A548F6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dirty="0" smtClean="0"/>
              <a:t>AM </a:t>
            </a:r>
            <a:r>
              <a:rPr lang="en-PH" sz="4000" dirty="0" err="1" smtClean="0"/>
              <a:t>Geoconsult</a:t>
            </a:r>
            <a:r>
              <a:rPr lang="en-PH" sz="4000" dirty="0" smtClean="0"/>
              <a:t> and Associates, Inc.</a:t>
            </a:r>
            <a:br>
              <a:rPr lang="en-PH" sz="4000" dirty="0" smtClean="0"/>
            </a:br>
            <a:r>
              <a:rPr lang="en-PH" sz="4000" dirty="0" smtClean="0"/>
              <a:t>Business Process Automation</a:t>
            </a:r>
            <a:endParaRPr lang="en-P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H" sz="2000" dirty="0" smtClean="0"/>
              <a:t>Presentation by</a:t>
            </a:r>
          </a:p>
          <a:p>
            <a:r>
              <a:rPr lang="en-PH" sz="2000" dirty="0" smtClean="0"/>
              <a:t>EVERETT GAIUS S. VERGARA</a:t>
            </a:r>
          </a:p>
          <a:p>
            <a:r>
              <a:rPr lang="en-PH" sz="2000" dirty="0" smtClean="0"/>
              <a:t>Chief Technical Officer</a:t>
            </a:r>
          </a:p>
          <a:p>
            <a:r>
              <a:rPr lang="en-PH" sz="2000" dirty="0" smtClean="0"/>
              <a:t>FYDesigns, Inc.</a:t>
            </a:r>
          </a:p>
          <a:p>
            <a:r>
              <a:rPr lang="en-PH" sz="2000" dirty="0" smtClean="0"/>
              <a:t>07 February 2020</a:t>
            </a:r>
            <a:endParaRPr lang="en-PH" sz="2000" dirty="0"/>
          </a:p>
        </p:txBody>
      </p:sp>
      <p:pic>
        <p:nvPicPr>
          <p:cNvPr id="1026" name="Picture 2" descr="Image result for am geo con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4305300" cy="1114425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Approval Process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685800" y="5410200"/>
            <a:ext cx="2057400" cy="1295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Disapproved / Cancelled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685800" y="1295400"/>
            <a:ext cx="2057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Active / New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3429000"/>
            <a:ext cx="205740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Forwarded For Approval #1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5410200"/>
            <a:ext cx="2057400" cy="1295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Approved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3429000"/>
            <a:ext cx="205740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Forwarded For Approval #2</a:t>
            </a:r>
          </a:p>
          <a:p>
            <a:pPr algn="ctr"/>
            <a:r>
              <a:rPr lang="en-PH" dirty="0" smtClean="0">
                <a:solidFill>
                  <a:schemeClr val="tx1"/>
                </a:solidFill>
              </a:rPr>
              <a:t>(Optional)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0800" y="3429000"/>
            <a:ext cx="205740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Forwarded For Approval #3</a:t>
            </a:r>
          </a:p>
          <a:p>
            <a:pPr algn="ctr"/>
            <a:r>
              <a:rPr lang="en-PH" dirty="0" smtClean="0">
                <a:solidFill>
                  <a:schemeClr val="tx1"/>
                </a:solidFill>
              </a:rPr>
              <a:t>(Optional)</a:t>
            </a:r>
            <a:endParaRPr lang="en-PH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 rot="5400000">
            <a:off x="1295400" y="3009900"/>
            <a:ext cx="838200" cy="158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2743200" y="4076700"/>
            <a:ext cx="685800" cy="1588"/>
          </a:xfrm>
          <a:prstGeom prst="straightConnector1">
            <a:avLst/>
          </a:prstGeom>
          <a:ln w="666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8" idx="1"/>
          </p:cNvCxnSpPr>
          <p:nvPr/>
        </p:nvCxnSpPr>
        <p:spPr>
          <a:xfrm>
            <a:off x="5486400" y="4076700"/>
            <a:ext cx="914400" cy="1588"/>
          </a:xfrm>
          <a:prstGeom prst="straightConnector1">
            <a:avLst/>
          </a:prstGeom>
          <a:ln w="666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8" idx="2"/>
            <a:endCxn id="16" idx="3"/>
          </p:cNvCxnSpPr>
          <p:nvPr/>
        </p:nvCxnSpPr>
        <p:spPr>
          <a:xfrm rot="5400000">
            <a:off x="5791200" y="4419600"/>
            <a:ext cx="1333500" cy="1943100"/>
          </a:xfrm>
          <a:prstGeom prst="bentConnector2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8" idx="2"/>
            <a:endCxn id="13" idx="0"/>
          </p:cNvCxnSpPr>
          <p:nvPr/>
        </p:nvCxnSpPr>
        <p:spPr>
          <a:xfrm rot="5400000">
            <a:off x="4229100" y="2209800"/>
            <a:ext cx="685800" cy="5715000"/>
          </a:xfrm>
          <a:prstGeom prst="bentConnector3">
            <a:avLst>
              <a:gd name="adj1" fmla="val 50000"/>
            </a:avLst>
          </a:prstGeom>
          <a:ln w="666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57600" y="1752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FF0000"/>
                </a:solidFill>
              </a:rPr>
              <a:t>Note: Super Users / Management overrides approval of any approvers</a:t>
            </a:r>
            <a:endParaRPr lang="en-PH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/>
      <p:bldP spid="3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User Login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From the desktop Double Click the FYDesigns icon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Enter your given user ID and password</a:t>
            </a:r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Sample</a:t>
            </a:r>
            <a:endParaRPr lang="en-PH" dirty="0"/>
          </a:p>
          <a:p>
            <a:pPr>
              <a:buNone/>
            </a:pPr>
            <a:r>
              <a:rPr lang="en-PH" dirty="0" smtClean="0"/>
              <a:t>User ID: </a:t>
            </a:r>
            <a:r>
              <a:rPr lang="en-PH" dirty="0" err="1" smtClean="0"/>
              <a:t>chesterD</a:t>
            </a:r>
            <a:endParaRPr lang="en-PH" dirty="0" smtClean="0"/>
          </a:p>
          <a:p>
            <a:pPr>
              <a:buNone/>
            </a:pPr>
            <a:r>
              <a:rPr lang="en-PH" dirty="0" smtClean="0"/>
              <a:t>Password: </a:t>
            </a:r>
            <a:r>
              <a:rPr lang="en-PH" dirty="0" err="1" smtClean="0"/>
              <a:t>amgeo</a:t>
            </a: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</p:txBody>
      </p:sp>
      <p:pic>
        <p:nvPicPr>
          <p:cNvPr id="4098" name="Picture 2" descr="File System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447800"/>
            <a:ext cx="1371600" cy="137160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276600"/>
            <a:ext cx="3219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System Update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PH" dirty="0" smtClean="0"/>
              <a:t>Like any other App. FYDesigns System needs patching to correct bugs, address new requirements and upgrade.</a:t>
            </a:r>
          </a:p>
          <a:p>
            <a:pPr>
              <a:buNone/>
            </a:pPr>
            <a:endParaRPr lang="en-PH" dirty="0"/>
          </a:p>
          <a:p>
            <a:pPr>
              <a:buNone/>
            </a:pPr>
            <a:r>
              <a:rPr lang="en-PH" dirty="0" smtClean="0"/>
              <a:t>If you’re prompted:</a:t>
            </a:r>
          </a:p>
          <a:p>
            <a:pPr>
              <a:buNone/>
            </a:pPr>
            <a:r>
              <a:rPr lang="en-PH" dirty="0" smtClean="0"/>
              <a:t>“</a:t>
            </a:r>
            <a:r>
              <a:rPr lang="en-PH" dirty="0" smtClean="0">
                <a:solidFill>
                  <a:srgbClr val="FF0000"/>
                </a:solidFill>
              </a:rPr>
              <a:t>The version of your application is not compatible....</a:t>
            </a:r>
            <a:r>
              <a:rPr lang="en-PH" dirty="0" smtClean="0"/>
              <a:t>” Simply Update the System by double clicking the Updater Icon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endParaRPr lang="en-PH" dirty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endParaRPr lang="en-PH" dirty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endParaRPr lang="en-PH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PH" dirty="0" smtClean="0">
                <a:solidFill>
                  <a:srgbClr val="FF0000"/>
                </a:solidFill>
              </a:rPr>
              <a:t>Important: Make sure to close the system before updating the app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9360" y="3810000"/>
            <a:ext cx="158496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6750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Main Menu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457200" y="1828800"/>
            <a:ext cx="1905000" cy="35814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2438400" y="1981200"/>
            <a:ext cx="3124200" cy="17526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PH" dirty="0" smtClean="0"/>
          </a:p>
          <a:p>
            <a:r>
              <a:rPr lang="en-PH" dirty="0" smtClean="0"/>
              <a:t>The Main menu </a:t>
            </a:r>
            <a:r>
              <a:rPr lang="en-PH" dirty="0" smtClean="0"/>
              <a:t>lists </a:t>
            </a:r>
            <a:r>
              <a:rPr lang="en-PH" dirty="0" smtClean="0"/>
              <a:t>all the possible Modules that you can access defined in your Access Rights</a:t>
            </a:r>
          </a:p>
          <a:p>
            <a:endParaRPr lang="en-PH" dirty="0"/>
          </a:p>
          <a:p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6750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2667000"/>
            <a:ext cx="5334000" cy="25146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Module searcher allows you to find what you’re looking for quickly.</a:t>
            </a:r>
          </a:p>
          <a:p>
            <a:endParaRPr lang="en-PH" dirty="0"/>
          </a:p>
          <a:p>
            <a:r>
              <a:rPr lang="en-PH" dirty="0" smtClean="0"/>
              <a:t>You can press Ctrl + F to type keywords of the module.</a:t>
            </a:r>
          </a:p>
          <a:p>
            <a:endParaRPr lang="en-PH" dirty="0"/>
          </a:p>
          <a:p>
            <a:r>
              <a:rPr lang="en-PH" dirty="0" smtClean="0"/>
              <a:t>Pressing Ctrl + F will pop-up the searcher window and you can begin typing for keywords &gt;&gt;&gt;&gt;&gt;&gt;&gt;&gt;&gt;&gt;&gt;&gt;&gt;&gt;&gt;&gt;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638800" y="2590800"/>
            <a:ext cx="2209800" cy="29718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Module Searcher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381000" y="5257800"/>
            <a:ext cx="1905000" cy="6096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Reminders</a:t>
            </a:r>
            <a:endParaRPr lang="en-PH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542789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667000" y="1981200"/>
            <a:ext cx="5410200" cy="28956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838200" y="3581400"/>
            <a:ext cx="5334000" cy="304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You get reminders when:</a:t>
            </a:r>
          </a:p>
          <a:p>
            <a:endParaRPr lang="en-PH" dirty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 The transaction you created gets disapproved / cancelled</a:t>
            </a:r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The transaction you created gets approved / posted</a:t>
            </a:r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Your subordinate submitted a transaction for your approval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r>
              <a:rPr lang="en-PH" dirty="0" smtClean="0"/>
              <a:t>The texts are </a:t>
            </a:r>
            <a:r>
              <a:rPr lang="en-PH" dirty="0" err="1" smtClean="0"/>
              <a:t>struckthrough</a:t>
            </a:r>
            <a:r>
              <a:rPr lang="en-PH" dirty="0" smtClean="0"/>
              <a:t> after viewing a reminder.</a:t>
            </a:r>
          </a:p>
          <a:p>
            <a:r>
              <a:rPr lang="en-PH" dirty="0" smtClean="0"/>
              <a:t>Click the remove button to remove it from the list.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431363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905000"/>
            <a:ext cx="392148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Standard Module</a:t>
            </a:r>
            <a:endParaRPr lang="en-PH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1600200"/>
            <a:ext cx="4495800" cy="24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3429000"/>
            <a:ext cx="4829175" cy="281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Row Manager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38469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828800"/>
            <a:ext cx="685800" cy="4572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1143000" y="1752600"/>
            <a:ext cx="1752600" cy="10668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App Version</a:t>
            </a:r>
          </a:p>
          <a:p>
            <a:endParaRPr lang="en-PH" dirty="0"/>
          </a:p>
          <a:p>
            <a:r>
              <a:rPr lang="en-PH" dirty="0" smtClean="0"/>
              <a:t>Program  Exit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Row Manager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38469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2133600"/>
            <a:ext cx="1752600" cy="3048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343400" cy="4953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New Record</a:t>
            </a:r>
          </a:p>
          <a:p>
            <a:endParaRPr lang="en-PH" dirty="0" smtClean="0"/>
          </a:p>
          <a:p>
            <a:r>
              <a:rPr lang="en-PH" dirty="0" smtClean="0"/>
              <a:t>Edit / Open Record</a:t>
            </a:r>
          </a:p>
          <a:p>
            <a:endParaRPr lang="en-PH" dirty="0"/>
          </a:p>
          <a:p>
            <a:r>
              <a:rPr lang="en-PH" dirty="0" smtClean="0"/>
              <a:t>Retrieve</a:t>
            </a:r>
          </a:p>
          <a:p>
            <a:endParaRPr lang="en-PH" dirty="0"/>
          </a:p>
          <a:p>
            <a:r>
              <a:rPr lang="en-PH" dirty="0" smtClean="0"/>
              <a:t>Save</a:t>
            </a:r>
          </a:p>
          <a:p>
            <a:endParaRPr lang="en-PH" dirty="0"/>
          </a:p>
          <a:p>
            <a:r>
              <a:rPr lang="en-PH" dirty="0" smtClean="0"/>
              <a:t>Delete</a:t>
            </a:r>
          </a:p>
          <a:p>
            <a:endParaRPr lang="en-PH" dirty="0"/>
          </a:p>
          <a:p>
            <a:r>
              <a:rPr lang="en-PH" dirty="0" smtClean="0"/>
              <a:t>Print</a:t>
            </a:r>
          </a:p>
          <a:p>
            <a:endParaRPr lang="en-PH" dirty="0"/>
          </a:p>
          <a:p>
            <a:r>
              <a:rPr lang="en-PH" dirty="0" smtClean="0"/>
              <a:t>Print Preview</a:t>
            </a:r>
          </a:p>
          <a:p>
            <a:endParaRPr lang="en-PH" dirty="0"/>
          </a:p>
          <a:p>
            <a:r>
              <a:rPr lang="en-PH" dirty="0" smtClean="0"/>
              <a:t>Print Settings</a:t>
            </a:r>
          </a:p>
          <a:p>
            <a:endParaRPr lang="en-PH" dirty="0"/>
          </a:p>
          <a:p>
            <a:r>
              <a:rPr lang="en-PH" dirty="0" smtClean="0"/>
              <a:t>Module Exit</a:t>
            </a:r>
            <a:endParaRPr lang="en-P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Row Manager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38469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2362200"/>
            <a:ext cx="8153400" cy="28956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3505200" y="2514600"/>
            <a:ext cx="4343400" cy="3429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List of records created</a:t>
            </a:r>
          </a:p>
          <a:p>
            <a:endParaRPr lang="en-PH" dirty="0"/>
          </a:p>
          <a:p>
            <a:r>
              <a:rPr lang="en-PH" dirty="0" smtClean="0"/>
              <a:t>Click on the columns to sort</a:t>
            </a:r>
          </a:p>
          <a:p>
            <a:endParaRPr lang="en-PH" dirty="0"/>
          </a:p>
          <a:p>
            <a:r>
              <a:rPr lang="en-PH" dirty="0" smtClean="0"/>
              <a:t>Click on the column to search</a:t>
            </a:r>
          </a:p>
          <a:p>
            <a:endParaRPr lang="en-PH" dirty="0"/>
          </a:p>
          <a:p>
            <a:r>
              <a:rPr lang="en-PH" dirty="0" smtClean="0"/>
              <a:t>Double click to open / edit the selected record</a:t>
            </a:r>
          </a:p>
          <a:p>
            <a:endParaRPr lang="en-PH" dirty="0"/>
          </a:p>
          <a:p>
            <a:r>
              <a:rPr lang="en-PH" dirty="0" smtClean="0"/>
              <a:t>Ctrl + Click to select multiple rows</a:t>
            </a:r>
          </a:p>
          <a:p>
            <a:endParaRPr lang="en-PH" dirty="0"/>
          </a:p>
          <a:p>
            <a:r>
              <a:rPr lang="en-PH" dirty="0" smtClean="0"/>
              <a:t>Ctrl + A to select all rows</a:t>
            </a:r>
          </a:p>
          <a:p>
            <a:r>
              <a:rPr lang="en-PH" dirty="0" smtClean="0"/>
              <a:t> </a:t>
            </a:r>
          </a:p>
          <a:p>
            <a:endParaRPr lang="en-PH" dirty="0"/>
          </a:p>
          <a:p>
            <a:endParaRPr lang="en-P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Row Manager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38469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5105400"/>
            <a:ext cx="2590800" cy="4572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3124200" y="4648200"/>
            <a:ext cx="4343400" cy="1143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This area allows you to find text from the selected (clicked) column based on the list of records retrieved</a:t>
            </a:r>
          </a:p>
          <a:p>
            <a:endParaRPr lang="en-PH" dirty="0"/>
          </a:p>
          <a:p>
            <a:endParaRPr lang="en-P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Row Manager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38469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5410200"/>
            <a:ext cx="2590800" cy="6858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3124200" y="4800600"/>
            <a:ext cx="5486400" cy="18288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Allows the user to filter records to be retrieved for the </a:t>
            </a:r>
            <a:r>
              <a:rPr lang="en-PH" dirty="0" err="1"/>
              <a:t>R</a:t>
            </a:r>
            <a:r>
              <a:rPr lang="en-PH" dirty="0" err="1" smtClean="0"/>
              <a:t>owmanager</a:t>
            </a:r>
            <a:r>
              <a:rPr lang="en-PH" dirty="0"/>
              <a:t>.</a:t>
            </a:r>
            <a:r>
              <a:rPr lang="en-PH" dirty="0" smtClean="0"/>
              <a:t> Filter criteria vary depending on the module. </a:t>
            </a:r>
          </a:p>
          <a:p>
            <a:endParaRPr lang="en-PH" dirty="0" smtClean="0"/>
          </a:p>
          <a:p>
            <a:r>
              <a:rPr lang="en-PH" dirty="0" smtClean="0"/>
              <a:t>The retrieve button retrieves the records based on the selected criteria / criterion.</a:t>
            </a:r>
          </a:p>
          <a:p>
            <a:endParaRPr lang="en-PH" dirty="0"/>
          </a:p>
          <a:p>
            <a:endParaRPr lang="en-P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153400" cy="475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Data Entry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1219200" cy="3810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752600" y="1828800"/>
            <a:ext cx="2438400" cy="35814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New</a:t>
            </a:r>
          </a:p>
          <a:p>
            <a:endParaRPr lang="en-PH" dirty="0"/>
          </a:p>
          <a:p>
            <a:r>
              <a:rPr lang="en-PH" dirty="0" smtClean="0"/>
              <a:t>Save</a:t>
            </a:r>
          </a:p>
          <a:p>
            <a:endParaRPr lang="en-PH" dirty="0"/>
          </a:p>
          <a:p>
            <a:r>
              <a:rPr lang="en-PH" dirty="0" smtClean="0"/>
              <a:t>Print Preview</a:t>
            </a:r>
          </a:p>
          <a:p>
            <a:endParaRPr lang="en-PH" dirty="0" smtClean="0"/>
          </a:p>
          <a:p>
            <a:r>
              <a:rPr lang="en-PH" dirty="0" smtClean="0"/>
              <a:t>Print</a:t>
            </a:r>
            <a:endParaRPr lang="en-PH" dirty="0"/>
          </a:p>
          <a:p>
            <a:endParaRPr lang="en-PH" dirty="0" smtClean="0"/>
          </a:p>
          <a:p>
            <a:r>
              <a:rPr lang="en-PH" dirty="0" smtClean="0"/>
              <a:t>Print Setup</a:t>
            </a:r>
          </a:p>
          <a:p>
            <a:endParaRPr lang="en-PH" dirty="0"/>
          </a:p>
          <a:p>
            <a:r>
              <a:rPr lang="en-PH" dirty="0" smtClean="0"/>
              <a:t>Exit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153400" cy="475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Data Entry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381000" y="2133600"/>
            <a:ext cx="8001000" cy="17526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457200" y="4114800"/>
            <a:ext cx="7772400" cy="18288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3962400" y="2286000"/>
            <a:ext cx="4267200" cy="17526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Entry section where user inputs the necessary data for recording.</a:t>
            </a:r>
          </a:p>
          <a:p>
            <a:endParaRPr lang="en-PH" dirty="0"/>
          </a:p>
          <a:p>
            <a:r>
              <a:rPr lang="en-PH" dirty="0" smtClean="0"/>
              <a:t>Fields vary per module.</a:t>
            </a:r>
            <a:endParaRPr lang="en-P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77360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Data Entry - Status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304800" y="3733800"/>
            <a:ext cx="8305800" cy="19812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Clicking the status menu will pop-up the status dialog box.</a:t>
            </a:r>
          </a:p>
          <a:p>
            <a:endParaRPr lang="en-PH" dirty="0"/>
          </a:p>
          <a:p>
            <a:r>
              <a:rPr lang="en-PH" dirty="0" smtClean="0"/>
              <a:t>Forward – Sends this record </a:t>
            </a:r>
            <a:r>
              <a:rPr lang="en-PH" dirty="0" smtClean="0"/>
              <a:t>to </a:t>
            </a:r>
            <a:r>
              <a:rPr lang="en-PH" dirty="0" smtClean="0"/>
              <a:t>the </a:t>
            </a:r>
            <a:r>
              <a:rPr lang="en-PH" dirty="0" smtClean="0"/>
              <a:t>next approver</a:t>
            </a:r>
          </a:p>
          <a:p>
            <a:r>
              <a:rPr lang="en-PH" dirty="0" smtClean="0"/>
              <a:t>Post – Approves / Posts this record (only if you’re a super user or the last approver)</a:t>
            </a:r>
          </a:p>
          <a:p>
            <a:r>
              <a:rPr lang="en-PH" dirty="0" smtClean="0"/>
              <a:t>Reverse – Brings back the document to active / new status</a:t>
            </a:r>
          </a:p>
          <a:p>
            <a:r>
              <a:rPr lang="en-PH" dirty="0" smtClean="0"/>
              <a:t>Cancel – Cancels / Disapproves the record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685800" y="1447800"/>
            <a:ext cx="457200" cy="5334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3276600" y="2667000"/>
            <a:ext cx="2743200" cy="9144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allAtOnce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480206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Printout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457200" y="2209800"/>
            <a:ext cx="6400800" cy="37338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562600" y="2438400"/>
            <a:ext cx="2971800" cy="19812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Printout corresponds to the record opened in the data entry.</a:t>
            </a:r>
          </a:p>
          <a:p>
            <a:endParaRPr lang="en-PH" dirty="0"/>
          </a:p>
          <a:p>
            <a:r>
              <a:rPr lang="en-PH" dirty="0" smtClean="0"/>
              <a:t>For control purposes, Only posted records can be printed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Report</a:t>
            </a:r>
            <a:endParaRPr lang="en-PH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2726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181600" y="4419600"/>
            <a:ext cx="29718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Reports have basically the same buttons, functions and retrieval filters as the Row Manager.</a:t>
            </a:r>
          </a:p>
          <a:p>
            <a:endParaRPr lang="en-PH" dirty="0"/>
          </a:p>
          <a:p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Securing Your Account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Your first task before anything else is changing your default password.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Find the Change Password Module and Change your password</a:t>
            </a:r>
            <a:endParaRPr lang="en-PH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0"/>
            <a:ext cx="32289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Securing Your Account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4686300" cy="2789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2209800"/>
            <a:ext cx="4572000" cy="3048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5257800" y="1600200"/>
            <a:ext cx="29718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Double click on the user via the row manager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895600"/>
            <a:ext cx="4800600" cy="36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66800" y="4343400"/>
            <a:ext cx="29718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dirty="0" smtClean="0"/>
              <a:t>Type your new Password and Save.</a:t>
            </a:r>
          </a:p>
          <a:p>
            <a:endParaRPr lang="en-PH" dirty="0"/>
          </a:p>
          <a:p>
            <a:r>
              <a:rPr lang="en-PH" dirty="0" smtClean="0"/>
              <a:t>Exit the program and try to login using the new password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4572000" y="4267200"/>
            <a:ext cx="1752600" cy="304800"/>
          </a:xfrm>
          <a:prstGeom prst="rect">
            <a:avLst/>
          </a:prstGeom>
          <a:noFill/>
          <a:ln w="666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modules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Automation Process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pPr>
              <a:buNone/>
            </a:pPr>
            <a:r>
              <a:rPr lang="en-PH" dirty="0" smtClean="0"/>
              <a:t>Objectives:</a:t>
            </a:r>
          </a:p>
          <a:p>
            <a:pPr>
              <a:buNone/>
            </a:pPr>
            <a:endParaRPr lang="en-PH" dirty="0" smtClean="0"/>
          </a:p>
          <a:p>
            <a:r>
              <a:rPr lang="en-PH" dirty="0" smtClean="0"/>
              <a:t>Organization of Forms</a:t>
            </a:r>
          </a:p>
          <a:p>
            <a:r>
              <a:rPr lang="en-PH" dirty="0" smtClean="0"/>
              <a:t>Enforcement of Approval</a:t>
            </a:r>
          </a:p>
          <a:p>
            <a:r>
              <a:rPr lang="en-PH" dirty="0" smtClean="0"/>
              <a:t>Accountability</a:t>
            </a:r>
          </a:p>
          <a:p>
            <a:r>
              <a:rPr lang="en-PH" dirty="0" smtClean="0"/>
              <a:t>Reporting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5715000" y="2286000"/>
            <a:ext cx="28194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Human Resources</a:t>
            </a:r>
            <a:endParaRPr lang="en-PH" b="1" dirty="0"/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2819400" cy="838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Inventory</a:t>
            </a:r>
            <a:endParaRPr lang="en-PH" b="1" dirty="0"/>
          </a:p>
        </p:txBody>
      </p:sp>
      <p:sp>
        <p:nvSpPr>
          <p:cNvPr id="6" name="Rectangle 5"/>
          <p:cNvSpPr/>
          <p:nvPr/>
        </p:nvSpPr>
        <p:spPr>
          <a:xfrm>
            <a:off x="5715000" y="4038600"/>
            <a:ext cx="2819400" cy="83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Finance</a:t>
            </a:r>
            <a:endParaRPr lang="en-PH" b="1" dirty="0"/>
          </a:p>
        </p:txBody>
      </p:sp>
      <p:sp>
        <p:nvSpPr>
          <p:cNvPr id="7" name="Rectangle 6"/>
          <p:cNvSpPr/>
          <p:nvPr/>
        </p:nvSpPr>
        <p:spPr>
          <a:xfrm>
            <a:off x="5715000" y="4876800"/>
            <a:ext cx="2819400" cy="838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Project</a:t>
            </a:r>
            <a:endParaRPr lang="en-PH" b="1" dirty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 uiExpand="1" build="allAtOnce" animBg="1"/>
      <p:bldP spid="6" grpId="0" build="allAtOnce" animBg="1"/>
      <p:bldP spid="7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HR Modules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PH" b="1" u="sng" dirty="0" smtClean="0"/>
              <a:t>Employee Master</a:t>
            </a:r>
          </a:p>
          <a:p>
            <a:pPr lvl="1"/>
            <a:r>
              <a:rPr lang="en-PH" dirty="0" smtClean="0"/>
              <a:t>Profile</a:t>
            </a:r>
          </a:p>
          <a:p>
            <a:pPr lvl="1"/>
            <a:r>
              <a:rPr lang="en-PH" dirty="0" smtClean="0"/>
              <a:t>Salary</a:t>
            </a:r>
          </a:p>
          <a:p>
            <a:pPr lvl="1"/>
            <a:r>
              <a:rPr lang="en-PH" dirty="0" smtClean="0"/>
              <a:t>Team</a:t>
            </a:r>
          </a:p>
          <a:p>
            <a:pPr lvl="1"/>
            <a:r>
              <a:rPr lang="en-PH" dirty="0" smtClean="0"/>
              <a:t>Position</a:t>
            </a:r>
          </a:p>
          <a:p>
            <a:pPr lvl="1"/>
            <a:r>
              <a:rPr lang="en-PH" dirty="0" smtClean="0"/>
              <a:t>Department</a:t>
            </a:r>
          </a:p>
          <a:p>
            <a:pPr lvl="1"/>
            <a:r>
              <a:rPr lang="en-PH" dirty="0" smtClean="0"/>
              <a:t>SSS</a:t>
            </a:r>
          </a:p>
          <a:p>
            <a:pPr lvl="1"/>
            <a:r>
              <a:rPr lang="en-PH" dirty="0" err="1" smtClean="0"/>
              <a:t>Pagibig</a:t>
            </a:r>
            <a:endParaRPr lang="en-PH" dirty="0" smtClean="0"/>
          </a:p>
          <a:p>
            <a:pPr lvl="1"/>
            <a:r>
              <a:rPr lang="en-PH" dirty="0" err="1" smtClean="0"/>
              <a:t>Philhealth</a:t>
            </a:r>
            <a:endParaRPr lang="en-PH" dirty="0" smtClean="0"/>
          </a:p>
          <a:p>
            <a:pPr lvl="1"/>
            <a:r>
              <a:rPr lang="en-PH" dirty="0" smtClean="0"/>
              <a:t>Etc...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PH" b="1" u="sng" dirty="0" smtClean="0"/>
              <a:t>Transactions and Reports</a:t>
            </a:r>
          </a:p>
          <a:p>
            <a:r>
              <a:rPr lang="en-PH" dirty="0" smtClean="0"/>
              <a:t>Overtime Logs</a:t>
            </a:r>
          </a:p>
          <a:p>
            <a:r>
              <a:rPr lang="en-PH" dirty="0" smtClean="0"/>
              <a:t>Leave Requests</a:t>
            </a:r>
          </a:p>
          <a:p>
            <a:r>
              <a:rPr lang="en-PH" dirty="0" smtClean="0"/>
              <a:t>Bi-Weekly DTR</a:t>
            </a:r>
          </a:p>
          <a:p>
            <a:r>
              <a:rPr lang="en-PH" dirty="0" smtClean="0"/>
              <a:t>Time and Attendance Extract</a:t>
            </a:r>
          </a:p>
          <a:p>
            <a:endParaRPr lang="en-PH" dirty="0" smtClean="0"/>
          </a:p>
          <a:p>
            <a:pPr>
              <a:buNone/>
            </a:pPr>
            <a:r>
              <a:rPr lang="en-PH" b="1" u="sng" dirty="0" smtClean="0"/>
              <a:t>Field Personnel</a:t>
            </a:r>
          </a:p>
          <a:p>
            <a:r>
              <a:rPr lang="en-PH" dirty="0" smtClean="0"/>
              <a:t>DTR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Modules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PH" b="1" u="sng" dirty="0" smtClean="0"/>
              <a:t>Project</a:t>
            </a:r>
          </a:p>
          <a:p>
            <a:r>
              <a:rPr lang="en-PH" dirty="0" smtClean="0"/>
              <a:t>Boring Logs</a:t>
            </a:r>
          </a:p>
          <a:p>
            <a:r>
              <a:rPr lang="en-PH" dirty="0" smtClean="0"/>
              <a:t>Other Accomplishments</a:t>
            </a:r>
          </a:p>
          <a:p>
            <a:r>
              <a:rPr lang="en-PH" dirty="0" smtClean="0"/>
              <a:t>Team Daily Accomplishments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Inventory Modules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PH" b="1" u="sng" dirty="0" smtClean="0"/>
              <a:t>Transactions</a:t>
            </a:r>
          </a:p>
          <a:p>
            <a:r>
              <a:rPr lang="en-PH" dirty="0" smtClean="0"/>
              <a:t>Stock Adjustments</a:t>
            </a:r>
          </a:p>
          <a:p>
            <a:pPr lvl="1"/>
            <a:r>
              <a:rPr lang="en-PH" dirty="0" smtClean="0"/>
              <a:t>Beginning Balance</a:t>
            </a:r>
          </a:p>
          <a:p>
            <a:pPr lvl="1"/>
            <a:r>
              <a:rPr lang="en-PH" dirty="0" smtClean="0"/>
              <a:t>For Destruction</a:t>
            </a:r>
          </a:p>
          <a:p>
            <a:pPr lvl="1"/>
            <a:r>
              <a:rPr lang="en-PH" dirty="0" smtClean="0"/>
              <a:t>Missing</a:t>
            </a:r>
          </a:p>
          <a:p>
            <a:pPr lvl="1"/>
            <a:r>
              <a:rPr lang="en-PH" dirty="0" smtClean="0"/>
              <a:t>Add / Found</a:t>
            </a:r>
          </a:p>
          <a:p>
            <a:pPr lvl="1"/>
            <a:r>
              <a:rPr lang="en-PH" dirty="0" smtClean="0"/>
              <a:t>Receiving</a:t>
            </a:r>
          </a:p>
          <a:p>
            <a:pPr lvl="1"/>
            <a:r>
              <a:rPr lang="en-PH" dirty="0" smtClean="0"/>
              <a:t>Others</a:t>
            </a:r>
          </a:p>
          <a:p>
            <a:r>
              <a:rPr lang="en-PH" dirty="0" smtClean="0"/>
              <a:t>Item Transfers</a:t>
            </a:r>
          </a:p>
          <a:p>
            <a:pPr lvl="1"/>
            <a:r>
              <a:rPr lang="en-PH" dirty="0" smtClean="0"/>
              <a:t>Out / In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PH" b="1" u="sng" dirty="0" smtClean="0"/>
              <a:t>Master Files</a:t>
            </a:r>
          </a:p>
          <a:p>
            <a:r>
              <a:rPr lang="en-PH" dirty="0" smtClean="0"/>
              <a:t>Items</a:t>
            </a:r>
          </a:p>
          <a:p>
            <a:pPr lvl="1"/>
            <a:r>
              <a:rPr lang="en-PH" dirty="0" smtClean="0"/>
              <a:t>Unit</a:t>
            </a:r>
          </a:p>
          <a:p>
            <a:pPr lvl="1"/>
            <a:r>
              <a:rPr lang="en-PH" dirty="0" smtClean="0"/>
              <a:t>Item Group</a:t>
            </a:r>
          </a:p>
          <a:p>
            <a:r>
              <a:rPr lang="en-PH" dirty="0" smtClean="0"/>
              <a:t>Warehouse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Finance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PH" b="1" u="sng" dirty="0" smtClean="0"/>
              <a:t>Transactions</a:t>
            </a:r>
          </a:p>
          <a:p>
            <a:r>
              <a:rPr lang="en-PH" dirty="0" smtClean="0"/>
              <a:t>Short PO</a:t>
            </a:r>
          </a:p>
          <a:p>
            <a:r>
              <a:rPr lang="en-PH" dirty="0" smtClean="0"/>
              <a:t>Budget Request</a:t>
            </a:r>
          </a:p>
          <a:p>
            <a:r>
              <a:rPr lang="en-PH" dirty="0" smtClean="0"/>
              <a:t>Cash Advance</a:t>
            </a:r>
          </a:p>
          <a:p>
            <a:r>
              <a:rPr lang="en-PH" dirty="0" smtClean="0"/>
              <a:t>Transfer of Funds</a:t>
            </a:r>
          </a:p>
          <a:p>
            <a:r>
              <a:rPr lang="en-PH" dirty="0" smtClean="0"/>
              <a:t>Source of Funds</a:t>
            </a:r>
          </a:p>
          <a:p>
            <a:r>
              <a:rPr lang="en-PH" dirty="0" smtClean="0"/>
              <a:t>Damage / Lost Item </a:t>
            </a:r>
            <a:r>
              <a:rPr lang="en-PH" dirty="0" smtClean="0"/>
              <a:t>Record</a:t>
            </a:r>
            <a:endParaRPr lang="en-PH" dirty="0" smtClean="0"/>
          </a:p>
          <a:p>
            <a:r>
              <a:rPr lang="en-PH" dirty="0" smtClean="0"/>
              <a:t>Repair and Maintenance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PH" b="1" u="sng" dirty="0" smtClean="0"/>
              <a:t>Transactions</a:t>
            </a:r>
          </a:p>
          <a:p>
            <a:r>
              <a:rPr lang="en-PH" dirty="0" smtClean="0"/>
              <a:t>Board and Lodging</a:t>
            </a:r>
          </a:p>
          <a:p>
            <a:r>
              <a:rPr lang="en-PH" dirty="0" smtClean="0"/>
              <a:t>Temporary Field Employee </a:t>
            </a:r>
          </a:p>
          <a:p>
            <a:r>
              <a:rPr lang="en-PH" dirty="0" smtClean="0"/>
              <a:t>Employee Travel Log Expense</a:t>
            </a:r>
          </a:p>
          <a:p>
            <a:r>
              <a:rPr lang="en-PH" dirty="0" smtClean="0"/>
              <a:t>Liquidation of Expense</a:t>
            </a:r>
          </a:p>
          <a:p>
            <a:r>
              <a:rPr lang="en-PH" dirty="0" smtClean="0"/>
              <a:t>Bi-Weekly Field Attendance and Meal Record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ACTUAL DEMO STARTS NOW</a:t>
            </a:r>
            <a:endParaRPr lang="en-P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Thank you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2" descr="Image result for am geo con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30199"/>
            <a:ext cx="8458200" cy="21894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Getting started with the system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A User is an AMGEO Employee, AMGEO Management, FYDesigns Support / Developer</a:t>
            </a:r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Each AMGEO employee will have their own USER and Password</a:t>
            </a:r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Your User Name is your First Name + First letter of your last name:</a:t>
            </a:r>
          </a:p>
          <a:p>
            <a:pPr algn="ctr">
              <a:buNone/>
            </a:pPr>
            <a:endParaRPr lang="en-PH" dirty="0" smtClean="0"/>
          </a:p>
          <a:p>
            <a:pPr algn="ctr">
              <a:buNone/>
            </a:pPr>
            <a:r>
              <a:rPr lang="en-PH" dirty="0" smtClean="0"/>
              <a:t>Employee Name: </a:t>
            </a:r>
            <a:r>
              <a:rPr lang="en-PH" dirty="0" smtClean="0">
                <a:solidFill>
                  <a:srgbClr val="0070C0"/>
                </a:solidFill>
              </a:rPr>
              <a:t>Everett</a:t>
            </a:r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V</a:t>
            </a:r>
            <a:r>
              <a:rPr lang="en-PH" dirty="0" err="1" smtClean="0"/>
              <a:t>ergara</a:t>
            </a:r>
            <a:endParaRPr lang="en-PH" dirty="0" smtClean="0"/>
          </a:p>
          <a:p>
            <a:pPr algn="ctr">
              <a:buNone/>
            </a:pPr>
            <a:r>
              <a:rPr lang="en-PH" dirty="0" smtClean="0"/>
              <a:t>User Name: </a:t>
            </a:r>
            <a:r>
              <a:rPr lang="en-PH" dirty="0" err="1" smtClean="0">
                <a:solidFill>
                  <a:srgbClr val="0070C0"/>
                </a:solidFill>
              </a:rPr>
              <a:t>everett</a:t>
            </a:r>
            <a:r>
              <a:rPr lang="en-PH" dirty="0" err="1" smtClean="0">
                <a:solidFill>
                  <a:srgbClr val="FF0000"/>
                </a:solidFill>
              </a:rPr>
              <a:t>V</a:t>
            </a:r>
            <a:endParaRPr lang="en-PH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PH" dirty="0" smtClean="0"/>
              <a:t>Password: </a:t>
            </a:r>
            <a:r>
              <a:rPr lang="en-PH" dirty="0" err="1" smtClean="0"/>
              <a:t>amgeo</a:t>
            </a:r>
            <a:r>
              <a:rPr lang="en-PH" dirty="0" smtClean="0"/>
              <a:t> (default)</a:t>
            </a:r>
            <a:endParaRPr lang="en-PH" dirty="0"/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Modules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A module is a data entry form, system configuration, report and/or printout that can be accessed by any authorized user of the system</a:t>
            </a:r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Some examples of module are the following: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 lvl="2">
              <a:buFont typeface="Wingdings" pitchFamily="2" charset="2"/>
              <a:buChar char="§"/>
            </a:pPr>
            <a:r>
              <a:rPr lang="en-PH" dirty="0" smtClean="0"/>
              <a:t>User Access</a:t>
            </a:r>
          </a:p>
          <a:p>
            <a:pPr lvl="2">
              <a:buFont typeface="Wingdings" pitchFamily="2" charset="2"/>
              <a:buChar char="§"/>
            </a:pPr>
            <a:r>
              <a:rPr lang="en-PH" dirty="0" smtClean="0"/>
              <a:t>Boring Logs</a:t>
            </a:r>
          </a:p>
          <a:p>
            <a:pPr lvl="2">
              <a:buFont typeface="Wingdings" pitchFamily="2" charset="2"/>
              <a:buChar char="§"/>
            </a:pPr>
            <a:r>
              <a:rPr lang="en-PH" dirty="0" smtClean="0"/>
              <a:t>Short Purchase Order</a:t>
            </a:r>
          </a:p>
          <a:p>
            <a:pPr lvl="2">
              <a:buFont typeface="Wingdings" pitchFamily="2" charset="2"/>
              <a:buChar char="§"/>
            </a:pPr>
            <a:r>
              <a:rPr lang="en-PH" dirty="0" err="1" smtClean="0"/>
              <a:t>Stockcard</a:t>
            </a:r>
            <a:r>
              <a:rPr lang="en-PH" dirty="0" smtClean="0"/>
              <a:t> Report</a:t>
            </a:r>
          </a:p>
          <a:p>
            <a:pPr lvl="2">
              <a:buFont typeface="Wingdings" pitchFamily="2" charset="2"/>
              <a:buChar char="§"/>
            </a:pPr>
            <a:r>
              <a:rPr lang="en-PH" dirty="0" smtClean="0"/>
              <a:t>Item Balance</a:t>
            </a:r>
          </a:p>
          <a:p>
            <a:pPr lvl="2">
              <a:buFont typeface="Wingdings" pitchFamily="2" charset="2"/>
              <a:buChar char="§"/>
            </a:pPr>
            <a:r>
              <a:rPr lang="en-PH" dirty="0" smtClean="0"/>
              <a:t>And many more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User Access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Each user will have a User Access assignment to determine the modules that can be used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The standard User Access is defined as:</a:t>
            </a:r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AMGEO can add more User Access as deemed necessary. </a:t>
            </a:r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Each Department will have their own set of accessible modules</a:t>
            </a:r>
            <a:endParaRPr lang="en-PH" dirty="0"/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1676400" cy="99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Department </a:t>
            </a:r>
          </a:p>
          <a:p>
            <a:pPr algn="ctr"/>
            <a:r>
              <a:rPr lang="en-PH" dirty="0" smtClean="0"/>
              <a:t>Staff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3733800" y="3352800"/>
            <a:ext cx="1676400" cy="990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Department </a:t>
            </a:r>
          </a:p>
          <a:p>
            <a:pPr algn="ctr"/>
            <a:r>
              <a:rPr lang="en-PH" dirty="0" smtClean="0"/>
              <a:t>Manager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6324600" y="3352800"/>
            <a:ext cx="1676400" cy="99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Management</a:t>
            </a:r>
            <a:endParaRPr lang="en-PH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User Access Rights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077200" cy="14017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None/>
            </a:pPr>
            <a:r>
              <a:rPr lang="en-PH" dirty="0" smtClean="0">
                <a:solidFill>
                  <a:srgbClr val="FF0000"/>
                </a:solidFill>
              </a:rPr>
              <a:t>Important: </a:t>
            </a:r>
            <a:r>
              <a:rPr lang="en-PH" dirty="0" smtClean="0"/>
              <a:t>AMGEO needs to assign User Access Types per Module. The default User Access Privilege for all users is set to access all modules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1676400" cy="99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HR</a:t>
            </a:r>
          </a:p>
          <a:p>
            <a:pPr algn="ctr"/>
            <a:r>
              <a:rPr lang="en-PH" dirty="0" smtClean="0"/>
              <a:t>Staff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3886200" y="1524000"/>
            <a:ext cx="1676400" cy="990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HR</a:t>
            </a:r>
          </a:p>
          <a:p>
            <a:pPr algn="ctr"/>
            <a:r>
              <a:rPr lang="en-PH" dirty="0" smtClean="0"/>
              <a:t>Manager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6477000" y="1524000"/>
            <a:ext cx="1676400" cy="99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Management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 Employee Master </a:t>
            </a:r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 SSS</a:t>
            </a:r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 </a:t>
            </a:r>
            <a:r>
              <a:rPr lang="en-PH" dirty="0" err="1" smtClean="0"/>
              <a:t>Pagibig</a:t>
            </a:r>
            <a:endParaRPr lang="en-PH" dirty="0" smtClean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 </a:t>
            </a:r>
            <a:r>
              <a:rPr lang="en-PH" dirty="0" err="1" smtClean="0"/>
              <a:t>Philhealth</a:t>
            </a:r>
            <a:endParaRPr lang="en-PH" dirty="0" smtClean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 Etc...</a:t>
            </a:r>
          </a:p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0480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 Full Access to HR Staff Modules</a:t>
            </a:r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 Employee Master with Salary 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endParaRPr lang="en-PH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00800" y="3124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Full Access to all Modules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endParaRPr lang="en-PH" dirty="0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Approval Matrix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PH" dirty="0" smtClean="0"/>
              <a:t>All transactions can be setup to go thru an approval process</a:t>
            </a:r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The default approval matrix is setup as follows</a:t>
            </a:r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  <a:p>
            <a:pPr>
              <a:buFont typeface="Wingdings" pitchFamily="2" charset="2"/>
              <a:buChar char="ü"/>
            </a:pPr>
            <a:r>
              <a:rPr lang="en-PH" dirty="0" smtClean="0"/>
              <a:t>Once a record is forwarded for approval, the approver will be notified thru the Reminder Window</a:t>
            </a:r>
            <a:endParaRPr lang="en-PH" dirty="0"/>
          </a:p>
          <a:p>
            <a:pPr>
              <a:buFont typeface="Wingdings" pitchFamily="2" charset="2"/>
              <a:buChar char="ü"/>
            </a:pPr>
            <a:endParaRPr lang="en-PH" dirty="0" smtClean="0"/>
          </a:p>
          <a:p>
            <a:pPr>
              <a:buFont typeface="Wingdings" pitchFamily="2" charset="2"/>
              <a:buChar char="ü"/>
            </a:pP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914400" y="3657600"/>
            <a:ext cx="1676400" cy="99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Department</a:t>
            </a:r>
          </a:p>
          <a:p>
            <a:pPr algn="ctr"/>
            <a:r>
              <a:rPr lang="en-PH" dirty="0" smtClean="0"/>
              <a:t>Staff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819400" y="3657600"/>
            <a:ext cx="1676400" cy="990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Department</a:t>
            </a:r>
          </a:p>
          <a:p>
            <a:pPr algn="ctr"/>
            <a:r>
              <a:rPr lang="en-PH" dirty="0" smtClean="0"/>
              <a:t>Manager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257800" y="3657600"/>
            <a:ext cx="1676400" cy="990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Department</a:t>
            </a:r>
          </a:p>
          <a:p>
            <a:pPr algn="ctr"/>
            <a:r>
              <a:rPr lang="en-PH" dirty="0" smtClean="0"/>
              <a:t>Manager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162800" y="3657600"/>
            <a:ext cx="1676400" cy="99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Management</a:t>
            </a:r>
            <a:endParaRPr lang="en-PH" dirty="0"/>
          </a:p>
        </p:txBody>
      </p:sp>
      <p:sp>
        <p:nvSpPr>
          <p:cNvPr id="11" name="Right Arrow 10"/>
          <p:cNvSpPr/>
          <p:nvPr/>
        </p:nvSpPr>
        <p:spPr>
          <a:xfrm>
            <a:off x="2514600" y="4038600"/>
            <a:ext cx="461513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ight Arrow 11"/>
          <p:cNvSpPr/>
          <p:nvPr/>
        </p:nvSpPr>
        <p:spPr>
          <a:xfrm>
            <a:off x="6858000" y="4038600"/>
            <a:ext cx="461513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984</Words>
  <Application>Microsoft Office PowerPoint</Application>
  <PresentationFormat>On-screen Show (4:3)</PresentationFormat>
  <Paragraphs>276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AM Geoconsult and Associates, Inc. Business Process Automation</vt:lpstr>
      <vt:lpstr>objectives</vt:lpstr>
      <vt:lpstr>Automation Process</vt:lpstr>
      <vt:lpstr>Getting started with the system</vt:lpstr>
      <vt:lpstr>User</vt:lpstr>
      <vt:lpstr>Modules</vt:lpstr>
      <vt:lpstr>User Access</vt:lpstr>
      <vt:lpstr>Sample User Access Rights</vt:lpstr>
      <vt:lpstr>Approval Matrix</vt:lpstr>
      <vt:lpstr>Approval Process</vt:lpstr>
      <vt:lpstr>User Login</vt:lpstr>
      <vt:lpstr>System Update</vt:lpstr>
      <vt:lpstr>Main Menu</vt:lpstr>
      <vt:lpstr>Module Searcher</vt:lpstr>
      <vt:lpstr>Reminders</vt:lpstr>
      <vt:lpstr>The Standard Module</vt:lpstr>
      <vt:lpstr>The Row Manager</vt:lpstr>
      <vt:lpstr>The Row Manager</vt:lpstr>
      <vt:lpstr>The Row Manager</vt:lpstr>
      <vt:lpstr>The Row Manager</vt:lpstr>
      <vt:lpstr>The Row Manager</vt:lpstr>
      <vt:lpstr>The Data Entry</vt:lpstr>
      <vt:lpstr>The Data Entry</vt:lpstr>
      <vt:lpstr>The Data Entry - Status</vt:lpstr>
      <vt:lpstr>The Printout</vt:lpstr>
      <vt:lpstr>The Report</vt:lpstr>
      <vt:lpstr>Securing Your Account</vt:lpstr>
      <vt:lpstr>Securing Your Account</vt:lpstr>
      <vt:lpstr>modules</vt:lpstr>
      <vt:lpstr>HR Modules</vt:lpstr>
      <vt:lpstr>Project Modules</vt:lpstr>
      <vt:lpstr>Inventory Modules</vt:lpstr>
      <vt:lpstr>Finance</vt:lpstr>
      <vt:lpstr>ACTUAL DEMO STARTS NOW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Geoconsult and Associates, Inc. Business Process Automation</dc:title>
  <dc:creator>Everett</dc:creator>
  <cp:lastModifiedBy>Jm</cp:lastModifiedBy>
  <cp:revision>72</cp:revision>
  <dcterms:created xsi:type="dcterms:W3CDTF">2020-02-06T22:40:02Z</dcterms:created>
  <dcterms:modified xsi:type="dcterms:W3CDTF">2020-02-07T04:01:38Z</dcterms:modified>
</cp:coreProperties>
</file>