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67" r:id="rId6"/>
    <p:sldId id="259" r:id="rId7"/>
    <p:sldId id="260" r:id="rId8"/>
    <p:sldId id="270" r:id="rId9"/>
    <p:sldId id="269" r:id="rId10"/>
    <p:sldId id="281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4B6E71-84E4-4A93-A8FE-50FD870A83A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D0E354-C54F-4613-B5C2-68DD6610CEC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Customized CRM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to </a:t>
            </a:r>
            <a:r>
              <a:rPr lang="en-US" dirty="0" err="1" smtClean="0"/>
              <a:t>Shinra</a:t>
            </a:r>
            <a:r>
              <a:rPr lang="en-US" dirty="0" smtClean="0"/>
              <a:t> CRM Report Generation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or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Null is an undefined value. Columns may contain null values.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a column contains a null value, you cannot use that specific record’s column in your report filter.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Classifications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Shinra</a:t>
            </a:r>
            <a:r>
              <a:rPr lang="en-US" dirty="0" smtClean="0"/>
              <a:t> CRM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There are four (3) major classification of </a:t>
            </a:r>
            <a:r>
              <a:rPr lang="en-US" dirty="0" err="1" smtClean="0"/>
              <a:t>Shinra</a:t>
            </a:r>
            <a:r>
              <a:rPr lang="en-US" dirty="0" smtClean="0"/>
              <a:t> CRM Tables, these are: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Master Files</a:t>
            </a:r>
          </a:p>
          <a:p>
            <a:pPr lvl="1"/>
            <a:r>
              <a:rPr lang="en-US" dirty="0" smtClean="0"/>
              <a:t>Simple tables that are used as reference to transactions tables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u="sng" dirty="0" smtClean="0"/>
              <a:t>Transaction Tables</a:t>
            </a:r>
          </a:p>
          <a:p>
            <a:pPr lvl="1"/>
            <a:r>
              <a:rPr lang="en-US" dirty="0" smtClean="0"/>
              <a:t>Used to store daily CRM transactions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Pre-Processed / Reference Tables</a:t>
            </a:r>
          </a:p>
          <a:p>
            <a:pPr lvl="1"/>
            <a:r>
              <a:rPr lang="en-US" dirty="0" smtClean="0"/>
              <a:t>These tables are pre-processed by the system, so users can retrieve reports faster  vs. retrieving directly from transaction and master file tables.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 for establishing table relationships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following list of tables gives you (the reader) an idea on how to connect Master Files with Transaction / Reference Tables. Each table shows the connection ID and variant ID to other tables.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1000" b="1" dirty="0" smtClean="0"/>
              <a:t>Table			Connection / Variants	Description</a:t>
            </a:r>
          </a:p>
          <a:p>
            <a:pPr lvl="1"/>
            <a:r>
              <a:rPr lang="en-US" sz="1000" dirty="0" smtClean="0"/>
              <a:t>Bank		</a:t>
            </a:r>
            <a:r>
              <a:rPr lang="en-US" sz="1000" dirty="0" err="1" smtClean="0"/>
              <a:t>bank_id</a:t>
            </a:r>
            <a:r>
              <a:rPr lang="en-US" sz="1000" dirty="0" smtClean="0"/>
              <a:t>		List of banks or Enzi’s clients</a:t>
            </a:r>
          </a:p>
          <a:p>
            <a:pPr lvl="1"/>
            <a:r>
              <a:rPr lang="en-US" sz="1000" dirty="0" err="1" smtClean="0"/>
              <a:t>Bank_campaign</a:t>
            </a:r>
            <a:r>
              <a:rPr lang="en-US" sz="1000" dirty="0" smtClean="0"/>
              <a:t>*		</a:t>
            </a:r>
            <a:r>
              <a:rPr lang="en-US" sz="1000" dirty="0" err="1" smtClean="0"/>
              <a:t>campaign_id</a:t>
            </a:r>
            <a:r>
              <a:rPr lang="en-US" sz="1000" dirty="0" smtClean="0"/>
              <a:t>		List of bank campaigns</a:t>
            </a:r>
          </a:p>
          <a:p>
            <a:pPr lvl="1"/>
            <a:r>
              <a:rPr lang="en-US" sz="1000" dirty="0" err="1" smtClean="0"/>
              <a:t>Bank_forex</a:t>
            </a:r>
            <a:r>
              <a:rPr lang="en-US" sz="1000" dirty="0" smtClean="0"/>
              <a:t>		</a:t>
            </a:r>
            <a:r>
              <a:rPr lang="en-US" sz="1000" dirty="0" err="1" smtClean="0"/>
              <a:t>forex_id</a:t>
            </a:r>
            <a:r>
              <a:rPr lang="en-US" sz="1000" dirty="0" smtClean="0"/>
              <a:t>		List of </a:t>
            </a:r>
            <a:r>
              <a:rPr lang="en-US" sz="1000" dirty="0" err="1" smtClean="0"/>
              <a:t>Forex</a:t>
            </a:r>
            <a:r>
              <a:rPr lang="en-US" sz="1000" dirty="0" smtClean="0"/>
              <a:t> rates maintained by accounting</a:t>
            </a:r>
          </a:p>
          <a:p>
            <a:pPr lvl="1"/>
            <a:r>
              <a:rPr lang="en-US" sz="1000" dirty="0" err="1" smtClean="0"/>
              <a:t>Bank_holiday</a:t>
            </a:r>
            <a:r>
              <a:rPr lang="en-US" sz="1000" dirty="0" smtClean="0"/>
              <a:t>		</a:t>
            </a:r>
            <a:r>
              <a:rPr lang="en-US" sz="1000" dirty="0" err="1" smtClean="0"/>
              <a:t>holiday_id</a:t>
            </a:r>
            <a:r>
              <a:rPr lang="en-US" sz="1000" dirty="0" smtClean="0"/>
              <a:t>		List of Holidays, required by IO Reporting</a:t>
            </a:r>
          </a:p>
          <a:p>
            <a:pPr lvl="1"/>
            <a:r>
              <a:rPr lang="en-US" sz="1000" dirty="0" err="1" smtClean="0"/>
              <a:t>CM_address_type</a:t>
            </a:r>
            <a:r>
              <a:rPr lang="en-US" sz="1000" dirty="0" smtClean="0"/>
              <a:t>		</a:t>
            </a:r>
            <a:r>
              <a:rPr lang="en-US" sz="1000" dirty="0" err="1" smtClean="0"/>
              <a:t>address_type_id</a:t>
            </a:r>
            <a:r>
              <a:rPr lang="en-US" sz="1000" dirty="0" smtClean="0"/>
              <a:t>		The type of CM address (Home, Office, etc…)</a:t>
            </a:r>
          </a:p>
          <a:p>
            <a:pPr lvl="1"/>
            <a:r>
              <a:rPr lang="en-US" sz="1000" dirty="0" err="1" smtClean="0"/>
              <a:t>CM_contact_type</a:t>
            </a:r>
            <a:r>
              <a:rPr lang="en-US" sz="1000" dirty="0" smtClean="0"/>
              <a:t>		</a:t>
            </a:r>
            <a:r>
              <a:rPr lang="en-US" sz="1000" dirty="0" err="1" smtClean="0"/>
              <a:t>contact_type_id</a:t>
            </a:r>
            <a:r>
              <a:rPr lang="en-US" sz="1000" dirty="0" smtClean="0"/>
              <a:t>		The type of CM Contact (Mobile, Landline, E-Mail, etc…)</a:t>
            </a:r>
          </a:p>
          <a:p>
            <a:pPr lvl="1"/>
            <a:r>
              <a:rPr lang="en-US" sz="1000" dirty="0" err="1" smtClean="0"/>
              <a:t>CM_identity_type</a:t>
            </a:r>
            <a:r>
              <a:rPr lang="en-US" sz="1000" dirty="0" smtClean="0"/>
              <a:t>		</a:t>
            </a:r>
            <a:r>
              <a:rPr lang="en-US" sz="1000" dirty="0" err="1" smtClean="0"/>
              <a:t>identity_id</a:t>
            </a:r>
            <a:r>
              <a:rPr lang="en-US" sz="1000" dirty="0" smtClean="0"/>
              <a:t>		The type of reference number given (SSS, Passport, etc…)</a:t>
            </a:r>
          </a:p>
          <a:p>
            <a:pPr lvl="1"/>
            <a:r>
              <a:rPr lang="en-US" sz="1000" dirty="0" err="1" smtClean="0"/>
              <a:t>CM_result</a:t>
            </a:r>
            <a:r>
              <a:rPr lang="en-US" sz="1000" dirty="0" smtClean="0"/>
              <a:t>*		</a:t>
            </a:r>
            <a:r>
              <a:rPr lang="en-US" sz="1000" dirty="0" err="1" smtClean="0"/>
              <a:t>result_id</a:t>
            </a:r>
            <a:r>
              <a:rPr lang="en-US" sz="1000" dirty="0" smtClean="0"/>
              <a:t>		List of Comment Result Codes and description</a:t>
            </a:r>
          </a:p>
          <a:p>
            <a:pPr lvl="1"/>
            <a:r>
              <a:rPr lang="en-US" sz="1000" dirty="0" err="1" smtClean="0"/>
              <a:t>CM_status</a:t>
            </a:r>
            <a:r>
              <a:rPr lang="en-US" sz="1000" dirty="0" smtClean="0"/>
              <a:t>*		</a:t>
            </a:r>
            <a:r>
              <a:rPr lang="en-US" sz="1000" dirty="0" err="1" smtClean="0"/>
              <a:t>status_id</a:t>
            </a:r>
            <a:r>
              <a:rPr lang="en-US" sz="1000" dirty="0" smtClean="0"/>
              <a:t>		List of Comment Status Codes and description</a:t>
            </a:r>
          </a:p>
          <a:p>
            <a:pPr lvl="1"/>
            <a:r>
              <a:rPr lang="en-US" sz="1000" dirty="0" err="1" smtClean="0"/>
              <a:t>CM_workflow</a:t>
            </a:r>
            <a:r>
              <a:rPr lang="en-US" sz="1000" dirty="0" smtClean="0"/>
              <a:t>		</a:t>
            </a:r>
            <a:r>
              <a:rPr lang="en-US" sz="1000" dirty="0" err="1" smtClean="0"/>
              <a:t>workflow_id</a:t>
            </a:r>
            <a:r>
              <a:rPr lang="en-US" sz="1000" dirty="0" smtClean="0"/>
              <a:t>		List of CM pools (Dead, PTP, BP, etc…)</a:t>
            </a:r>
          </a:p>
          <a:p>
            <a:pPr lvl="1"/>
            <a:r>
              <a:rPr lang="en-US" sz="1000" dirty="0" err="1" smtClean="0"/>
              <a:t>Login_status</a:t>
            </a:r>
            <a:r>
              <a:rPr lang="en-US" sz="1000" dirty="0" smtClean="0"/>
              <a:t>		</a:t>
            </a:r>
            <a:r>
              <a:rPr lang="en-US" sz="1000" dirty="0" err="1" smtClean="0"/>
              <a:t>login_status_id</a:t>
            </a:r>
            <a:r>
              <a:rPr lang="en-US" sz="1000" dirty="0" smtClean="0"/>
              <a:t>		List of user status code (idle, working, in a meeting, etc…)</a:t>
            </a:r>
          </a:p>
          <a:p>
            <a:pPr lvl="1"/>
            <a:r>
              <a:rPr lang="en-US" sz="1000" dirty="0" err="1" smtClean="0"/>
              <a:t>Sys_user</a:t>
            </a:r>
            <a:r>
              <a:rPr lang="en-US" sz="1000" dirty="0" smtClean="0"/>
              <a:t>		</a:t>
            </a:r>
            <a:r>
              <a:rPr lang="en-US" sz="1000" dirty="0" err="1" smtClean="0"/>
              <a:t>user_id</a:t>
            </a:r>
            <a:r>
              <a:rPr lang="en-US" sz="1000" dirty="0" smtClean="0"/>
              <a:t>, </a:t>
            </a:r>
            <a:r>
              <a:rPr lang="en-US" sz="1000" dirty="0" err="1" smtClean="0"/>
              <a:t>deleted_by</a:t>
            </a:r>
            <a:r>
              <a:rPr lang="en-US" sz="1000" dirty="0" smtClean="0"/>
              <a:t>, </a:t>
            </a:r>
            <a:r>
              <a:rPr lang="en-US" sz="1000" dirty="0" err="1" smtClean="0"/>
              <a:t>created_by</a:t>
            </a:r>
            <a:r>
              <a:rPr lang="en-US" sz="1000" dirty="0" smtClean="0"/>
              <a:t>, </a:t>
            </a:r>
            <a:r>
              <a:rPr lang="en-US" sz="1000" dirty="0" err="1" smtClean="0"/>
              <a:t>updated_by</a:t>
            </a:r>
            <a:r>
              <a:rPr lang="en-US" sz="1000" dirty="0" smtClean="0"/>
              <a:t>	List of users of </a:t>
            </a:r>
            <a:r>
              <a:rPr lang="en-US" sz="1000" dirty="0" err="1" smtClean="0"/>
              <a:t>Shinra</a:t>
            </a:r>
            <a:r>
              <a:rPr lang="en-US" sz="1000" dirty="0" smtClean="0"/>
              <a:t> CRM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1000" b="1" dirty="0" smtClean="0"/>
              <a:t>Table			Connection / Variants	Description</a:t>
            </a:r>
          </a:p>
          <a:p>
            <a:pPr lvl="1"/>
            <a:r>
              <a:rPr lang="en-US" sz="1000" dirty="0" err="1" smtClean="0"/>
              <a:t>Contract_master</a:t>
            </a:r>
            <a:r>
              <a:rPr lang="en-US" sz="1000" dirty="0" smtClean="0"/>
              <a:t>*		</a:t>
            </a:r>
            <a:r>
              <a:rPr lang="en-US" sz="1000" dirty="0" err="1" smtClean="0"/>
              <a:t>cm_id</a:t>
            </a:r>
            <a:r>
              <a:rPr lang="en-US" sz="1000" dirty="0" smtClean="0"/>
              <a:t>		List of contract masters together with its detail</a:t>
            </a:r>
          </a:p>
          <a:p>
            <a:pPr lvl="1"/>
            <a:r>
              <a:rPr lang="en-US" sz="1000" dirty="0" err="1" smtClean="0"/>
              <a:t>Sys_user_transaction</a:t>
            </a:r>
            <a:r>
              <a:rPr lang="en-US" sz="1000" dirty="0" smtClean="0"/>
              <a:t>		depends on </a:t>
            </a:r>
            <a:r>
              <a:rPr lang="en-US" sz="1000" dirty="0" err="1" smtClean="0"/>
              <a:t>master_file</a:t>
            </a:r>
            <a:r>
              <a:rPr lang="en-US" sz="1000" dirty="0" smtClean="0"/>
              <a:t> </a:t>
            </a:r>
            <a:r>
              <a:rPr lang="en-US" sz="1000" dirty="0" smtClean="0"/>
              <a:t>it is connected to. / Contains the List of user transactions i.e. in-out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1000" b="1" dirty="0" smtClean="0"/>
              <a:t>Table			Connection / Variants	Description</a:t>
            </a:r>
          </a:p>
          <a:p>
            <a:pPr lvl="1"/>
            <a:r>
              <a:rPr lang="en-US" sz="1000" dirty="0" err="1" smtClean="0"/>
              <a:t>Report_io</a:t>
            </a:r>
            <a:r>
              <a:rPr lang="en-US" sz="1000" dirty="0" smtClean="0"/>
              <a:t>		depends on </a:t>
            </a:r>
            <a:r>
              <a:rPr lang="en-US" sz="1000" dirty="0" err="1" smtClean="0"/>
              <a:t>master_file</a:t>
            </a:r>
            <a:r>
              <a:rPr lang="en-US" sz="1000" dirty="0" smtClean="0"/>
              <a:t> </a:t>
            </a:r>
            <a:r>
              <a:rPr lang="en-US" sz="1000" dirty="0" smtClean="0"/>
              <a:t>it is connected to. / Contains daily batched IO Report</a:t>
            </a:r>
          </a:p>
          <a:p>
            <a:pPr lvl="1"/>
            <a:r>
              <a:rPr lang="en-US" sz="1000" dirty="0" err="1" smtClean="0"/>
              <a:t>Vw_cm_latest</a:t>
            </a:r>
            <a:r>
              <a:rPr lang="en-US" sz="1000" dirty="0" smtClean="0"/>
              <a:t>		</a:t>
            </a:r>
            <a:r>
              <a:rPr lang="en-US" sz="1000" dirty="0" err="1" smtClean="0"/>
              <a:t>cm_id</a:t>
            </a:r>
            <a:r>
              <a:rPr lang="en-US" sz="1000" dirty="0" smtClean="0"/>
              <a:t>		Contains the latest occurrence of an account.</a:t>
            </a:r>
          </a:p>
          <a:p>
            <a:pPr lvl="1"/>
            <a:r>
              <a:rPr lang="en-US" sz="1000" dirty="0" err="1" smtClean="0"/>
              <a:t>Retrieve_daily</a:t>
            </a:r>
            <a:r>
              <a:rPr lang="en-US" sz="1000" dirty="0" smtClean="0"/>
              <a:t>		between </a:t>
            </a:r>
            <a:r>
              <a:rPr lang="en-US" sz="1000" dirty="0" err="1" smtClean="0"/>
              <a:t>date_from</a:t>
            </a:r>
            <a:r>
              <a:rPr lang="en-US" sz="1000" dirty="0" smtClean="0"/>
              <a:t> and </a:t>
            </a:r>
            <a:r>
              <a:rPr lang="en-US" sz="1000" dirty="0" err="1" smtClean="0"/>
              <a:t>date_to</a:t>
            </a:r>
            <a:r>
              <a:rPr lang="en-US" sz="1000" dirty="0" smtClean="0"/>
              <a:t>	Contains the date today</a:t>
            </a:r>
          </a:p>
          <a:p>
            <a:pPr lvl="1"/>
            <a:r>
              <a:rPr lang="en-US" sz="1000" dirty="0" err="1" smtClean="0"/>
              <a:t>Retrieve_weekly</a:t>
            </a:r>
            <a:r>
              <a:rPr lang="en-US" sz="1000" dirty="0" smtClean="0"/>
              <a:t>		between </a:t>
            </a:r>
            <a:r>
              <a:rPr lang="en-US" sz="1000" dirty="0" err="1" smtClean="0"/>
              <a:t>date_from</a:t>
            </a:r>
            <a:r>
              <a:rPr lang="en-US" sz="1000" dirty="0" smtClean="0"/>
              <a:t> and </a:t>
            </a:r>
            <a:r>
              <a:rPr lang="en-US" sz="1000" dirty="0" err="1" smtClean="0"/>
              <a:t>date_to</a:t>
            </a:r>
            <a:r>
              <a:rPr lang="en-US" sz="1000" dirty="0" smtClean="0"/>
              <a:t>	Contains the date range of the week</a:t>
            </a:r>
          </a:p>
          <a:p>
            <a:pPr lvl="1"/>
            <a:r>
              <a:rPr lang="en-US" sz="1000" dirty="0" err="1" smtClean="0"/>
              <a:t>Retrieve_monthly</a:t>
            </a:r>
            <a:r>
              <a:rPr lang="en-US" sz="1000" dirty="0" smtClean="0"/>
              <a:t>		between </a:t>
            </a:r>
            <a:r>
              <a:rPr lang="en-US" sz="1000" dirty="0" err="1" smtClean="0"/>
              <a:t>date_from</a:t>
            </a:r>
            <a:r>
              <a:rPr lang="en-US" sz="1000" dirty="0" smtClean="0"/>
              <a:t> and </a:t>
            </a:r>
            <a:r>
              <a:rPr lang="en-US" sz="1000" dirty="0" err="1" smtClean="0"/>
              <a:t>date_to</a:t>
            </a:r>
            <a:r>
              <a:rPr lang="en-US" sz="1000" dirty="0" smtClean="0"/>
              <a:t>	Contains the date range of the </a:t>
            </a:r>
            <a:r>
              <a:rPr lang="en-US" sz="1000" dirty="0" smtClean="0"/>
              <a:t>month</a:t>
            </a:r>
            <a:endParaRPr lang="en-US" sz="1000" dirty="0" smtClean="0"/>
          </a:p>
          <a:p>
            <a:pPr lvl="1"/>
            <a:endParaRPr lang="en-US" sz="1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Report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Review the report you want to create. Ask yourself whether what transaction table this report is derived from. Please refer to list of transaction tables for your reference.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657600"/>
            <a:ext cx="5305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628900" y="4838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467100" y="4762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172200" y="4876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86400" y="3429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5334000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Contract_master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8985" y="5334000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Contract_master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Bank_campaign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Readers</a:t>
            </a:r>
          </a:p>
          <a:p>
            <a:r>
              <a:rPr lang="en-US" dirty="0" smtClean="0"/>
              <a:t>Term Definitions</a:t>
            </a:r>
          </a:p>
          <a:p>
            <a:r>
              <a:rPr lang="en-US" dirty="0" smtClean="0"/>
              <a:t>Table Classifications</a:t>
            </a:r>
          </a:p>
          <a:p>
            <a:r>
              <a:rPr lang="en-US" dirty="0" smtClean="0"/>
              <a:t>Table List</a:t>
            </a:r>
          </a:p>
          <a:p>
            <a:r>
              <a:rPr lang="en-US" dirty="0" smtClean="0"/>
              <a:t>Building a Report</a:t>
            </a:r>
          </a:p>
          <a:p>
            <a:r>
              <a:rPr lang="en-US" dirty="0" smtClean="0"/>
              <a:t>Special Functions</a:t>
            </a:r>
          </a:p>
          <a:p>
            <a:r>
              <a:rPr lang="en-US" dirty="0" smtClean="0"/>
              <a:t>Retrieving specific data</a:t>
            </a:r>
          </a:p>
          <a:p>
            <a:r>
              <a:rPr lang="en-US" dirty="0" smtClean="0"/>
              <a:t>Annex: </a:t>
            </a:r>
          </a:p>
          <a:p>
            <a:pPr lvl="1"/>
            <a:r>
              <a:rPr lang="en-US" dirty="0" smtClean="0"/>
              <a:t>Contract Master </a:t>
            </a:r>
            <a:r>
              <a:rPr lang="en-US" smtClean="0"/>
              <a:t>Column Definition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Start the table connection by selecting the transaction table first. Unless the report you require lists of master file or pre-processed tables.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Based on the previous page, the transaction table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Contract_master</a:t>
            </a:r>
            <a:r>
              <a:rPr lang="en-US" dirty="0" smtClean="0"/>
              <a:t>			(lists of all CH)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Select the reference table that you need to connect.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Based on the previous page, the reference table that you should connect to is </a:t>
            </a:r>
            <a:r>
              <a:rPr lang="en-US" dirty="0" err="1" smtClean="0"/>
              <a:t>bank_campaign</a:t>
            </a:r>
            <a:r>
              <a:rPr lang="en-US" dirty="0" smtClean="0"/>
              <a:t>, </a:t>
            </a:r>
            <a:r>
              <a:rPr lang="en-US" dirty="0" err="1" smtClean="0"/>
              <a:t>bank_campaign</a:t>
            </a:r>
            <a:r>
              <a:rPr lang="en-US" dirty="0" smtClean="0"/>
              <a:t> contains the </a:t>
            </a:r>
            <a:r>
              <a:rPr lang="en-US" dirty="0" err="1" smtClean="0"/>
              <a:t>campaign_name</a:t>
            </a:r>
            <a:r>
              <a:rPr lang="en-US" dirty="0" smtClean="0"/>
              <a:t> column, which is required in the report.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Bank_campaign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campaign_name</a:t>
            </a:r>
            <a:r>
              <a:rPr lang="en-US" dirty="0" smtClean="0"/>
              <a:t>	(lists all campaigns)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connection between </a:t>
            </a:r>
            <a:r>
              <a:rPr lang="en-US" dirty="0" err="1" smtClean="0"/>
              <a:t>bank_campaign</a:t>
            </a:r>
            <a:r>
              <a:rPr lang="en-US" dirty="0" smtClean="0"/>
              <a:t> and </a:t>
            </a:r>
            <a:r>
              <a:rPr lang="en-US" dirty="0" err="1" smtClean="0"/>
              <a:t>contract_master</a:t>
            </a:r>
            <a:r>
              <a:rPr lang="en-US" dirty="0" smtClean="0"/>
              <a:t> is </a:t>
            </a:r>
            <a:r>
              <a:rPr lang="en-US" dirty="0" err="1" smtClean="0"/>
              <a:t>campaign_id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Contract_master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campaign_id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bank_campaign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campaign_id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Select the columns from their respective tables based on the report requirement.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Column List Selection:</a:t>
            </a:r>
            <a:endParaRPr lang="en-US" b="1" u="sng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Contract_master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account_number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Contract_master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account_name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Bank_campaign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campaign_name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Contract_master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outstanding_balance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Table List Connections: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Contract_master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campaign_id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bank_campaign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campaign_id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more information about table connections, please refer to the Table list section of this document.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a filter for the report by specifying a conditional 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Filter:</a:t>
            </a:r>
            <a:endParaRPr lang="en-US" b="1" u="sng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Bank_campaign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campaign_code</a:t>
            </a:r>
            <a:r>
              <a:rPr lang="en-US" dirty="0" smtClean="0">
                <a:solidFill>
                  <a:srgbClr val="FF0000"/>
                </a:solidFill>
              </a:rPr>
              <a:t> = ‘</a:t>
            </a:r>
            <a:r>
              <a:rPr lang="en-US" dirty="0" err="1" smtClean="0">
                <a:solidFill>
                  <a:srgbClr val="FF0000"/>
                </a:solidFill>
              </a:rPr>
              <a:t>campaign_x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Complete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Regardless of the reporting tool you use, you need to follow the steps shown previously in order to effectively create your desired output.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Special reporting features that can be performed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Report Building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Functions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Sum (</a:t>
            </a:r>
            <a:r>
              <a:rPr lang="en-US" dirty="0" err="1" smtClean="0"/>
              <a:t>column_name</a:t>
            </a:r>
            <a:r>
              <a:rPr lang="en-US" dirty="0" smtClean="0"/>
              <a:t> or expression) sums up the total of the given expression or column name.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Average (</a:t>
            </a:r>
            <a:r>
              <a:rPr lang="en-US" dirty="0" err="1" smtClean="0"/>
              <a:t>column_name</a:t>
            </a:r>
            <a:r>
              <a:rPr lang="en-US" dirty="0" smtClean="0"/>
              <a:t> or expression) averages a given expression or </a:t>
            </a:r>
            <a:r>
              <a:rPr lang="en-US" dirty="0" err="1" smtClean="0"/>
              <a:t>column_name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Isnull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, [</a:t>
            </a:r>
            <a:r>
              <a:rPr lang="en-US" dirty="0" err="1" smtClean="0"/>
              <a:t>default_value</a:t>
            </a:r>
            <a:r>
              <a:rPr lang="en-US" dirty="0" smtClean="0"/>
              <a:t>]) detects whether a </a:t>
            </a:r>
            <a:r>
              <a:rPr lang="en-US" dirty="0" err="1" smtClean="0"/>
              <a:t>column_name</a:t>
            </a:r>
            <a:r>
              <a:rPr lang="en-US" dirty="0" smtClean="0"/>
              <a:t> has a null value, then change it to </a:t>
            </a:r>
            <a:r>
              <a:rPr lang="en-US" dirty="0" err="1" smtClean="0"/>
              <a:t>default_value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M.D.A.S. (*, /, +, -) performs arithmetic operations between series of expressions or columns.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 (values1, values2, values3), the in keyword lets you specify more than 1 values in your report filter.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These are aggregate functions that require columns to be grouped on building a report.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Expressions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String Expression, a string expression is always enclosed with a single quote. Example:  ‘  Hello ‘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Datetime</a:t>
            </a:r>
            <a:r>
              <a:rPr lang="en-US" dirty="0" smtClean="0"/>
              <a:t> Expression</a:t>
            </a:r>
            <a:r>
              <a:rPr lang="en-US" dirty="0" smtClean="0"/>
              <a:t>, a </a:t>
            </a:r>
            <a:r>
              <a:rPr lang="en-US" dirty="0" err="1" smtClean="0"/>
              <a:t>datetime</a:t>
            </a:r>
            <a:r>
              <a:rPr lang="en-US" dirty="0" smtClean="0"/>
              <a:t> expression </a:t>
            </a:r>
            <a:r>
              <a:rPr lang="en-US" dirty="0" smtClean="0"/>
              <a:t>is always enclosed with a single quote. Example:  </a:t>
            </a:r>
            <a:r>
              <a:rPr lang="en-US" dirty="0" smtClean="0"/>
              <a:t>‘1/1/2015‘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Number or Decimal, a number or decimal expression is specified without the single quote and comma. Example: 10000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column may be classified as either string, </a:t>
            </a:r>
            <a:r>
              <a:rPr lang="en-US" dirty="0" err="1" smtClean="0"/>
              <a:t>datetime</a:t>
            </a:r>
            <a:r>
              <a:rPr lang="en-US" dirty="0" smtClean="0"/>
              <a:t> or number.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As a general rule you can perform functions and compounded expressions only if they have the same data type.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Filtering specific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Technique to filter a specific data based on the report requirement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Review the report and look for the specific master file you want to refer to.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657600"/>
            <a:ext cx="5305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2628900" y="4838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467100" y="4762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172200" y="4876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3429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5334000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Contract_master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8985" y="5334000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Contract_master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320040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Bank_campaign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943600" y="2895600"/>
            <a:ext cx="2590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Open Enzi CRM and go to the reference master file.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Based on the previous page, we want to look for </a:t>
            </a:r>
            <a:r>
              <a:rPr lang="en-US" dirty="0" err="1" smtClean="0"/>
              <a:t>bank_campaign</a:t>
            </a:r>
            <a:r>
              <a:rPr lang="en-US" dirty="0" smtClean="0"/>
              <a:t> master file.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Intended Readers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Pre-requisites and recommendations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Look for the code or id that you want to filter your report to.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Based on the previous page, we want to look for </a:t>
            </a:r>
            <a:r>
              <a:rPr lang="en-US" dirty="0" err="1" smtClean="0"/>
              <a:t>campaign_x</a:t>
            </a:r>
            <a:r>
              <a:rPr lang="en-US" dirty="0" smtClean="0"/>
              <a:t>, which is found in the </a:t>
            </a:r>
            <a:r>
              <a:rPr lang="en-US" dirty="0" err="1" smtClean="0"/>
              <a:t>campaign_code</a:t>
            </a:r>
            <a:r>
              <a:rPr lang="en-US" dirty="0" smtClean="0"/>
              <a:t> of the </a:t>
            </a:r>
            <a:r>
              <a:rPr lang="en-US" dirty="0" err="1" smtClean="0"/>
              <a:t>bank_campaign</a:t>
            </a:r>
            <a:r>
              <a:rPr lang="en-US" dirty="0" smtClean="0"/>
              <a:t> table.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Hence, our filter would be: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Filter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Bank_campaign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campaign_code</a:t>
            </a:r>
            <a:r>
              <a:rPr lang="en-US" dirty="0" smtClean="0">
                <a:solidFill>
                  <a:srgbClr val="FF0000"/>
                </a:solidFill>
              </a:rPr>
              <a:t> = ‘</a:t>
            </a:r>
            <a:r>
              <a:rPr lang="en-US" dirty="0" err="1" smtClean="0">
                <a:solidFill>
                  <a:srgbClr val="FF0000"/>
                </a:solidFill>
              </a:rPr>
              <a:t>campaign_x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This reference manual is intended for users who are tasked to generate report out of </a:t>
            </a:r>
            <a:r>
              <a:rPr lang="en-US" dirty="0" err="1" smtClean="0"/>
              <a:t>Shinra’s</a:t>
            </a:r>
            <a:r>
              <a:rPr lang="en-US" dirty="0" smtClean="0"/>
              <a:t> CRM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user is expected to have at least a background on relational database systems.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is also recommended that the user uses PowerBuilder’s </a:t>
            </a:r>
            <a:r>
              <a:rPr lang="en-US" dirty="0" err="1" smtClean="0"/>
              <a:t>InfoMaker</a:t>
            </a:r>
            <a:r>
              <a:rPr lang="en-US" dirty="0" smtClean="0"/>
              <a:t> Report Generator Facility. It simplifies a lot of reporting features that you will need.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intention of this reference manual is to guide the users in building up the report not to guide the users in creating a report in </a:t>
            </a:r>
            <a:r>
              <a:rPr lang="en-US" dirty="0" err="1" smtClean="0"/>
              <a:t>InfoMaker</a:t>
            </a:r>
            <a:r>
              <a:rPr lang="en-US" dirty="0" smtClean="0"/>
              <a:t>. Guidelines and Reference in </a:t>
            </a:r>
            <a:r>
              <a:rPr lang="en-US" dirty="0" err="1" smtClean="0"/>
              <a:t>Powerbuilder’s</a:t>
            </a:r>
            <a:r>
              <a:rPr lang="en-US" dirty="0" smtClean="0"/>
              <a:t> </a:t>
            </a:r>
            <a:r>
              <a:rPr lang="en-US" dirty="0" err="1" smtClean="0"/>
              <a:t>InfoMaker</a:t>
            </a:r>
            <a:r>
              <a:rPr lang="en-US" dirty="0" smtClean="0"/>
              <a:t> can be found in </a:t>
            </a:r>
            <a:r>
              <a:rPr lang="en-US" dirty="0" err="1" smtClean="0"/>
              <a:t>InfoMaker</a:t>
            </a:r>
            <a:r>
              <a:rPr lang="en-US" dirty="0" smtClean="0"/>
              <a:t> itself.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 Definitions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Database is a collection of records organized in a way that the user and the programmer would be able to manipulate, retrieve and structure data in an orderly manner.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Table is a subset of database and is basically a collection of specific records.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Database is organized by a collection of tables records normally structured to represent a process, master list, or ledger.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Enzi</a:t>
            </a:r>
            <a:r>
              <a:rPr lang="en-US" dirty="0" smtClean="0"/>
              <a:t> . </a:t>
            </a:r>
            <a:r>
              <a:rPr lang="en-US" dirty="0" err="1" smtClean="0">
                <a:solidFill>
                  <a:srgbClr val="FF0000"/>
                </a:solidFill>
              </a:rPr>
              <a:t>sys_user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Enzi</a:t>
            </a:r>
            <a:r>
              <a:rPr lang="en-US" dirty="0" smtClean="0"/>
              <a:t> . </a:t>
            </a:r>
            <a:r>
              <a:rPr lang="en-US" dirty="0" err="1" smtClean="0">
                <a:solidFill>
                  <a:srgbClr val="FF0000"/>
                </a:solidFill>
              </a:rPr>
              <a:t>contract_master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tables above are represented by </a:t>
            </a:r>
            <a:r>
              <a:rPr lang="en-US" dirty="0" err="1" smtClean="0">
                <a:solidFill>
                  <a:srgbClr val="FF0000"/>
                </a:solidFill>
              </a:rPr>
              <a:t>sys_user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contract_master</a:t>
            </a:r>
            <a:r>
              <a:rPr lang="en-US" dirty="0" smtClean="0"/>
              <a:t>. The database name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Enzi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Sys_user</a:t>
            </a:r>
            <a:r>
              <a:rPr lang="en-US" dirty="0" smtClean="0"/>
              <a:t> lists all system users and </a:t>
            </a:r>
            <a:r>
              <a:rPr lang="en-US" dirty="0" err="1" smtClean="0">
                <a:solidFill>
                  <a:srgbClr val="FF0000"/>
                </a:solidFill>
              </a:rPr>
              <a:t>contract_master</a:t>
            </a:r>
            <a:r>
              <a:rPr lang="en-US" dirty="0" smtClean="0"/>
              <a:t> lists all card holder records.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Columns are the structural design of tables. It defines how data are stored specifically in the table/database. </a:t>
            </a:r>
            <a:r>
              <a:rPr lang="en-US" dirty="0" smtClean="0"/>
              <a:t>A column may be classified as either a string, </a:t>
            </a:r>
            <a:r>
              <a:rPr lang="en-US" dirty="0" err="1" smtClean="0"/>
              <a:t>datetime</a:t>
            </a:r>
            <a:r>
              <a:rPr lang="en-US" dirty="0" smtClean="0"/>
              <a:t>, integer or decimal</a:t>
            </a:r>
            <a:r>
              <a:rPr lang="en-US" dirty="0" smtClean="0"/>
              <a:t>. You can only perform functions for columns with the same data type.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Sys_user</a:t>
            </a:r>
            <a:r>
              <a:rPr lang="en-US" dirty="0" smtClean="0"/>
              <a:t> . </a:t>
            </a:r>
            <a:r>
              <a:rPr lang="en-US" dirty="0" err="1" smtClean="0">
                <a:solidFill>
                  <a:srgbClr val="FF0000"/>
                </a:solidFill>
              </a:rPr>
              <a:t>User_id</a:t>
            </a:r>
            <a:r>
              <a:rPr lang="en-US" dirty="0" smtClean="0"/>
              <a:t> (big integer, auto increment)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Sys_user</a:t>
            </a:r>
            <a:r>
              <a:rPr lang="en-US" dirty="0" smtClean="0"/>
              <a:t> . </a:t>
            </a:r>
            <a:r>
              <a:rPr lang="en-US" dirty="0" err="1" smtClean="0">
                <a:solidFill>
                  <a:srgbClr val="FF0000"/>
                </a:solidFill>
              </a:rPr>
              <a:t>User_name</a:t>
            </a:r>
            <a:r>
              <a:rPr lang="en-US" dirty="0" smtClean="0"/>
              <a:t> (string, 100 characters)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example above shows that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sys_user</a:t>
            </a:r>
            <a:r>
              <a:rPr lang="en-US" dirty="0" smtClean="0"/>
              <a:t> table has two columns namely: </a:t>
            </a:r>
            <a:r>
              <a:rPr lang="en-US" dirty="0" err="1" smtClean="0">
                <a:solidFill>
                  <a:srgbClr val="FF0000"/>
                </a:solidFill>
              </a:rPr>
              <a:t>user_id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user_name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User_ID</a:t>
            </a:r>
            <a:r>
              <a:rPr lang="en-US" dirty="0" smtClean="0"/>
              <a:t> is defined to accept integers and is set to automatically increment itself by 1. </a:t>
            </a:r>
            <a:r>
              <a:rPr lang="en-US" dirty="0" err="1" smtClean="0">
                <a:solidFill>
                  <a:srgbClr val="FF0000"/>
                </a:solidFill>
              </a:rPr>
              <a:t>User_name</a:t>
            </a:r>
            <a:r>
              <a:rPr lang="en-US" dirty="0" smtClean="0"/>
              <a:t> is defined to accept text up to 100 characters.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Connection IDs are table columns that are used to connect tables. This connection ID tells the database server how two(2) or more tables are related.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Contract_master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created_by</a:t>
            </a:r>
            <a:r>
              <a:rPr lang="en-US" dirty="0" smtClean="0"/>
              <a:t> =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sys_user</a:t>
            </a:r>
            <a:r>
              <a:rPr lang="en-US" dirty="0" smtClean="0"/>
              <a:t> . </a:t>
            </a:r>
            <a:r>
              <a:rPr lang="en-US" dirty="0" err="1" smtClean="0">
                <a:solidFill>
                  <a:srgbClr val="FF0000"/>
                </a:solidFill>
              </a:rPr>
              <a:t>user_id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 the above example the connection IDs are represented by </a:t>
            </a:r>
            <a:r>
              <a:rPr lang="en-US" dirty="0" err="1" smtClean="0">
                <a:solidFill>
                  <a:srgbClr val="FF0000"/>
                </a:solidFill>
              </a:rPr>
              <a:t>created_by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user_id</a:t>
            </a:r>
            <a:r>
              <a:rPr lang="en-US" dirty="0" smtClean="0"/>
              <a:t>. These columns belong to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contract_master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sys_user</a:t>
            </a:r>
            <a:r>
              <a:rPr lang="en-US" dirty="0" smtClean="0"/>
              <a:t> respectively. The list of tables and their corresponding connections can be found in the succeeding pages of this manual (Table List).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404</TotalTime>
  <Words>1166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Building a Customized CRM Report</vt:lpstr>
      <vt:lpstr>Index</vt:lpstr>
      <vt:lpstr>Intended Readers</vt:lpstr>
      <vt:lpstr>Intended Readers</vt:lpstr>
      <vt:lpstr>Term Definitions</vt:lpstr>
      <vt:lpstr>Database</vt:lpstr>
      <vt:lpstr>Tables</vt:lpstr>
      <vt:lpstr>Columns</vt:lpstr>
      <vt:lpstr>Connection ID</vt:lpstr>
      <vt:lpstr>Null or Null Values</vt:lpstr>
      <vt:lpstr>Table Classifications</vt:lpstr>
      <vt:lpstr>Table Classifications</vt:lpstr>
      <vt:lpstr>Table List</vt:lpstr>
      <vt:lpstr>Table List</vt:lpstr>
      <vt:lpstr>Master Files</vt:lpstr>
      <vt:lpstr>Transaction Tables</vt:lpstr>
      <vt:lpstr>Pre-processed Tables</vt:lpstr>
      <vt:lpstr>Building a Report</vt:lpstr>
      <vt:lpstr>Step 1</vt:lpstr>
      <vt:lpstr>Step 2</vt:lpstr>
      <vt:lpstr>Step 3</vt:lpstr>
      <vt:lpstr>Step 4</vt:lpstr>
      <vt:lpstr>Step 6</vt:lpstr>
      <vt:lpstr>Step Complete</vt:lpstr>
      <vt:lpstr>Special Functions</vt:lpstr>
      <vt:lpstr>Special Report Building Features</vt:lpstr>
      <vt:lpstr>Filtering specific data</vt:lpstr>
      <vt:lpstr>Step 1</vt:lpstr>
      <vt:lpstr>Step 2</vt:lpstr>
      <vt:lpstr>Step 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Relationships</dc:title>
  <dc:creator>Everett Vergara</dc:creator>
  <cp:lastModifiedBy>Everett Vergara</cp:lastModifiedBy>
  <cp:revision>127</cp:revision>
  <dcterms:created xsi:type="dcterms:W3CDTF">2015-09-29T03:58:02Z</dcterms:created>
  <dcterms:modified xsi:type="dcterms:W3CDTF">2015-09-29T10:42:41Z</dcterms:modified>
</cp:coreProperties>
</file>