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7"/>
  </p:notesMasterIdLst>
  <p:sldIdLst>
    <p:sldId id="256" r:id="rId2"/>
    <p:sldId id="276" r:id="rId3"/>
    <p:sldId id="261" r:id="rId4"/>
    <p:sldId id="258" r:id="rId5"/>
    <p:sldId id="259" r:id="rId6"/>
    <p:sldId id="267" r:id="rId7"/>
    <p:sldId id="268" r:id="rId8"/>
    <p:sldId id="270" r:id="rId9"/>
    <p:sldId id="271" r:id="rId10"/>
    <p:sldId id="269" r:id="rId11"/>
    <p:sldId id="290" r:id="rId12"/>
    <p:sldId id="257" r:id="rId13"/>
    <p:sldId id="291" r:id="rId14"/>
    <p:sldId id="283" r:id="rId15"/>
    <p:sldId id="262" r:id="rId16"/>
    <p:sldId id="263" r:id="rId17"/>
    <p:sldId id="282" r:id="rId18"/>
    <p:sldId id="293" r:id="rId19"/>
    <p:sldId id="265" r:id="rId20"/>
    <p:sldId id="292" r:id="rId21"/>
    <p:sldId id="281" r:id="rId22"/>
    <p:sldId id="266" r:id="rId23"/>
    <p:sldId id="273" r:id="rId24"/>
    <p:sldId id="272" r:id="rId25"/>
    <p:sldId id="274" r:id="rId26"/>
    <p:sldId id="277" r:id="rId27"/>
    <p:sldId id="278" r:id="rId28"/>
    <p:sldId id="280" r:id="rId29"/>
    <p:sldId id="275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A12"/>
    <a:srgbClr val="F64F22"/>
    <a:srgbClr val="F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9" autoAdjust="0"/>
    <p:restoredTop sz="94453" autoAdjust="0"/>
  </p:normalViewPr>
  <p:slideViewPr>
    <p:cSldViewPr snapToGrid="0">
      <p:cViewPr varScale="1">
        <p:scale>
          <a:sx n="84" d="100"/>
          <a:sy n="84" d="100"/>
        </p:scale>
        <p:origin x="198" y="90"/>
      </p:cViewPr>
      <p:guideLst/>
    </p:cSldViewPr>
  </p:slideViewPr>
  <p:outlineViewPr>
    <p:cViewPr>
      <p:scale>
        <a:sx n="33" d="100"/>
        <a:sy n="33" d="100"/>
      </p:scale>
      <p:origin x="0" y="-3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4E79-B399-4139-BF69-60521A349335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40F2-541C-4B39-AB04-CF782420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0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설치 방법</a:t>
            </a:r>
            <a:r>
              <a:rPr lang="en-US" altLang="ko-KR" dirty="0" smtClean="0"/>
              <a:t>2-3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0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파일의 라이브러리 파일 적용하는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2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데이터베이스 정보</a:t>
            </a:r>
            <a:endParaRPr lang="en-US" altLang="ko-KR" baseline="0" dirty="0" smtClean="0"/>
          </a:p>
          <a:p>
            <a:r>
              <a:rPr lang="en-US" altLang="ko-KR" smtClean="0"/>
              <a:t>( </a:t>
            </a:r>
            <a:r>
              <a:rPr lang="ko-KR" altLang="en-US" smtClean="0"/>
              <a:t>파란색</a:t>
            </a:r>
            <a:r>
              <a:rPr lang="en-US" altLang="ko-KR" dirty="0" smtClean="0"/>
              <a:t>_Table</a:t>
            </a:r>
            <a:r>
              <a:rPr lang="ko-KR" altLang="en-US" dirty="0" smtClean="0"/>
              <a:t>간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미사용 시 </a:t>
            </a:r>
            <a:r>
              <a:rPr lang="en-US" altLang="ko-KR" dirty="0" smtClean="0"/>
              <a:t>Locker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테이블 변경 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9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폴더 내 파일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10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07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첫 화면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로그인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20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정보가 없으면 회원가입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51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8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정보를 입력한 뒤 메인 화면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mainview</a:t>
            </a:r>
            <a:r>
              <a:rPr lang="ko-KR" altLang="en-US" dirty="0" smtClean="0"/>
              <a:t>에 대한 기본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25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정보를 입력한 뒤 메인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탭을 눌렀을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5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48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정보를 입력한 뒤 메인 화면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라커</a:t>
            </a:r>
            <a:r>
              <a:rPr lang="ko-KR" altLang="en-US" dirty="0" smtClean="0"/>
              <a:t> 탭을 눌렀을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40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골프 회원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33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 골프 회원 신청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63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등록된 골프 회원 연장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수정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85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등록된 골프</a:t>
            </a:r>
            <a:r>
              <a:rPr lang="ko-KR" altLang="en-US" baseline="0" dirty="0" smtClean="0"/>
              <a:t> 회원들 정보 열람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14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라커</a:t>
            </a:r>
            <a:r>
              <a:rPr lang="ko-KR" altLang="en-US" dirty="0" smtClean="0"/>
              <a:t>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골프 회원 </a:t>
            </a:r>
            <a:r>
              <a:rPr lang="ko-KR" altLang="en-US" dirty="0" err="1" smtClean="0"/>
              <a:t>라커</a:t>
            </a:r>
            <a:r>
              <a:rPr lang="ko-KR" altLang="en-US" dirty="0" smtClean="0"/>
              <a:t> 신규 신청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12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등록된 </a:t>
            </a:r>
            <a:r>
              <a:rPr lang="ko-KR" altLang="en-US" dirty="0" err="1" smtClean="0"/>
              <a:t>라커</a:t>
            </a:r>
            <a:r>
              <a:rPr lang="ko-KR" altLang="en-US" dirty="0" smtClean="0"/>
              <a:t> 연장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수정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45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등록된 </a:t>
            </a:r>
            <a:r>
              <a:rPr lang="ko-KR" altLang="en-US" dirty="0" err="1" smtClean="0"/>
              <a:t>라커</a:t>
            </a:r>
            <a:r>
              <a:rPr lang="ko-KR" altLang="en-US" baseline="0" dirty="0" smtClean="0"/>
              <a:t> 정보 열람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19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24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기본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03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접속 후 사용자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0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접속 후 프로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32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접속 후 백업</a:t>
            </a:r>
            <a:r>
              <a:rPr lang="ko-KR" altLang="en-US" baseline="0" dirty="0" smtClean="0"/>
              <a:t> 정보 프레임 </a:t>
            </a:r>
            <a:r>
              <a:rPr lang="en-US" altLang="ko-KR" baseline="0" dirty="0" smtClean="0"/>
              <a:t>- </a:t>
            </a:r>
            <a:r>
              <a:rPr lang="en-US" altLang="ko-KR" baseline="0" dirty="0" err="1" smtClean="0"/>
              <a:t>adminbackup</a:t>
            </a:r>
            <a:r>
              <a:rPr lang="ko-KR" altLang="en-US" baseline="0" dirty="0" smtClean="0"/>
              <a:t>에 대한 기본 프레임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35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접속 후 백업</a:t>
            </a:r>
            <a:r>
              <a:rPr lang="ko-KR" altLang="en-US" baseline="0" dirty="0" smtClean="0"/>
              <a:t> 정보의 회원 정보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4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접속 후 백업</a:t>
            </a:r>
            <a:r>
              <a:rPr lang="ko-KR" altLang="en-US" baseline="0" dirty="0" smtClean="0"/>
              <a:t> 정보의 </a:t>
            </a:r>
            <a:r>
              <a:rPr lang="ko-KR" altLang="en-US" baseline="0" dirty="0" err="1" smtClean="0"/>
              <a:t>라커</a:t>
            </a:r>
            <a:r>
              <a:rPr lang="ko-KR" altLang="en-US" baseline="0" dirty="0" smtClean="0"/>
              <a:t> 정보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라이브러리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4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 구성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설치 방법</a:t>
            </a:r>
            <a:r>
              <a:rPr lang="en-US" altLang="ko-KR" dirty="0" smtClean="0"/>
              <a:t>1-1</a:t>
            </a:r>
          </a:p>
          <a:p>
            <a:r>
              <a:rPr lang="en-US" altLang="ko-KR" dirty="0" smtClean="0"/>
              <a:t>https://wikidocs.net/208445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설치 방법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9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설치 방법</a:t>
            </a:r>
            <a:r>
              <a:rPr lang="en-US" altLang="ko-KR" dirty="0" smtClean="0"/>
              <a:t>2-1</a:t>
            </a:r>
          </a:p>
          <a:p>
            <a:r>
              <a:rPr lang="en-US" altLang="ko-KR" dirty="0" smtClean="0"/>
              <a:t>https://m.blog.naver.com/wusemr2/222054442489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설치 방법</a:t>
            </a:r>
            <a:r>
              <a:rPr lang="en-US" altLang="ko-KR" dirty="0" smtClean="0"/>
              <a:t>2-2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40F2-541C-4B39-AB04-CF782420D7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1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8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42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84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101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3732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5932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01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0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547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9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79F9C3-5A7E-4F73-AA42-386A1AA46C97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BEDC38-9F33-4AED-BF29-0257DFE1474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78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6664" y="2135096"/>
            <a:ext cx="9144000" cy="2387600"/>
          </a:xfrm>
        </p:spPr>
        <p:txBody>
          <a:bodyPr/>
          <a:lstStyle/>
          <a:p>
            <a:r>
              <a:rPr lang="en-US" altLang="ko-KR" sz="8000" dirty="0" smtClean="0">
                <a:solidFill>
                  <a:schemeClr val="accent5"/>
                </a:solidFill>
              </a:rPr>
              <a:t>2RE.GOLF</a:t>
            </a:r>
            <a:br>
              <a:rPr lang="en-US" altLang="ko-KR" sz="8000" dirty="0" smtClean="0">
                <a:solidFill>
                  <a:schemeClr val="accent5"/>
                </a:solidFill>
              </a:rPr>
            </a:br>
            <a:r>
              <a:rPr lang="en-US" altLang="ko-KR" sz="8000" dirty="0" smtClean="0">
                <a:solidFill>
                  <a:schemeClr val="accent5"/>
                </a:solidFill>
              </a:rPr>
              <a:t>REMAKE</a:t>
            </a:r>
            <a:endParaRPr lang="ko-KR" altLang="en-US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6050" y="1463568"/>
            <a:ext cx="5784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Java Project </a:t>
            </a:r>
            <a:r>
              <a:rPr lang="ko-KR" altLang="en-US" b="1" dirty="0" smtClean="0">
                <a:latin typeface="+mj-ea"/>
                <a:ea typeface="+mj-ea"/>
              </a:rPr>
              <a:t>생성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‘</a:t>
            </a:r>
            <a:r>
              <a:rPr lang="en-US" altLang="ko-KR" b="1" dirty="0" err="1" smtClean="0">
                <a:latin typeface="+mj-ea"/>
                <a:ea typeface="+mj-ea"/>
              </a:rPr>
              <a:t>src</a:t>
            </a:r>
            <a:r>
              <a:rPr lang="en-US" altLang="ko-KR" b="1" dirty="0" smtClean="0">
                <a:latin typeface="+mj-ea"/>
                <a:ea typeface="+mj-ea"/>
              </a:rPr>
              <a:t>’</a:t>
            </a:r>
            <a:r>
              <a:rPr lang="ko-KR" altLang="en-US" b="1" dirty="0" smtClean="0">
                <a:latin typeface="+mj-ea"/>
                <a:ea typeface="+mj-ea"/>
              </a:rPr>
              <a:t>파일 </a:t>
            </a:r>
            <a:r>
              <a:rPr lang="ko-KR" altLang="en-US" b="1" dirty="0" err="1" smtClean="0">
                <a:latin typeface="+mj-ea"/>
                <a:ea typeface="+mj-ea"/>
              </a:rPr>
              <a:t>우클릭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Package </a:t>
            </a:r>
            <a:r>
              <a:rPr lang="ko-KR" altLang="en-US" b="1" dirty="0" smtClean="0">
                <a:latin typeface="+mj-ea"/>
                <a:ea typeface="+mj-ea"/>
              </a:rPr>
              <a:t>생성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생성된 </a:t>
            </a:r>
            <a:r>
              <a:rPr lang="en-US" altLang="ko-KR" b="1" dirty="0" smtClean="0">
                <a:latin typeface="+mj-ea"/>
                <a:ea typeface="+mj-ea"/>
              </a:rPr>
              <a:t>Package </a:t>
            </a:r>
            <a:r>
              <a:rPr lang="ko-KR" altLang="en-US" b="1" dirty="0" err="1" smtClean="0">
                <a:latin typeface="+mj-ea"/>
                <a:ea typeface="+mj-ea"/>
              </a:rPr>
              <a:t>우클릭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Other </a:t>
            </a:r>
            <a:r>
              <a:rPr lang="ko-KR" altLang="en-US" b="1" dirty="0" smtClean="0">
                <a:latin typeface="+mj-ea"/>
                <a:ea typeface="+mj-ea"/>
              </a:rPr>
              <a:t>선택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b="1" dirty="0" err="1" smtClean="0">
                <a:latin typeface="+mj-ea"/>
                <a:ea typeface="+mj-ea"/>
              </a:rPr>
              <a:t>WindowBuilder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– Swing Designer – </a:t>
            </a:r>
            <a:r>
              <a:rPr lang="en-US" altLang="ko-KR" b="1" dirty="0" err="1" smtClean="0">
                <a:latin typeface="+mj-ea"/>
                <a:ea typeface="+mj-ea"/>
              </a:rPr>
              <a:t>Jframe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생성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04" y="909779"/>
            <a:ext cx="3966569" cy="23079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04" y="3341854"/>
            <a:ext cx="4780258" cy="3364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3957" y="4562259"/>
            <a:ext cx="444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Source </a:t>
            </a:r>
            <a:r>
              <a:rPr lang="ko-KR" altLang="en-US" b="1" dirty="0" smtClean="0">
                <a:latin typeface="+mj-ea"/>
                <a:ea typeface="+mj-ea"/>
              </a:rPr>
              <a:t>옆에 </a:t>
            </a:r>
            <a:r>
              <a:rPr lang="en-US" altLang="ko-KR" b="1" dirty="0" smtClean="0">
                <a:latin typeface="+mj-ea"/>
                <a:ea typeface="+mj-ea"/>
              </a:rPr>
              <a:t>Design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GUI </a:t>
            </a:r>
            <a:r>
              <a:rPr lang="ko-KR" altLang="en-US" b="1" dirty="0" smtClean="0">
                <a:latin typeface="+mj-ea"/>
                <a:ea typeface="+mj-ea"/>
              </a:rPr>
              <a:t>생성</a:t>
            </a:r>
            <a:r>
              <a:rPr lang="en-US" altLang="ko-KR" b="1" dirty="0" smtClean="0">
                <a:latin typeface="+mj-ea"/>
                <a:ea typeface="+mj-ea"/>
              </a:rPr>
              <a:t>/</a:t>
            </a:r>
            <a:r>
              <a:rPr lang="ko-KR" altLang="en-US" b="1" dirty="0" smtClean="0">
                <a:latin typeface="+mj-ea"/>
                <a:ea typeface="+mj-ea"/>
              </a:rPr>
              <a:t>편집을 위한 도구 사용 가능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우측에 만든 </a:t>
            </a:r>
            <a:r>
              <a:rPr lang="en-US" altLang="ko-KR" b="1" dirty="0" smtClean="0">
                <a:latin typeface="+mj-ea"/>
                <a:ea typeface="+mj-ea"/>
              </a:rPr>
              <a:t>GUI </a:t>
            </a:r>
            <a:r>
              <a:rPr lang="ko-KR" altLang="en-US" b="1" dirty="0" err="1" smtClean="0">
                <a:latin typeface="+mj-ea"/>
                <a:ea typeface="+mj-ea"/>
              </a:rPr>
              <a:t>미리보기</a:t>
            </a:r>
            <a:r>
              <a:rPr lang="ko-KR" altLang="en-US" b="1" dirty="0" smtClean="0">
                <a:latin typeface="+mj-ea"/>
                <a:ea typeface="+mj-ea"/>
              </a:rPr>
              <a:t> 가능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191" y="77726"/>
            <a:ext cx="4174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파일 생성 방법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64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8808" y="245515"/>
            <a:ext cx="10178322" cy="966355"/>
          </a:xfrm>
        </p:spPr>
        <p:txBody>
          <a:bodyPr/>
          <a:lstStyle/>
          <a:p>
            <a:r>
              <a:rPr lang="en-US" altLang="ko-KR" dirty="0" smtClean="0"/>
              <a:t>&gt; </a:t>
            </a:r>
            <a:r>
              <a:rPr lang="ko-KR" altLang="en-US" dirty="0" smtClean="0"/>
              <a:t>프로젝트 라이브러리 적용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5299657"/>
            <a:ext cx="5617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1. </a:t>
            </a:r>
            <a:r>
              <a:rPr lang="ko-KR" altLang="en-US" sz="2000" dirty="0" smtClean="0">
                <a:latin typeface="+mj-ea"/>
                <a:ea typeface="+mj-ea"/>
              </a:rPr>
              <a:t>프로젝트 파일 </a:t>
            </a:r>
            <a:r>
              <a:rPr lang="ko-KR" altLang="en-US" sz="2000" dirty="0" err="1" smtClean="0">
                <a:latin typeface="+mj-ea"/>
                <a:ea typeface="+mj-ea"/>
              </a:rPr>
              <a:t>우클릭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2. properties </a:t>
            </a:r>
            <a:r>
              <a:rPr lang="ko-KR" altLang="en-US" sz="2000" dirty="0" smtClean="0">
                <a:latin typeface="+mj-ea"/>
                <a:ea typeface="+mj-ea"/>
              </a:rPr>
              <a:t>클릭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3. Java Build Path</a:t>
            </a:r>
            <a:r>
              <a:rPr lang="ko-KR" altLang="en-US" sz="2000" dirty="0" smtClean="0">
                <a:latin typeface="+mj-ea"/>
                <a:ea typeface="+mj-ea"/>
              </a:rPr>
              <a:t>에서 </a:t>
            </a:r>
            <a:r>
              <a:rPr lang="en-US" altLang="ko-KR" sz="2000" dirty="0" smtClean="0">
                <a:latin typeface="+mj-ea"/>
                <a:ea typeface="+mj-ea"/>
              </a:rPr>
              <a:t>Libraries </a:t>
            </a:r>
            <a:r>
              <a:rPr lang="ko-KR" altLang="en-US" sz="2000" dirty="0" smtClean="0">
                <a:latin typeface="+mj-ea"/>
                <a:ea typeface="+mj-ea"/>
              </a:rPr>
              <a:t>클릭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4. </a:t>
            </a:r>
            <a:r>
              <a:rPr lang="en-US" altLang="ko-KR" sz="2000" dirty="0" err="1" smtClean="0">
                <a:latin typeface="+mj-ea"/>
                <a:ea typeface="+mj-ea"/>
              </a:rPr>
              <a:t>Modulepath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선택 후 </a:t>
            </a:r>
            <a:r>
              <a:rPr lang="en-US" altLang="ko-KR" sz="2000" dirty="0" smtClean="0">
                <a:latin typeface="+mj-ea"/>
                <a:ea typeface="+mj-ea"/>
              </a:rPr>
              <a:t>Add External JARs </a:t>
            </a:r>
            <a:r>
              <a:rPr lang="ko-KR" altLang="en-US" sz="2000" dirty="0" smtClean="0">
                <a:latin typeface="+mj-ea"/>
                <a:ea typeface="+mj-ea"/>
              </a:rPr>
              <a:t>클릭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12" y="1211870"/>
            <a:ext cx="5279265" cy="38973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7787640" y="5668989"/>
            <a:ext cx="2704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5. </a:t>
            </a:r>
            <a:r>
              <a:rPr lang="ko-KR" altLang="en-US" sz="2000" dirty="0" smtClean="0">
                <a:latin typeface="+mj-ea"/>
                <a:ea typeface="+mj-ea"/>
              </a:rPr>
              <a:t>파일 선택 후 추가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6. Apply and Close </a:t>
            </a:r>
            <a:r>
              <a:rPr lang="ko-KR" altLang="en-US" dirty="0" smtClean="0">
                <a:latin typeface="+mj-ea"/>
                <a:ea typeface="+mj-ea"/>
              </a:rPr>
              <a:t>클릭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7. </a:t>
            </a:r>
            <a:r>
              <a:rPr lang="ko-KR" altLang="en-US" dirty="0" smtClean="0">
                <a:latin typeface="+mj-ea"/>
                <a:ea typeface="+mj-ea"/>
              </a:rPr>
              <a:t>프로젝트 </a:t>
            </a:r>
            <a:r>
              <a:rPr lang="ko-KR" altLang="en-US" dirty="0" err="1" smtClean="0">
                <a:latin typeface="+mj-ea"/>
                <a:ea typeface="+mj-ea"/>
              </a:rPr>
              <a:t>새로고침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67638" y="2097882"/>
            <a:ext cx="809625" cy="7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8789"/>
              </p:ext>
            </p:extLst>
          </p:nvPr>
        </p:nvGraphicFramePr>
        <p:xfrm>
          <a:off x="617349" y="290602"/>
          <a:ext cx="2941321" cy="30365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Membership</a:t>
                      </a:r>
                      <a:endParaRPr lang="ko-KR" altLang="en-US" sz="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ko-KR" sz="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membership</a:t>
                      </a:r>
                      <a:r>
                        <a:rPr 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sz="800" b="1" i="0" kern="1200" dirty="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날짜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 기간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만료일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담당 프로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Pro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5663574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연습장 이용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P_use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56902866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골프 레슨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G_use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8178208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 정보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Payment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1803422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price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795099392"/>
                  </a:ext>
                </a:extLst>
              </a:tr>
            </a:tbl>
          </a:graphicData>
        </a:graphic>
      </p:graphicFrame>
      <p:cxnSp>
        <p:nvCxnSpPr>
          <p:cNvPr id="13" name="도형 14"/>
          <p:cNvCxnSpPr>
            <a:stCxn id="2" idx="2"/>
            <a:endCxn id="17" idx="2"/>
          </p:cNvCxnSpPr>
          <p:nvPr/>
        </p:nvCxnSpPr>
        <p:spPr>
          <a:xfrm rot="16200000" flipH="1">
            <a:off x="3660885" y="1754296"/>
            <a:ext cx="88939" cy="3234690"/>
          </a:xfrm>
          <a:prstGeom prst="bentConnector3">
            <a:avLst>
              <a:gd name="adj1" fmla="val 357030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86707"/>
              </p:ext>
            </p:extLst>
          </p:nvPr>
        </p:nvGraphicFramePr>
        <p:xfrm>
          <a:off x="2226757" y="4058758"/>
          <a:ext cx="2957194" cy="1356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74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User</a:t>
                      </a:r>
                      <a:endParaRPr lang="ko-KR" altLang="en-US" sz="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sz="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8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374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74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비밀번호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PW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74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이름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509187205"/>
                  </a:ext>
                </a:extLst>
              </a:tr>
              <a:tr h="231918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권한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role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18613"/>
              </p:ext>
            </p:extLst>
          </p:nvPr>
        </p:nvGraphicFramePr>
        <p:xfrm>
          <a:off x="12336184" y="0"/>
          <a:ext cx="2941321" cy="2541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Locker</a:t>
                      </a:r>
                      <a:endParaRPr lang="ko-KR" altLang="en-US" sz="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ko-KR" sz="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locker</a:t>
                      </a:r>
                      <a:r>
                        <a:rPr 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sz="800" b="1" i="0" kern="1200" dirty="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날짜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 기간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만료일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라커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574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 정보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Payment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3422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price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99392"/>
                  </a:ext>
                </a:extLst>
              </a:tr>
            </a:tbl>
          </a:graphicData>
        </a:graphic>
      </p:graphicFrame>
      <p:graphicFrame>
        <p:nvGraphicFramePr>
          <p:cNvPr id="1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62742"/>
              </p:ext>
            </p:extLst>
          </p:nvPr>
        </p:nvGraphicFramePr>
        <p:xfrm>
          <a:off x="3852039" y="1278701"/>
          <a:ext cx="2941321" cy="21374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Locker</a:t>
                      </a:r>
                      <a:endParaRPr lang="ko-KR" altLang="en-US" sz="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ko-KR" sz="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locker</a:t>
                      </a:r>
                      <a:r>
                        <a:rPr 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sz="800" b="1" i="0" kern="1200" dirty="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날짜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 기간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만료일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라커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5663574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 정보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Payment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1803422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price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79509939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회원정보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membership_id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164332312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243023" y="5567804"/>
            <a:ext cx="6049875" cy="82805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database.db_ERD</a:t>
            </a:r>
            <a:endParaRPr lang="ko-KR" altLang="en-US" dirty="0"/>
          </a:p>
        </p:txBody>
      </p:sp>
      <p:graphicFrame>
        <p:nvGraphicFramePr>
          <p:cNvPr id="8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45166"/>
              </p:ext>
            </p:extLst>
          </p:nvPr>
        </p:nvGraphicFramePr>
        <p:xfrm>
          <a:off x="8094112" y="525476"/>
          <a:ext cx="2941321" cy="30365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800" b="1" i="0" kern="1200" dirty="0" err="1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M_Backup</a:t>
                      </a:r>
                      <a:endParaRPr lang="ko-KR" altLang="en-US" sz="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ko-KR" sz="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en-US" alt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m_backup</a:t>
                      </a:r>
                      <a:r>
                        <a:rPr 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sz="800" b="1" i="0" kern="1200" dirty="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날짜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 기간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만료일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담당 프로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Pro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5663574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연습장 이용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P_use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56902866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골프 레슨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G_use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8178208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 정보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Payment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1803422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price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795099392"/>
                  </a:ext>
                </a:extLst>
              </a:tr>
            </a:tbl>
          </a:graphicData>
        </a:graphic>
      </p:graphicFrame>
      <p:graphicFrame>
        <p:nvGraphicFramePr>
          <p:cNvPr id="9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61522"/>
              </p:ext>
            </p:extLst>
          </p:nvPr>
        </p:nvGraphicFramePr>
        <p:xfrm>
          <a:off x="8094112" y="4058758"/>
          <a:ext cx="2941321" cy="21374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800" b="1" i="0" kern="1200" dirty="0" err="1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L_Backup</a:t>
                      </a:r>
                      <a:endParaRPr lang="ko-KR" altLang="en-US" sz="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ko-KR" sz="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backup_</a:t>
                      </a:r>
                      <a:r>
                        <a:rPr 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sz="800" b="1" i="0" kern="1200" dirty="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날짜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 기간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만료일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라커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5663574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 정보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Payment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1803422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price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79509939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○</a:t>
                      </a:r>
                      <a:endParaRPr lang="ko-KR" altLang="en-US" sz="10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회원정보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en-US" alt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m_backup</a:t>
                      </a:r>
                      <a:r>
                        <a:rPr lang="ko-KR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ko-KR" alt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1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Foreign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800" b="1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164332312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>
            <a:stCxn id="8" idx="2"/>
            <a:endCxn id="9" idx="0"/>
          </p:cNvCxnSpPr>
          <p:nvPr/>
        </p:nvCxnSpPr>
        <p:spPr>
          <a:xfrm>
            <a:off x="9564772" y="3562046"/>
            <a:ext cx="0" cy="496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2487"/>
              </p:ext>
            </p:extLst>
          </p:nvPr>
        </p:nvGraphicFramePr>
        <p:xfrm>
          <a:off x="12336183" y="2657948"/>
          <a:ext cx="2941321" cy="2541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 gridSpan="4"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1" i="0" kern="1200" dirty="0" err="1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L_Backup</a:t>
                      </a:r>
                      <a:endParaRPr lang="ko-KR" altLang="en-US" sz="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endParaRPr lang="ko-KR" altLang="en-US" sz="1000" b="1" i="0" kern="120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ko-KR" sz="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키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backup_</a:t>
                      </a:r>
                      <a:r>
                        <a:rPr lang="ko-KR" sz="800" b="1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hangingPunct="1">
                        <a:buFontTx/>
                        <a:buNone/>
                      </a:pPr>
                      <a:r>
                        <a:rPr sz="800" b="1" i="0" kern="1200" dirty="0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PRIMARY KEY</a:t>
                      </a:r>
                      <a:endParaRPr lang="ko-KR" altLang="en-US" sz="800" b="1" i="0" kern="1200" dirty="0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날짜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 기간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만료일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F_day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라커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번호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L_num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5746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 정보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Payment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3422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price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9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37211" y="571500"/>
            <a:ext cx="11281410" cy="5726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49080" y="1751537"/>
            <a:ext cx="1277079" cy="21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createdb.java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857120" y="759780"/>
            <a:ext cx="10434945" cy="5155321"/>
            <a:chOff x="742820" y="439740"/>
            <a:chExt cx="10434945" cy="5155321"/>
          </a:xfrm>
        </p:grpSpPr>
        <p:sp>
          <p:nvSpPr>
            <p:cNvPr id="25" name="직사각형 24"/>
            <p:cNvSpPr/>
            <p:nvPr/>
          </p:nvSpPr>
          <p:spPr>
            <a:xfrm>
              <a:off x="7005190" y="1168717"/>
              <a:ext cx="1277079" cy="2172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iregolf.sqldb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900686" y="1168717"/>
              <a:ext cx="1277079" cy="2172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iregolf.controller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42820" y="439740"/>
              <a:ext cx="1150974" cy="370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 smtClean="0"/>
                <a:t>src</a:t>
              </a:r>
              <a:endParaRPr lang="ko-KR" altLang="en-US" sz="2000" b="1" dirty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398494" y="1168717"/>
              <a:ext cx="1772379" cy="480058"/>
              <a:chOff x="1398494" y="1168717"/>
              <a:chExt cx="1772379" cy="48005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98494" y="1168717"/>
                <a:ext cx="1277079" cy="217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iregolf.main</a:t>
                </a:r>
                <a:endParaRPr lang="ko-KR" altLang="en-US" sz="1200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893794" y="1431497"/>
                <a:ext cx="1277079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igmstart.java</a:t>
                </a:r>
                <a:endParaRPr lang="ko-KR" altLang="en-US" sz="1200" dirty="0"/>
              </a:p>
            </p:txBody>
          </p:sp>
          <p:cxnSp>
            <p:nvCxnSpPr>
              <p:cNvPr id="30" name="꺾인 연결선 29"/>
              <p:cNvCxnSpPr>
                <a:endCxn id="6" idx="1"/>
              </p:cNvCxnSpPr>
              <p:nvPr/>
            </p:nvCxnSpPr>
            <p:spPr>
              <a:xfrm>
                <a:off x="1565910" y="1385995"/>
                <a:ext cx="327884" cy="154141"/>
              </a:xfrm>
              <a:prstGeom prst="bentConnector3">
                <a:avLst>
                  <a:gd name="adj1" fmla="val -577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3810953" y="1168717"/>
              <a:ext cx="2766528" cy="4426344"/>
              <a:chOff x="3810953" y="1168717"/>
              <a:chExt cx="2766528" cy="4426344"/>
            </a:xfrm>
          </p:grpSpPr>
          <p:cxnSp>
            <p:nvCxnSpPr>
              <p:cNvPr id="32" name="꺾인 연결선 31"/>
              <p:cNvCxnSpPr/>
              <p:nvPr/>
            </p:nvCxnSpPr>
            <p:spPr>
              <a:xfrm>
                <a:off x="3978369" y="1385995"/>
                <a:ext cx="327884" cy="154141"/>
              </a:xfrm>
              <a:prstGeom prst="bentConnector3">
                <a:avLst>
                  <a:gd name="adj1" fmla="val -577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4889113" y="1694279"/>
                <a:ext cx="1277079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loginview.java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889113" y="1957060"/>
                <a:ext cx="1277079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newuser.java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889113" y="2219841"/>
                <a:ext cx="1277079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mainview.java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56651" y="2482622"/>
                <a:ext cx="1883610" cy="217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iregolf.frame.memberf</a:t>
                </a:r>
                <a:endParaRPr lang="ko-KR" altLang="en-US" sz="12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56651" y="1431498"/>
                <a:ext cx="1662761" cy="217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iregolf.frame.loginf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889113" y="2745403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memberapply.java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89113" y="3008184"/>
                <a:ext cx="1688368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memberamend.java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89112" y="3270965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memberview.java</a:t>
                </a:r>
                <a:endParaRPr lang="ko-KR" altLang="en-US" sz="12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56651" y="3533746"/>
                <a:ext cx="1808396" cy="217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iregolf.frame.lockerf</a:t>
                </a:r>
                <a:endParaRPr lang="ko-KR" altLang="en-US" sz="12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889112" y="3796527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lockerapply.java</a:t>
                </a:r>
                <a:endParaRPr lang="ko-KR" altLang="en-US" sz="12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889111" y="4059308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lockeramend.java</a:t>
                </a:r>
                <a:endParaRPr lang="ko-KR" altLang="en-US" sz="12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889111" y="4322089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lockerview.java</a:t>
                </a:r>
                <a:endParaRPr lang="ko-KR" altLang="en-US" sz="12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810953" y="1168717"/>
                <a:ext cx="1277079" cy="217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iregolf.frame</a:t>
                </a:r>
                <a:endParaRPr lang="ko-KR" altLang="en-US" sz="12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6651" y="4584209"/>
                <a:ext cx="1808396" cy="217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iregolf.frame.adminf</a:t>
                </a:r>
                <a:endParaRPr lang="ko-KR" altLang="en-US" sz="12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883103" y="4846329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adminedit.java</a:t>
                </a:r>
                <a:endParaRPr lang="ko-KR" altLang="en-US" sz="12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883102" y="5109771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adminbackup.java</a:t>
                </a:r>
                <a:endParaRPr lang="ko-KR" altLang="en-US" sz="12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883101" y="5377783"/>
                <a:ext cx="1621153" cy="2172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adminpro.java</a:t>
                </a:r>
                <a:endParaRPr lang="ko-KR" altLang="en-US" sz="1200" dirty="0"/>
              </a:p>
            </p:txBody>
          </p:sp>
          <p:cxnSp>
            <p:nvCxnSpPr>
              <p:cNvPr id="33" name="꺾인 연결선 32"/>
              <p:cNvCxnSpPr>
                <a:endCxn id="10" idx="1"/>
              </p:cNvCxnSpPr>
              <p:nvPr/>
            </p:nvCxnSpPr>
            <p:spPr>
              <a:xfrm rot="16200000" flipH="1">
                <a:off x="4379367" y="1818734"/>
                <a:ext cx="685596" cy="333896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꺾인 연결선 34"/>
              <p:cNvCxnSpPr/>
              <p:nvPr/>
            </p:nvCxnSpPr>
            <p:spPr>
              <a:xfrm rot="16200000" flipH="1">
                <a:off x="4373355" y="2875750"/>
                <a:ext cx="685596" cy="333896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꺾인 연결선 35"/>
              <p:cNvCxnSpPr/>
              <p:nvPr/>
            </p:nvCxnSpPr>
            <p:spPr>
              <a:xfrm rot="16200000" flipH="1">
                <a:off x="4373355" y="3921643"/>
                <a:ext cx="685596" cy="333896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꺾인 연결선 36"/>
              <p:cNvCxnSpPr/>
              <p:nvPr/>
            </p:nvCxnSpPr>
            <p:spPr>
              <a:xfrm rot="16200000" flipH="1">
                <a:off x="4373420" y="4972237"/>
                <a:ext cx="685596" cy="333896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8" idx="1"/>
              </p:cNvCxnSpPr>
              <p:nvPr/>
            </p:nvCxnSpPr>
            <p:spPr>
              <a:xfrm flipH="1">
                <a:off x="4549205" y="1802918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4549205" y="2065699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H="1">
                <a:off x="4571438" y="2842612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4571438" y="3105393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4549205" y="3905166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H="1">
                <a:off x="4549205" y="4167947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4539527" y="4955629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4539527" y="5218410"/>
                <a:ext cx="33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꺾인 연결선 51"/>
            <p:cNvCxnSpPr>
              <a:stCxn id="28" idx="2"/>
              <a:endCxn id="26" idx="0"/>
            </p:cNvCxnSpPr>
            <p:nvPr/>
          </p:nvCxnSpPr>
          <p:spPr>
            <a:xfrm rot="16200000" flipH="1">
              <a:off x="5749658" y="-3620852"/>
              <a:ext cx="358217" cy="9220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7643730" y="987350"/>
              <a:ext cx="2940" cy="169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4446552" y="980000"/>
              <a:ext cx="2940" cy="169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2020170" y="998780"/>
              <a:ext cx="2940" cy="169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10418152" y="1756895"/>
            <a:ext cx="1277079" cy="86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구상 중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프레임 패키지 별로 클래스 파일 하나씩 작성 할 듯 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3" name="꺾인 연결선 52"/>
          <p:cNvCxnSpPr>
            <a:endCxn id="51" idx="1"/>
          </p:cNvCxnSpPr>
          <p:nvPr/>
        </p:nvCxnSpPr>
        <p:spPr>
          <a:xfrm rot="16200000" flipH="1">
            <a:off x="10085746" y="1857688"/>
            <a:ext cx="473248" cy="1915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665368" y="5047161"/>
            <a:ext cx="2971930" cy="10966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rgbClr val="7030A0"/>
                </a:solidFill>
                <a:latin typeface="+mj-ea"/>
                <a:ea typeface="+mj-ea"/>
              </a:rPr>
              <a:t>iregolf.main</a:t>
            </a:r>
            <a:r>
              <a:rPr lang="en-US" altLang="ko-KR" sz="1100" b="1" dirty="0" smtClean="0">
                <a:solidFill>
                  <a:srgbClr val="7030A0"/>
                </a:solidFill>
                <a:latin typeface="+mj-ea"/>
                <a:ea typeface="+mj-ea"/>
              </a:rPr>
              <a:t> : </a:t>
            </a:r>
            <a:r>
              <a:rPr lang="ko-KR" altLang="en-US" sz="1100" b="1" dirty="0" err="1" smtClean="0">
                <a:solidFill>
                  <a:srgbClr val="7030A0"/>
                </a:solidFill>
                <a:latin typeface="+mj-ea"/>
                <a:ea typeface="+mj-ea"/>
              </a:rPr>
              <a:t>메인패키지</a:t>
            </a:r>
            <a:endParaRPr lang="en-US" altLang="ko-KR" sz="11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100" b="1" dirty="0" err="1" smtClean="0">
                <a:solidFill>
                  <a:srgbClr val="7030A0"/>
                </a:solidFill>
                <a:latin typeface="+mj-ea"/>
                <a:ea typeface="+mj-ea"/>
              </a:rPr>
              <a:t>iregolf.frame</a:t>
            </a:r>
            <a:r>
              <a:rPr lang="en-US" altLang="ko-KR" sz="1100" b="1" dirty="0" smtClean="0">
                <a:solidFill>
                  <a:srgbClr val="7030A0"/>
                </a:solidFill>
                <a:latin typeface="+mj-ea"/>
                <a:ea typeface="+mj-ea"/>
              </a:rPr>
              <a:t> : </a:t>
            </a:r>
            <a:r>
              <a:rPr lang="ko-KR" altLang="en-US" sz="1100" b="1" dirty="0" smtClean="0">
                <a:solidFill>
                  <a:srgbClr val="7030A0"/>
                </a:solidFill>
                <a:latin typeface="+mj-ea"/>
                <a:ea typeface="+mj-ea"/>
              </a:rPr>
              <a:t>프레임패키지</a:t>
            </a:r>
            <a:endParaRPr lang="en-US" altLang="ko-KR" sz="11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100" b="1" dirty="0" err="1" smtClean="0">
                <a:solidFill>
                  <a:srgbClr val="7030A0"/>
                </a:solidFill>
                <a:latin typeface="+mj-ea"/>
                <a:ea typeface="+mj-ea"/>
              </a:rPr>
              <a:t>iregolf.sqldb</a:t>
            </a:r>
            <a:r>
              <a:rPr lang="en-US" altLang="ko-KR" sz="1100" b="1" dirty="0" smtClean="0">
                <a:solidFill>
                  <a:srgbClr val="7030A0"/>
                </a:solidFill>
                <a:latin typeface="+mj-ea"/>
                <a:ea typeface="+mj-ea"/>
              </a:rPr>
              <a:t> : </a:t>
            </a:r>
            <a:r>
              <a:rPr lang="en-US" altLang="ko-KR" sz="1100" b="1" dirty="0" err="1" smtClean="0">
                <a:solidFill>
                  <a:srgbClr val="7030A0"/>
                </a:solidFill>
                <a:latin typeface="+mj-ea"/>
                <a:ea typeface="+mj-ea"/>
              </a:rPr>
              <a:t>db</a:t>
            </a:r>
            <a:r>
              <a:rPr lang="ko-KR" altLang="en-US" sz="1100" b="1" dirty="0" err="1" smtClean="0">
                <a:solidFill>
                  <a:srgbClr val="7030A0"/>
                </a:solidFill>
                <a:latin typeface="+mj-ea"/>
                <a:ea typeface="+mj-ea"/>
              </a:rPr>
              <a:t>파일패키지</a:t>
            </a:r>
            <a:endParaRPr lang="en-US" altLang="ko-KR" sz="11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100" b="1" dirty="0" err="1" smtClean="0">
                <a:solidFill>
                  <a:srgbClr val="7030A0"/>
                </a:solidFill>
                <a:latin typeface="+mj-ea"/>
                <a:ea typeface="+mj-ea"/>
              </a:rPr>
              <a:t>iregolf.controller</a:t>
            </a:r>
            <a:r>
              <a:rPr lang="en-US" altLang="ko-KR" sz="11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7030A0"/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solidFill>
                  <a:srgbClr val="7030A0"/>
                </a:solidFill>
                <a:latin typeface="+mj-ea"/>
                <a:ea typeface="+mj-ea"/>
              </a:rPr>
              <a:t>프레임 기능 패키지</a:t>
            </a:r>
            <a:endParaRPr lang="ko-KR" altLang="en-US" sz="11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649079" y="2047796"/>
            <a:ext cx="1277079" cy="70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- DB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연결 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수정 등 관련 코드는 여기에 포함할 예정 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9" name="꺾인 연결선 58"/>
          <p:cNvCxnSpPr>
            <a:endCxn id="58" idx="1"/>
          </p:cNvCxnSpPr>
          <p:nvPr/>
        </p:nvCxnSpPr>
        <p:spPr>
          <a:xfrm rot="16200000" flipH="1">
            <a:off x="7143648" y="1897046"/>
            <a:ext cx="685631" cy="3252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7323845" y="1860176"/>
            <a:ext cx="339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9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2348" y="2919845"/>
            <a:ext cx="8604792" cy="1320685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로그인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프레임</a:t>
            </a:r>
            <a:r>
              <a:rPr lang="en-US" altLang="ko-KR" b="1" dirty="0"/>
              <a:t> </a:t>
            </a:r>
            <a:r>
              <a:rPr lang="ko-KR" altLang="en-US" b="1" dirty="0" smtClean="0"/>
              <a:t>및 기능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26280" y="6115050"/>
            <a:ext cx="305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+mj-ea"/>
                <a:ea typeface="+mj-ea"/>
              </a:rPr>
              <a:t>P</a:t>
            </a:r>
            <a:r>
              <a:rPr lang="en-US" altLang="ko-KR" u="sng" dirty="0" smtClean="0">
                <a:latin typeface="+mj-ea"/>
                <a:ea typeface="+mj-ea"/>
              </a:rPr>
              <a:t>ackage</a:t>
            </a:r>
            <a:r>
              <a:rPr lang="ko-KR" altLang="en-US" u="sng" dirty="0" smtClean="0">
                <a:latin typeface="+mj-ea"/>
                <a:ea typeface="+mj-ea"/>
              </a:rPr>
              <a:t> </a:t>
            </a:r>
            <a:r>
              <a:rPr lang="en-US" altLang="ko-KR" u="sng" dirty="0" smtClean="0">
                <a:latin typeface="+mj-ea"/>
                <a:ea typeface="+mj-ea"/>
              </a:rPr>
              <a:t>: </a:t>
            </a:r>
            <a:r>
              <a:rPr lang="en-US" altLang="ko-KR" u="sng" dirty="0" err="1" smtClean="0"/>
              <a:t>iregolf.frame.loginf</a:t>
            </a:r>
            <a:endParaRPr lang="ko-KR" altLang="en-US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963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8" y="741111"/>
            <a:ext cx="3527715" cy="20032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88" y="4383060"/>
            <a:ext cx="2981325" cy="1209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888" y="2869721"/>
            <a:ext cx="2533650" cy="119062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4177"/>
              </p:ext>
            </p:extLst>
          </p:nvPr>
        </p:nvGraphicFramePr>
        <p:xfrm>
          <a:off x="5462201" y="1973904"/>
          <a:ext cx="6103920" cy="225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709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996211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Password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PW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정보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(ID/PW)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입력해야만 클릭 가능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후 권한에 따라 접속 화면이 달라짐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생성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일반 권한으로만 사용자를 생성함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342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6491051" y="1308390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loginview.java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40" y="701945"/>
            <a:ext cx="3695700" cy="3781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527" y="5072411"/>
            <a:ext cx="2524125" cy="11811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6380"/>
              </p:ext>
            </p:extLst>
          </p:nvPr>
        </p:nvGraphicFramePr>
        <p:xfrm>
          <a:off x="5832118" y="1709714"/>
          <a:ext cx="5830787" cy="427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95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817392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중복 안되게 작성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입력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글자 이상 작성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입력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 </a:t>
                      </a:r>
                      <a:endParaRPr lang="en-US" altLang="ko-KR" sz="1400" strike="no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trike="no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사용용도</a:t>
                      </a:r>
                      <a:r>
                        <a:rPr lang="en-US" altLang="ko-KR" sz="1200" strike="no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en-US" altLang="ko-KR" sz="1200" strike="noStrike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strike="noStrike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본명</a:t>
                      </a:r>
                      <a:r>
                        <a:rPr lang="en-US" altLang="ko-KR" sz="1200" strike="noStrike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strike="noStrike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별명 등 알아보기 위해 작성</a:t>
                      </a:r>
                      <a:endParaRPr lang="en-US" altLang="ko-KR" sz="1200" strike="noStrike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strike="noStrike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strike="noStrike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입력 </a:t>
                      </a:r>
                      <a:r>
                        <a:rPr lang="en-US" altLang="ko-KR" sz="1200" strike="noStrike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strike="noStrik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342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생년월일</a:t>
                      </a:r>
                      <a:endParaRPr lang="en-US" altLang="ko-KR" sz="1400" strike="sng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보류 </a:t>
                      </a:r>
                      <a:r>
                        <a:rPr lang="en-US" altLang="ko-KR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 strike="sngStrik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달력 날짜 선택</a:t>
                      </a:r>
                      <a:endParaRPr lang="en-US" altLang="ko-KR" sz="1200" strike="sng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null </a:t>
                      </a:r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가능 </a:t>
                      </a:r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strike="sngStrik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79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성별</a:t>
                      </a:r>
                      <a:endParaRPr lang="en-US" altLang="ko-KR" sz="1400" strike="sng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보류 </a:t>
                      </a:r>
                      <a:r>
                        <a:rPr lang="en-US" altLang="ko-KR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 strike="sngStrik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남자 </a:t>
                      </a:r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여자 중 선택</a:t>
                      </a:r>
                      <a:endParaRPr lang="en-US" altLang="ko-KR" sz="1200" strike="sng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null </a:t>
                      </a:r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가능 </a:t>
                      </a:r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strike="sng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연락처</a:t>
                      </a:r>
                      <a:endParaRPr lang="en-US" altLang="ko-KR" sz="1400" strike="sng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보류 </a:t>
                      </a:r>
                      <a:r>
                        <a:rPr lang="en-US" altLang="ko-KR" sz="14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 strike="sngStrik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전화번호</a:t>
                      </a:r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이메일 등 입력</a:t>
                      </a:r>
                      <a:endParaRPr lang="en-US" altLang="ko-KR" sz="1200" strike="sngStrike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null </a:t>
                      </a:r>
                      <a:r>
                        <a:rPr lang="ko-KR" altLang="en-US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가능 </a:t>
                      </a:r>
                      <a:r>
                        <a:rPr lang="en-US" altLang="ko-KR" sz="1200" strike="sngStrike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strike="sngStrik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4187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작성 정보를 테이블에 저장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정보 입력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 권한 부여로 저장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9131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로그인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632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15740" y="4520913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 smtClean="0">
                <a:latin typeface="+mj-ea"/>
                <a:ea typeface="+mj-ea"/>
              </a:rPr>
              <a:t>* </a:t>
            </a:r>
            <a:r>
              <a:rPr lang="ko-KR" altLang="en-US" sz="1400" u="sng" dirty="0" smtClean="0">
                <a:latin typeface="+mj-ea"/>
                <a:ea typeface="+mj-ea"/>
              </a:rPr>
              <a:t>불필요한 정보 입력 제거</a:t>
            </a:r>
            <a:endParaRPr lang="ko-KR" altLang="en-US" sz="1400" u="sng" dirty="0"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724401" y="1091220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newuser.java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680210" y="2114550"/>
            <a:ext cx="3314700" cy="22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680210" y="2439490"/>
            <a:ext cx="3314700" cy="22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08760" y="2706071"/>
            <a:ext cx="348615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2348" y="2919845"/>
            <a:ext cx="8604792" cy="1320685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메인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프레임</a:t>
            </a:r>
            <a:r>
              <a:rPr lang="en-US" altLang="ko-KR" b="1" dirty="0"/>
              <a:t> </a:t>
            </a:r>
            <a:r>
              <a:rPr lang="ko-KR" altLang="en-US" b="1" dirty="0" smtClean="0"/>
              <a:t>및 기능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26280" y="6115050"/>
            <a:ext cx="305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+mj-ea"/>
                <a:ea typeface="+mj-ea"/>
              </a:rPr>
              <a:t>P</a:t>
            </a:r>
            <a:r>
              <a:rPr lang="en-US" altLang="ko-KR" u="sng" dirty="0" smtClean="0">
                <a:latin typeface="+mj-ea"/>
                <a:ea typeface="+mj-ea"/>
              </a:rPr>
              <a:t>ackage</a:t>
            </a:r>
            <a:r>
              <a:rPr lang="ko-KR" altLang="en-US" u="sng" dirty="0" smtClean="0">
                <a:latin typeface="+mj-ea"/>
                <a:ea typeface="+mj-ea"/>
              </a:rPr>
              <a:t> </a:t>
            </a:r>
            <a:r>
              <a:rPr lang="en-US" altLang="ko-KR" u="sng" dirty="0" smtClean="0">
                <a:latin typeface="+mj-ea"/>
                <a:ea typeface="+mj-ea"/>
              </a:rPr>
              <a:t>: </a:t>
            </a:r>
            <a:r>
              <a:rPr lang="en-US" altLang="ko-KR" u="sng" dirty="0" err="1" smtClean="0"/>
              <a:t>iregolf.frame.loginf</a:t>
            </a:r>
            <a:endParaRPr lang="ko-KR" altLang="en-US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412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88305"/>
              </p:ext>
            </p:extLst>
          </p:nvPr>
        </p:nvGraphicFramePr>
        <p:xfrm>
          <a:off x="5450771" y="1562424"/>
          <a:ext cx="6103920" cy="134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709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996211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탭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중 선택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6971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로그아웃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로그인 정보를 로그아웃하고 로그인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38430" y="884905"/>
            <a:ext cx="5119370" cy="4995195"/>
            <a:chOff x="138430" y="884905"/>
            <a:chExt cx="5119370" cy="4995195"/>
          </a:xfrm>
        </p:grpSpPr>
        <p:grpSp>
          <p:nvGrpSpPr>
            <p:cNvPr id="16" name="그룹 15"/>
            <p:cNvGrpSpPr/>
            <p:nvPr/>
          </p:nvGrpSpPr>
          <p:grpSpPr>
            <a:xfrm>
              <a:off x="151130" y="1208729"/>
              <a:ext cx="5106670" cy="4671371"/>
              <a:chOff x="151130" y="1208729"/>
              <a:chExt cx="5106670" cy="467137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51130" y="1233620"/>
                <a:ext cx="5106670" cy="4646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1130" y="1259410"/>
                <a:ext cx="5106670" cy="6463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067" y="12087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smtClean="0"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회원</a:t>
                </a:r>
                <a:endParaRPr lang="ko-KR" altLang="en-US" sz="3600" b="1" dirty="0"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53270" y="122290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err="1" smtClean="0"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라커</a:t>
                </a:r>
                <a:endParaRPr lang="ko-KR" altLang="en-US" sz="3600" b="1" dirty="0"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38430" y="884905"/>
              <a:ext cx="5119370" cy="3637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                     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─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□   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   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479621" y="884905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mainview.java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>
            <a:stCxn id="7" idx="0"/>
            <a:endCxn id="7" idx="2"/>
          </p:cNvCxnSpPr>
          <p:nvPr/>
        </p:nvCxnSpPr>
        <p:spPr>
          <a:xfrm>
            <a:off x="2704465" y="1259410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42339" y="5260916"/>
            <a:ext cx="1333500" cy="393700"/>
          </a:xfrm>
          <a:prstGeom prst="rect">
            <a:avLst/>
          </a:prstGeom>
          <a:solidFill>
            <a:srgbClr val="F64F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로그아웃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5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34177"/>
              </p:ext>
            </p:extLst>
          </p:nvPr>
        </p:nvGraphicFramePr>
        <p:xfrm>
          <a:off x="5450771" y="1562424"/>
          <a:ext cx="6103920" cy="268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709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996211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탭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중 선택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6971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신규회원 신청 작성 화면으로 이동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연장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저장된 회원 정보를 수정할 수 있는 화면으로 이동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저잗된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회원 정보들은 열람할 수 있는 화면으로 이동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로그아웃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로그인 정보를 로그아웃하고 로그인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38430" y="884905"/>
            <a:ext cx="5119370" cy="4995195"/>
            <a:chOff x="138430" y="884905"/>
            <a:chExt cx="5119370" cy="4995195"/>
          </a:xfrm>
        </p:grpSpPr>
        <p:grpSp>
          <p:nvGrpSpPr>
            <p:cNvPr id="16" name="그룹 15"/>
            <p:cNvGrpSpPr/>
            <p:nvPr/>
          </p:nvGrpSpPr>
          <p:grpSpPr>
            <a:xfrm>
              <a:off x="151130" y="1208729"/>
              <a:ext cx="5106670" cy="4671371"/>
              <a:chOff x="151130" y="1208729"/>
              <a:chExt cx="5106670" cy="467137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51130" y="1233620"/>
                <a:ext cx="5106670" cy="4646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741930" y="1259410"/>
                <a:ext cx="2515870" cy="6463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067" y="12087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smtClean="0"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회원</a:t>
                </a:r>
                <a:endParaRPr lang="ko-KR" altLang="en-US" sz="3600" b="1" dirty="0"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53270" y="122290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err="1" smtClean="0"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라커</a:t>
                </a:r>
                <a:endParaRPr lang="ko-KR" altLang="en-US" sz="3600" b="1" dirty="0"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33092" y="2476500"/>
                <a:ext cx="1333500" cy="3937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신청</a:t>
                </a:r>
                <a:endPara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33092" y="3276600"/>
                <a:ext cx="1333500" cy="3937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연장</a:t>
                </a:r>
                <a:endPara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042339" y="4076700"/>
                <a:ext cx="1333500" cy="3937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열람</a:t>
                </a:r>
                <a:endPara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42339" y="5260916"/>
                <a:ext cx="1333500" cy="393700"/>
              </a:xfrm>
              <a:prstGeom prst="rect">
                <a:avLst/>
              </a:prstGeom>
              <a:solidFill>
                <a:srgbClr val="F64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로그아웃</a:t>
                </a:r>
                <a:endPara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38430" y="884905"/>
              <a:ext cx="5119370" cy="3637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                     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─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□   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   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479621" y="884905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mainview.java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6509" y="13192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회원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96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4460" y="594360"/>
            <a:ext cx="636651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골프장 회원 및 </a:t>
            </a:r>
            <a:r>
              <a:rPr lang="ko-KR" altLang="en-US" sz="4000" b="1" dirty="0" err="1" smtClean="0">
                <a:latin typeface="+mj-ea"/>
                <a:ea typeface="+mj-ea"/>
              </a:rPr>
              <a:t>라커</a:t>
            </a:r>
            <a:r>
              <a:rPr lang="ko-KR" altLang="en-US" sz="4000" b="1" dirty="0" smtClean="0">
                <a:latin typeface="+mj-ea"/>
                <a:ea typeface="+mj-ea"/>
              </a:rPr>
              <a:t> 관리</a:t>
            </a:r>
            <a:endParaRPr lang="en-US" altLang="ko-KR" sz="4000" b="1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smtClean="0">
                <a:latin typeface="+mj-ea"/>
                <a:ea typeface="+mj-ea"/>
              </a:rPr>
              <a:t>프로그램 사용자 권한 생성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smtClean="0">
                <a:latin typeface="+mj-ea"/>
                <a:ea typeface="+mj-ea"/>
              </a:rPr>
              <a:t>사용자 정보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백업 정보 등을 다룰 관리자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smtClean="0">
                <a:latin typeface="+mj-ea"/>
                <a:ea typeface="+mj-ea"/>
              </a:rPr>
              <a:t>회원</a:t>
            </a:r>
            <a:r>
              <a:rPr lang="en-US" altLang="ko-KR" sz="2000" dirty="0" smtClean="0">
                <a:latin typeface="+mj-ea"/>
                <a:ea typeface="+mj-ea"/>
              </a:rPr>
              <a:t>/</a:t>
            </a:r>
            <a:r>
              <a:rPr lang="ko-KR" altLang="en-US" sz="2000" dirty="0" err="1" smtClean="0">
                <a:latin typeface="+mj-ea"/>
                <a:ea typeface="+mj-ea"/>
              </a:rPr>
              <a:t>라커</a:t>
            </a:r>
            <a:r>
              <a:rPr lang="ko-KR" altLang="en-US" sz="2000" dirty="0" smtClean="0">
                <a:latin typeface="+mj-ea"/>
                <a:ea typeface="+mj-ea"/>
              </a:rPr>
              <a:t> 신청 및 수정을 할 일반사용자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smtClean="0">
                <a:latin typeface="+mj-ea"/>
                <a:ea typeface="+mj-ea"/>
              </a:rPr>
              <a:t>신규 회원 등록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smtClean="0">
                <a:latin typeface="+mj-ea"/>
                <a:ea typeface="+mj-ea"/>
              </a:rPr>
              <a:t>회원 연장 및 삭제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smtClean="0">
                <a:latin typeface="+mj-ea"/>
                <a:ea typeface="+mj-ea"/>
              </a:rPr>
              <a:t>등록된 회원 </a:t>
            </a:r>
            <a:r>
              <a:rPr lang="ko-KR" altLang="en-US" sz="2000" dirty="0" err="1" smtClean="0">
                <a:latin typeface="+mj-ea"/>
                <a:ea typeface="+mj-ea"/>
              </a:rPr>
              <a:t>라커</a:t>
            </a:r>
            <a:r>
              <a:rPr lang="ko-KR" altLang="en-US" sz="2000" dirty="0" smtClean="0">
                <a:latin typeface="+mj-ea"/>
                <a:ea typeface="+mj-ea"/>
              </a:rPr>
              <a:t> 신청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err="1" smtClean="0">
                <a:latin typeface="+mj-ea"/>
                <a:ea typeface="+mj-ea"/>
              </a:rPr>
              <a:t>라커</a:t>
            </a:r>
            <a:r>
              <a:rPr lang="ko-KR" altLang="en-US" sz="2000" dirty="0" smtClean="0">
                <a:latin typeface="+mj-ea"/>
                <a:ea typeface="+mj-ea"/>
              </a:rPr>
              <a:t> 연장 및 삭제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26" name="Picture 2" descr="Eclipse] 이클립스 기본 폰트 및 글자 크기 설정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27" y="1945734"/>
            <a:ext cx="1524635" cy="153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028" name="Picture 4" descr="자바 다운로드 및 설치 방법 (최신버전부터 구버전까지) - 한마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102" y="3541555"/>
            <a:ext cx="1653540" cy="826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030" name="Picture 6" descr="Beginner's Guide to Learning SQLite: Master the Basics with Code Examples -  Custom Software, Infinite Possibilities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953" y="4425632"/>
            <a:ext cx="1648689" cy="1093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259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33391"/>
              </p:ext>
            </p:extLst>
          </p:nvPr>
        </p:nvGraphicFramePr>
        <p:xfrm>
          <a:off x="5450771" y="1562424"/>
          <a:ext cx="6103920" cy="268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709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996211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탭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중 선택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6971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신청 작성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342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연장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정보를 수정할 수 있는 화면으로 이동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79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정보들을 확인할 수 있는 화면으로 이동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5217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로그아웃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로그인 정보를 로그아웃하고 로그인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38430" y="884905"/>
            <a:ext cx="5119370" cy="4995195"/>
            <a:chOff x="138430" y="884905"/>
            <a:chExt cx="5119370" cy="4995195"/>
          </a:xfrm>
        </p:grpSpPr>
        <p:grpSp>
          <p:nvGrpSpPr>
            <p:cNvPr id="16" name="그룹 15"/>
            <p:cNvGrpSpPr/>
            <p:nvPr/>
          </p:nvGrpSpPr>
          <p:grpSpPr>
            <a:xfrm>
              <a:off x="151130" y="1208729"/>
              <a:ext cx="5106670" cy="4671371"/>
              <a:chOff x="151130" y="1208729"/>
              <a:chExt cx="5106670" cy="467137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51130" y="1233620"/>
                <a:ext cx="5106670" cy="4646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1130" y="1259410"/>
                <a:ext cx="2515870" cy="6463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067" y="12087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smtClean="0"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회원</a:t>
                </a:r>
                <a:endParaRPr lang="ko-KR" altLang="en-US" sz="3600" b="1" dirty="0"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53270" y="122290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err="1" smtClean="0"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라커</a:t>
                </a:r>
                <a:endParaRPr lang="ko-KR" altLang="en-US" sz="3600" b="1" dirty="0"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33092" y="2476500"/>
                <a:ext cx="1333500" cy="3937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신청</a:t>
                </a:r>
                <a:endPara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33092" y="3276600"/>
                <a:ext cx="1333500" cy="3937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연장</a:t>
                </a:r>
                <a:endPara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042339" y="4076700"/>
                <a:ext cx="1333500" cy="3937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열람</a:t>
                </a:r>
                <a:endPara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42339" y="5260916"/>
                <a:ext cx="1333500" cy="393700"/>
              </a:xfrm>
              <a:prstGeom prst="rect">
                <a:avLst/>
              </a:prstGeom>
              <a:solidFill>
                <a:srgbClr val="F64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로그아웃</a:t>
                </a:r>
                <a:endPara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38430" y="884905"/>
              <a:ext cx="5119370" cy="3637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                     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─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□   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   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479621" y="884905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mainview.java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6509" y="13192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j-ea"/>
                <a:ea typeface="+mj-ea"/>
              </a:rPr>
              <a:t>라커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85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2348" y="2919845"/>
            <a:ext cx="8604792" cy="1320685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회원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프레임</a:t>
            </a:r>
            <a:r>
              <a:rPr lang="en-US" altLang="ko-KR" b="1" dirty="0"/>
              <a:t> </a:t>
            </a:r>
            <a:r>
              <a:rPr lang="ko-KR" altLang="en-US" b="1" dirty="0" smtClean="0"/>
              <a:t>및 기능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26280" y="6115050"/>
            <a:ext cx="339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+mj-ea"/>
                <a:ea typeface="+mj-ea"/>
              </a:rPr>
              <a:t>P</a:t>
            </a:r>
            <a:r>
              <a:rPr lang="en-US" altLang="ko-KR" u="sng" dirty="0" smtClean="0">
                <a:latin typeface="+mj-ea"/>
                <a:ea typeface="+mj-ea"/>
              </a:rPr>
              <a:t>ackage</a:t>
            </a:r>
            <a:r>
              <a:rPr lang="ko-KR" altLang="en-US" u="sng" dirty="0" smtClean="0">
                <a:latin typeface="+mj-ea"/>
                <a:ea typeface="+mj-ea"/>
              </a:rPr>
              <a:t> </a:t>
            </a:r>
            <a:r>
              <a:rPr lang="en-US" altLang="ko-KR" u="sng" dirty="0" smtClean="0">
                <a:latin typeface="+mj-ea"/>
                <a:ea typeface="+mj-ea"/>
              </a:rPr>
              <a:t>: </a:t>
            </a:r>
            <a:r>
              <a:rPr lang="en-US" altLang="ko-KR" u="sng" dirty="0" err="1" smtClean="0"/>
              <a:t>iregolf.frame.memberf</a:t>
            </a:r>
            <a:endParaRPr lang="ko-KR" altLang="en-US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91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9" y="928446"/>
            <a:ext cx="4648200" cy="568642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57969"/>
              </p:ext>
            </p:extLst>
          </p:nvPr>
        </p:nvGraphicFramePr>
        <p:xfrm>
          <a:off x="5902034" y="232423"/>
          <a:ext cx="5830787" cy="638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95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817392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작성자 이름 입력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똑같은 이름 있을 시 칸 아래에 동명인 있다고 표시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전화번호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‘010 – </a:t>
                      </a:r>
                      <a:r>
                        <a:rPr lang="en-US" altLang="ko-KR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xxxx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– </a:t>
                      </a:r>
                      <a:r>
                        <a:rPr lang="en-US" altLang="ko-KR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xxxx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형식으로 작성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이름과 마찬가지로 중복 있을 시 알림 표시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성별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남자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여자 중 선택</a:t>
                      </a:r>
                      <a:endParaRPr lang="en-US" altLang="ko-KR" sz="12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‘-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선택해주세요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-’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342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달력 표시를 하여 원하는 날짜 선택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오늘 날짜 표시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79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등록기간 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개월 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~ 12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개월 중 선택</a:t>
                      </a:r>
                      <a:endParaRPr lang="en-US" altLang="ko-KR" sz="12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‘-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선택해주세요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-’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만료일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선택한 시작일과 등록기간을 합하여 표시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시작일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등록기간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만료일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4187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담당 프로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/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/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중 선택</a:t>
                      </a:r>
                      <a:endParaRPr lang="en-US" altLang="ko-KR" sz="12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‘-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선택해주세요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-’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60583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연습장 이용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 /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X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 선택</a:t>
                      </a:r>
                      <a:endParaRPr lang="en-US" altLang="ko-KR" sz="12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‘-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선택해주세요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-’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9131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골프 레슨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 /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X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 선택</a:t>
                      </a:r>
                      <a:endParaRPr lang="en-US" altLang="ko-KR" sz="12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‘-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선택해주세요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-’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6321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 정보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카드 </a:t>
                      </a:r>
                      <a:r>
                        <a:rPr lang="en-US" altLang="ko-KR" sz="12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sz="12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현금 </a:t>
                      </a:r>
                      <a:r>
                        <a:rPr lang="en-US" altLang="ko-KR" sz="12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sz="12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 중 선택</a:t>
                      </a:r>
                      <a:endParaRPr lang="en-US" altLang="ko-KR" sz="120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baseline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baseline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‘-</a:t>
                      </a:r>
                      <a:r>
                        <a:rPr lang="ko-KR" altLang="en-US" sz="1200" baseline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선택해주세요</a:t>
                      </a:r>
                      <a:r>
                        <a:rPr lang="en-US" altLang="ko-KR" sz="1200" baseline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-’ </a:t>
                      </a:r>
                      <a:r>
                        <a:rPr lang="ko-KR" altLang="en-US" sz="1200" baseline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</a:t>
                      </a:r>
                      <a:r>
                        <a:rPr lang="en-US" altLang="ko-KR" sz="1200" baseline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46105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가격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숫자 입력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기본값 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‘0’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8493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현재 작성 정보를 테이블에 저장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미작성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시 알림 표시 및 저장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안됨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48209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현재 작성을 취소하고 전 화면으로 이동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9572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916349" y="232423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: memberapply.java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8428" y="195011"/>
            <a:ext cx="6510022" cy="6027989"/>
            <a:chOff x="138428" y="195011"/>
            <a:chExt cx="6510022" cy="6027989"/>
          </a:xfrm>
        </p:grpSpPr>
        <p:grpSp>
          <p:nvGrpSpPr>
            <p:cNvPr id="3" name="그룹 2"/>
            <p:cNvGrpSpPr/>
            <p:nvPr/>
          </p:nvGrpSpPr>
          <p:grpSpPr>
            <a:xfrm>
              <a:off x="138428" y="195011"/>
              <a:ext cx="6510022" cy="6027989"/>
              <a:chOff x="138428" y="195011"/>
              <a:chExt cx="6510022" cy="6027989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63830" y="558800"/>
                <a:ext cx="6484620" cy="5664200"/>
                <a:chOff x="468630" y="533400"/>
                <a:chExt cx="6484620" cy="56642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468630" y="533400"/>
                  <a:ext cx="6484620" cy="5664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3089714" y="5580527"/>
                  <a:ext cx="1242449" cy="318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메인 화면</a:t>
                  </a:r>
                  <a:endParaRPr lang="ko-KR" altLang="en-US" sz="14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48551" y="729711"/>
                  <a:ext cx="15247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b="1" dirty="0" smtClean="0">
                      <a:latin typeface="+mj-ea"/>
                      <a:ea typeface="+mj-ea"/>
                    </a:rPr>
                    <a:t>회원 수정</a:t>
                  </a:r>
                  <a:endParaRPr lang="ko-KR" altLang="en-US" sz="2400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5181600" y="960543"/>
                  <a:ext cx="1676400" cy="292094"/>
                  <a:chOff x="8432800" y="3556000"/>
                  <a:chExt cx="2133600" cy="279400"/>
                </a:xfrm>
              </p:grpSpPr>
              <p:sp>
                <p:nvSpPr>
                  <p:cNvPr id="8" name="직사각형 7"/>
                  <p:cNvSpPr/>
                  <p:nvPr/>
                </p:nvSpPr>
                <p:spPr>
                  <a:xfrm>
                    <a:off x="8432800" y="3556000"/>
                    <a:ext cx="2133600" cy="279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검색</a:t>
                    </a:r>
                    <a:endParaRPr lang="ko-KR" altLang="en-US" sz="16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111673" y="3556000"/>
                    <a:ext cx="1454727" cy="279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" name="직사각형 12"/>
              <p:cNvSpPr/>
              <p:nvPr/>
            </p:nvSpPr>
            <p:spPr>
              <a:xfrm>
                <a:off x="138428" y="195011"/>
                <a:ext cx="6510021" cy="3637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                                                                  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─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□   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X   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6015990" y="5301414"/>
              <a:ext cx="537210" cy="2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+mj-ea"/>
                  <a:ea typeface="+mj-ea"/>
                </a:rPr>
                <a:t>백업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3829" y="1413086"/>
          <a:ext cx="6484621" cy="38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11">
                  <a:extLst>
                    <a:ext uri="{9D8B030D-6E8A-4147-A177-3AD203B41FA5}">
                      <a16:colId xmlns:a16="http://schemas.microsoft.com/office/drawing/2014/main" val="2297949073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2710733840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1707333027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565936649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380011170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4109140227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492554296"/>
                    </a:ext>
                  </a:extLst>
                </a:gridCol>
                <a:gridCol w="611794">
                  <a:extLst>
                    <a:ext uri="{9D8B030D-6E8A-4147-A177-3AD203B41FA5}">
                      <a16:colId xmlns:a16="http://schemas.microsoft.com/office/drawing/2014/main" val="674827487"/>
                    </a:ext>
                  </a:extLst>
                </a:gridCol>
                <a:gridCol w="567228">
                  <a:extLst>
                    <a:ext uri="{9D8B030D-6E8A-4147-A177-3AD203B41FA5}">
                      <a16:colId xmlns:a16="http://schemas.microsoft.com/office/drawing/2014/main" val="1060278838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189424075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3385350267"/>
                    </a:ext>
                  </a:extLst>
                </a:gridCol>
              </a:tblGrid>
              <a:tr h="25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연락처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생년월일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시작일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등록기간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만료일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연습장 이용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골프 레슨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결제정보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가격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81283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31575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11558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20572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47141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70282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477965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9139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8987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21160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8467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79784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03821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9063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49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90177"/>
              </p:ext>
            </p:extLst>
          </p:nvPr>
        </p:nvGraphicFramePr>
        <p:xfrm>
          <a:off x="6743700" y="1532412"/>
          <a:ext cx="5308600" cy="359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89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94711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회원 정보 표시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신청한 회원 정보를 불러와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정렬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표시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상단에 태그를 눌러 정렬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검색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회원 바로 찾을 수 있도록 이름 검색</a:t>
                      </a:r>
                      <a:endParaRPr lang="ko-KR" altLang="en-US" sz="12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3420"/>
                  </a:ext>
                </a:extLst>
              </a:tr>
              <a:tr h="44802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삭제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표시된 정보 중 원하는 행 클릭 하면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상세 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792"/>
                  </a:ext>
                </a:extLst>
              </a:tr>
              <a:tr h="448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표시된 정보를 수정하거나 삭제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5217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백업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’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백업 테이블에 현재까지 저장된 정보 저장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6414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메인 화면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‘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버튼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전 화면으로 돌아감</a:t>
                      </a:r>
                      <a:endParaRPr lang="ko-KR" altLang="en-US" sz="12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7374890" y="843697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memberamend.java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8428" y="195011"/>
            <a:ext cx="6510022" cy="6027989"/>
            <a:chOff x="138428" y="195011"/>
            <a:chExt cx="6510022" cy="6027989"/>
          </a:xfrm>
        </p:grpSpPr>
        <p:grpSp>
          <p:nvGrpSpPr>
            <p:cNvPr id="14" name="그룹 13"/>
            <p:cNvGrpSpPr/>
            <p:nvPr/>
          </p:nvGrpSpPr>
          <p:grpSpPr>
            <a:xfrm>
              <a:off x="138428" y="195011"/>
              <a:ext cx="6510022" cy="6027989"/>
              <a:chOff x="138428" y="195011"/>
              <a:chExt cx="6510022" cy="6027989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63830" y="558800"/>
                <a:ext cx="6484620" cy="5664200"/>
                <a:chOff x="468630" y="533400"/>
                <a:chExt cx="6484620" cy="56642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468630" y="533400"/>
                  <a:ext cx="6484620" cy="5664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3089714" y="5580527"/>
                  <a:ext cx="1242449" cy="318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메인 화면</a:t>
                  </a:r>
                  <a:endParaRPr lang="ko-KR" altLang="en-US" sz="14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48551" y="729711"/>
                  <a:ext cx="15247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b="1" dirty="0" smtClean="0">
                      <a:latin typeface="+mj-ea"/>
                      <a:ea typeface="+mj-ea"/>
                    </a:rPr>
                    <a:t>회원 정보</a:t>
                  </a:r>
                  <a:endParaRPr lang="ko-KR" altLang="en-US" sz="2400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5181600" y="960543"/>
                  <a:ext cx="1676400" cy="292094"/>
                  <a:chOff x="8432800" y="3556000"/>
                  <a:chExt cx="2133600" cy="279400"/>
                </a:xfrm>
              </p:grpSpPr>
              <p:sp>
                <p:nvSpPr>
                  <p:cNvPr id="8" name="직사각형 7"/>
                  <p:cNvSpPr/>
                  <p:nvPr/>
                </p:nvSpPr>
                <p:spPr>
                  <a:xfrm>
                    <a:off x="8432800" y="3556000"/>
                    <a:ext cx="2133600" cy="279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검색</a:t>
                    </a:r>
                    <a:endParaRPr lang="ko-KR" altLang="en-US" sz="16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111673" y="3556000"/>
                    <a:ext cx="1454727" cy="279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" name="직사각형 12"/>
              <p:cNvSpPr/>
              <p:nvPr/>
            </p:nvSpPr>
            <p:spPr>
              <a:xfrm>
                <a:off x="138428" y="195011"/>
                <a:ext cx="6510021" cy="3637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                                                                  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─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□   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X   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715000" y="5309255"/>
              <a:ext cx="895545" cy="225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Excel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저장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73313"/>
              </p:ext>
            </p:extLst>
          </p:nvPr>
        </p:nvGraphicFramePr>
        <p:xfrm>
          <a:off x="163829" y="1413086"/>
          <a:ext cx="6484621" cy="38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11">
                  <a:extLst>
                    <a:ext uri="{9D8B030D-6E8A-4147-A177-3AD203B41FA5}">
                      <a16:colId xmlns:a16="http://schemas.microsoft.com/office/drawing/2014/main" val="2297949073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2710733840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1707333027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565936649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380011170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4109140227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492554296"/>
                    </a:ext>
                  </a:extLst>
                </a:gridCol>
                <a:gridCol w="611794">
                  <a:extLst>
                    <a:ext uri="{9D8B030D-6E8A-4147-A177-3AD203B41FA5}">
                      <a16:colId xmlns:a16="http://schemas.microsoft.com/office/drawing/2014/main" val="674827487"/>
                    </a:ext>
                  </a:extLst>
                </a:gridCol>
                <a:gridCol w="567228">
                  <a:extLst>
                    <a:ext uri="{9D8B030D-6E8A-4147-A177-3AD203B41FA5}">
                      <a16:colId xmlns:a16="http://schemas.microsoft.com/office/drawing/2014/main" val="1060278838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189424075"/>
                    </a:ext>
                  </a:extLst>
                </a:gridCol>
                <a:gridCol w="589511">
                  <a:extLst>
                    <a:ext uri="{9D8B030D-6E8A-4147-A177-3AD203B41FA5}">
                      <a16:colId xmlns:a16="http://schemas.microsoft.com/office/drawing/2014/main" val="3385350267"/>
                    </a:ext>
                  </a:extLst>
                </a:gridCol>
              </a:tblGrid>
              <a:tr h="25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연락처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생년월일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시작일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등록기간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만료일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연습장 이용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골프 레슨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결제정보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가격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81283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31575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11558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20572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47141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70282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477965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9139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8987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21160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8467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79784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03821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9063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49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88260"/>
              </p:ext>
            </p:extLst>
          </p:nvPr>
        </p:nvGraphicFramePr>
        <p:xfrm>
          <a:off x="6769100" y="1980436"/>
          <a:ext cx="5308600" cy="314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정보 표시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신청한 회원 정보들을 불러와 표시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정렬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표시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상단에 태그를 눌러 정렬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80447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회원 바로 찾을 수 있도록 이름 검색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구상 중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0455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‘Excel 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</a:t>
                      </a:r>
                      <a:r>
                        <a:rPr lang="en-US" altLang="ko-KR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정보를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Excel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파일로 저장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0229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화면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전 화면으로 돌아감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7400290" y="1278037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memberview.java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2348" y="2919845"/>
            <a:ext cx="8604792" cy="1320685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라커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프레임</a:t>
            </a:r>
            <a:r>
              <a:rPr lang="en-US" altLang="ko-KR" b="1" dirty="0"/>
              <a:t> </a:t>
            </a:r>
            <a:r>
              <a:rPr lang="ko-KR" altLang="en-US" b="1" dirty="0" smtClean="0"/>
              <a:t>및 기능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26280" y="6115050"/>
            <a:ext cx="31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</a:t>
            </a:r>
            <a:r>
              <a:rPr lang="en-US" altLang="ko-KR" dirty="0" smtClean="0">
                <a:latin typeface="+mj-ea"/>
                <a:ea typeface="+mj-ea"/>
              </a:rPr>
              <a:t>ackage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 err="1" smtClean="0"/>
              <a:t>iregolf.frame.lockerf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529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527050" y="130525"/>
            <a:ext cx="5119370" cy="6578885"/>
            <a:chOff x="527050" y="130525"/>
            <a:chExt cx="5119370" cy="6578885"/>
          </a:xfrm>
        </p:grpSpPr>
        <p:grpSp>
          <p:nvGrpSpPr>
            <p:cNvPr id="15" name="그룹 14"/>
            <p:cNvGrpSpPr/>
            <p:nvPr/>
          </p:nvGrpSpPr>
          <p:grpSpPr>
            <a:xfrm>
              <a:off x="527050" y="130525"/>
              <a:ext cx="5119370" cy="6578885"/>
              <a:chOff x="138430" y="884905"/>
              <a:chExt cx="5119370" cy="499519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1130" y="1233620"/>
                <a:ext cx="5106670" cy="4646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38430" y="884905"/>
                <a:ext cx="5119370" cy="3637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                                            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─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□   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X   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2304415" y="776830"/>
              <a:ext cx="1577340" cy="292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0144" y="768988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+mj-ea"/>
                  <a:ea typeface="+mj-ea"/>
                </a:rPr>
                <a:t>회원 검색 </a:t>
              </a:r>
              <a:r>
                <a:rPr lang="en-US" altLang="ko-KR" sz="1400" dirty="0" smtClean="0">
                  <a:latin typeface="+mj-ea"/>
                  <a:ea typeface="+mj-ea"/>
                </a:rPr>
                <a:t>: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27074" y="1215218"/>
              <a:ext cx="4725035" cy="1294582"/>
              <a:chOff x="727074" y="1688648"/>
              <a:chExt cx="4725035" cy="129458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27074" y="1688648"/>
                <a:ext cx="4725035" cy="1294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5212080" y="1688648"/>
                <a:ext cx="0" cy="12945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717867" y="2936528"/>
              <a:ext cx="4731385" cy="1855453"/>
              <a:chOff x="717867" y="3409958"/>
              <a:chExt cx="4731385" cy="185545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24217" y="3413776"/>
                <a:ext cx="4725035" cy="1844023"/>
                <a:chOff x="727074" y="1688648"/>
                <a:chExt cx="4725035" cy="1294582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727074" y="1688648"/>
                  <a:ext cx="4725035" cy="1294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212080" y="1688648"/>
                  <a:ext cx="0" cy="12945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직선 연결선 26"/>
              <p:cNvCxnSpPr/>
              <p:nvPr/>
            </p:nvCxnSpPr>
            <p:spPr>
              <a:xfrm flipV="1">
                <a:off x="724217" y="4331970"/>
                <a:ext cx="4485006" cy="11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724217" y="3901424"/>
                <a:ext cx="4485006" cy="11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717867" y="4794884"/>
                <a:ext cx="4485006" cy="11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949893" y="340995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242527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1803231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362518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070033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487103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41533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399626" y="262113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+mj-ea"/>
                  <a:ea typeface="+mj-ea"/>
                </a:rPr>
                <a:t>라커</a:t>
              </a:r>
              <a:r>
                <a:rPr lang="ko-KR" altLang="en-US" sz="1400" dirty="0" smtClean="0">
                  <a:latin typeface="+mj-ea"/>
                  <a:ea typeface="+mj-ea"/>
                </a:rPr>
                <a:t> 번호 선택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28428" y="5814925"/>
              <a:ext cx="1153795" cy="292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---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선택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---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450274" y="5814925"/>
              <a:ext cx="1153795" cy="292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943" y="579924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+mj-ea"/>
                  <a:ea typeface="+mj-ea"/>
                </a:rPr>
                <a:t>가격 </a:t>
              </a:r>
              <a:r>
                <a:rPr lang="en-US" altLang="ko-KR" sz="1400" dirty="0" smtClean="0">
                  <a:latin typeface="+mj-ea"/>
                  <a:ea typeface="+mj-ea"/>
                </a:rPr>
                <a:t>: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60507" y="579924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+mj-ea"/>
                  <a:ea typeface="+mj-ea"/>
                </a:rPr>
                <a:t>결제 방법 </a:t>
              </a:r>
              <a:r>
                <a:rPr lang="en-US" altLang="ko-KR" sz="1400" dirty="0" smtClean="0">
                  <a:latin typeface="+mj-ea"/>
                  <a:ea typeface="+mj-ea"/>
                </a:rPr>
                <a:t>: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8428" y="4949470"/>
              <a:ext cx="1153795" cy="292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---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선택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---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50274" y="4949470"/>
              <a:ext cx="1153795" cy="292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1657" y="4933768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+mj-ea"/>
                  <a:ea typeface="+mj-ea"/>
                </a:rPr>
                <a:t>시작일 </a:t>
              </a:r>
              <a:r>
                <a:rPr lang="en-US" altLang="ko-KR" sz="1400" dirty="0" smtClean="0">
                  <a:latin typeface="+mj-ea"/>
                  <a:ea typeface="+mj-ea"/>
                </a:rPr>
                <a:t>: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60507" y="493378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+mj-ea"/>
                  <a:ea typeface="+mj-ea"/>
                </a:rPr>
                <a:t>등록 기간 </a:t>
              </a:r>
              <a:r>
                <a:rPr lang="en-US" altLang="ko-KR" sz="1400" dirty="0" smtClean="0">
                  <a:latin typeface="+mj-ea"/>
                  <a:ea typeface="+mj-ea"/>
                </a:rPr>
                <a:t>: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457524" y="5349659"/>
              <a:ext cx="1153795" cy="292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1657" y="5345418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+mj-ea"/>
                  <a:ea typeface="+mj-ea"/>
                </a:rPr>
                <a:t>만료일 </a:t>
              </a:r>
              <a:r>
                <a:rPr lang="en-US" altLang="ko-KR" sz="1400" dirty="0" smtClean="0">
                  <a:latin typeface="+mj-ea"/>
                  <a:ea typeface="+mj-ea"/>
                </a:rPr>
                <a:t>: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00766" y="6268622"/>
              <a:ext cx="891977" cy="29209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확인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20906" y="6270941"/>
              <a:ext cx="891977" cy="29209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4858"/>
              </p:ext>
            </p:extLst>
          </p:nvPr>
        </p:nvGraphicFramePr>
        <p:xfrm>
          <a:off x="5902858" y="1423316"/>
          <a:ext cx="6103920" cy="448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709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996211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회원검색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골프회원을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검색하여 선택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6971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번호 선택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사용할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번호 선택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첫 일 선택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동록기간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기간 선택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만료일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시작일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등록기간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3420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가격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대여 가격 작성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79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 방법 선택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5217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 사항 테이블에 저장 후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메인화면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이동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전체 작성 해야 가능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7047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6931708" y="705706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lockerapply.java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8428" y="195011"/>
            <a:ext cx="6510022" cy="6027989"/>
            <a:chOff x="138428" y="195011"/>
            <a:chExt cx="6510022" cy="6027989"/>
          </a:xfrm>
        </p:grpSpPr>
        <p:grpSp>
          <p:nvGrpSpPr>
            <p:cNvPr id="3" name="그룹 2"/>
            <p:cNvGrpSpPr/>
            <p:nvPr/>
          </p:nvGrpSpPr>
          <p:grpSpPr>
            <a:xfrm>
              <a:off x="138428" y="195011"/>
              <a:ext cx="6510022" cy="6027989"/>
              <a:chOff x="138428" y="195011"/>
              <a:chExt cx="6510022" cy="6027989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63830" y="558800"/>
                <a:ext cx="6484620" cy="5664200"/>
                <a:chOff x="468630" y="533400"/>
                <a:chExt cx="6484620" cy="56642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468630" y="533400"/>
                  <a:ext cx="6484620" cy="5664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3089714" y="5580527"/>
                  <a:ext cx="1242449" cy="318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메인 화면</a:t>
                  </a:r>
                  <a:endParaRPr lang="ko-KR" altLang="en-US" sz="14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48551" y="729711"/>
                  <a:ext cx="15247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b="1" dirty="0" err="1" smtClean="0">
                      <a:latin typeface="+mj-ea"/>
                      <a:ea typeface="+mj-ea"/>
                    </a:rPr>
                    <a:t>라커</a:t>
                  </a:r>
                  <a:r>
                    <a:rPr lang="ko-KR" altLang="en-US" sz="2400" b="1" dirty="0" smtClean="0">
                      <a:latin typeface="+mj-ea"/>
                      <a:ea typeface="+mj-ea"/>
                    </a:rPr>
                    <a:t> 수정</a:t>
                  </a:r>
                  <a:endParaRPr lang="ko-KR" altLang="en-US" sz="2400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5181600" y="960543"/>
                  <a:ext cx="1676400" cy="292094"/>
                  <a:chOff x="8432800" y="3556000"/>
                  <a:chExt cx="2133600" cy="279400"/>
                </a:xfrm>
              </p:grpSpPr>
              <p:sp>
                <p:nvSpPr>
                  <p:cNvPr id="8" name="직사각형 7"/>
                  <p:cNvSpPr/>
                  <p:nvPr/>
                </p:nvSpPr>
                <p:spPr>
                  <a:xfrm>
                    <a:off x="8432800" y="3556000"/>
                    <a:ext cx="2133600" cy="279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검색</a:t>
                    </a:r>
                    <a:endParaRPr lang="ko-KR" altLang="en-US" sz="16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111673" y="3556000"/>
                    <a:ext cx="1454727" cy="279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" name="직사각형 12"/>
              <p:cNvSpPr/>
              <p:nvPr/>
            </p:nvSpPr>
            <p:spPr>
              <a:xfrm>
                <a:off x="138428" y="195011"/>
                <a:ext cx="6510021" cy="3637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                                                                  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─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□   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X   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6015990" y="5301414"/>
              <a:ext cx="537210" cy="2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+mj-ea"/>
                  <a:ea typeface="+mj-ea"/>
                </a:rPr>
                <a:t>백업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14524"/>
              </p:ext>
            </p:extLst>
          </p:nvPr>
        </p:nvGraphicFramePr>
        <p:xfrm>
          <a:off x="163829" y="1413086"/>
          <a:ext cx="6484618" cy="38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74">
                  <a:extLst>
                    <a:ext uri="{9D8B030D-6E8A-4147-A177-3AD203B41FA5}">
                      <a16:colId xmlns:a16="http://schemas.microsoft.com/office/drawing/2014/main" val="2297949073"/>
                    </a:ext>
                  </a:extLst>
                </a:gridCol>
                <a:gridCol w="926374">
                  <a:extLst>
                    <a:ext uri="{9D8B030D-6E8A-4147-A177-3AD203B41FA5}">
                      <a16:colId xmlns:a16="http://schemas.microsoft.com/office/drawing/2014/main" val="2710733840"/>
                    </a:ext>
                  </a:extLst>
                </a:gridCol>
                <a:gridCol w="926374">
                  <a:extLst>
                    <a:ext uri="{9D8B030D-6E8A-4147-A177-3AD203B41FA5}">
                      <a16:colId xmlns:a16="http://schemas.microsoft.com/office/drawing/2014/main" val="1707333027"/>
                    </a:ext>
                  </a:extLst>
                </a:gridCol>
                <a:gridCol w="926374">
                  <a:extLst>
                    <a:ext uri="{9D8B030D-6E8A-4147-A177-3AD203B41FA5}">
                      <a16:colId xmlns:a16="http://schemas.microsoft.com/office/drawing/2014/main" val="565936649"/>
                    </a:ext>
                  </a:extLst>
                </a:gridCol>
                <a:gridCol w="926374">
                  <a:extLst>
                    <a:ext uri="{9D8B030D-6E8A-4147-A177-3AD203B41FA5}">
                      <a16:colId xmlns:a16="http://schemas.microsoft.com/office/drawing/2014/main" val="380011170"/>
                    </a:ext>
                  </a:extLst>
                </a:gridCol>
                <a:gridCol w="926374">
                  <a:extLst>
                    <a:ext uri="{9D8B030D-6E8A-4147-A177-3AD203B41FA5}">
                      <a16:colId xmlns:a16="http://schemas.microsoft.com/office/drawing/2014/main" val="4109140227"/>
                    </a:ext>
                  </a:extLst>
                </a:gridCol>
                <a:gridCol w="926374">
                  <a:extLst>
                    <a:ext uri="{9D8B030D-6E8A-4147-A177-3AD203B41FA5}">
                      <a16:colId xmlns:a16="http://schemas.microsoft.com/office/drawing/2014/main" val="492554296"/>
                    </a:ext>
                  </a:extLst>
                </a:gridCol>
              </a:tblGrid>
              <a:tr h="25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시작일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등록기간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만료일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결제방법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81283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31575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11558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20572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47141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70282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477965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9139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8987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21160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8467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79784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03821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9063"/>
                  </a:ext>
                </a:extLst>
              </a:tr>
              <a:tr h="255468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49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897"/>
              </p:ext>
            </p:extLst>
          </p:nvPr>
        </p:nvGraphicFramePr>
        <p:xfrm>
          <a:off x="6743700" y="1532412"/>
          <a:ext cx="5308600" cy="359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89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94711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라커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정보 표시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등록된 회원의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라커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정보를 불러와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정렬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표시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상단에 태그를 눌러 정렬</a:t>
                      </a:r>
                      <a:endParaRPr lang="ko-KR" altLang="en-US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검색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회원 바로 찾을 수 있도록 이름 검색</a:t>
                      </a:r>
                      <a:endParaRPr lang="ko-KR" altLang="en-US" sz="12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3420"/>
                  </a:ext>
                </a:extLst>
              </a:tr>
              <a:tr h="44802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삭제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표시된 정보 중 원하는 행 클릭 하면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상세 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792"/>
                  </a:ext>
                </a:extLst>
              </a:tr>
              <a:tr h="448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표시된 정보를 수정하거나 삭제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5217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백업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’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백업 테이블에 현재까지 저장된 정보 저장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64144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메인 화면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‘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버튼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전 화면으로 돌아감</a:t>
                      </a:r>
                      <a:endParaRPr lang="ko-KR" altLang="en-US" sz="12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303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7374890" y="782436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lockeramend.java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90626"/>
              </p:ext>
            </p:extLst>
          </p:nvPr>
        </p:nvGraphicFramePr>
        <p:xfrm>
          <a:off x="6769100" y="1980436"/>
          <a:ext cx="5308600" cy="22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 표시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정보들을 불러와 표시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회원 바로 찾을 수 있도록 이름 검색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‘Excel 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</a:t>
                      </a:r>
                      <a:r>
                        <a:rPr lang="en-US" altLang="ko-KR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정보를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Excel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파일로 저장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0229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화면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전 화면으로 돌아감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28" y="195011"/>
            <a:ext cx="6510022" cy="6027989"/>
            <a:chOff x="138428" y="195011"/>
            <a:chExt cx="6510022" cy="6027989"/>
          </a:xfrm>
        </p:grpSpPr>
        <p:grpSp>
          <p:nvGrpSpPr>
            <p:cNvPr id="2" name="그룹 1"/>
            <p:cNvGrpSpPr/>
            <p:nvPr/>
          </p:nvGrpSpPr>
          <p:grpSpPr>
            <a:xfrm>
              <a:off x="138428" y="195011"/>
              <a:ext cx="6510022" cy="6027989"/>
              <a:chOff x="138428" y="195011"/>
              <a:chExt cx="6510022" cy="6027989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138428" y="195011"/>
                <a:ext cx="6510022" cy="6027989"/>
                <a:chOff x="138428" y="195011"/>
                <a:chExt cx="6510022" cy="6027989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163830" y="558800"/>
                  <a:ext cx="6484620" cy="5664200"/>
                  <a:chOff x="468630" y="533400"/>
                  <a:chExt cx="6484620" cy="5664200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468630" y="533400"/>
                    <a:ext cx="6484620" cy="56642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" name="직사각형 5"/>
                  <p:cNvSpPr/>
                  <p:nvPr/>
                </p:nvSpPr>
                <p:spPr>
                  <a:xfrm>
                    <a:off x="3089714" y="5580527"/>
                    <a:ext cx="1242449" cy="3186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메인 화면</a:t>
                    </a:r>
                    <a:endParaRPr lang="ko-KR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48551" y="729711"/>
                    <a:ext cx="15247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2400" b="1" dirty="0" err="1" smtClean="0">
                        <a:latin typeface="+mj-ea"/>
                        <a:ea typeface="+mj-ea"/>
                      </a:rPr>
                      <a:t>라커</a:t>
                    </a:r>
                    <a:r>
                      <a:rPr lang="ko-KR" altLang="en-US" sz="2400" b="1" dirty="0" smtClean="0">
                        <a:latin typeface="+mj-ea"/>
                        <a:ea typeface="+mj-ea"/>
                      </a:rPr>
                      <a:t> 정보</a:t>
                    </a:r>
                    <a:endParaRPr lang="ko-KR" altLang="en-US" sz="2400" b="1" dirty="0">
                      <a:latin typeface="+mj-ea"/>
                      <a:ea typeface="+mj-ea"/>
                    </a:endParaRPr>
                  </a:p>
                </p:txBody>
              </p: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5225729" y="1257955"/>
                    <a:ext cx="1676400" cy="292094"/>
                    <a:chOff x="8488965" y="3840487"/>
                    <a:chExt cx="2133600" cy="279400"/>
                  </a:xfrm>
                </p:grpSpPr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8488965" y="3840487"/>
                      <a:ext cx="2133600" cy="279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9167838" y="3840487"/>
                      <a:ext cx="1454727" cy="279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3" name="직사각형 12"/>
                <p:cNvSpPr/>
                <p:nvPr/>
              </p:nvSpPr>
              <p:spPr>
                <a:xfrm>
                  <a:off x="138428" y="195011"/>
                  <a:ext cx="6510021" cy="3637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                                                                        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─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□   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X   </a:t>
                  </a:r>
                  <a:endPara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15" name="직사각형 14"/>
              <p:cNvSpPr/>
              <p:nvPr/>
            </p:nvSpPr>
            <p:spPr>
              <a:xfrm>
                <a:off x="5657655" y="4836544"/>
                <a:ext cx="895545" cy="225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Excel 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89545" y="1643475"/>
              <a:ext cx="6407785" cy="2946543"/>
              <a:chOff x="717867" y="3409958"/>
              <a:chExt cx="4731385" cy="1855453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724217" y="3413776"/>
                <a:ext cx="4725035" cy="1844023"/>
                <a:chOff x="727074" y="1688648"/>
                <a:chExt cx="4725035" cy="1294582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727074" y="1688648"/>
                  <a:ext cx="4725035" cy="1294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>
                <a:xfrm>
                  <a:off x="5212080" y="1688648"/>
                  <a:ext cx="0" cy="12945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연결선 18"/>
              <p:cNvCxnSpPr/>
              <p:nvPr/>
            </p:nvCxnSpPr>
            <p:spPr>
              <a:xfrm flipV="1">
                <a:off x="724217" y="4331970"/>
                <a:ext cx="4485006" cy="11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V="1">
                <a:off x="724217" y="3901424"/>
                <a:ext cx="4485006" cy="11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717867" y="4794884"/>
                <a:ext cx="4485006" cy="11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949893" y="340995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242527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803231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2362518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4070033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3487103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641533" y="3421388"/>
                <a:ext cx="0" cy="18440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399082" y="18669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21854" y="18692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6724" y="18693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400290" y="1141109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lockerview.java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413728" y="2931275"/>
            <a:ext cx="8821962" cy="1354975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관리자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프레임 및 기능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26280" y="6115050"/>
            <a:ext cx="317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</a:t>
            </a:r>
            <a:r>
              <a:rPr lang="en-US" altLang="ko-KR" dirty="0" smtClean="0">
                <a:latin typeface="+mj-ea"/>
                <a:ea typeface="+mj-ea"/>
              </a:rPr>
              <a:t>ackage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 err="1" smtClean="0"/>
              <a:t>iregolf.frame.adminf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56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9637" y="5524944"/>
            <a:ext cx="1940313" cy="8140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class</a:t>
            </a:r>
          </a:p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직사각형 4">
            <a:hlinkClick r:id="rId3" action="ppaction://hlinksldjump"/>
          </p:cNvPr>
          <p:cNvSpPr/>
          <p:nvPr/>
        </p:nvSpPr>
        <p:spPr>
          <a:xfrm>
            <a:off x="1455918" y="3947045"/>
            <a:ext cx="1940313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55917" y="2522477"/>
            <a:ext cx="1940313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6367290" y="5360610"/>
            <a:ext cx="1940313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4" idx="0"/>
            <a:endCxn id="5" idx="2"/>
          </p:cNvCxnSpPr>
          <p:nvPr/>
        </p:nvCxnSpPr>
        <p:spPr>
          <a:xfrm flipH="1" flipV="1">
            <a:off x="2426075" y="4761084"/>
            <a:ext cx="3719" cy="76386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0"/>
            <a:endCxn id="6" idx="2"/>
          </p:cNvCxnSpPr>
          <p:nvPr/>
        </p:nvCxnSpPr>
        <p:spPr>
          <a:xfrm flipH="1" flipV="1">
            <a:off x="2426074" y="3336516"/>
            <a:ext cx="1" cy="61052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3"/>
            <a:endCxn id="49" idx="1"/>
          </p:cNvCxnSpPr>
          <p:nvPr/>
        </p:nvCxnSpPr>
        <p:spPr>
          <a:xfrm flipV="1">
            <a:off x="3396231" y="1790458"/>
            <a:ext cx="761021" cy="2563607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5" idx="3"/>
            <a:endCxn id="8" idx="1"/>
          </p:cNvCxnSpPr>
          <p:nvPr/>
        </p:nvCxnSpPr>
        <p:spPr>
          <a:xfrm>
            <a:off x="3396231" y="4354065"/>
            <a:ext cx="2971059" cy="1413565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" idx="3"/>
            <a:endCxn id="23" idx="1"/>
          </p:cNvCxnSpPr>
          <p:nvPr/>
        </p:nvCxnSpPr>
        <p:spPr>
          <a:xfrm flipV="1">
            <a:off x="8307603" y="2019369"/>
            <a:ext cx="970157" cy="37482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8" idx="3"/>
            <a:endCxn id="29" idx="1"/>
          </p:cNvCxnSpPr>
          <p:nvPr/>
        </p:nvCxnSpPr>
        <p:spPr>
          <a:xfrm flipV="1">
            <a:off x="8307603" y="5157981"/>
            <a:ext cx="970157" cy="6096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9277760" y="473311"/>
            <a:ext cx="1528012" cy="3092116"/>
            <a:chOff x="5101389" y="3176337"/>
            <a:chExt cx="1528012" cy="3092116"/>
          </a:xfrm>
        </p:grpSpPr>
        <p:sp>
          <p:nvSpPr>
            <p:cNvPr id="23" name="직사각형 22">
              <a:hlinkClick r:id="rId5" action="ppaction://hlinksldjump"/>
            </p:cNvPr>
            <p:cNvSpPr/>
            <p:nvPr/>
          </p:nvSpPr>
          <p:spPr>
            <a:xfrm>
              <a:off x="5101389" y="3176337"/>
              <a:ext cx="1528011" cy="3092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latin typeface="+mj-ea"/>
                  <a:ea typeface="+mj-ea"/>
                </a:rPr>
                <a:t>회원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02969" y="4199021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수정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02968" y="3176337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신청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02968" y="5209674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열람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277760" y="3611923"/>
            <a:ext cx="1528012" cy="3092116"/>
            <a:chOff x="5101389" y="3176337"/>
            <a:chExt cx="1528012" cy="3092116"/>
          </a:xfrm>
        </p:grpSpPr>
        <p:sp>
          <p:nvSpPr>
            <p:cNvPr id="29" name="직사각형 28">
              <a:hlinkClick r:id="rId6" action="ppaction://hlinksldjump"/>
            </p:cNvPr>
            <p:cNvSpPr/>
            <p:nvPr/>
          </p:nvSpPr>
          <p:spPr>
            <a:xfrm>
              <a:off x="5101389" y="3176337"/>
              <a:ext cx="1528011" cy="3092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err="1" smtClean="0">
                  <a:latin typeface="+mj-ea"/>
                  <a:ea typeface="+mj-ea"/>
                </a:rPr>
                <a:t>라커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02969" y="4199021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수정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02968" y="3176337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신청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702968" y="5209674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열람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57252" y="244400"/>
            <a:ext cx="2161597" cy="3092116"/>
            <a:chOff x="5101389" y="3176337"/>
            <a:chExt cx="1528012" cy="3092116"/>
          </a:xfrm>
        </p:grpSpPr>
        <p:sp>
          <p:nvSpPr>
            <p:cNvPr id="49" name="직사각형 48">
              <a:hlinkClick r:id="rId7" action="ppaction://hlinksldjump"/>
            </p:cNvPr>
            <p:cNvSpPr/>
            <p:nvPr/>
          </p:nvSpPr>
          <p:spPr>
            <a:xfrm>
              <a:off x="5101389" y="3176337"/>
              <a:ext cx="1528011" cy="3092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latin typeface="+mj-ea"/>
                  <a:ea typeface="+mj-ea"/>
                </a:rPr>
                <a:t>관리자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02969" y="4199021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백업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702968" y="3176337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사용자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2968" y="5209674"/>
              <a:ext cx="926432" cy="1058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trike="sngStrike" dirty="0" smtClean="0">
                  <a:latin typeface="+mj-ea"/>
                  <a:ea typeface="+mj-ea"/>
                </a:rPr>
                <a:t>프로 관리</a:t>
              </a:r>
              <a:endParaRPr lang="ko-KR" altLang="en-US" b="1" strike="sngStrike" dirty="0">
                <a:latin typeface="+mj-ea"/>
                <a:ea typeface="+mj-ea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7079869" y="1267084"/>
            <a:ext cx="999571" cy="45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회원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79869" y="1825352"/>
            <a:ext cx="999571" cy="45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j-ea"/>
                <a:ea typeface="+mj-ea"/>
              </a:rPr>
              <a:t>라커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6" name="꺾인 연결선 55"/>
          <p:cNvCxnSpPr>
            <a:stCxn id="51" idx="3"/>
            <a:endCxn id="55" idx="1"/>
          </p:cNvCxnSpPr>
          <p:nvPr/>
        </p:nvCxnSpPr>
        <p:spPr>
          <a:xfrm>
            <a:off x="6318849" y="1796474"/>
            <a:ext cx="761020" cy="255071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3"/>
            <a:endCxn id="54" idx="1"/>
          </p:cNvCxnSpPr>
          <p:nvPr/>
        </p:nvCxnSpPr>
        <p:spPr>
          <a:xfrm flipV="1">
            <a:off x="6318849" y="1493277"/>
            <a:ext cx="761020" cy="303197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46292"/>
              </p:ext>
            </p:extLst>
          </p:nvPr>
        </p:nvGraphicFramePr>
        <p:xfrm>
          <a:off x="6426200" y="1734790"/>
          <a:ext cx="5308600" cy="22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정보 수정 및 삭제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관리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구상 중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제작 안 할 수 있음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 관리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백업된 회원 및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 관리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0229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로그아웃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화면으로 이동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9880" y="244825"/>
            <a:ext cx="5919470" cy="6396005"/>
            <a:chOff x="309880" y="244825"/>
            <a:chExt cx="5919470" cy="6396005"/>
          </a:xfrm>
        </p:grpSpPr>
        <p:grpSp>
          <p:nvGrpSpPr>
            <p:cNvPr id="3" name="그룹 2"/>
            <p:cNvGrpSpPr/>
            <p:nvPr/>
          </p:nvGrpSpPr>
          <p:grpSpPr>
            <a:xfrm>
              <a:off x="309880" y="244825"/>
              <a:ext cx="5919470" cy="6396005"/>
              <a:chOff x="136888" y="884905"/>
              <a:chExt cx="5120912" cy="499519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6888" y="884905"/>
                <a:ext cx="5120912" cy="4995195"/>
                <a:chOff x="136888" y="884905"/>
                <a:chExt cx="5120912" cy="4995195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51130" y="1233620"/>
                  <a:ext cx="5106670" cy="4646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36888" y="884905"/>
                  <a:ext cx="5119370" cy="3637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                                                               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─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□   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X   </a:t>
                  </a:r>
                  <a:endPara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51130" y="1233620"/>
                <a:ext cx="1357630" cy="4646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76038" y="744922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6038" y="1239856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프로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6133" y="1734790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백업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6037" y="6143944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7057390" y="974258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adminedit.java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7020" y="279115"/>
            <a:ext cx="5919470" cy="6396005"/>
            <a:chOff x="287020" y="279115"/>
            <a:chExt cx="5919470" cy="6396005"/>
          </a:xfrm>
        </p:grpSpPr>
        <p:grpSp>
          <p:nvGrpSpPr>
            <p:cNvPr id="3" name="그룹 2"/>
            <p:cNvGrpSpPr/>
            <p:nvPr/>
          </p:nvGrpSpPr>
          <p:grpSpPr>
            <a:xfrm>
              <a:off x="287020" y="279115"/>
              <a:ext cx="5919470" cy="6396005"/>
              <a:chOff x="136888" y="884905"/>
              <a:chExt cx="5120912" cy="499519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6888" y="884905"/>
                <a:ext cx="5120912" cy="4995195"/>
                <a:chOff x="136888" y="884905"/>
                <a:chExt cx="5120912" cy="4995195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51130" y="1233620"/>
                  <a:ext cx="5106670" cy="4646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36888" y="884905"/>
                  <a:ext cx="5119370" cy="3637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                                                               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─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□   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X   </a:t>
                  </a:r>
                  <a:endPara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51130" y="1233620"/>
                <a:ext cx="1357630" cy="4646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53178" y="779212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3178" y="1274146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프로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3273" y="1769080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백업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3177" y="6178234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069673" y="1522574"/>
              <a:ext cx="3976797" cy="4523896"/>
              <a:chOff x="1127124" y="1534005"/>
              <a:chExt cx="4725035" cy="129458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127124" y="1534005"/>
                <a:ext cx="4725035" cy="1294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5612130" y="1534005"/>
                <a:ext cx="0" cy="12945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/>
            <p:cNvSpPr/>
            <p:nvPr/>
          </p:nvSpPr>
          <p:spPr>
            <a:xfrm>
              <a:off x="4419404" y="6178234"/>
              <a:ext cx="735526" cy="234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수정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10944" y="6178233"/>
              <a:ext cx="735526" cy="234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959"/>
              </p:ext>
            </p:extLst>
          </p:nvPr>
        </p:nvGraphicFramePr>
        <p:xfrm>
          <a:off x="6426200" y="2534890"/>
          <a:ext cx="5308600" cy="179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정보 표시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사용자 정보 표기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표시된 사용자 정보를 선택 후 수정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표시된 사용자 정보를 선택 후 삭제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0229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8497"/>
              </p:ext>
            </p:extLst>
          </p:nvPr>
        </p:nvGraphicFramePr>
        <p:xfrm>
          <a:off x="2062655" y="1225718"/>
          <a:ext cx="3781797" cy="25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99">
                  <a:extLst>
                    <a:ext uri="{9D8B030D-6E8A-4147-A177-3AD203B41FA5}">
                      <a16:colId xmlns:a16="http://schemas.microsoft.com/office/drawing/2014/main" val="2297949073"/>
                    </a:ext>
                  </a:extLst>
                </a:gridCol>
                <a:gridCol w="1260599">
                  <a:extLst>
                    <a:ext uri="{9D8B030D-6E8A-4147-A177-3AD203B41FA5}">
                      <a16:colId xmlns:a16="http://schemas.microsoft.com/office/drawing/2014/main" val="2710733840"/>
                    </a:ext>
                  </a:extLst>
                </a:gridCol>
                <a:gridCol w="1260599">
                  <a:extLst>
                    <a:ext uri="{9D8B030D-6E8A-4147-A177-3AD203B41FA5}">
                      <a16:colId xmlns:a16="http://schemas.microsoft.com/office/drawing/2014/main" val="1707333027"/>
                    </a:ext>
                  </a:extLst>
                </a:gridCol>
              </a:tblGrid>
              <a:tr h="255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PW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81283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7057390" y="1720652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adminedit.java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68790"/>
              </p:ext>
            </p:extLst>
          </p:nvPr>
        </p:nvGraphicFramePr>
        <p:xfrm>
          <a:off x="6426200" y="1734790"/>
          <a:ext cx="5308600" cy="22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0229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16367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09880" y="244825"/>
            <a:ext cx="5919470" cy="6396005"/>
            <a:chOff x="309880" y="244825"/>
            <a:chExt cx="5919470" cy="6396005"/>
          </a:xfrm>
        </p:grpSpPr>
        <p:grpSp>
          <p:nvGrpSpPr>
            <p:cNvPr id="3" name="그룹 2"/>
            <p:cNvGrpSpPr/>
            <p:nvPr/>
          </p:nvGrpSpPr>
          <p:grpSpPr>
            <a:xfrm>
              <a:off x="309880" y="244825"/>
              <a:ext cx="5919470" cy="6396005"/>
              <a:chOff x="136888" y="884905"/>
              <a:chExt cx="5120912" cy="499519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6888" y="884905"/>
                <a:ext cx="5120912" cy="4995195"/>
                <a:chOff x="136888" y="884905"/>
                <a:chExt cx="5120912" cy="4995195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51130" y="1233620"/>
                  <a:ext cx="5106670" cy="4646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36888" y="884905"/>
                  <a:ext cx="5119370" cy="3637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                                                               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─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□   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X   </a:t>
                  </a:r>
                  <a:endPara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51130" y="1233620"/>
                <a:ext cx="1357630" cy="4646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76038" y="744922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6038" y="1239856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프로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6133" y="1734790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백업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6037" y="6143944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66210" y="2642458"/>
            <a:ext cx="4310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 smtClean="0">
                <a:solidFill>
                  <a:srgbClr val="FF0000"/>
                </a:solidFill>
                <a:latin typeface="+mj-ea"/>
                <a:ea typeface="+mj-ea"/>
              </a:rPr>
              <a:t>구상 중</a:t>
            </a:r>
            <a:endParaRPr lang="ko-KR" altLang="en-US" sz="9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57390" y="951467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adminpro.java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8916" y="4221361"/>
            <a:ext cx="6545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회원 신청 </a:t>
            </a:r>
            <a:r>
              <a:rPr lang="ko-KR" altLang="en-US" sz="2000" b="1" dirty="0" err="1" smtClean="0">
                <a:latin typeface="+mj-ea"/>
                <a:ea typeface="+mj-ea"/>
              </a:rPr>
              <a:t>작성란에서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err="1" smtClean="0">
                <a:latin typeface="+mj-ea"/>
                <a:ea typeface="+mj-ea"/>
              </a:rPr>
              <a:t>담당프로를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수정 할 수 있는 화면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algn="ctr"/>
            <a:endParaRPr lang="en-US" altLang="ko-KR" sz="1200" b="1" u="sng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b="1" u="sng" dirty="0" smtClean="0">
                <a:latin typeface="+mj-ea"/>
                <a:ea typeface="+mj-ea"/>
              </a:rPr>
              <a:t>* </a:t>
            </a:r>
            <a:r>
              <a:rPr lang="ko-KR" altLang="en-US" sz="1200" b="1" u="sng" dirty="0" smtClean="0">
                <a:latin typeface="+mj-ea"/>
                <a:ea typeface="+mj-ea"/>
              </a:rPr>
              <a:t>제작 안 할 수 있음 </a:t>
            </a:r>
            <a:r>
              <a:rPr lang="en-US" altLang="ko-KR" sz="1200" b="1" u="sng" dirty="0" smtClean="0">
                <a:latin typeface="+mj-ea"/>
                <a:ea typeface="+mj-ea"/>
              </a:rPr>
              <a:t>*</a:t>
            </a:r>
            <a:endParaRPr lang="ko-KR" altLang="en-US" sz="1200" b="1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36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23297"/>
              </p:ext>
            </p:extLst>
          </p:nvPr>
        </p:nvGraphicFramePr>
        <p:xfrm>
          <a:off x="6426200" y="1734790"/>
          <a:ext cx="5308600" cy="179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탭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누른 탭에 따라 정보 표시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7824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백업된 회원 정보 표시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 표시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9880" y="244825"/>
            <a:ext cx="5919470" cy="6396005"/>
            <a:chOff x="309880" y="244825"/>
            <a:chExt cx="5919470" cy="6396005"/>
          </a:xfrm>
        </p:grpSpPr>
        <p:grpSp>
          <p:nvGrpSpPr>
            <p:cNvPr id="3" name="그룹 2"/>
            <p:cNvGrpSpPr/>
            <p:nvPr/>
          </p:nvGrpSpPr>
          <p:grpSpPr>
            <a:xfrm>
              <a:off x="309880" y="244825"/>
              <a:ext cx="5919470" cy="6396005"/>
              <a:chOff x="136888" y="884905"/>
              <a:chExt cx="5120912" cy="499519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6888" y="884905"/>
                <a:ext cx="5120912" cy="4995195"/>
                <a:chOff x="136888" y="884905"/>
                <a:chExt cx="5120912" cy="4995195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51130" y="1233620"/>
                  <a:ext cx="5106670" cy="4646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36888" y="884905"/>
                  <a:ext cx="5119370" cy="3637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                                                               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─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□   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X   </a:t>
                  </a:r>
                  <a:endPara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51130" y="1233620"/>
                <a:ext cx="1357630" cy="4646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76038" y="744922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6038" y="1239856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프로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6133" y="1734790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백업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6037" y="6143944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95682" y="710633"/>
              <a:ext cx="4331886" cy="8095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56808" y="776204"/>
              <a:ext cx="2066552" cy="66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회원</a:t>
              </a:r>
              <a:endParaRPr lang="ko-KR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97903" y="775685"/>
              <a:ext cx="2066552" cy="66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라커</a:t>
              </a:r>
              <a:endParaRPr lang="ko-KR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7057390" y="962897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adminbackup.java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75180"/>
              </p:ext>
            </p:extLst>
          </p:nvPr>
        </p:nvGraphicFramePr>
        <p:xfrm>
          <a:off x="6426200" y="1734790"/>
          <a:ext cx="5308600" cy="22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 회원 정보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백업된 회원 정보 표시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7824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표시된 회원 정보를 선택 후 수정 가능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표시된 회원 정보를 선택 후 삭제 가능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백업된 회원 정보들을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Excel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파일로 저장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3703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9880" y="244825"/>
            <a:ext cx="5919470" cy="6396005"/>
            <a:chOff x="309880" y="244825"/>
            <a:chExt cx="5919470" cy="6396005"/>
          </a:xfrm>
        </p:grpSpPr>
        <p:grpSp>
          <p:nvGrpSpPr>
            <p:cNvPr id="3" name="그룹 2"/>
            <p:cNvGrpSpPr/>
            <p:nvPr/>
          </p:nvGrpSpPr>
          <p:grpSpPr>
            <a:xfrm>
              <a:off x="309880" y="244825"/>
              <a:ext cx="5919470" cy="6396005"/>
              <a:chOff x="136888" y="884905"/>
              <a:chExt cx="5120912" cy="499519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6888" y="884905"/>
                <a:ext cx="5120912" cy="4995195"/>
                <a:chOff x="136888" y="884905"/>
                <a:chExt cx="5120912" cy="4995195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51130" y="1233620"/>
                  <a:ext cx="5106670" cy="4646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36888" y="884905"/>
                  <a:ext cx="5119370" cy="3637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                                                               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─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□   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X   </a:t>
                  </a:r>
                  <a:endPara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51130" y="1233620"/>
                <a:ext cx="1357630" cy="4646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76038" y="744922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6038" y="1239856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프로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6133" y="1734790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백업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6037" y="6143944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95682" y="710633"/>
              <a:ext cx="4331886" cy="8095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56808" y="776204"/>
              <a:ext cx="2066552" cy="66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회원</a:t>
              </a:r>
              <a:endParaRPr lang="ko-KR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97903" y="775685"/>
              <a:ext cx="2066552" cy="66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라커</a:t>
              </a:r>
              <a:endParaRPr lang="ko-KR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92359" y="1686362"/>
            <a:ext cx="4011087" cy="4457582"/>
            <a:chOff x="2092359" y="1686362"/>
            <a:chExt cx="4011087" cy="4457582"/>
          </a:xfrm>
        </p:grpSpPr>
        <p:sp>
          <p:nvSpPr>
            <p:cNvPr id="16" name="직사각형 15"/>
            <p:cNvSpPr/>
            <p:nvPr/>
          </p:nvSpPr>
          <p:spPr>
            <a:xfrm>
              <a:off x="2092359" y="1686362"/>
              <a:ext cx="4011087" cy="4457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867137" y="1686362"/>
              <a:ext cx="0" cy="4457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3596430" y="6236140"/>
            <a:ext cx="735526" cy="23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87970" y="6236139"/>
            <a:ext cx="735526" cy="23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79510" y="6236139"/>
            <a:ext cx="735526" cy="23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57390" y="962897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adminbackup.java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4278" y="14275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회원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3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09880" y="244825"/>
            <a:ext cx="5919470" cy="6396005"/>
            <a:chOff x="309880" y="244825"/>
            <a:chExt cx="5919470" cy="6396005"/>
          </a:xfrm>
        </p:grpSpPr>
        <p:grpSp>
          <p:nvGrpSpPr>
            <p:cNvPr id="3" name="그룹 2"/>
            <p:cNvGrpSpPr/>
            <p:nvPr/>
          </p:nvGrpSpPr>
          <p:grpSpPr>
            <a:xfrm>
              <a:off x="309880" y="244825"/>
              <a:ext cx="5919470" cy="6396005"/>
              <a:chOff x="136888" y="884905"/>
              <a:chExt cx="5120912" cy="499519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6888" y="884905"/>
                <a:ext cx="5120912" cy="4995195"/>
                <a:chOff x="136888" y="884905"/>
                <a:chExt cx="5120912" cy="4995195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51130" y="1233620"/>
                  <a:ext cx="5106670" cy="4646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36888" y="884905"/>
                  <a:ext cx="5119370" cy="3637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                                                               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─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  <a:r>
                    <a:rPr lang="ko-KR" alt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□   </a:t>
                  </a:r>
                  <a:r>
                    <a:rPr lang="en-US" altLang="ko-K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X   </a:t>
                  </a:r>
                  <a:endPara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51130" y="1233620"/>
                <a:ext cx="1357630" cy="4646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76038" y="744922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6038" y="1239856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프로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6133" y="1734790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백업 관리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6037" y="6143944"/>
              <a:ext cx="1469949" cy="446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95682" y="710633"/>
              <a:ext cx="4331886" cy="8095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56808" y="776204"/>
              <a:ext cx="2066552" cy="66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회원</a:t>
              </a:r>
              <a:endParaRPr lang="ko-KR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97903" y="775685"/>
              <a:ext cx="2066552" cy="66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라커</a:t>
              </a:r>
              <a:endParaRPr lang="ko-KR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92359" y="1686362"/>
            <a:ext cx="4011087" cy="4457582"/>
            <a:chOff x="2092359" y="1686362"/>
            <a:chExt cx="4011087" cy="4457582"/>
          </a:xfrm>
        </p:grpSpPr>
        <p:sp>
          <p:nvSpPr>
            <p:cNvPr id="21" name="직사각형 20"/>
            <p:cNvSpPr/>
            <p:nvPr/>
          </p:nvSpPr>
          <p:spPr>
            <a:xfrm>
              <a:off x="2092359" y="1686362"/>
              <a:ext cx="4011087" cy="4457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867137" y="1686362"/>
              <a:ext cx="0" cy="4457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3596430" y="6236140"/>
            <a:ext cx="735526" cy="23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87970" y="6236139"/>
            <a:ext cx="735526" cy="23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79510" y="6236139"/>
            <a:ext cx="735526" cy="23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14387"/>
              </p:ext>
            </p:extLst>
          </p:nvPr>
        </p:nvGraphicFramePr>
        <p:xfrm>
          <a:off x="6426200" y="1734790"/>
          <a:ext cx="5308600" cy="22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587041864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1957836955"/>
                    </a:ext>
                  </a:extLst>
                </a:gridCol>
              </a:tblGrid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태그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1600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 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백업된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 표시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78248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표시된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정보를 선택 후 수정 가능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46886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표시된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정보를 선택 후 삭제 가능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99172"/>
                  </a:ext>
                </a:extLst>
              </a:tr>
              <a:tr h="44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저장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백업된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정보들을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Excel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파일로 저장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37037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7057390" y="962897"/>
            <a:ext cx="4046220" cy="434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Jframe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Name : adminbackup.java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4278" y="14275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j-ea"/>
                <a:ea typeface="+mj-ea"/>
              </a:rPr>
              <a:t>라커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9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53495" y="1766693"/>
            <a:ext cx="2021425" cy="3092116"/>
            <a:chOff x="5200475" y="3176337"/>
            <a:chExt cx="1428926" cy="3092116"/>
          </a:xfrm>
        </p:grpSpPr>
        <p:sp>
          <p:nvSpPr>
            <p:cNvPr id="6" name="직사각형 5"/>
            <p:cNvSpPr/>
            <p:nvPr/>
          </p:nvSpPr>
          <p:spPr>
            <a:xfrm>
              <a:off x="5200475" y="3176337"/>
              <a:ext cx="1428924" cy="30921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JAVA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702969" y="4199021"/>
              <a:ext cx="926432" cy="105877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+mj-ea"/>
                  <a:ea typeface="+mj-ea"/>
                </a:rPr>
                <a:t>JDK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02968" y="3176337"/>
              <a:ext cx="926432" cy="105877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+mj-ea"/>
                  <a:ea typeface="+mj-ea"/>
                </a:rPr>
                <a:t>JAVA</a:t>
              </a:r>
            </a:p>
            <a:p>
              <a:pPr algn="ctr"/>
              <a:r>
                <a:rPr lang="en-US" altLang="ko-KR" b="1" dirty="0" smtClean="0">
                  <a:latin typeface="+mj-ea"/>
                  <a:ea typeface="+mj-ea"/>
                </a:rPr>
                <a:t>SWING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02968" y="5209674"/>
              <a:ext cx="926432" cy="105877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+mj-ea"/>
                  <a:ea typeface="+mj-ea"/>
                </a:rPr>
                <a:t>SQLite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97852" y="1766693"/>
            <a:ext cx="4164225" cy="3092117"/>
            <a:chOff x="7278132" y="1482054"/>
            <a:chExt cx="4164225" cy="3092117"/>
          </a:xfrm>
        </p:grpSpPr>
        <p:sp>
          <p:nvSpPr>
            <p:cNvPr id="11" name="직사각형 10"/>
            <p:cNvSpPr/>
            <p:nvPr/>
          </p:nvSpPr>
          <p:spPr>
            <a:xfrm>
              <a:off x="7278132" y="1482055"/>
              <a:ext cx="969873" cy="30921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Library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48005" y="1482054"/>
              <a:ext cx="3194352" cy="8780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slf4j-api-1.7.30.jar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248005" y="3848156"/>
              <a:ext cx="3194352" cy="726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jcalendar-1.4.jar</a:t>
              </a:r>
              <a:endParaRPr lang="ko-KR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48005" y="2360141"/>
              <a:ext cx="3194352" cy="766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slf4j-simple-1.7.30.ja</a:t>
              </a:r>
              <a:r>
                <a:rPr lang="en-US" altLang="ko-KR" dirty="0"/>
                <a:t>r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48005" y="3124200"/>
              <a:ext cx="3194352" cy="726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sqlite-jdbc-3.46.0.0.ja</a:t>
              </a:r>
              <a:r>
                <a:rPr lang="en-US" altLang="ko-KR" dirty="0"/>
                <a:t>r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66359" y="4898913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+mj-ea"/>
                <a:ea typeface="+mj-ea"/>
              </a:rPr>
              <a:t>* </a:t>
            </a:r>
            <a:r>
              <a:rPr lang="ko-KR" altLang="en-US" sz="1400" b="1" u="sng" dirty="0" smtClean="0">
                <a:latin typeface="+mj-ea"/>
                <a:ea typeface="+mj-ea"/>
              </a:rPr>
              <a:t>라이브러리는 개발 중 추가 될 수 있음</a:t>
            </a:r>
            <a:endParaRPr lang="ko-KR" altLang="en-US" sz="1400" b="1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99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85999" y="1111038"/>
            <a:ext cx="3941805" cy="55287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0075" y="282077"/>
            <a:ext cx="4204302" cy="7053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- </a:t>
            </a:r>
            <a:r>
              <a:rPr lang="ko-KR" altLang="en-US" b="1" dirty="0" err="1" smtClean="0"/>
              <a:t>파일구성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280" y="1353948"/>
            <a:ext cx="3483523" cy="52858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JAVA Project</a:t>
            </a:r>
            <a:endParaRPr lang="en-US" altLang="ko-KR" sz="20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├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├ </a:t>
            </a:r>
            <a:r>
              <a:rPr lang="ko-KR" altLang="en-US" b="1" dirty="0" err="1" smtClean="0">
                <a:solidFill>
                  <a:schemeClr val="bg1"/>
                </a:solidFill>
                <a:latin typeface="+mj-ea"/>
                <a:ea typeface="+mj-ea"/>
              </a:rPr>
              <a:t>메인패키지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└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Main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클래스 실행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├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패키지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└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프레임 파일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├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패키지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│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 └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생성 및 연결 파일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│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└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패키지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 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└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기능 파일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lib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└ 라이브러리 파일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├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resources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│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└ 데이터베이스 파일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└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image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└ 이미지 파일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49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ikidocs.net/images/page/208445/%EC%8A%A4%ED%81%AC%EB%A6%B0%EC%83%B7_2023-07-19_2041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89" y="1075096"/>
            <a:ext cx="6426199" cy="459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3089" y="5955030"/>
            <a:ext cx="565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1. </a:t>
            </a:r>
            <a:r>
              <a:rPr lang="ko-KR" altLang="en-US" b="1" dirty="0" smtClean="0">
                <a:latin typeface="+mj-ea"/>
                <a:ea typeface="+mj-ea"/>
              </a:rPr>
              <a:t>이클립스 상단 바 </a:t>
            </a:r>
            <a:r>
              <a:rPr lang="en-US" altLang="ko-KR" b="1" dirty="0" smtClean="0">
                <a:latin typeface="+mj-ea"/>
                <a:ea typeface="+mj-ea"/>
              </a:rPr>
              <a:t>Help-Eclipse Marketplace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089" y="226444"/>
            <a:ext cx="296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설치 방법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3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5242" y="5768578"/>
            <a:ext cx="359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2. </a:t>
            </a:r>
            <a:r>
              <a:rPr lang="en-US" altLang="ko-KR" b="1" dirty="0" err="1" smtClean="0">
                <a:latin typeface="+mj-ea"/>
                <a:ea typeface="+mj-ea"/>
              </a:rPr>
              <a:t>WindowBuilder</a:t>
            </a:r>
            <a:r>
              <a:rPr lang="en-US" altLang="ko-KR" b="1" dirty="0" smtClean="0">
                <a:latin typeface="+mj-ea"/>
                <a:ea typeface="+mj-ea"/>
              </a:rPr>
              <a:t> Current </a:t>
            </a:r>
            <a:r>
              <a:rPr lang="ko-KR" altLang="en-US" b="1" dirty="0" smtClean="0">
                <a:latin typeface="+mj-ea"/>
                <a:ea typeface="+mj-ea"/>
              </a:rPr>
              <a:t>설치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050" name="Picture 2" descr="https://wikidocs.net/images/page/208445/%EC%8A%A4%ED%81%AC%EB%A6%B0%EC%83%B7_2023-07-19_2041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148590"/>
            <a:ext cx="3272871" cy="544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ikidocs.net/images/page/208445/%EC%8A%A4%ED%81%AC%EB%A6%B0%EC%83%B7_2023-07-19_20424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98" y="1170757"/>
            <a:ext cx="3641043" cy="442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5391" y="5768578"/>
            <a:ext cx="18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3. Confirm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054" name="Picture 6" descr="https://wikidocs.net/images/page/208445/%EC%8A%A4%ED%81%AC%EB%A6%B0%EC%83%B7_2023-07-19_2042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869" y="1400482"/>
            <a:ext cx="3451890" cy="41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23931" y="577822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4. </a:t>
            </a:r>
            <a:r>
              <a:rPr lang="ko-KR" altLang="en-US" b="1" dirty="0" smtClean="0">
                <a:latin typeface="+mj-ea"/>
                <a:ea typeface="+mj-ea"/>
              </a:rPr>
              <a:t>동의 후 </a:t>
            </a:r>
            <a:r>
              <a:rPr lang="en-US" altLang="ko-KR" b="1" dirty="0" smtClean="0">
                <a:latin typeface="+mj-ea"/>
                <a:ea typeface="+mj-ea"/>
              </a:rPr>
              <a:t>Finish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4835" y="6333013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+mj-ea"/>
                <a:ea typeface="+mj-ea"/>
              </a:rPr>
              <a:t>* </a:t>
            </a:r>
            <a:r>
              <a:rPr lang="ko-KR" altLang="en-US" sz="1400" b="1" u="sng" dirty="0" smtClean="0">
                <a:latin typeface="+mj-ea"/>
                <a:ea typeface="+mj-ea"/>
              </a:rPr>
              <a:t>설치 완료 후 이클립스 </a:t>
            </a:r>
            <a:r>
              <a:rPr lang="ko-KR" altLang="en-US" sz="1400" b="1" u="sng" dirty="0" err="1" smtClean="0">
                <a:latin typeface="+mj-ea"/>
                <a:ea typeface="+mj-ea"/>
              </a:rPr>
              <a:t>재시작</a:t>
            </a:r>
            <a:endParaRPr lang="ko-KR" altLang="en-US" sz="1400" b="1" u="sng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188" y="6331227"/>
            <a:ext cx="383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+mj-ea"/>
                <a:ea typeface="+mj-ea"/>
              </a:rPr>
              <a:t>* Marketplace</a:t>
            </a:r>
            <a:r>
              <a:rPr lang="ko-KR" altLang="en-US" sz="1400" b="1" u="sng" dirty="0" smtClean="0">
                <a:latin typeface="+mj-ea"/>
                <a:ea typeface="+mj-ea"/>
              </a:rPr>
              <a:t>에 안 보일 시 설치방법</a:t>
            </a:r>
            <a:r>
              <a:rPr lang="en-US" altLang="ko-KR" sz="1400" b="1" u="sng" dirty="0" smtClean="0">
                <a:latin typeface="+mj-ea"/>
                <a:ea typeface="+mj-ea"/>
              </a:rPr>
              <a:t>2 </a:t>
            </a:r>
            <a:r>
              <a:rPr lang="ko-KR" altLang="en-US" sz="1400" b="1" u="sng" dirty="0" smtClean="0">
                <a:latin typeface="+mj-ea"/>
                <a:ea typeface="+mj-ea"/>
              </a:rPr>
              <a:t>참고 </a:t>
            </a:r>
            <a:endParaRPr lang="ko-KR" altLang="en-US" sz="1400" b="1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79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yMDA4MDdfMjI3/MDAxNTk2ODA3NTQ0NDcw.nNgjB5olZGE_o6NcaoSTQ7yjXp_yA0MjLkXtmwf_-aAg.SctPefUn8_b_5SrOIK679uT4ijfn3UhoU5LdTmkWqOEg.PNG.wusemr2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86" y="1578948"/>
            <a:ext cx="3936364" cy="39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MjAyMjA5MDZfMTE3/MDAxNjYyNDM4MTQyNjg1.5TK2KxKMl9nWelFXzPdOGQp2Fv7Fp_6Viy-NB4O1S4Ug.Jes_cYC6NH6rgHfCUeYhW6y8kkjm29_zBd3lTkMOJSIg.PNG.wusemr2/SE-66441aa7-dcb0-4318-8b17-ad0fde54a0c0.pn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6" y="1277939"/>
            <a:ext cx="4656454" cy="42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7186" y="350402"/>
            <a:ext cx="344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설치 방법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865" y="5634990"/>
            <a:ext cx="395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1. </a:t>
            </a:r>
            <a:r>
              <a:rPr lang="ko-KR" altLang="en-US" b="1" dirty="0" smtClean="0">
                <a:latin typeface="+mj-ea"/>
                <a:ea typeface="+mj-ea"/>
              </a:rPr>
              <a:t>이클립스 상단 바 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Help-Install New Software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7548" y="5634990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2. Add…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Name</a:t>
            </a:r>
            <a:r>
              <a:rPr lang="ko-KR" altLang="en-US" b="1" dirty="0" smtClean="0">
                <a:latin typeface="+mj-ea"/>
                <a:ea typeface="+mj-ea"/>
              </a:rPr>
              <a:t>에 주소 입력 후 </a:t>
            </a:r>
            <a:r>
              <a:rPr lang="en-US" altLang="ko-KR" b="1" dirty="0" smtClean="0">
                <a:latin typeface="+mj-ea"/>
                <a:ea typeface="+mj-ea"/>
              </a:rPr>
              <a:t>Add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4996" y="6400999"/>
            <a:ext cx="7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rgbClr val="FF0000"/>
                </a:solidFill>
                <a:latin typeface="+mj-ea"/>
                <a:ea typeface="+mj-ea"/>
              </a:rPr>
              <a:t>복사 </a:t>
            </a:r>
            <a:r>
              <a:rPr lang="en-US" altLang="ko-KR" u="sng" dirty="0" smtClean="0">
                <a:solidFill>
                  <a:srgbClr val="FF0000"/>
                </a:solidFill>
                <a:latin typeface="+mj-ea"/>
                <a:ea typeface="+mj-ea"/>
              </a:rPr>
              <a:t>: https</a:t>
            </a:r>
            <a:r>
              <a:rPr lang="en-US" altLang="ko-KR" u="sng" dirty="0">
                <a:solidFill>
                  <a:srgbClr val="FF0000"/>
                </a:solidFill>
                <a:latin typeface="+mj-ea"/>
                <a:ea typeface="+mj-ea"/>
              </a:rPr>
              <a:t>://archive.eclipse.org/windowbuilder/WB/integration/4.10</a:t>
            </a:r>
            <a:r>
              <a:rPr lang="en-US" altLang="ko-KR" u="sng" dirty="0">
                <a:solidFill>
                  <a:srgbClr val="FF0000"/>
                </a:solidFill>
              </a:rPr>
              <a:t>/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04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blogthumb-phinf.pstatic.net/MjAyMDA4MDdfMjUw/MDAxNTk2ODExOTAxMjg0.vnlyeVQ0s45ClQl5LL_JFTDjkJ9s1Yd-DbYgrCPt7NQg.tS-luqa2dRPk4Z7fyGsRSojcmIRaXHmN5VJ6_A3zvwsg.PNG.wusemr2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55" y="331469"/>
            <a:ext cx="3639185" cy="331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blogthumb-phinf.pstatic.net/MjAyMDA4MDdfMTc0/MDAxNTk2ODEyMTY4OTcw.ctZTNApWG_3htNbiGoHFZD7r-j1qF38HUUSQ10-rNw8g.o999vy7Fsi5orZlKWKDbREiTl6uUtCMeEr9MnzYPHP4g.PNG.wusemr2/image.pn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4" y="331469"/>
            <a:ext cx="3639185" cy="331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mblogthumb-phinf.pstatic.net/MjAyMDA4MDhfMjUy/MDAxNTk2ODEyNDA1NzA0.LPMePFQmmU0jWAanex1fLxdjtFu6eT18O5G8KTZQBIUg.QS6qVLefzYkZltA9JtqsNIq-r_klZuyfqbpyw-nLgx4g.PNG.wusemr2/image.png?type=w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55" y="5521642"/>
            <a:ext cx="32480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9022" y="4004633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3. </a:t>
            </a:r>
            <a:r>
              <a:rPr lang="en-US" altLang="ko-KR" b="1" dirty="0" err="1" smtClean="0">
                <a:latin typeface="+mj-ea"/>
                <a:ea typeface="+mj-ea"/>
              </a:rPr>
              <a:t>WindowBuilder</a:t>
            </a:r>
            <a:r>
              <a:rPr lang="ko-KR" altLang="en-US" b="1" dirty="0" smtClean="0">
                <a:latin typeface="+mj-ea"/>
                <a:ea typeface="+mj-ea"/>
              </a:rPr>
              <a:t>의 모든 체크박스 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</a:t>
            </a:r>
            <a:r>
              <a:rPr lang="ko-KR" altLang="en-US" b="1" dirty="0" smtClean="0">
                <a:latin typeface="+mj-ea"/>
                <a:ea typeface="+mj-ea"/>
              </a:rPr>
              <a:t>선택 후 </a:t>
            </a:r>
            <a:r>
              <a:rPr lang="en-US" altLang="ko-KR" b="1" dirty="0" smtClean="0">
                <a:latin typeface="+mj-ea"/>
                <a:ea typeface="+mj-ea"/>
              </a:rPr>
              <a:t>Next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7766" y="4143132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4. </a:t>
            </a:r>
            <a:r>
              <a:rPr lang="ko-KR" altLang="en-US" b="1" dirty="0" smtClean="0">
                <a:latin typeface="+mj-ea"/>
                <a:ea typeface="+mj-ea"/>
              </a:rPr>
              <a:t>동의하기 선택 후 </a:t>
            </a:r>
            <a:r>
              <a:rPr lang="en-US" altLang="ko-KR" b="1" dirty="0" smtClean="0">
                <a:latin typeface="+mj-ea"/>
                <a:ea typeface="+mj-ea"/>
              </a:rPr>
              <a:t>Finish </a:t>
            </a:r>
            <a:r>
              <a:rPr lang="ko-KR" altLang="en-US" b="1" dirty="0" smtClean="0">
                <a:latin typeface="+mj-ea"/>
                <a:ea typeface="+mj-ea"/>
              </a:rPr>
              <a:t>클릭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8651" y="5417551"/>
            <a:ext cx="647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5. </a:t>
            </a:r>
            <a:r>
              <a:rPr lang="ko-KR" altLang="en-US" b="1" dirty="0" smtClean="0">
                <a:latin typeface="+mj-ea"/>
                <a:ea typeface="+mj-ea"/>
              </a:rPr>
              <a:t>오른쪽 하단에 설치 표시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</a:t>
            </a:r>
            <a:r>
              <a:rPr lang="ko-KR" altLang="en-US" b="1" dirty="0" smtClean="0">
                <a:latin typeface="+mj-ea"/>
                <a:ea typeface="+mj-ea"/>
              </a:rPr>
              <a:t>설치가 완료되면 </a:t>
            </a:r>
            <a:r>
              <a:rPr lang="ko-KR" altLang="en-US" b="1" dirty="0" err="1" smtClean="0">
                <a:latin typeface="+mj-ea"/>
                <a:ea typeface="+mj-ea"/>
              </a:rPr>
              <a:t>알림창이</a:t>
            </a:r>
            <a:r>
              <a:rPr lang="ko-KR" altLang="en-US" b="1" dirty="0" smtClean="0">
                <a:latin typeface="+mj-ea"/>
                <a:ea typeface="+mj-ea"/>
              </a:rPr>
              <a:t> 뜨는 데 </a:t>
            </a:r>
            <a:r>
              <a:rPr lang="en-US" altLang="ko-KR" b="1" dirty="0" smtClean="0">
                <a:latin typeface="+mj-ea"/>
                <a:ea typeface="+mj-ea"/>
              </a:rPr>
              <a:t>Restart </a:t>
            </a:r>
            <a:r>
              <a:rPr lang="ko-KR" altLang="en-US" b="1" dirty="0" smtClean="0">
                <a:latin typeface="+mj-ea"/>
                <a:ea typeface="+mj-ea"/>
              </a:rPr>
              <a:t>눌러서 </a:t>
            </a:r>
            <a:r>
              <a:rPr lang="ko-KR" altLang="en-US" b="1" dirty="0" err="1" smtClean="0">
                <a:latin typeface="+mj-ea"/>
                <a:ea typeface="+mj-ea"/>
              </a:rPr>
              <a:t>재시작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4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1370</TotalTime>
  <Words>2134</Words>
  <Application>Microsoft Office PowerPoint</Application>
  <PresentationFormat>와이드스크린</PresentationFormat>
  <Paragraphs>757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경기천년제목V Bold</vt:lpstr>
      <vt:lpstr>굴림</vt:lpstr>
      <vt:lpstr>Malgun Gothic</vt:lpstr>
      <vt:lpstr>Malgun Gothic</vt:lpstr>
      <vt:lpstr>휴먼매직체</vt:lpstr>
      <vt:lpstr>Arial</vt:lpstr>
      <vt:lpstr>Gill Sans MT</vt:lpstr>
      <vt:lpstr>Impact</vt:lpstr>
      <vt:lpstr>Badge</vt:lpstr>
      <vt:lpstr>2RE.GOLF REMAKE</vt:lpstr>
      <vt:lpstr>PowerPoint 프레젠테이션</vt:lpstr>
      <vt:lpstr>PowerPoint 프레젠테이션</vt:lpstr>
      <vt:lpstr>PowerPoint 프레젠테이션</vt:lpstr>
      <vt:lpstr>- 파일구성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&gt; 프로젝트 라이브러리 적용 방법</vt:lpstr>
      <vt:lpstr>database.db_ERD</vt:lpstr>
      <vt:lpstr>PowerPoint 프레젠테이션</vt:lpstr>
      <vt:lpstr>로그인 – 프레임 및 기능 </vt:lpstr>
      <vt:lpstr>PowerPoint 프레젠테이션</vt:lpstr>
      <vt:lpstr>PowerPoint 프레젠테이션</vt:lpstr>
      <vt:lpstr>메인 – 프레임 및 기능 </vt:lpstr>
      <vt:lpstr>PowerPoint 프레젠테이션</vt:lpstr>
      <vt:lpstr>PowerPoint 프레젠테이션</vt:lpstr>
      <vt:lpstr>PowerPoint 프레젠테이션</vt:lpstr>
      <vt:lpstr>회원 – 프레임 및 기능 </vt:lpstr>
      <vt:lpstr>PowerPoint 프레젠테이션</vt:lpstr>
      <vt:lpstr>PowerPoint 프레젠테이션</vt:lpstr>
      <vt:lpstr>PowerPoint 프레젠테이션</vt:lpstr>
      <vt:lpstr>라커 – 프레임 및 기능 </vt:lpstr>
      <vt:lpstr>PowerPoint 프레젠테이션</vt:lpstr>
      <vt:lpstr>PowerPoint 프레젠테이션</vt:lpstr>
      <vt:lpstr>PowerPoint 프레젠테이션</vt:lpstr>
      <vt:lpstr>관리자 - 프레임 및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2RE.GOLF ERD</dc:title>
  <dc:creator>최유찬</dc:creator>
  <cp:lastModifiedBy>최유찬</cp:lastModifiedBy>
  <cp:revision>462</cp:revision>
  <dcterms:created xsi:type="dcterms:W3CDTF">2024-08-05T13:45:12Z</dcterms:created>
  <dcterms:modified xsi:type="dcterms:W3CDTF">2024-08-18T12:55:52Z</dcterms:modified>
</cp:coreProperties>
</file>