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557" r:id="rId13"/>
  </p:sldMasterIdLst>
  <p:notesMasterIdLst>
    <p:notesMasterId r:id="rId17"/>
  </p:notesMasterIdLst>
  <p:handoutMasterIdLst>
    <p:handoutMasterId r:id="rId15"/>
  </p:handoutMasterIdLst>
  <p:sldIdLst>
    <p:sldId id="258" r:id="rId19"/>
    <p:sldId id="259" r:id="rId21"/>
    <p:sldId id="260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/>
                <a:endParaRPr lang="ko-KR" altLang="en-US"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/>
                <a:r>
                  <a:rPr lang="ko-KR" altLang="en-US"/>
                  <a:t>HAND_PRO_DB_ERD</a:t>
                </a:r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>
                  <a:buFontTx/>
                  <a:buNone/>
                  <a:defRPr lang="en-GB" altLang="en-US" sz="1200"/>
                </a:lvl1pPr>
              </a:lstStyle>
              <a:p>
                <a:pPr marL="0" indent="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3740_13819608/fImage1399312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/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/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3" Type="http://schemas.openxmlformats.org/officeDocument/2006/relationships/image" Target="../media/image1.png"></Relationship><Relationship Id="rId1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2024-07-20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96"/>
          <p:cNvSpPr>
            <a:spLocks/>
          </p:cNvSpPr>
          <p:nvPr/>
        </p:nvSpPr>
        <p:spPr>
          <a:xfrm rot="10800000">
            <a:off x="1435100" y="3452495"/>
            <a:ext cx="1553210" cy="469900"/>
          </a:xfrm>
          <a:prstGeom prst="bentConnector2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65"/>
          <p:cNvGraphicFramePr>
            <a:graphicFrameLocks noGrp="1"/>
          </p:cNvGraphicFramePr>
          <p:nvPr/>
        </p:nvGraphicFramePr>
        <p:xfrm>
          <a:off x="2990850" y="2303780"/>
          <a:ext cx="2744470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LOGIN (사용</a:t>
                      </a: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자 생성)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mal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age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166"/>
          <p:cNvGraphicFramePr>
            <a:graphicFrameLocks noGrp="1"/>
          </p:cNvGraphicFramePr>
          <p:nvPr/>
        </p:nvGraphicFramePr>
        <p:xfrm>
          <a:off x="2991485" y="4537075"/>
          <a:ext cx="2744470" cy="11163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ROLE (권</a:t>
                      </a: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한 설정)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admin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팀장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moderator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user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167"/>
          <p:cNvGraphicFramePr>
            <a:graphicFrameLocks noGrp="1"/>
          </p:cNvGraphicFramePr>
          <p:nvPr/>
        </p:nvGraphicFramePr>
        <p:xfrm>
          <a:off x="6183630" y="75565"/>
          <a:ext cx="2744470" cy="1889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BOARD (</a:t>
                      </a: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게시판 생성)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게시판 이름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board_name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게시판 설명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board_desc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team_id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post_1_id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번개 및 조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post_2_id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자료실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post_3_id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168"/>
          <p:cNvGraphicFramePr>
            <a:graphicFrameLocks noGrp="1"/>
          </p:cNvGraphicFramePr>
          <p:nvPr/>
        </p:nvGraphicFramePr>
        <p:xfrm>
          <a:off x="9418955" y="335280"/>
          <a:ext cx="2744470" cy="1363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POST_1 (공지 및 건의 사항)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작성시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reate_time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oard_id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도형 169"/>
          <p:cNvCxnSpPr/>
          <p:nvPr/>
        </p:nvCxnSpPr>
        <p:spPr>
          <a:xfrm flipH="1" flipV="1">
            <a:off x="4363085" y="4102100"/>
            <a:ext cx="1270" cy="43561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70"/>
          <p:cNvCxnSpPr/>
          <p:nvPr/>
        </p:nvCxnSpPr>
        <p:spPr>
          <a:xfrm>
            <a:off x="5768340" y="994410"/>
            <a:ext cx="403860" cy="698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73"/>
          <p:cNvGraphicFramePr>
            <a:graphicFrameLocks noGrp="1"/>
          </p:cNvGraphicFramePr>
          <p:nvPr/>
        </p:nvGraphicFramePr>
        <p:xfrm>
          <a:off x="2997835" y="529590"/>
          <a:ext cx="2744470" cy="92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TEAM</a:t>
                      </a: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(조 편성)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 번호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team_number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ogin_id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도형 174"/>
          <p:cNvCxnSpPr/>
          <p:nvPr/>
        </p:nvCxnSpPr>
        <p:spPr>
          <a:xfrm flipV="1">
            <a:off x="4363085" y="1459230"/>
            <a:ext cx="7620" cy="84518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485"/>
          <p:cNvGraphicFramePr>
            <a:graphicFrameLocks noGrp="1"/>
          </p:cNvGraphicFramePr>
          <p:nvPr/>
        </p:nvGraphicFramePr>
        <p:xfrm>
          <a:off x="9411335" y="2157095"/>
          <a:ext cx="2744470" cy="15811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POST_2 (번개 및 조모임)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address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작성시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reate_time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oard_id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표 486"/>
          <p:cNvGraphicFramePr>
            <a:graphicFrameLocks noGrp="1"/>
          </p:cNvGraphicFramePr>
          <p:nvPr/>
        </p:nvGraphicFramePr>
        <p:xfrm>
          <a:off x="9417685" y="4137025"/>
          <a:ext cx="2744470" cy="15811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POST_3 (자료실)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첨부파일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file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작성시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reate_time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oard_id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" name="도형 489"/>
          <p:cNvCxnSpPr/>
          <p:nvPr/>
        </p:nvCxnSpPr>
        <p:spPr>
          <a:xfrm>
            <a:off x="8409305" y="1987550"/>
            <a:ext cx="1002665" cy="960755"/>
          </a:xfrm>
          <a:prstGeom prst="bentConnector3">
            <a:avLst>
              <a:gd name="adj1" fmla="val 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491"/>
          <p:cNvCxnSpPr>
            <a:stCxn id="5" idx="2"/>
          </p:cNvCxnSpPr>
          <p:nvPr/>
        </p:nvCxnSpPr>
        <p:spPr>
          <a:xfrm rot="16200000" flipH="1">
            <a:off x="7058660" y="2462530"/>
            <a:ext cx="2858770" cy="1863725"/>
          </a:xfrm>
          <a:prstGeom prst="bentConnector3">
            <a:avLst>
              <a:gd name="adj1" fmla="val 10022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492"/>
          <p:cNvCxnSpPr/>
          <p:nvPr/>
        </p:nvCxnSpPr>
        <p:spPr>
          <a:xfrm flipV="1">
            <a:off x="8928100" y="1017270"/>
            <a:ext cx="491490" cy="381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595"/>
          <p:cNvGraphicFramePr>
            <a:graphicFrameLocks noGrp="1"/>
          </p:cNvGraphicFramePr>
          <p:nvPr/>
        </p:nvGraphicFramePr>
        <p:xfrm>
          <a:off x="62865" y="2305685"/>
          <a:ext cx="2744470" cy="114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INDEX (</a:t>
                      </a:r>
                      <a:r>
                        <a:rPr lang="ko-KR" sz="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메인페이지 편집)</a:t>
                      </a:r>
                      <a:endParaRPr lang="ko-KR" altLang="en-US" sz="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메인사진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emg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role_id</a:t>
                      </a: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845" y="1721485"/>
            <a:ext cx="5595620" cy="4352290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설명</a:t>
            </a:r>
            <a:endParaRPr lang="en-US" altLang="ko-KR" sz="1000" dirty="0" smtClean="0"/>
          </a:p>
          <a:p>
            <a:endParaRPr lang="ko-KR" altLang="en-US" sz="1000" dirty="0"/>
          </a:p>
          <a:p>
            <a:r>
              <a:rPr lang="en-US" altLang="ko-KR" sz="1000" dirty="0"/>
              <a:t>login </a:t>
            </a:r>
            <a:r>
              <a:rPr lang="ko-KR" altLang="en-US" sz="1000" dirty="0"/>
              <a:t>테이블에 사용자</a:t>
            </a:r>
            <a:r>
              <a:rPr lang="en-US" altLang="ko-KR" sz="1000" dirty="0"/>
              <a:t>(</a:t>
            </a:r>
            <a:r>
              <a:rPr lang="ko-KR" altLang="en-US" sz="1000" dirty="0"/>
              <a:t>아이디</a:t>
            </a:r>
            <a:r>
              <a:rPr lang="en-US" altLang="ko-KR" sz="1000" dirty="0"/>
              <a:t>)</a:t>
            </a:r>
            <a:r>
              <a:rPr lang="ko-KR" altLang="en-US" sz="1000" dirty="0"/>
              <a:t>마다 </a:t>
            </a:r>
            <a:r>
              <a:rPr lang="en-US" altLang="ko-KR" sz="1000" dirty="0"/>
              <a:t>role </a:t>
            </a:r>
            <a:r>
              <a:rPr lang="ko-KR" altLang="en-US" sz="1000" dirty="0"/>
              <a:t>테이블로 권한을 주어</a:t>
            </a:r>
          </a:p>
          <a:p>
            <a:r>
              <a:rPr lang="ko-KR" altLang="en-US" sz="1000" dirty="0"/>
              <a:t>웹 페이지마다 조작할 수 있는 기능에 제한을 둔다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사용자와 </a:t>
            </a:r>
            <a:r>
              <a:rPr lang="en-US" altLang="ko-KR" sz="1000" dirty="0"/>
              <a:t>team </a:t>
            </a:r>
            <a:r>
              <a:rPr lang="ko-KR" altLang="en-US" sz="1000" dirty="0"/>
              <a:t>테이블에 속해 조를 편성한다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이 때 관리자 권한의 사용자는 </a:t>
            </a:r>
            <a:r>
              <a:rPr lang="en-US" altLang="ko-KR" sz="1000" dirty="0"/>
              <a:t>team </a:t>
            </a:r>
            <a:r>
              <a:rPr lang="ko-KR" altLang="en-US" sz="1000" dirty="0"/>
              <a:t>테이블에 편성하지 않으며</a:t>
            </a:r>
          </a:p>
          <a:p>
            <a:r>
              <a:rPr lang="ko-KR" altLang="en-US" sz="1000" dirty="0" err="1"/>
              <a:t>팀장권한</a:t>
            </a:r>
            <a:r>
              <a:rPr lang="ko-KR" altLang="en-US" sz="1000" dirty="0"/>
              <a:t> 사용자</a:t>
            </a:r>
            <a:r>
              <a:rPr lang="en-US" altLang="ko-KR" sz="1000" dirty="0"/>
              <a:t>1</a:t>
            </a:r>
            <a:r>
              <a:rPr lang="ko-KR" altLang="en-US" sz="1000" dirty="0"/>
              <a:t>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일반권한</a:t>
            </a:r>
            <a:r>
              <a:rPr lang="ko-KR" altLang="en-US" sz="1000" dirty="0"/>
              <a:t> 사용자 </a:t>
            </a:r>
            <a:r>
              <a:rPr lang="en-US" altLang="ko-KR" sz="1000" dirty="0"/>
              <a:t>4~5</a:t>
            </a:r>
            <a:r>
              <a:rPr lang="ko-KR" altLang="en-US" sz="1000" dirty="0"/>
              <a:t>명이 같은 조로 편성된다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index </a:t>
            </a:r>
            <a:r>
              <a:rPr lang="ko-KR" altLang="en-US" sz="1000" dirty="0"/>
              <a:t>테이블은 웹 페이지의 메인 화면을 편집하기 위해 있는 것으로</a:t>
            </a:r>
          </a:p>
          <a:p>
            <a:r>
              <a:rPr lang="ko-KR" altLang="en-US" sz="1000" dirty="0"/>
              <a:t>관리자만 편집할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메인화면에</a:t>
            </a:r>
            <a:r>
              <a:rPr lang="ko-KR" altLang="en-US" sz="1000" dirty="0"/>
              <a:t> 띄울 사진이나 </a:t>
            </a:r>
            <a:r>
              <a:rPr lang="ko-KR" altLang="en-US" sz="1000" dirty="0" err="1"/>
              <a:t>소개글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board </a:t>
            </a:r>
            <a:r>
              <a:rPr lang="ko-KR" altLang="en-US" sz="1000" dirty="0"/>
              <a:t>테이블은 게시판 생성을 위한 테이블이다</a:t>
            </a:r>
            <a:r>
              <a:rPr lang="en-US" altLang="ko-KR" sz="1000" dirty="0"/>
              <a:t>.(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, </a:t>
            </a:r>
            <a:r>
              <a:rPr lang="ko-KR" altLang="en-US" sz="1000" dirty="0"/>
              <a:t>자유게시판 등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게시판 생성은 </a:t>
            </a:r>
            <a:r>
              <a:rPr lang="en-US" altLang="ko-KR" sz="1000" dirty="0"/>
              <a:t>team </a:t>
            </a:r>
            <a:r>
              <a:rPr lang="ko-KR" altLang="en-US" sz="1000" dirty="0"/>
              <a:t>테이블의 </a:t>
            </a:r>
            <a:r>
              <a:rPr lang="ko-KR" altLang="en-US" sz="1000" dirty="0" err="1"/>
              <a:t>외래키를</a:t>
            </a:r>
            <a:r>
              <a:rPr lang="ko-KR" altLang="en-US" sz="1000" dirty="0"/>
              <a:t> 타고 가 관리자 권한을 가진 사용자만 생성할 수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게시판 생성은 </a:t>
            </a:r>
            <a:r>
              <a:rPr lang="en-US" altLang="ko-KR" sz="1000" dirty="0"/>
              <a:t>post_1, post_2, post_3 </a:t>
            </a:r>
            <a:r>
              <a:rPr lang="ko-KR" altLang="en-US" sz="1000" dirty="0"/>
              <a:t>테이블 중 골라 어떤 방식으로 글 작성이 되는 지 정할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post_1 </a:t>
            </a:r>
            <a:r>
              <a:rPr lang="ko-KR" altLang="en-US" sz="1000" dirty="0"/>
              <a:t>테이블은 공지사항</a:t>
            </a:r>
            <a:r>
              <a:rPr lang="en-US" altLang="ko-KR" sz="1000" dirty="0"/>
              <a:t>, </a:t>
            </a:r>
            <a:r>
              <a:rPr lang="ko-KR" altLang="en-US" sz="1000" dirty="0"/>
              <a:t>건의사항</a:t>
            </a:r>
            <a:r>
              <a:rPr lang="en-US" altLang="ko-KR" sz="1000" dirty="0"/>
              <a:t>, </a:t>
            </a:r>
            <a:r>
              <a:rPr lang="ko-KR" altLang="en-US" sz="1000" dirty="0"/>
              <a:t>자유게시판 등 간단한 글 작성을 할 수 있으며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board-&gt;team </a:t>
            </a:r>
            <a:r>
              <a:rPr lang="ko-KR" altLang="en-US" sz="1000" dirty="0" err="1"/>
              <a:t>외래키를</a:t>
            </a:r>
            <a:r>
              <a:rPr lang="ko-KR" altLang="en-US" sz="1000" dirty="0"/>
              <a:t> 타고 가 관리자만 작성 할 수 있도록 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post_2 </a:t>
            </a:r>
            <a:r>
              <a:rPr lang="ko-KR" altLang="en-US" sz="1000" dirty="0"/>
              <a:t>테이블은 </a:t>
            </a:r>
            <a:r>
              <a:rPr lang="ko-KR" altLang="en-US" sz="1000" dirty="0" err="1"/>
              <a:t>네이버지도</a:t>
            </a:r>
            <a:r>
              <a:rPr lang="en-US" altLang="ko-KR" sz="1000" dirty="0"/>
              <a:t>API</a:t>
            </a:r>
            <a:r>
              <a:rPr lang="ko-KR" altLang="en-US" sz="1000" dirty="0"/>
              <a:t>로 인해 주소가 저장되어 모임 약속 같은 글을 작성하기 위해</a:t>
            </a:r>
          </a:p>
          <a:p>
            <a:r>
              <a:rPr lang="ko-KR" altLang="en-US" sz="1000" dirty="0"/>
              <a:t>만들어졌으며</a:t>
            </a:r>
            <a:r>
              <a:rPr lang="en-US" altLang="ko-KR" sz="1000" dirty="0"/>
              <a:t>, board-&gt;team </a:t>
            </a:r>
            <a:r>
              <a:rPr lang="ko-KR" altLang="en-US" sz="1000" dirty="0" err="1"/>
              <a:t>외래키를</a:t>
            </a:r>
            <a:r>
              <a:rPr lang="ko-KR" altLang="en-US" sz="1000" dirty="0"/>
              <a:t> 타고 가 팀장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관리자만 작성 할 수 있도록 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post_3 </a:t>
            </a:r>
            <a:r>
              <a:rPr lang="ko-KR" altLang="en-US" sz="1000" dirty="0"/>
              <a:t>테이블은 첨부파일</a:t>
            </a:r>
            <a:r>
              <a:rPr lang="en-US" altLang="ko-KR" sz="1000" dirty="0"/>
              <a:t>(jpg, </a:t>
            </a:r>
            <a:r>
              <a:rPr lang="en-US" altLang="ko-KR" sz="1000" dirty="0" err="1"/>
              <a:t>ppt</a:t>
            </a:r>
            <a:r>
              <a:rPr lang="en-US" altLang="ko-KR" sz="1000" dirty="0"/>
              <a:t>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  <a:r>
              <a:rPr lang="ko-KR" altLang="en-US" sz="1000" dirty="0"/>
              <a:t>을 등록하기 위한 게시판이며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로그인한 사용자들은</a:t>
            </a:r>
          </a:p>
          <a:p>
            <a:r>
              <a:rPr lang="ko-KR" altLang="en-US" sz="1000" dirty="0"/>
              <a:t>모두 작성할 수 있도록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77305" y="1758950"/>
            <a:ext cx="5595620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914400" latinLnBrk="1">
              <a:spcBef>
                <a:spcPct val="20000"/>
              </a:spcBef>
              <a:buFontTx/>
              <a:buNone/>
              <a:defRPr lang="en-GB" altLang="en-US"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defTabSz="914400" latinLnBrk="1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defTabSz="914400" latinLnBrk="1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defTabSz="914400" latinLnBrk="1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defTabSz="914400" latinLnBrk="1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en-US" altLang="ko-KR" sz="1000" kern="0" dirty="0" smtClean="0"/>
              <a:t>#</a:t>
            </a:r>
            <a:r>
              <a:rPr lang="ko-KR" altLang="en-US" sz="1000" kern="0" dirty="0" smtClean="0"/>
              <a:t>문제점</a:t>
            </a:r>
            <a:endParaRPr lang="en-US" altLang="ko-KR" sz="1000" kern="0" dirty="0" smtClean="0"/>
          </a:p>
          <a:p>
            <a:endParaRPr lang="ko-KR" sz="1000" kern="0" dirty="0" smtClean="0"/>
          </a:p>
          <a:p>
            <a:r>
              <a:rPr lang="en-US" altLang="ko-KR" sz="1000" kern="0" dirty="0"/>
              <a:t>1</a:t>
            </a:r>
            <a:r>
              <a:rPr lang="ko-KR" altLang="en-US" sz="1000" kern="0" dirty="0"/>
              <a:t>번 </a:t>
            </a:r>
            <a:r>
              <a:rPr lang="en-US" altLang="ko-KR" sz="1000" kern="0" dirty="0"/>
              <a:t>post_1, post_2, post3</a:t>
            </a:r>
            <a:r>
              <a:rPr lang="ko-KR" altLang="en-US" sz="1000" kern="0" dirty="0"/>
              <a:t>을 </a:t>
            </a:r>
            <a:r>
              <a:rPr lang="en-US" altLang="ko-KR" sz="1000" kern="0" dirty="0"/>
              <a:t>post</a:t>
            </a:r>
            <a:r>
              <a:rPr lang="ko-KR" altLang="en-US" sz="1000" kern="0" dirty="0"/>
              <a:t>란 하나의 테이블로 통합</a:t>
            </a:r>
          </a:p>
          <a:p>
            <a:r>
              <a:rPr lang="en-US" altLang="ko-KR" sz="1000" kern="0" dirty="0"/>
              <a:t>2</a:t>
            </a:r>
            <a:r>
              <a:rPr lang="ko-KR" altLang="en-US" sz="1000" kern="0" dirty="0"/>
              <a:t>번 </a:t>
            </a:r>
            <a:r>
              <a:rPr lang="ko-KR" altLang="en-US" sz="1000" kern="0" dirty="0" smtClean="0"/>
              <a:t>외래 키 제약</a:t>
            </a:r>
            <a:r>
              <a:rPr lang="en-US" altLang="ko-KR" sz="1000" kern="0" dirty="0" smtClean="0"/>
              <a:t>(</a:t>
            </a:r>
            <a:r>
              <a:rPr lang="ko-KR" altLang="en-US" sz="1000" kern="0" dirty="0" err="1" smtClean="0"/>
              <a:t>컬럼명을</a:t>
            </a:r>
            <a:r>
              <a:rPr lang="ko-KR" altLang="en-US" sz="1000" kern="0" dirty="0" smtClean="0"/>
              <a:t> 수정하여 테이블 간의 관계를 명시</a:t>
            </a:r>
            <a:r>
              <a:rPr lang="en-US" altLang="ko-KR" sz="1000" kern="0" dirty="0" smtClean="0"/>
              <a:t>)</a:t>
            </a:r>
            <a:endParaRPr lang="ko-KR" altLang="en-US" sz="1000" kern="0" dirty="0"/>
          </a:p>
          <a:p>
            <a:r>
              <a:rPr lang="en-US" altLang="ko-KR" sz="1000" kern="0" dirty="0"/>
              <a:t>3</a:t>
            </a:r>
            <a:r>
              <a:rPr lang="ko-KR" altLang="en-US" sz="1000" kern="0" dirty="0"/>
              <a:t>번 </a:t>
            </a:r>
            <a:r>
              <a:rPr lang="en-US" altLang="ko-KR" sz="1000" kern="0" dirty="0"/>
              <a:t>login </a:t>
            </a:r>
            <a:r>
              <a:rPr lang="ko-KR" altLang="en-US" sz="1000" kern="0" dirty="0"/>
              <a:t>테이블의 </a:t>
            </a:r>
            <a:r>
              <a:rPr lang="en-US" altLang="ko-KR" sz="1000" kern="0" dirty="0"/>
              <a:t>UNIQUE </a:t>
            </a:r>
            <a:r>
              <a:rPr lang="ko-KR" altLang="en-US" sz="1000" kern="0" dirty="0"/>
              <a:t>제약조건을 추가하여 동일한 아이디가 중복될 수 없도록 설정</a:t>
            </a:r>
          </a:p>
          <a:p>
            <a:r>
              <a:rPr lang="ko-KR" altLang="en-US" sz="1000" kern="0" dirty="0"/>
              <a:t>   </a:t>
            </a:r>
            <a:r>
              <a:rPr lang="ko-KR" altLang="en-US" sz="1000" kern="0" dirty="0" smtClean="0"/>
              <a:t>     </a:t>
            </a:r>
            <a:r>
              <a:rPr lang="en-US" altLang="ko-KR" sz="1000" kern="0" dirty="0" err="1"/>
              <a:t>bord</a:t>
            </a:r>
            <a:r>
              <a:rPr lang="en-US" altLang="ko-KR" sz="1000" kern="0" dirty="0"/>
              <a:t>, post </a:t>
            </a:r>
            <a:r>
              <a:rPr lang="ko-KR" altLang="en-US" sz="1000" kern="0" dirty="0"/>
              <a:t>테이블은 자동 증가</a:t>
            </a:r>
            <a:r>
              <a:rPr lang="en-US" altLang="ko-KR" sz="1000" kern="0" dirty="0"/>
              <a:t>(AUTO_INCREMENT) </a:t>
            </a:r>
            <a:r>
              <a:rPr lang="ko-KR" altLang="en-US" sz="1000" kern="0" dirty="0"/>
              <a:t>설정을 통해 유일성을 보장</a:t>
            </a:r>
          </a:p>
          <a:p>
            <a:r>
              <a:rPr lang="en-US" altLang="ko-KR" sz="1000" kern="0" dirty="0"/>
              <a:t>4</a:t>
            </a:r>
            <a:r>
              <a:rPr lang="ko-KR" altLang="en-US" sz="1000" kern="0" dirty="0"/>
              <a:t>번 </a:t>
            </a:r>
            <a:r>
              <a:rPr lang="en-US" altLang="ko-KR" sz="1000" kern="0" dirty="0"/>
              <a:t>login </a:t>
            </a:r>
            <a:r>
              <a:rPr lang="ko-KR" altLang="en-US" sz="1000" kern="0" dirty="0"/>
              <a:t>테이블의 보안 설정</a:t>
            </a:r>
          </a:p>
          <a:p>
            <a:r>
              <a:rPr lang="ko-KR" altLang="en-US" sz="1000" kern="0" dirty="0"/>
              <a:t>     </a:t>
            </a:r>
            <a:r>
              <a:rPr lang="ko-KR" altLang="en-US" sz="1000" kern="0" dirty="0" smtClean="0"/>
              <a:t>   </a:t>
            </a:r>
            <a:r>
              <a:rPr lang="en-US" altLang="ko-KR" sz="1000" kern="0" dirty="0" smtClean="0"/>
              <a:t>PW </a:t>
            </a:r>
            <a:r>
              <a:rPr lang="ko-KR" altLang="en-US" sz="1000" kern="0" dirty="0"/>
              <a:t>필드는 암호화되어 저장</a:t>
            </a:r>
            <a:r>
              <a:rPr lang="en-US" altLang="ko-KR" sz="1000" kern="0" dirty="0"/>
              <a:t>, </a:t>
            </a:r>
            <a:r>
              <a:rPr lang="ko-KR" altLang="en-US" sz="1000" kern="0" dirty="0"/>
              <a:t>이를 위해 </a:t>
            </a:r>
            <a:r>
              <a:rPr lang="en-US" altLang="ko-KR" sz="1000" kern="0" dirty="0" err="1"/>
              <a:t>Bcrypt</a:t>
            </a:r>
            <a:r>
              <a:rPr lang="en-US" altLang="ko-KR" sz="1000" kern="0" dirty="0"/>
              <a:t> </a:t>
            </a:r>
            <a:r>
              <a:rPr lang="ko-KR" altLang="en-US" sz="1000" kern="0" dirty="0"/>
              <a:t>등의 암호화 라이브러리를 사용</a:t>
            </a:r>
          </a:p>
          <a:p>
            <a:r>
              <a:rPr lang="en-US" altLang="ko-KR" sz="1000" kern="0" dirty="0"/>
              <a:t>5</a:t>
            </a:r>
            <a:r>
              <a:rPr lang="ko-KR" altLang="en-US" sz="1000" kern="0" dirty="0"/>
              <a:t>번 조회가 빈번하게 일어나는 필드</a:t>
            </a:r>
            <a:r>
              <a:rPr lang="en-US" altLang="ko-KR" sz="1000" kern="0" dirty="0"/>
              <a:t>(LOGIN</a:t>
            </a:r>
            <a:r>
              <a:rPr lang="ko-KR" altLang="en-US" sz="1000" kern="0" dirty="0"/>
              <a:t>의 </a:t>
            </a:r>
            <a:r>
              <a:rPr lang="en-US" altLang="ko-KR" sz="1000" kern="0" dirty="0"/>
              <a:t>id, BOARD</a:t>
            </a:r>
            <a:r>
              <a:rPr lang="ko-KR" altLang="en-US" sz="1000" kern="0" dirty="0"/>
              <a:t>의 </a:t>
            </a:r>
            <a:r>
              <a:rPr lang="en-US" altLang="ko-KR" sz="1000" kern="0" dirty="0" err="1"/>
              <a:t>team_id</a:t>
            </a:r>
            <a:r>
              <a:rPr lang="en-US" altLang="ko-KR" sz="1000" kern="0" dirty="0"/>
              <a:t> </a:t>
            </a:r>
            <a:r>
              <a:rPr lang="ko-KR" altLang="en-US" sz="1000" kern="0" dirty="0"/>
              <a:t>등</a:t>
            </a:r>
            <a:r>
              <a:rPr lang="en-US" altLang="ko-KR" sz="1000" kern="0" dirty="0"/>
              <a:t>)</a:t>
            </a:r>
            <a:r>
              <a:rPr lang="ko-KR" altLang="en-US" sz="1000" kern="0" dirty="0"/>
              <a:t>에 인덱스를 설정하여 성능을 향상</a:t>
            </a:r>
          </a:p>
          <a:p>
            <a:r>
              <a:rPr lang="en-US" altLang="ko-KR" sz="1000" kern="0" dirty="0"/>
              <a:t>6</a:t>
            </a:r>
            <a:r>
              <a:rPr lang="ko-KR" altLang="en-US" sz="1000" kern="0" dirty="0"/>
              <a:t>번 여러 테이블에 걸친 복잡한 작업</a:t>
            </a:r>
            <a:r>
              <a:rPr lang="en-US" altLang="ko-KR" sz="1000" kern="0" dirty="0"/>
              <a:t>(</a:t>
            </a:r>
            <a:r>
              <a:rPr lang="ko-KR" altLang="en-US" sz="1000" kern="0" dirty="0"/>
              <a:t>예</a:t>
            </a:r>
            <a:r>
              <a:rPr lang="en-US" altLang="ko-KR" sz="1000" kern="0" dirty="0"/>
              <a:t>: </a:t>
            </a:r>
            <a:r>
              <a:rPr lang="ko-KR" altLang="en-US" sz="1000" kern="0" dirty="0" err="1"/>
              <a:t>게시글</a:t>
            </a:r>
            <a:r>
              <a:rPr lang="ko-KR" altLang="en-US" sz="1000" kern="0" dirty="0"/>
              <a:t> 작성과 관련된 여러 테이블의 갱신</a:t>
            </a:r>
            <a:r>
              <a:rPr lang="en-US" altLang="ko-KR" sz="1000" kern="0" dirty="0"/>
              <a:t>)</a:t>
            </a:r>
            <a:r>
              <a:rPr lang="ko-KR" altLang="en-US" sz="1000" kern="0" dirty="0"/>
              <a:t>은 트랜잭션으로 처리하여 데이터 무결성을 보장</a:t>
            </a:r>
            <a:endParaRPr lang="ko-KR" sz="1000" kern="0" dirty="0"/>
          </a:p>
        </p:txBody>
      </p:sp>
    </p:spTree>
    <p:extLst>
      <p:ext uri="{BB962C8B-B14F-4D97-AF65-F5344CB8AC3E}">
        <p14:creationId xmlns:p14="http://schemas.microsoft.com/office/powerpoint/2010/main" val="14503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lang="ko-KR" altLang="en-US" dirty="0" smtClean="0"/>
              <a:t>수정 후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obj" idx="1"/>
          </p:nvPr>
        </p:nvSpPr>
        <p:spPr bwMode="auto">
          <a:xfrm rot="0">
            <a:off x="3157220" y="2125345"/>
            <a:ext cx="1304925" cy="1600835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LOGIN</a:t>
            </a:r>
            <a:r>
              <a:rPr lang="ko-KR" altLang="ko-KR" sz="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</a:rPr>
              <a:t> 테이블:</a:t>
            </a:r>
            <a:endParaRPr lang="ko-KR" altLang="en-US" sz="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</a:rPr>
              <a:t> (PRIMARY KEY)</a:t>
            </a:r>
            <a:endParaRPr lang="ko-KR" altLang="en-US" sz="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</a:rPr>
              <a:t> (UNIQUE)</a:t>
            </a:r>
            <a:endParaRPr lang="ko-KR" altLang="en-US" sz="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PW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Arial Unicode MS" charset="0"/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name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Arial Unicode MS" charset="0"/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male</a:t>
            </a:r>
            <a:r>
              <a:rPr lang="ko-KR" altLang="ko-KR" sz="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</a:rPr>
              <a:t> (BOOLEAN)</a:t>
            </a:r>
            <a:endParaRPr lang="ko-KR" altLang="en-US" sz="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age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Arial Unicode MS" charset="0"/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맑은 고딕"/>
              <a:buChar char="•"/>
            </a:pPr>
            <a:r>
              <a:rPr lang="ko-KR" altLang="ko-KR"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 Unicode MS" charset="0"/>
              </a:rPr>
              <a:t>role_id</a:t>
            </a:r>
            <a:r>
              <a:rPr lang="ko-KR" altLang="ko-KR" sz="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</a:rPr>
              <a:t> (FOREIGN KEY)</a:t>
            </a:r>
            <a:endParaRPr lang="ko-KR" altLang="en-US" sz="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</a:endParaRPr>
          </a:p>
          <a:p>
            <a:pPr marL="0" indent="0" rtl="0" algn="l" fontAlgn="base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0">
            <a:off x="5253355" y="2125345"/>
            <a:ext cx="997585" cy="831850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algn="l" defTabSz="914400" latinLnBrk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defTabSz="914400" latinLnBrk="1" lvl="1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914400" latinLnBrk="1" lvl="2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914400" latinLnBrk="1" lvl="3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914400" latinLnBrk="1" lvl="4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ROLE</a:t>
            </a:r>
            <a:r>
              <a:rPr lang="ko-KR" altLang="ko-KR" sz="800">
                <a:solidFill>
                  <a:schemeClr val="tx1"/>
                </a:solidFill>
              </a:rPr>
              <a:t> 테이블: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>
                <a:solidFill>
                  <a:schemeClr val="tx1"/>
                </a:solidFill>
              </a:rPr>
              <a:t> (PRIMARY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role_name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0">
            <a:off x="7042150" y="2125345"/>
            <a:ext cx="1321435" cy="829945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algn="l" defTabSz="914400" latinLnBrk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defTabSz="914400" latinLnBrk="1" lvl="1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914400" latinLnBrk="1" lvl="2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914400" latinLnBrk="1" lvl="3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914400" latinLnBrk="1" lvl="4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T</a:t>
            </a: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EAM 테</a:t>
            </a: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이블: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>
                <a:solidFill>
                  <a:schemeClr val="tx1"/>
                </a:solidFill>
              </a:rPr>
              <a:t> (PRIMARY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team_number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login_id</a:t>
            </a:r>
            <a:r>
              <a:rPr lang="ko-KR" altLang="ko-KR" sz="800">
                <a:solidFill>
                  <a:schemeClr val="tx1"/>
                </a:solidFill>
              </a:rPr>
              <a:t> (FOREIGN KEY)</a:t>
            </a:r>
            <a:r>
              <a:rPr lang="ko-KR" altLang="ko-KR" sz="1800">
                <a:solidFill>
                  <a:schemeClr val="tx1"/>
                </a:solidFill>
                <a:latin typeface="Arial" charset="0"/>
              </a:rPr>
              <a:t> </a:t>
            </a:r>
            <a:endParaRPr lang="ko-KR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0">
            <a:off x="3155315" y="4274820"/>
            <a:ext cx="1346835" cy="1014095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algn="l" defTabSz="914400" latinLnBrk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defTabSz="914400" latinLnBrk="1" lvl="1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914400" latinLnBrk="1" lvl="2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914400" latinLnBrk="1" lvl="3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914400" latinLnBrk="1" lvl="4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BOARD</a:t>
            </a:r>
            <a:r>
              <a:rPr lang="ko-KR" altLang="ko-KR" sz="800">
                <a:solidFill>
                  <a:schemeClr val="tx1"/>
                </a:solidFill>
              </a:rPr>
              <a:t> 테이블: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>
                <a:solidFill>
                  <a:schemeClr val="tx1"/>
                </a:solidFill>
              </a:rPr>
              <a:t> (PRIMARY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board_name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board_desc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team_id</a:t>
            </a:r>
            <a:r>
              <a:rPr lang="ko-KR" altLang="ko-KR" sz="800">
                <a:solidFill>
                  <a:schemeClr val="tx1"/>
                </a:solidFill>
              </a:rPr>
              <a:t> (FOREIGN KEY)</a:t>
            </a:r>
            <a:endParaRPr lang="ko-KR" altLang="en-US" sz="1800">
              <a:solidFill>
                <a:schemeClr val="tx1"/>
              </a:solidFill>
              <a:latin typeface="Arial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p</a:t>
            </a: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ost</a:t>
            </a: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_id</a:t>
            </a:r>
            <a:r>
              <a:rPr lang="ko-KR" altLang="ko-KR" sz="800">
                <a:solidFill>
                  <a:schemeClr val="tx1"/>
                </a:solidFill>
              </a:rPr>
              <a:t> (FOREIGN KEY)</a:t>
            </a:r>
            <a:endParaRPr lang="ko-KR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 rot="0">
            <a:off x="5293360" y="4256405"/>
            <a:ext cx="1645920" cy="1600835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algn="l" defTabSz="914400" latinLnBrk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defTabSz="914400" latinLnBrk="1" lvl="1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914400" latinLnBrk="1" lvl="2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914400" latinLnBrk="1" lvl="3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914400" latinLnBrk="1" lvl="4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POST</a:t>
            </a:r>
            <a:r>
              <a:rPr lang="ko-KR" altLang="ko-KR" sz="800">
                <a:solidFill>
                  <a:schemeClr val="tx1"/>
                </a:solidFill>
              </a:rPr>
              <a:t> 테이블: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>
                <a:solidFill>
                  <a:schemeClr val="tx1"/>
                </a:solidFill>
              </a:rPr>
              <a:t> (PRIMARY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title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content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create_time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board_id</a:t>
            </a:r>
            <a:r>
              <a:rPr lang="ko-KR" altLang="ko-KR" sz="800">
                <a:solidFill>
                  <a:schemeClr val="tx1"/>
                </a:solidFill>
              </a:rPr>
              <a:t> (FOREIGN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address</a:t>
            </a:r>
            <a:r>
              <a:rPr lang="ko-KR" altLang="ko-KR" sz="800">
                <a:solidFill>
                  <a:schemeClr val="tx1"/>
                </a:solidFill>
              </a:rPr>
              <a:t> (optional, for POST_2)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file</a:t>
            </a:r>
            <a:r>
              <a:rPr lang="ko-KR" altLang="ko-KR" sz="800">
                <a:solidFill>
                  <a:schemeClr val="tx1"/>
                </a:solidFill>
              </a:rPr>
              <a:t> (optional, for POST_3)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 rot="0">
            <a:off x="7729855" y="4239895"/>
            <a:ext cx="1296670" cy="1174115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algn="l" defTabSz="914400" latinLnBrk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defTabSz="914400" latinLnBrk="1" lvl="1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914400" latinLnBrk="1" lvl="2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914400" latinLnBrk="1" lvl="3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914400" latinLnBrk="1" lvl="4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INDEX</a:t>
            </a:r>
            <a:r>
              <a:rPr lang="ko-KR" altLang="ko-KR" sz="800">
                <a:solidFill>
                  <a:schemeClr val="tx1"/>
                </a:solidFill>
              </a:rPr>
              <a:t> 테이블: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id</a:t>
            </a:r>
            <a:r>
              <a:rPr lang="ko-KR" altLang="ko-KR" sz="800">
                <a:solidFill>
                  <a:schemeClr val="tx1"/>
                </a:solidFill>
              </a:rPr>
              <a:t> (PRIMARY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emg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content</a:t>
            </a:r>
            <a:endParaRPr lang="ko-KR" altLang="en-US" sz="1000">
              <a:solidFill>
                <a:schemeClr val="tx1"/>
              </a:solidFill>
              <a:latin typeface="Arial Unicode MS" charset="0"/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 typeface="맑은 고딕"/>
              <a:buChar char="•"/>
            </a:pPr>
            <a:r>
              <a:rPr lang="ko-KR" altLang="ko-KR" sz="1000">
                <a:solidFill>
                  <a:schemeClr val="tx1"/>
                </a:solidFill>
                <a:latin typeface="Arial Unicode MS" charset="0"/>
              </a:rPr>
              <a:t>role_id</a:t>
            </a:r>
            <a:r>
              <a:rPr lang="ko-KR" altLang="ko-KR" sz="800">
                <a:solidFill>
                  <a:schemeClr val="tx1"/>
                </a:solidFill>
              </a:rPr>
              <a:t> (FOREIGN KEY)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rtl="0" fontAlgn="base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2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3013710" y="1787525"/>
          <a:ext cx="2744470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/>
                <a:gridCol w="783590"/>
                <a:gridCol w="856615"/>
                <a:gridCol w="871855"/>
              </a:tblGrid>
              <a:tr h="217170">
                <a:tc gridSpan="4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LOGIN (사용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생성)</a:t>
                      </a:r>
                      <a:endParaRPr lang="ko-KR" altLang="en-US" sz="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ogin_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rtl="0" algn="l" fontAlgn="base" defTabSz="91440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0" i="0" b="0" strike="noStrike">
                          <a:solidFill>
                            <a:schemeClr val="bg1"/>
                          </a:solidFill>
                        </a:rPr>
                        <a:t>UNIQUE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mal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oolean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age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role_id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3014345" y="3910330"/>
          <a:ext cx="2744470" cy="11163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/>
                <a:gridCol w="783590"/>
                <a:gridCol w="856615"/>
                <a:gridCol w="871855"/>
              </a:tblGrid>
              <a:tr h="217170">
                <a:tc gridSpan="4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ROLE (권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한 설정)</a:t>
                      </a:r>
                      <a:endParaRPr lang="ko-KR" altLang="en-US" sz="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ole_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 rowSpan="3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admin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3"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지 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한 중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선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택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Boolean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팀장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moderator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171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user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3008630" y="541655"/>
          <a:ext cx="2744470" cy="92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/>
                <a:gridCol w="783590"/>
                <a:gridCol w="856615"/>
                <a:gridCol w="871855"/>
              </a:tblGrid>
              <a:tr h="217170">
                <a:tc gridSpan="4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TEAM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(조 편성)</a:t>
                      </a:r>
                      <a:endParaRPr lang="ko-KR" altLang="en-US" sz="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eam_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 번호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team_number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ogin_id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6727190" y="4711700"/>
          <a:ext cx="2744470" cy="114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/>
                <a:gridCol w="783590"/>
                <a:gridCol w="856615"/>
                <a:gridCol w="871855"/>
              </a:tblGrid>
              <a:tr h="217170">
                <a:tc gridSpan="4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INDEX (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메인페이지 편집)</a:t>
                      </a:r>
                      <a:endParaRPr lang="ko-KR" altLang="en-US" sz="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메인사진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mg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role_id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6" name="표 7"/>
          <p:cNvGraphicFramePr>
            <a:graphicFrameLocks noGrp="1"/>
          </p:cNvGraphicFramePr>
          <p:nvPr/>
        </p:nvGraphicFramePr>
        <p:xfrm>
          <a:off x="6732905" y="2988945"/>
          <a:ext cx="2744470" cy="13944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/>
                <a:gridCol w="783590"/>
                <a:gridCol w="856615"/>
                <a:gridCol w="871855"/>
              </a:tblGrid>
              <a:tr h="217170">
                <a:tc gridSpan="4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BOARD (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게시판 생성)</a:t>
                      </a:r>
                      <a:endParaRPr lang="ko-KR" altLang="en-US" sz="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oard_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게시판 이름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board_name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게시판 설명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board_desc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role_id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게시판 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식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ost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표 8"/>
          <p:cNvGraphicFramePr>
            <a:graphicFrameLocks noGrp="1"/>
          </p:cNvGraphicFramePr>
          <p:nvPr/>
        </p:nvGraphicFramePr>
        <p:xfrm>
          <a:off x="6722745" y="544195"/>
          <a:ext cx="2744470" cy="21069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410"/>
                <a:gridCol w="783590"/>
                <a:gridCol w="856615"/>
                <a:gridCol w="871855"/>
              </a:tblGrid>
              <a:tr h="217170">
                <a:tc gridSpan="4"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POST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글 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ko-KR" sz="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성)</a:t>
                      </a:r>
                      <a:endParaRPr lang="ko-KR" altLang="en-US" sz="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ost_</a:t>
                      </a:r>
                      <a:r>
                        <a:rPr lang="ko-KR" sz="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717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작성시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reate_time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atetime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eam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oard_id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 Key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소/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좌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ddress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선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택/n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ull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첨부파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ko-KR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ile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선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택/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r>
                        <a:rPr lang="ko-KR" altLang="en-US" sz="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8" name="도형 9"/>
          <p:cNvCxnSpPr/>
          <p:nvPr/>
        </p:nvCxnSpPr>
        <p:spPr>
          <a:xfrm rot="0">
            <a:off x="4380865" y="1471295"/>
            <a:ext cx="5715" cy="31686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0"/>
          <p:cNvCxnSpPr/>
          <p:nvPr/>
        </p:nvCxnSpPr>
        <p:spPr>
          <a:xfrm rot="0">
            <a:off x="4385945" y="3585845"/>
            <a:ext cx="1270" cy="32512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1"/>
          <p:cNvCxnSpPr/>
          <p:nvPr/>
        </p:nvCxnSpPr>
        <p:spPr>
          <a:xfrm rot="0" flipH="1" flipV="1">
            <a:off x="8094980" y="2651125"/>
            <a:ext cx="10795" cy="33845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2"/>
          <p:cNvCxnSpPr>
            <a:endCxn id="6" idx="1"/>
          </p:cNvCxnSpPr>
          <p:nvPr/>
        </p:nvCxnSpPr>
        <p:spPr>
          <a:xfrm rot="0">
            <a:off x="5774690" y="3214370"/>
            <a:ext cx="958850" cy="472440"/>
          </a:xfrm>
          <a:prstGeom prst="bentConnector3">
            <a:avLst>
              <a:gd name="adj1" fmla="val 49958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4"/>
          <p:cNvCxnSpPr>
            <a:endCxn id="7" idx="1"/>
          </p:cNvCxnSpPr>
          <p:nvPr/>
        </p:nvCxnSpPr>
        <p:spPr>
          <a:xfrm rot="0" flipV="1">
            <a:off x="5762625" y="1597660"/>
            <a:ext cx="960755" cy="748665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5"/>
          <p:cNvCxnSpPr>
            <a:stCxn id="2" idx="1"/>
            <a:endCxn id="5" idx="1"/>
          </p:cNvCxnSpPr>
          <p:nvPr/>
        </p:nvCxnSpPr>
        <p:spPr>
          <a:xfrm rot="10800000" flipH="1" flipV="1">
            <a:off x="3013710" y="2686685"/>
            <a:ext cx="3714115" cy="2599055"/>
          </a:xfrm>
          <a:prstGeom prst="bentConnector3">
            <a:avLst>
              <a:gd name="adj1" fmla="val -6833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8CFCB459-0B60-4952-B24D-6C3B5613B0D7}" vid="{83A94D6F-5424-4B5A-BF0A-776B130696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241</Paragraphs>
  <Words>706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chanii1017</dc:creator>
  <cp:lastModifiedBy>chanii1017</cp:lastModifiedBy>
  <dc:title>PowerPoint 프레젠테이션</dc:title>
  <cp:version>10.105.234.53029</cp:version>
  <dcterms:modified xsi:type="dcterms:W3CDTF">2024-07-20T07:34:05Z</dcterms:modified>
</cp:coreProperties>
</file>