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ays One" panose="020B0604020202020204" charset="0"/>
      <p:regular r:id="rId18"/>
    </p:embeddedFont>
    <p:embeddedFont>
      <p:font typeface="Helvetica Neue" panose="020B0604020202020204" charset="0"/>
      <p:regular r:id="rId19"/>
      <p:bold r:id="rId20"/>
      <p:italic r:id="rId21"/>
      <p:boldItalic r:id="rId22"/>
    </p:embeddedFont>
    <p:embeddedFont>
      <p:font typeface="IBM Plex Mono" panose="020B0509050203000203" pitchFamily="49" charset="0"/>
      <p:regular r:id="rId23"/>
      <p:bold r:id="rId24"/>
      <p:italic r:id="rId25"/>
      <p:boldItalic r:id="rId26"/>
    </p:embeddedFont>
    <p:embeddedFont>
      <p:font typeface="IBM Plex Mono Medium" panose="020B0609050203000203" pitchFamily="49" charset="0"/>
      <p:regular r:id="rId27"/>
      <p:bold r:id="rId28"/>
      <p:italic r:id="rId29"/>
      <p:boldItalic r:id="rId30"/>
    </p:embeddedFont>
    <p:embeddedFont>
      <p:font typeface="Michroma" panose="020B0604020202020204" charset="0"/>
      <p:regular r:id="rId31"/>
    </p:embeddedFont>
    <p:embeddedFont>
      <p:font typeface="Montserrat Medium" panose="00000600000000000000" pitchFamily="2" charset="0"/>
      <p:regular r:id="rId32"/>
      <p:bold r:id="rId33"/>
      <p:italic r:id="rId34"/>
      <p:boldItalic r:id="rId35"/>
    </p:embeddedFont>
    <p:embeddedFont>
      <p:font typeface="Open Sans" panose="020B0606030504020204" pitchFamily="34" charset="0"/>
      <p:regular r:id="rId36"/>
    </p:embeddedFont>
    <p:embeddedFont>
      <p:font typeface="Ralew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Space Mon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jfVGPl2NXmy8mA8lAMCBcm7ln5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font" Target="fonts/font34.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font" Target="fonts/font33.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font" Target="fonts/font3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font" Target="fonts/font35.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0dd5ecd2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b0dd5ecd2d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b0dd5ecd2d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b0dd5ecd2d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0dd5ecd2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b0dd5ecd2d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0dd5ecd2d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b0dd5ecd2d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153900" y="1712350"/>
            <a:ext cx="6972300" cy="1696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2" name="Google Shape;12;p10"/>
          <p:cNvSpPr txBox="1">
            <a:spLocks noGrp="1"/>
          </p:cNvSpPr>
          <p:nvPr>
            <p:ph type="title" idx="2"/>
          </p:nvPr>
        </p:nvSpPr>
        <p:spPr>
          <a:xfrm>
            <a:off x="209800" y="4591556"/>
            <a:ext cx="3381000" cy="2799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3" name="Google Shape;13;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10"/>
          <p:cNvPicPr preferRelativeResize="0"/>
          <p:nvPr/>
        </p:nvPicPr>
        <p:blipFill rotWithShape="1">
          <a:blip r:embed="rId2">
            <a:alphaModFix/>
          </a:blip>
          <a:srcRect t="9" b="8"/>
          <a:stretch/>
        </p:blipFill>
        <p:spPr>
          <a:xfrm>
            <a:off x="311700" y="303350"/>
            <a:ext cx="713927" cy="80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50" name="Google Shape;50;p1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Michroma"/>
                <a:ea typeface="Michroma"/>
                <a:cs typeface="Michroma"/>
                <a:sym typeface="Michroma"/>
              </a:rPr>
              <a:t>Sharp Grotesk Light 25</a:t>
            </a:r>
            <a:endParaRPr sz="2800" b="0" i="0" u="none" strike="noStrike" cap="none">
              <a:solidFill>
                <a:srgbClr val="000000"/>
              </a:solidFill>
              <a:latin typeface="Michroma"/>
              <a:ea typeface="Michroma"/>
              <a:cs typeface="Michroma"/>
              <a:sym typeface="Michroma"/>
            </a:endParaRPr>
          </a:p>
        </p:txBody>
      </p:sp>
      <p:sp>
        <p:nvSpPr>
          <p:cNvPr id="51" name="Google Shape;51;p1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Space Mono"/>
                <a:ea typeface="Space Mono"/>
                <a:cs typeface="Space Mono"/>
                <a:sym typeface="Space Mono"/>
              </a:rPr>
              <a:t>Sharp Grotesk Book 20</a:t>
            </a:r>
            <a:endParaRPr sz="1100" b="0" i="0" u="none" strike="noStrike" cap="none">
              <a:solidFill>
                <a:srgbClr val="000000"/>
              </a:solidFill>
              <a:latin typeface="Space Mono"/>
              <a:ea typeface="Space Mono"/>
              <a:cs typeface="Space Mono"/>
              <a:sym typeface="Space Mono"/>
            </a:endParaRPr>
          </a:p>
        </p:txBody>
      </p:sp>
      <p:sp>
        <p:nvSpPr>
          <p:cNvPr id="52" name="Google Shape;52;p1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Space Mono"/>
                <a:ea typeface="Space Mono"/>
                <a:cs typeface="Space Mono"/>
                <a:sym typeface="Space Mono"/>
              </a:rPr>
              <a:t>Sharp Grotesk Book 20</a:t>
            </a:r>
            <a:endParaRPr sz="900" b="0" i="0" u="none" strike="noStrike" cap="none">
              <a:solidFill>
                <a:srgbClr val="000000"/>
              </a:solidFill>
              <a:latin typeface="Space Mono"/>
              <a:ea typeface="Space Mono"/>
              <a:cs typeface="Space Mono"/>
              <a:sym typeface="Space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159300" y="1941655"/>
            <a:ext cx="4478100" cy="841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a:endParaRPr/>
          </a:p>
        </p:txBody>
      </p:sp>
      <p:sp>
        <p:nvSpPr>
          <p:cNvPr id="55" name="Google Shape;5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lt1"/>
              </a:buClr>
              <a:buSzPts val="2500"/>
              <a:buNone/>
              <a:defRPr>
                <a:solidFill>
                  <a:schemeClr val="lt1"/>
                </a:solidFill>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58" name="Google Shape;58;p2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Clr>
                <a:schemeClr val="lt1"/>
              </a:buClr>
              <a:buSzPts val="1100"/>
              <a:buChar char="●"/>
              <a:defRPr>
                <a:solidFill>
                  <a:schemeClr val="lt1"/>
                </a:solidFill>
              </a:defRPr>
            </a:lvl1pPr>
            <a:lvl2pPr marL="914400" lvl="1" indent="-304800" algn="l">
              <a:lnSpc>
                <a:spcPct val="115000"/>
              </a:lnSpc>
              <a:spcBef>
                <a:spcPts val="1600"/>
              </a:spcBef>
              <a:spcAft>
                <a:spcPts val="0"/>
              </a:spcAft>
              <a:buClr>
                <a:schemeClr val="lt1"/>
              </a:buClr>
              <a:buSzPts val="1200"/>
              <a:buChar char="○"/>
              <a:defRPr>
                <a:solidFill>
                  <a:schemeClr val="lt1"/>
                </a:solidFill>
              </a:defRPr>
            </a:lvl2pPr>
            <a:lvl3pPr marL="1371600" lvl="2" indent="-279400" algn="l">
              <a:lnSpc>
                <a:spcPct val="115000"/>
              </a:lnSpc>
              <a:spcBef>
                <a:spcPts val="1600"/>
              </a:spcBef>
              <a:spcAft>
                <a:spcPts val="0"/>
              </a:spcAft>
              <a:buClr>
                <a:schemeClr val="lt1"/>
              </a:buClr>
              <a:buSzPts val="800"/>
              <a:buChar char="■"/>
              <a:defRPr>
                <a:solidFill>
                  <a:schemeClr val="lt1"/>
                </a:solidFill>
              </a:defRPr>
            </a:lvl3pPr>
            <a:lvl4pPr marL="1828800" lvl="3" indent="-279400" algn="l">
              <a:lnSpc>
                <a:spcPct val="115000"/>
              </a:lnSpc>
              <a:spcBef>
                <a:spcPts val="1600"/>
              </a:spcBef>
              <a:spcAft>
                <a:spcPts val="0"/>
              </a:spcAft>
              <a:buClr>
                <a:schemeClr val="lt1"/>
              </a:buClr>
              <a:buSzPts val="800"/>
              <a:buChar char="●"/>
              <a:defRPr>
                <a:solidFill>
                  <a:schemeClr val="lt1"/>
                </a:solidFill>
              </a:defRPr>
            </a:lvl4pPr>
            <a:lvl5pPr marL="2286000" lvl="4" indent="-282575" algn="l">
              <a:lnSpc>
                <a:spcPct val="115000"/>
              </a:lnSpc>
              <a:spcBef>
                <a:spcPts val="1600"/>
              </a:spcBef>
              <a:spcAft>
                <a:spcPts val="0"/>
              </a:spcAft>
              <a:buClr>
                <a:schemeClr val="lt1"/>
              </a:buClr>
              <a:buSzPts val="85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9" name="Google Shape;59;p21"/>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21"/>
          <p:cNvPicPr preferRelativeResize="0"/>
          <p:nvPr/>
        </p:nvPicPr>
        <p:blipFill rotWithShape="1">
          <a:blip r:embed="rId2">
            <a:alphaModFix/>
          </a:blip>
          <a:srcRect t="9" b="8"/>
          <a:stretch/>
        </p:blipFill>
        <p:spPr>
          <a:xfrm>
            <a:off x="311700" y="303350"/>
            <a:ext cx="713927" cy="8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63" name="Google Shape;63;p2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2400"/>
              <a:buNone/>
              <a:defRPr sz="2400"/>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a:endParaRPr/>
          </a:p>
        </p:txBody>
      </p:sp>
      <p:sp>
        <p:nvSpPr>
          <p:cNvPr id="66" name="Google Shape;66;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7" name="Google Shape;67;p2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70" name="Google Shape;70;p2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71"/>
        <p:cNvGrpSpPr/>
        <p:nvPr/>
      </p:nvGrpSpPr>
      <p:grpSpPr>
        <a:xfrm>
          <a:off x="0" y="0"/>
          <a:ext cx="0" cy="0"/>
          <a:chOff x="0" y="0"/>
          <a:chExt cx="0" cy="0"/>
        </a:xfrm>
      </p:grpSpPr>
      <p:sp>
        <p:nvSpPr>
          <p:cNvPr id="72" name="Google Shape;72;p2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3" name="Google Shape;73;p25"/>
          <p:cNvSpPr txBox="1">
            <a:spLocks noGrp="1"/>
          </p:cNvSpPr>
          <p:nvPr>
            <p:ph type="title"/>
          </p:nvPr>
        </p:nvSpPr>
        <p:spPr>
          <a:xfrm>
            <a:off x="1962357" y="1481493"/>
            <a:ext cx="4239000" cy="1193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700"/>
              <a:buNone/>
              <a:defRPr sz="2700"/>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a:endParaRPr/>
          </a:p>
        </p:txBody>
      </p:sp>
      <p:sp>
        <p:nvSpPr>
          <p:cNvPr id="74" name="Google Shape;74;p25"/>
          <p:cNvSpPr txBox="1">
            <a:spLocks noGrp="1"/>
          </p:cNvSpPr>
          <p:nvPr>
            <p:ph type="title" idx="2"/>
          </p:nvPr>
        </p:nvSpPr>
        <p:spPr>
          <a:xfrm>
            <a:off x="1962357" y="1129825"/>
            <a:ext cx="2290500" cy="2448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700"/>
              <a:buFont typeface="Space Mono"/>
              <a:buNone/>
              <a:defRPr sz="700">
                <a:latin typeface="Space Mono"/>
                <a:ea typeface="Space Mono"/>
                <a:cs typeface="Space Mono"/>
                <a:sym typeface="Space Mono"/>
              </a:defRPr>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a:endParaRPr/>
          </a:p>
        </p:txBody>
      </p:sp>
      <p:sp>
        <p:nvSpPr>
          <p:cNvPr id="75" name="Google Shape;75;p25"/>
          <p:cNvSpPr txBox="1">
            <a:spLocks noGrp="1"/>
          </p:cNvSpPr>
          <p:nvPr>
            <p:ph type="title" idx="3"/>
          </p:nvPr>
        </p:nvSpPr>
        <p:spPr>
          <a:xfrm>
            <a:off x="1962357" y="2970975"/>
            <a:ext cx="3511200" cy="304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SzPts val="1100"/>
              <a:buFont typeface="IBM Plex Mono"/>
              <a:buNone/>
              <a:defRPr sz="1100">
                <a:latin typeface="IBM Plex Mono"/>
                <a:ea typeface="IBM Plex Mono"/>
                <a:cs typeface="IBM Plex Mono"/>
                <a:sym typeface="IBM Plex Mono"/>
              </a:defRPr>
            </a:lvl1pPr>
            <a:lvl2pPr lvl="1"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2pPr>
            <a:lvl3pPr lvl="2"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3pPr>
            <a:lvl4pPr lvl="3"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4pPr>
            <a:lvl5pPr lvl="4"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5pPr>
            <a:lvl6pPr lvl="5"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6pPr>
            <a:lvl7pPr lvl="6"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7pPr>
            <a:lvl8pPr lvl="7"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8pPr>
            <a:lvl9pPr lvl="8"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6"/>
        <p:cNvGrpSpPr/>
        <p:nvPr/>
      </p:nvGrpSpPr>
      <p:grpSpPr>
        <a:xfrm>
          <a:off x="0" y="0"/>
          <a:ext cx="0" cy="0"/>
          <a:chOff x="0" y="0"/>
          <a:chExt cx="0" cy="0"/>
        </a:xfrm>
      </p:grpSpPr>
      <p:sp>
        <p:nvSpPr>
          <p:cNvPr id="77" name="Google Shape;77;p2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8" name="Google Shape;78;p26"/>
          <p:cNvSpPr txBox="1">
            <a:spLocks noGrp="1"/>
          </p:cNvSpPr>
          <p:nvPr>
            <p:ph type="title"/>
          </p:nvPr>
        </p:nvSpPr>
        <p:spPr>
          <a:xfrm>
            <a:off x="819213" y="2997221"/>
            <a:ext cx="2954100" cy="2448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9" name="Google Shape;79;p26"/>
          <p:cNvSpPr txBox="1">
            <a:spLocks noGrp="1"/>
          </p:cNvSpPr>
          <p:nvPr>
            <p:ph type="title" idx="2"/>
          </p:nvPr>
        </p:nvSpPr>
        <p:spPr>
          <a:xfrm>
            <a:off x="807032" y="974343"/>
            <a:ext cx="4239000" cy="1193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000000"/>
              </a:buClr>
              <a:buSzPts val="2700"/>
              <a:buNone/>
              <a:defRPr sz="2700">
                <a:solidFill>
                  <a:srgbClr val="000000"/>
                </a:solidFill>
              </a:defRPr>
            </a:lvl1pPr>
            <a:lvl2pPr lvl="1" algn="ctr">
              <a:lnSpc>
                <a:spcPct val="80000"/>
              </a:lnSpc>
              <a:spcBef>
                <a:spcPts val="0"/>
              </a:spcBef>
              <a:spcAft>
                <a:spcPts val="0"/>
              </a:spcAft>
              <a:buClr>
                <a:srgbClr val="000000"/>
              </a:buClr>
              <a:buSzPts val="4500"/>
              <a:buNone/>
              <a:defRPr sz="4500">
                <a:solidFill>
                  <a:srgbClr val="000000"/>
                </a:solidFill>
              </a:defRPr>
            </a:lvl2pPr>
            <a:lvl3pPr lvl="2" algn="ctr">
              <a:lnSpc>
                <a:spcPct val="80000"/>
              </a:lnSpc>
              <a:spcBef>
                <a:spcPts val="0"/>
              </a:spcBef>
              <a:spcAft>
                <a:spcPts val="0"/>
              </a:spcAft>
              <a:buClr>
                <a:srgbClr val="000000"/>
              </a:buClr>
              <a:buSzPts val="4500"/>
              <a:buNone/>
              <a:defRPr sz="4500">
                <a:solidFill>
                  <a:srgbClr val="000000"/>
                </a:solidFill>
              </a:defRPr>
            </a:lvl3pPr>
            <a:lvl4pPr lvl="3" algn="ctr">
              <a:lnSpc>
                <a:spcPct val="80000"/>
              </a:lnSpc>
              <a:spcBef>
                <a:spcPts val="0"/>
              </a:spcBef>
              <a:spcAft>
                <a:spcPts val="0"/>
              </a:spcAft>
              <a:buClr>
                <a:srgbClr val="000000"/>
              </a:buClr>
              <a:buSzPts val="4500"/>
              <a:buNone/>
              <a:defRPr sz="4500">
                <a:solidFill>
                  <a:srgbClr val="000000"/>
                </a:solidFill>
              </a:defRPr>
            </a:lvl4pPr>
            <a:lvl5pPr lvl="4" algn="ctr">
              <a:lnSpc>
                <a:spcPct val="80000"/>
              </a:lnSpc>
              <a:spcBef>
                <a:spcPts val="0"/>
              </a:spcBef>
              <a:spcAft>
                <a:spcPts val="0"/>
              </a:spcAft>
              <a:buClr>
                <a:srgbClr val="000000"/>
              </a:buClr>
              <a:buSzPts val="4500"/>
              <a:buNone/>
              <a:defRPr sz="4500">
                <a:solidFill>
                  <a:srgbClr val="000000"/>
                </a:solidFill>
              </a:defRPr>
            </a:lvl5pPr>
            <a:lvl6pPr lvl="5" algn="ctr">
              <a:lnSpc>
                <a:spcPct val="80000"/>
              </a:lnSpc>
              <a:spcBef>
                <a:spcPts val="0"/>
              </a:spcBef>
              <a:spcAft>
                <a:spcPts val="0"/>
              </a:spcAft>
              <a:buClr>
                <a:srgbClr val="000000"/>
              </a:buClr>
              <a:buSzPts val="4500"/>
              <a:buNone/>
              <a:defRPr sz="4500">
                <a:solidFill>
                  <a:srgbClr val="000000"/>
                </a:solidFill>
              </a:defRPr>
            </a:lvl6pPr>
            <a:lvl7pPr lvl="6" algn="ctr">
              <a:lnSpc>
                <a:spcPct val="80000"/>
              </a:lnSpc>
              <a:spcBef>
                <a:spcPts val="0"/>
              </a:spcBef>
              <a:spcAft>
                <a:spcPts val="0"/>
              </a:spcAft>
              <a:buClr>
                <a:srgbClr val="000000"/>
              </a:buClr>
              <a:buSzPts val="4500"/>
              <a:buNone/>
              <a:defRPr sz="4500">
                <a:solidFill>
                  <a:srgbClr val="000000"/>
                </a:solidFill>
              </a:defRPr>
            </a:lvl7pPr>
            <a:lvl8pPr lvl="7" algn="ctr">
              <a:lnSpc>
                <a:spcPct val="80000"/>
              </a:lnSpc>
              <a:spcBef>
                <a:spcPts val="0"/>
              </a:spcBef>
              <a:spcAft>
                <a:spcPts val="0"/>
              </a:spcAft>
              <a:buClr>
                <a:srgbClr val="000000"/>
              </a:buClr>
              <a:buSzPts val="4500"/>
              <a:buNone/>
              <a:defRPr sz="4500">
                <a:solidFill>
                  <a:srgbClr val="000000"/>
                </a:solidFill>
              </a:defRPr>
            </a:lvl8pPr>
            <a:lvl9pPr lvl="8" algn="ctr">
              <a:lnSpc>
                <a:spcPct val="80000"/>
              </a:lnSpc>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sp>
        <p:nvSpPr>
          <p:cNvPr id="81" name="Google Shape;81;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100"/>
              <a:buNone/>
              <a:defRPr/>
            </a:lvl1pPr>
          </a:lstStyle>
          <a:p>
            <a:endParaRPr/>
          </a:p>
        </p:txBody>
      </p:sp>
      <p:sp>
        <p:nvSpPr>
          <p:cNvPr id="82" name="Google Shape;82;p2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12000"/>
              <a:buNone/>
              <a:defRPr sz="12000"/>
            </a:lvl1pPr>
            <a:lvl2pPr lvl="1" algn="ctr">
              <a:lnSpc>
                <a:spcPct val="80000"/>
              </a:lnSpc>
              <a:spcBef>
                <a:spcPts val="0"/>
              </a:spcBef>
              <a:spcAft>
                <a:spcPts val="0"/>
              </a:spcAft>
              <a:buSzPts val="12000"/>
              <a:buNone/>
              <a:defRPr sz="12000"/>
            </a:lvl2pPr>
            <a:lvl3pPr lvl="2" algn="ctr">
              <a:lnSpc>
                <a:spcPct val="80000"/>
              </a:lnSpc>
              <a:spcBef>
                <a:spcPts val="0"/>
              </a:spcBef>
              <a:spcAft>
                <a:spcPts val="0"/>
              </a:spcAft>
              <a:buSzPts val="12000"/>
              <a:buNone/>
              <a:defRPr sz="12000"/>
            </a:lvl3pPr>
            <a:lvl4pPr lvl="3" algn="ctr">
              <a:lnSpc>
                <a:spcPct val="80000"/>
              </a:lnSpc>
              <a:spcBef>
                <a:spcPts val="0"/>
              </a:spcBef>
              <a:spcAft>
                <a:spcPts val="0"/>
              </a:spcAft>
              <a:buSzPts val="12000"/>
              <a:buNone/>
              <a:defRPr sz="12000"/>
            </a:lvl4pPr>
            <a:lvl5pPr lvl="4" algn="ctr">
              <a:lnSpc>
                <a:spcPct val="80000"/>
              </a:lnSpc>
              <a:spcBef>
                <a:spcPts val="0"/>
              </a:spcBef>
              <a:spcAft>
                <a:spcPts val="0"/>
              </a:spcAft>
              <a:buSzPts val="12000"/>
              <a:buNone/>
              <a:defRPr sz="12000"/>
            </a:lvl5pPr>
            <a:lvl6pPr lvl="5" algn="ctr">
              <a:lnSpc>
                <a:spcPct val="80000"/>
              </a:lnSpc>
              <a:spcBef>
                <a:spcPts val="0"/>
              </a:spcBef>
              <a:spcAft>
                <a:spcPts val="0"/>
              </a:spcAft>
              <a:buSzPts val="12000"/>
              <a:buNone/>
              <a:defRPr sz="12000"/>
            </a:lvl6pPr>
            <a:lvl7pPr lvl="6" algn="ctr">
              <a:lnSpc>
                <a:spcPct val="80000"/>
              </a:lnSpc>
              <a:spcBef>
                <a:spcPts val="0"/>
              </a:spcBef>
              <a:spcAft>
                <a:spcPts val="0"/>
              </a:spcAft>
              <a:buSzPts val="12000"/>
              <a:buNone/>
              <a:defRPr sz="12000"/>
            </a:lvl7pPr>
            <a:lvl8pPr lvl="7" algn="ctr">
              <a:lnSpc>
                <a:spcPct val="80000"/>
              </a:lnSpc>
              <a:spcBef>
                <a:spcPts val="0"/>
              </a:spcBef>
              <a:spcAft>
                <a:spcPts val="0"/>
              </a:spcAft>
              <a:buSzPts val="12000"/>
              <a:buNone/>
              <a:defRPr sz="12000"/>
            </a:lvl8pPr>
            <a:lvl9pPr lvl="8" algn="ctr">
              <a:lnSpc>
                <a:spcPct val="80000"/>
              </a:lnSpc>
              <a:spcBef>
                <a:spcPts val="0"/>
              </a:spcBef>
              <a:spcAft>
                <a:spcPts val="0"/>
              </a:spcAft>
              <a:buSzPts val="12000"/>
              <a:buNone/>
              <a:defRPr sz="12000"/>
            </a:lvl9pPr>
          </a:lstStyle>
          <a:p>
            <a:r>
              <a:t>xx%</a:t>
            </a:r>
          </a:p>
        </p:txBody>
      </p:sp>
      <p:sp>
        <p:nvSpPr>
          <p:cNvPr id="85" name="Google Shape;85;p2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a:endParaRPr/>
          </a:p>
        </p:txBody>
      </p:sp>
      <p:sp>
        <p:nvSpPr>
          <p:cNvPr id="17" name="Google Shape;17;p1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0"/>
              </a:spcBef>
              <a:spcAft>
                <a:spcPts val="0"/>
              </a:spcAft>
              <a:buSzPts val="1100"/>
              <a:buChar char="●"/>
              <a:defRPr/>
            </a:lvl1pPr>
            <a:lvl2pPr marL="914400" lvl="1" indent="-304800" algn="l">
              <a:lnSpc>
                <a:spcPct val="115000"/>
              </a:lnSpc>
              <a:spcBef>
                <a:spcPts val="1600"/>
              </a:spcBef>
              <a:spcAft>
                <a:spcPts val="0"/>
              </a:spcAft>
              <a:buSzPts val="1200"/>
              <a:buChar char="○"/>
              <a:defRPr/>
            </a:lvl2pPr>
            <a:lvl3pPr marL="1371600" lvl="2" indent="-279400" algn="l">
              <a:lnSpc>
                <a:spcPct val="115000"/>
              </a:lnSpc>
              <a:spcBef>
                <a:spcPts val="1600"/>
              </a:spcBef>
              <a:spcAft>
                <a:spcPts val="0"/>
              </a:spcAft>
              <a:buSzPts val="800"/>
              <a:buChar char="■"/>
              <a:defRPr/>
            </a:lvl3pPr>
            <a:lvl4pPr marL="1828800" lvl="3" indent="-279400" algn="l">
              <a:lnSpc>
                <a:spcPct val="115000"/>
              </a:lnSpc>
              <a:spcBef>
                <a:spcPts val="1600"/>
              </a:spcBef>
              <a:spcAft>
                <a:spcPts val="0"/>
              </a:spcAft>
              <a:buSzPts val="800"/>
              <a:buChar char="●"/>
              <a:defRPr/>
            </a:lvl4pPr>
            <a:lvl5pPr marL="2286000" lvl="4" indent="-282575" algn="l">
              <a:lnSpc>
                <a:spcPct val="115000"/>
              </a:lnSpc>
              <a:spcBef>
                <a:spcPts val="1600"/>
              </a:spcBef>
              <a:spcAft>
                <a:spcPts val="0"/>
              </a:spcAft>
              <a:buSzPts val="85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932098" y="1674318"/>
            <a:ext cx="5189400" cy="1951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FFFFFF"/>
              </a:buClr>
              <a:buSzPts val="5000"/>
              <a:buNone/>
              <a:defRPr sz="5000">
                <a:solidFill>
                  <a:srgbClr val="FFFFFF"/>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23" name="Google Shape;23;p13"/>
          <p:cNvPicPr preferRelativeResize="0"/>
          <p:nvPr/>
        </p:nvPicPr>
        <p:blipFill rotWithShape="1">
          <a:blip r:embed="rId2">
            <a:alphaModFix/>
          </a:blip>
          <a:srcRect t="9" b="8"/>
          <a:stretch/>
        </p:blipFill>
        <p:spPr>
          <a:xfrm>
            <a:off x="311700" y="303350"/>
            <a:ext cx="713927" cy="80925"/>
          </a:xfrm>
          <a:prstGeom prst="rect">
            <a:avLst/>
          </a:prstGeom>
          <a:noFill/>
          <a:ln>
            <a:noFill/>
          </a:ln>
        </p:spPr>
      </p:pic>
      <p:sp>
        <p:nvSpPr>
          <p:cNvPr id="24" name="Google Shape;24;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153900" y="1712350"/>
            <a:ext cx="6972300" cy="1696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27" name="Google Shape;27;p14"/>
          <p:cNvSpPr txBox="1">
            <a:spLocks noGrp="1"/>
          </p:cNvSpPr>
          <p:nvPr>
            <p:ph type="title" idx="2"/>
          </p:nvPr>
        </p:nvSpPr>
        <p:spPr>
          <a:xfrm>
            <a:off x="209800" y="4591556"/>
            <a:ext cx="3381000" cy="2799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28" name="Google Shape;28;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29"/>
        <p:cNvGrpSpPr/>
        <p:nvPr/>
      </p:nvGrpSpPr>
      <p:grpSpPr>
        <a:xfrm>
          <a:off x="0" y="0"/>
          <a:ext cx="0" cy="0"/>
          <a:chOff x="0" y="0"/>
          <a:chExt cx="0" cy="0"/>
        </a:xfrm>
      </p:grpSpPr>
      <p:pic>
        <p:nvPicPr>
          <p:cNvPr id="30" name="Google Shape;30;p15"/>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31" name="Google Shape;31;p15"/>
          <p:cNvSpPr txBox="1">
            <a:spLocks noGrp="1"/>
          </p:cNvSpPr>
          <p:nvPr>
            <p:ph type="title"/>
          </p:nvPr>
        </p:nvSpPr>
        <p:spPr>
          <a:xfrm>
            <a:off x="2234575" y="2269326"/>
            <a:ext cx="4687200" cy="1010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32" name="Google Shape;32;p15"/>
          <p:cNvSpPr txBox="1">
            <a:spLocks noGrp="1"/>
          </p:cNvSpPr>
          <p:nvPr>
            <p:ph type="title" idx="2"/>
          </p:nvPr>
        </p:nvSpPr>
        <p:spPr>
          <a:xfrm>
            <a:off x="7071175" y="2537969"/>
            <a:ext cx="1610700" cy="5031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33" name="Google Shape;33;p15"/>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35"/>
        <p:cNvGrpSpPr/>
        <p:nvPr/>
      </p:nvGrpSpPr>
      <p:grpSpPr>
        <a:xfrm>
          <a:off x="0" y="0"/>
          <a:ext cx="0" cy="0"/>
          <a:chOff x="0" y="0"/>
          <a:chExt cx="0" cy="0"/>
        </a:xfrm>
      </p:grpSpPr>
      <p:pic>
        <p:nvPicPr>
          <p:cNvPr id="36" name="Google Shape;36;p16"/>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37" name="Google Shape;37;p16"/>
          <p:cNvSpPr txBox="1">
            <a:spLocks noGrp="1"/>
          </p:cNvSpPr>
          <p:nvPr>
            <p:ph type="title"/>
          </p:nvPr>
        </p:nvSpPr>
        <p:spPr>
          <a:xfrm>
            <a:off x="2234575" y="2269326"/>
            <a:ext cx="4687200" cy="1010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38" name="Google Shape;38;p16"/>
          <p:cNvSpPr txBox="1">
            <a:spLocks noGrp="1"/>
          </p:cNvSpPr>
          <p:nvPr>
            <p:ph type="title" idx="2"/>
          </p:nvPr>
        </p:nvSpPr>
        <p:spPr>
          <a:xfrm>
            <a:off x="7071175" y="2537969"/>
            <a:ext cx="1610700" cy="5031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39" name="Google Shape;39;p16"/>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41"/>
        <p:cNvGrpSpPr/>
        <p:nvPr/>
      </p:nvGrpSpPr>
      <p:grpSpPr>
        <a:xfrm>
          <a:off x="0" y="0"/>
          <a:ext cx="0" cy="0"/>
          <a:chOff x="0" y="0"/>
          <a:chExt cx="0" cy="0"/>
        </a:xfrm>
      </p:grpSpPr>
      <p:sp>
        <p:nvSpPr>
          <p:cNvPr id="42" name="Google Shape;42;p17"/>
          <p:cNvSpPr txBox="1">
            <a:spLocks noGrp="1"/>
          </p:cNvSpPr>
          <p:nvPr>
            <p:ph type="subTitle" idx="1"/>
          </p:nvPr>
        </p:nvSpPr>
        <p:spPr>
          <a:xfrm>
            <a:off x="1970907" y="3430949"/>
            <a:ext cx="3760800" cy="28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3" name="Google Shape;43;p17"/>
          <p:cNvSpPr txBox="1">
            <a:spLocks noGrp="1"/>
          </p:cNvSpPr>
          <p:nvPr>
            <p:ph type="ctrTitle"/>
          </p:nvPr>
        </p:nvSpPr>
        <p:spPr>
          <a:xfrm>
            <a:off x="1942510" y="1546182"/>
            <a:ext cx="5189400" cy="19074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4500"/>
              <a:buNone/>
              <a:defRPr sz="4500">
                <a:solidFill>
                  <a:srgbClr val="000000"/>
                </a:solidFill>
              </a:defRPr>
            </a:lvl1pPr>
            <a:lvl2pPr lvl="1" algn="l">
              <a:lnSpc>
                <a:spcPct val="80000"/>
              </a:lnSpc>
              <a:spcBef>
                <a:spcPts val="0"/>
              </a:spcBef>
              <a:spcAft>
                <a:spcPts val="0"/>
              </a:spcAft>
              <a:buClr>
                <a:srgbClr val="FFFFFF"/>
              </a:buClr>
              <a:buSzPts val="4500"/>
              <a:buNone/>
              <a:defRPr sz="4500">
                <a:solidFill>
                  <a:srgbClr val="FFFFFF"/>
                </a:solidFill>
              </a:defRPr>
            </a:lvl2pPr>
            <a:lvl3pPr lvl="2" algn="l">
              <a:lnSpc>
                <a:spcPct val="80000"/>
              </a:lnSpc>
              <a:spcBef>
                <a:spcPts val="0"/>
              </a:spcBef>
              <a:spcAft>
                <a:spcPts val="0"/>
              </a:spcAft>
              <a:buClr>
                <a:srgbClr val="FFFFFF"/>
              </a:buClr>
              <a:buSzPts val="4500"/>
              <a:buNone/>
              <a:defRPr sz="4500">
                <a:solidFill>
                  <a:srgbClr val="FFFFFF"/>
                </a:solidFill>
              </a:defRPr>
            </a:lvl3pPr>
            <a:lvl4pPr lvl="3" algn="l">
              <a:lnSpc>
                <a:spcPct val="80000"/>
              </a:lnSpc>
              <a:spcBef>
                <a:spcPts val="0"/>
              </a:spcBef>
              <a:spcAft>
                <a:spcPts val="0"/>
              </a:spcAft>
              <a:buClr>
                <a:srgbClr val="FFFFFF"/>
              </a:buClr>
              <a:buSzPts val="4500"/>
              <a:buNone/>
              <a:defRPr sz="4500">
                <a:solidFill>
                  <a:srgbClr val="FFFFFF"/>
                </a:solidFill>
              </a:defRPr>
            </a:lvl4pPr>
            <a:lvl5pPr lvl="4" algn="l">
              <a:lnSpc>
                <a:spcPct val="80000"/>
              </a:lnSpc>
              <a:spcBef>
                <a:spcPts val="0"/>
              </a:spcBef>
              <a:spcAft>
                <a:spcPts val="0"/>
              </a:spcAft>
              <a:buClr>
                <a:srgbClr val="FFFFFF"/>
              </a:buClr>
              <a:buSzPts val="4500"/>
              <a:buNone/>
              <a:defRPr sz="4500">
                <a:solidFill>
                  <a:srgbClr val="FFFFFF"/>
                </a:solidFill>
              </a:defRPr>
            </a:lvl5pPr>
            <a:lvl6pPr lvl="5" algn="l">
              <a:lnSpc>
                <a:spcPct val="80000"/>
              </a:lnSpc>
              <a:spcBef>
                <a:spcPts val="0"/>
              </a:spcBef>
              <a:spcAft>
                <a:spcPts val="0"/>
              </a:spcAft>
              <a:buClr>
                <a:srgbClr val="FFFFFF"/>
              </a:buClr>
              <a:buSzPts val="4500"/>
              <a:buNone/>
              <a:defRPr sz="4500">
                <a:solidFill>
                  <a:srgbClr val="FFFFFF"/>
                </a:solidFill>
              </a:defRPr>
            </a:lvl6pPr>
            <a:lvl7pPr lvl="6" algn="l">
              <a:lnSpc>
                <a:spcPct val="80000"/>
              </a:lnSpc>
              <a:spcBef>
                <a:spcPts val="0"/>
              </a:spcBef>
              <a:spcAft>
                <a:spcPts val="0"/>
              </a:spcAft>
              <a:buClr>
                <a:srgbClr val="FFFFFF"/>
              </a:buClr>
              <a:buSzPts val="4500"/>
              <a:buNone/>
              <a:defRPr sz="4500">
                <a:solidFill>
                  <a:srgbClr val="FFFFFF"/>
                </a:solidFill>
              </a:defRPr>
            </a:lvl7pPr>
            <a:lvl8pPr lvl="7" algn="l">
              <a:lnSpc>
                <a:spcPct val="80000"/>
              </a:lnSpc>
              <a:spcBef>
                <a:spcPts val="0"/>
              </a:spcBef>
              <a:spcAft>
                <a:spcPts val="0"/>
              </a:spcAft>
              <a:buClr>
                <a:srgbClr val="FFFFFF"/>
              </a:buClr>
              <a:buSzPts val="4500"/>
              <a:buNone/>
              <a:defRPr sz="4500">
                <a:solidFill>
                  <a:srgbClr val="FFFFFF"/>
                </a:solidFill>
              </a:defRPr>
            </a:lvl8pPr>
            <a:lvl9pPr lvl="8" algn="l">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44" name="Google Shape;44;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45"/>
        <p:cNvGrpSpPr/>
        <p:nvPr/>
      </p:nvGrpSpPr>
      <p:grpSpPr>
        <a:xfrm>
          <a:off x="0" y="0"/>
          <a:ext cx="0" cy="0"/>
          <a:chOff x="0" y="0"/>
          <a:chExt cx="0" cy="0"/>
        </a:xfrm>
      </p:grpSpPr>
      <p:sp>
        <p:nvSpPr>
          <p:cNvPr id="46" name="Google Shape;46;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18"/>
          <p:cNvSpPr txBox="1">
            <a:spLocks noGrp="1"/>
          </p:cNvSpPr>
          <p:nvPr>
            <p:ph type="ctrTitle"/>
          </p:nvPr>
        </p:nvSpPr>
        <p:spPr>
          <a:xfrm>
            <a:off x="1932098" y="1674318"/>
            <a:ext cx="5189400" cy="1951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000000"/>
              </a:buClr>
              <a:buSzPts val="5000"/>
              <a:buNone/>
              <a:defRPr sz="5000">
                <a:solidFill>
                  <a:srgbClr val="000000"/>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dk1"/>
              </a:buClr>
              <a:buSzPts val="2500"/>
              <a:buFont typeface="Michroma"/>
              <a:buNone/>
              <a:defRPr sz="2500" b="0" i="0" u="none" strike="noStrike" cap="none">
                <a:solidFill>
                  <a:schemeClr val="dk1"/>
                </a:solidFill>
                <a:latin typeface="Michroma"/>
                <a:ea typeface="Michroma"/>
                <a:cs typeface="Michroma"/>
                <a:sym typeface="Michroma"/>
              </a:defRPr>
            </a:lvl1pPr>
            <a:lvl2pPr marR="0" lvl="1"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2pPr>
            <a:lvl3pPr marR="0" lvl="2"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3pPr>
            <a:lvl4pPr marR="0" lvl="3"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4pPr>
            <a:lvl5pPr marR="0" lvl="4"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5pPr>
            <a:lvl6pPr marR="0" lvl="5"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6pPr>
            <a:lvl7pPr marR="0" lvl="6"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7pPr>
            <a:lvl8pPr marR="0" lvl="7"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8pPr>
            <a:lvl9pPr marR="0" lvl="8" algn="l" rtl="0">
              <a:lnSpc>
                <a:spcPct val="80000"/>
              </a:lnSpc>
              <a:spcBef>
                <a:spcPts val="0"/>
              </a:spcBef>
              <a:spcAft>
                <a:spcPts val="0"/>
              </a:spcAft>
              <a:buClr>
                <a:schemeClr val="dk1"/>
              </a:buClr>
              <a:buSzPts val="2800"/>
              <a:buFont typeface="Michroma"/>
              <a:buNone/>
              <a:defRPr sz="2800" b="0" i="0" u="none" strike="noStrike" cap="none">
                <a:solidFill>
                  <a:schemeClr val="dk1"/>
                </a:solidFill>
                <a:latin typeface="Michroma"/>
                <a:ea typeface="Michroma"/>
                <a:cs typeface="Michroma"/>
                <a:sym typeface="Michroma"/>
              </a:defRPr>
            </a:lvl9pPr>
          </a:lstStyle>
          <a:p>
            <a:endParaRPr/>
          </a:p>
        </p:txBody>
      </p:sp>
      <p:sp>
        <p:nvSpPr>
          <p:cNvPr id="7" name="Google Shape;7;p9"/>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chemeClr val="dk2"/>
              </a:buClr>
              <a:buSzPts val="1100"/>
              <a:buFont typeface="Michroma"/>
              <a:buChar char="●"/>
              <a:defRPr sz="1100" b="0" i="0" u="none" strike="noStrike" cap="none">
                <a:solidFill>
                  <a:schemeClr val="dk2"/>
                </a:solidFill>
                <a:latin typeface="Michroma"/>
                <a:ea typeface="Michroma"/>
                <a:cs typeface="Michroma"/>
                <a:sym typeface="Michroma"/>
              </a:defRPr>
            </a:lvl1pPr>
            <a:lvl2pPr marL="914400" marR="0" lvl="1" indent="-304800" algn="l" rtl="0">
              <a:lnSpc>
                <a:spcPct val="115000"/>
              </a:lnSpc>
              <a:spcBef>
                <a:spcPts val="1600"/>
              </a:spcBef>
              <a:spcAft>
                <a:spcPts val="0"/>
              </a:spcAft>
              <a:buClr>
                <a:schemeClr val="dk2"/>
              </a:buClr>
              <a:buSzPts val="1200"/>
              <a:buFont typeface="Space Mono"/>
              <a:buChar char="○"/>
              <a:defRPr sz="1200" b="0" i="0" u="none" strike="noStrike" cap="none">
                <a:solidFill>
                  <a:schemeClr val="dk2"/>
                </a:solidFill>
                <a:latin typeface="Space Mono"/>
                <a:ea typeface="Space Mono"/>
                <a:cs typeface="Space Mono"/>
                <a:sym typeface="Space Mono"/>
              </a:defRPr>
            </a:lvl2pPr>
            <a:lvl3pPr marL="1371600" marR="0" lvl="2"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3pPr>
            <a:lvl4pPr marL="1828800" marR="0" lvl="3"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4pPr>
            <a:lvl5pPr marL="2286000" marR="0" lvl="4" indent="-282575" algn="l" rtl="0">
              <a:lnSpc>
                <a:spcPct val="115000"/>
              </a:lnSpc>
              <a:spcBef>
                <a:spcPts val="1600"/>
              </a:spcBef>
              <a:spcAft>
                <a:spcPts val="0"/>
              </a:spcAft>
              <a:buClr>
                <a:schemeClr val="dk2"/>
              </a:buClr>
              <a:buSzPts val="850"/>
              <a:buFont typeface="IBM Plex Mono Medium"/>
              <a:buChar char="○"/>
              <a:defRPr sz="850" b="0" i="0" u="none" strike="noStrike" cap="none">
                <a:solidFill>
                  <a:schemeClr val="dk2"/>
                </a:solidFill>
                <a:latin typeface="IBM Plex Mono Medium"/>
                <a:ea typeface="IBM Plex Mono Medium"/>
                <a:cs typeface="IBM Plex Mono Medium"/>
                <a:sym typeface="IBM Plex Mono Medium"/>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p9"/>
          <p:cNvPicPr preferRelativeResize="0"/>
          <p:nvPr/>
        </p:nvPicPr>
        <p:blipFill rotWithShape="1">
          <a:blip r:embed="rId21">
            <a:alphaModFix/>
          </a:blip>
          <a:srcRect/>
          <a:stretch/>
        </p:blipFill>
        <p:spPr>
          <a:xfrm>
            <a:off x="311700" y="303350"/>
            <a:ext cx="713927" cy="80925"/>
          </a:xfrm>
          <a:prstGeom prst="rect">
            <a:avLst/>
          </a:prstGeom>
          <a:noFill/>
          <a:ln>
            <a:noFill/>
          </a:ln>
        </p:spPr>
      </p:pic>
      <p:sp>
        <p:nvSpPr>
          <p:cNvPr id="9" name="Google Shape;9;p9"/>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000000"/>
                </a:solidFill>
                <a:latin typeface="Space Mono"/>
                <a:ea typeface="Space Mono"/>
                <a:cs typeface="Space Mono"/>
                <a:sym typeface="Space Mono"/>
              </a:rPr>
              <a:t>PRESENTATION TITLE</a:t>
            </a:r>
            <a:endParaRPr sz="900" b="0" i="0" u="none" strike="noStrike" cap="none">
              <a:solidFill>
                <a:srgbClr val="000000"/>
              </a:solidFill>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corgiredirector?site=https%3A%2F%2Fwww.kaggle.com%2Fdatasets%2Fzagarsuren%2Ftelecom-churn-dataset-ibm-watson-analy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HQgwXjJBwXk7i-kc6tBw1l8qFPhdpqrT#scrollTo=da1fdca6"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122150" y="874950"/>
            <a:ext cx="7947900" cy="2877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5500"/>
              <a:buNone/>
            </a:pPr>
            <a:r>
              <a:rPr lang="en-US"/>
              <a:t>Telecom</a:t>
            </a:r>
            <a:endParaRPr/>
          </a:p>
          <a:p>
            <a:pPr marL="0" lvl="0" indent="0" algn="l" rtl="0">
              <a:lnSpc>
                <a:spcPct val="90000"/>
              </a:lnSpc>
              <a:spcBef>
                <a:spcPts val="0"/>
              </a:spcBef>
              <a:spcAft>
                <a:spcPts val="0"/>
              </a:spcAft>
              <a:buSzPts val="5500"/>
              <a:buNone/>
            </a:pPr>
            <a:r>
              <a:rPr lang="en-US"/>
              <a:t>Churn</a:t>
            </a:r>
            <a:endParaRPr/>
          </a:p>
          <a:p>
            <a:pPr marL="0" lvl="0" indent="0" algn="l" rtl="0">
              <a:lnSpc>
                <a:spcPct val="90000"/>
              </a:lnSpc>
              <a:spcBef>
                <a:spcPts val="0"/>
              </a:spcBef>
              <a:spcAft>
                <a:spcPts val="0"/>
              </a:spcAft>
              <a:buSzPts val="5500"/>
              <a:buNone/>
            </a:pPr>
            <a:r>
              <a:rPr lang="en-US"/>
              <a:t>Analysis</a:t>
            </a:r>
            <a:endParaRPr/>
          </a:p>
        </p:txBody>
      </p:sp>
      <p:sp>
        <p:nvSpPr>
          <p:cNvPr id="91" name="Google Shape;91;p1"/>
          <p:cNvSpPr txBox="1"/>
          <p:nvPr/>
        </p:nvSpPr>
        <p:spPr>
          <a:xfrm>
            <a:off x="319000" y="4216400"/>
            <a:ext cx="8520200" cy="74295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FFFFFF"/>
              </a:buClr>
              <a:buSzPts val="5500"/>
              <a:buFont typeface="Michroma"/>
              <a:buNone/>
            </a:pPr>
            <a:r>
              <a:rPr lang="en-US" sz="1200" b="0" i="0" u="none" strike="noStrike" cap="none">
                <a:solidFill>
                  <a:srgbClr val="FFFFFF"/>
                </a:solidFill>
                <a:latin typeface="Michroma"/>
                <a:ea typeface="Michroma"/>
                <a:cs typeface="Michroma"/>
                <a:sym typeface="Michroma"/>
              </a:rPr>
              <a:t>By </a:t>
            </a:r>
            <a:endParaRPr/>
          </a:p>
          <a:p>
            <a:pPr marL="0" marR="0" lvl="0" indent="0" algn="l" rtl="0">
              <a:lnSpc>
                <a:spcPct val="90000"/>
              </a:lnSpc>
              <a:spcBef>
                <a:spcPts val="0"/>
              </a:spcBef>
              <a:spcAft>
                <a:spcPts val="0"/>
              </a:spcAft>
              <a:buClr>
                <a:srgbClr val="FFFFFF"/>
              </a:buClr>
              <a:buSzPts val="5500"/>
              <a:buFont typeface="Michroma"/>
              <a:buNone/>
            </a:pPr>
            <a:r>
              <a:rPr lang="en-US" sz="1200" b="0" i="0" u="none" strike="noStrike" cap="none">
                <a:solidFill>
                  <a:srgbClr val="FFFFFF"/>
                </a:solidFill>
                <a:latin typeface="Michroma"/>
                <a:ea typeface="Michroma"/>
                <a:cs typeface="Michroma"/>
                <a:sym typeface="Michroma"/>
              </a:rPr>
              <a:t>Ramasubramanian Subramanian</a:t>
            </a:r>
            <a:endParaRPr/>
          </a:p>
          <a:p>
            <a:pPr marL="0" marR="0" lvl="0" indent="0" algn="l" rtl="0">
              <a:lnSpc>
                <a:spcPct val="90000"/>
              </a:lnSpc>
              <a:spcBef>
                <a:spcPts val="0"/>
              </a:spcBef>
              <a:spcAft>
                <a:spcPts val="0"/>
              </a:spcAft>
              <a:buClr>
                <a:srgbClr val="FFFFFF"/>
              </a:buClr>
              <a:buSzPts val="5500"/>
              <a:buFont typeface="Michroma"/>
              <a:buNone/>
            </a:pPr>
            <a:r>
              <a:rPr lang="en-US" sz="1200">
                <a:solidFill>
                  <a:srgbClr val="FFFFFF"/>
                </a:solidFill>
                <a:latin typeface="Michroma"/>
                <a:ea typeface="Michroma"/>
                <a:cs typeface="Michroma"/>
                <a:sym typeface="Michroma"/>
              </a:rPr>
              <a:t>01</a:t>
            </a:r>
            <a:r>
              <a:rPr lang="en-US" sz="1200" b="0" i="0" u="none" strike="noStrike" cap="none">
                <a:solidFill>
                  <a:srgbClr val="FFFFFF"/>
                </a:solidFill>
                <a:latin typeface="Michroma"/>
                <a:ea typeface="Michroma"/>
                <a:cs typeface="Michroma"/>
                <a:sym typeface="Michroma"/>
              </a:rPr>
              <a:t>/</a:t>
            </a:r>
            <a:r>
              <a:rPr lang="en-US" sz="1200">
                <a:solidFill>
                  <a:srgbClr val="FFFFFF"/>
                </a:solidFill>
                <a:latin typeface="Michroma"/>
                <a:ea typeface="Michroma"/>
                <a:cs typeface="Michroma"/>
                <a:sym typeface="Michroma"/>
              </a:rPr>
              <a:t>20</a:t>
            </a:r>
            <a:r>
              <a:rPr lang="en-US" sz="1200" b="0" i="0" u="none" strike="noStrike" cap="none">
                <a:solidFill>
                  <a:srgbClr val="FFFFFF"/>
                </a:solidFill>
                <a:latin typeface="Michroma"/>
                <a:ea typeface="Michroma"/>
                <a:cs typeface="Michroma"/>
                <a:sym typeface="Michroma"/>
              </a:rPr>
              <a:t>/202</a:t>
            </a:r>
            <a:r>
              <a:rPr lang="en-US" sz="1200">
                <a:solidFill>
                  <a:srgbClr val="FFFFFF"/>
                </a:solidFill>
                <a:latin typeface="Michroma"/>
                <a:ea typeface="Michroma"/>
                <a:cs typeface="Michroma"/>
                <a:sym typeface="Michroma"/>
              </a:rPr>
              <a:t>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ctrTitle"/>
          </p:nvPr>
        </p:nvSpPr>
        <p:spPr>
          <a:xfrm>
            <a:off x="141125" y="3703164"/>
            <a:ext cx="9625200" cy="903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000"/>
              <a:buNone/>
            </a:pPr>
            <a:r>
              <a:rPr lang="en-US"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ctrTitle"/>
          </p:nvPr>
        </p:nvSpPr>
        <p:spPr>
          <a:xfrm>
            <a:off x="141125" y="3703164"/>
            <a:ext cx="9625200" cy="9033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5000"/>
              <a:buNone/>
            </a:pPr>
            <a:r>
              <a:rPr lang="en-US"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Overview and problem statement</a:t>
            </a:r>
            <a:endParaRPr/>
          </a:p>
        </p:txBody>
      </p:sp>
      <p:sp>
        <p:nvSpPr>
          <p:cNvPr id="97" name="Google Shape;97;p2"/>
          <p:cNvSpPr txBox="1">
            <a:spLocks noGrp="1"/>
          </p:cNvSpPr>
          <p:nvPr>
            <p:ph type="body" idx="1"/>
          </p:nvPr>
        </p:nvSpPr>
        <p:spPr>
          <a:xfrm>
            <a:off x="243400" y="1310525"/>
            <a:ext cx="85206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Customer churn, also known as customer attrition or customer turnover, is the loss of a client or customer. </a:t>
            </a:r>
            <a:endParaRPr sz="1400">
              <a:solidFill>
                <a:srgbClr val="000000"/>
              </a:solidFill>
              <a:latin typeface="Helvetica Neue"/>
              <a:ea typeface="Helvetica Neue"/>
              <a:cs typeface="Helvetica Neue"/>
              <a:sym typeface="Helvetica Neue"/>
            </a:endParaRPr>
          </a:p>
          <a:p>
            <a:pPr marL="457200" lvl="0" indent="-330200" algn="l" rtl="0">
              <a:lnSpc>
                <a:spcPct val="115000"/>
              </a:lnSpc>
              <a:spcBef>
                <a:spcPts val="0"/>
              </a:spcBef>
              <a:spcAft>
                <a:spcPts val="0"/>
              </a:spcAft>
              <a:buClr>
                <a:schemeClr val="dk1"/>
              </a:buClr>
              <a:buSzPts val="1600"/>
              <a:buFont typeface="Open Sans"/>
              <a:buChar char="●"/>
            </a:pPr>
            <a:r>
              <a:rPr lang="en-US" sz="1400" b="1">
                <a:solidFill>
                  <a:srgbClr val="000000"/>
                </a:solidFill>
                <a:latin typeface="Helvetica Neue"/>
                <a:ea typeface="Helvetica Neue"/>
                <a:cs typeface="Helvetica Neue"/>
                <a:sym typeface="Helvetica Neue"/>
              </a:rPr>
              <a:t>Customer churn is a key business metric for many different industries; in this case telecommunications technologies</a:t>
            </a:r>
            <a:endParaRPr sz="1400" b="1">
              <a:solidFill>
                <a:srgbClr val="000000"/>
              </a:solidFill>
              <a:latin typeface="Helvetica Neue"/>
              <a:ea typeface="Helvetica Neue"/>
              <a:cs typeface="Helvetica Neue"/>
              <a:sym typeface="Helvetica Neue"/>
            </a:endParaRPr>
          </a:p>
          <a:p>
            <a:pPr marL="457200" lvl="0" indent="-330200" algn="l" rtl="0">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Predicting customer churn has many advantages in solidifying and maximizing customer base. This is because holding onto an existing long-term client is less costly than acquiring a new client. </a:t>
            </a:r>
            <a:endParaRPr sz="1400">
              <a:solidFill>
                <a:srgbClr val="000000"/>
              </a:solidFill>
              <a:latin typeface="Helvetica Neue"/>
              <a:ea typeface="Helvetica Neue"/>
              <a:cs typeface="Helvetica Neue"/>
              <a:sym typeface="Helvetica Neue"/>
            </a:endParaRPr>
          </a:p>
          <a:p>
            <a:pPr marL="457200" lvl="0" indent="-330200" algn="l" rtl="0">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Our predictive model could then be used to better help the customer service department select which clients are at greater risk of attrition and respond accordingly to reduce the risk of losing valued clientele.</a:t>
            </a:r>
            <a:endParaRPr sz="1400">
              <a:solidFill>
                <a:srgbClr val="000000"/>
              </a:solidFill>
              <a:latin typeface="Helvetica Neue"/>
              <a:ea typeface="Helvetica Neue"/>
              <a:cs typeface="Helvetica Neue"/>
              <a:sym typeface="Helvetica Neue"/>
            </a:endParaRPr>
          </a:p>
          <a:p>
            <a:pPr marL="457200" lvl="0" indent="0" algn="l" rtl="0">
              <a:lnSpc>
                <a:spcPct val="107000"/>
              </a:lnSpc>
              <a:spcBef>
                <a:spcPts val="1200"/>
              </a:spcBef>
              <a:spcAft>
                <a:spcPts val="0"/>
              </a:spcAft>
              <a:buNone/>
            </a:pPr>
            <a:endParaRPr sz="1400">
              <a:solidFill>
                <a:srgbClr val="000000"/>
              </a:solidFill>
              <a:latin typeface="Helvetica Neue"/>
              <a:ea typeface="Helvetica Neue"/>
              <a:cs typeface="Helvetica Neue"/>
              <a:sym typeface="Helvetica Neue"/>
            </a:endParaRPr>
          </a:p>
        </p:txBody>
      </p:sp>
      <p:sp>
        <p:nvSpPr>
          <p:cNvPr id="98" name="Google Shape;98;p2"/>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Data analyzed</a:t>
            </a:r>
            <a:endParaRPr/>
          </a:p>
        </p:txBody>
      </p:sp>
      <p:sp>
        <p:nvSpPr>
          <p:cNvPr id="104" name="Google Shape;104;p3"/>
          <p:cNvSpPr txBox="1">
            <a:spLocks noGrp="1"/>
          </p:cNvSpPr>
          <p:nvPr>
            <p:ph type="body" idx="1"/>
          </p:nvPr>
        </p:nvSpPr>
        <p:spPr>
          <a:xfrm>
            <a:off x="243400" y="1310525"/>
            <a:ext cx="8520600" cy="3416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120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In this experiment, I will explore Telecom Churn dataset from IBM Watson Analytics.</a:t>
            </a:r>
            <a:endParaRPr sz="1400">
              <a:solidFill>
                <a:srgbClr val="000000"/>
              </a:solidFill>
              <a:latin typeface="Helvetica Neue"/>
              <a:ea typeface="Helvetica Neue"/>
              <a:cs typeface="Helvetica Neue"/>
              <a:sym typeface="Helvetica Neue"/>
            </a:endParaRPr>
          </a:p>
          <a:p>
            <a:pPr marL="457200" marR="0" lvl="0" indent="-317500" algn="l" rtl="0">
              <a:lnSpc>
                <a:spcPct val="150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dataset is comprised of customer data and customer attrition status gained from IBM customers. Customers who have stopped doing business with IBM are listed in our target variable 'Churn' and assigned a 'Yes' value indicating customer attrition.</a:t>
            </a:r>
            <a:endParaRPr sz="1400">
              <a:solidFill>
                <a:srgbClr val="000000"/>
              </a:solidFill>
              <a:latin typeface="Helvetica Neue"/>
              <a:ea typeface="Helvetica Neue"/>
              <a:cs typeface="Helvetica Neue"/>
              <a:sym typeface="Helvetica Neue"/>
            </a:endParaRPr>
          </a:p>
          <a:p>
            <a:pPr marL="457200" lvl="0" indent="-317500" algn="l" rtl="0">
              <a:lnSpc>
                <a:spcPct val="150000"/>
              </a:lnSpc>
              <a:spcBef>
                <a:spcPts val="0"/>
              </a:spcBef>
              <a:spcAft>
                <a:spcPts val="0"/>
              </a:spcAft>
              <a:buClr>
                <a:srgbClr val="000000"/>
              </a:buClr>
              <a:buSzPts val="1400"/>
              <a:buFont typeface="Helvetica Neue"/>
              <a:buChar char="●"/>
            </a:pPr>
            <a:r>
              <a:rPr lang="en-US" sz="1400" b="1">
                <a:solidFill>
                  <a:srgbClr val="000000"/>
                </a:solidFill>
                <a:latin typeface="Helvetica Neue"/>
                <a:ea typeface="Helvetica Neue"/>
                <a:cs typeface="Helvetica Neue"/>
                <a:sym typeface="Helvetica Neue"/>
              </a:rPr>
              <a:t>Our goal is to create a machine learning model that will predict the target variable customer churn and test which machine learning model performs best with our data using various classification metrics</a:t>
            </a:r>
            <a:endParaRPr sz="1400" b="1">
              <a:solidFill>
                <a:srgbClr val="000000"/>
              </a:solidFill>
              <a:latin typeface="Helvetica Neue"/>
              <a:ea typeface="Helvetica Neue"/>
              <a:cs typeface="Helvetica Neue"/>
              <a:sym typeface="Helvetica Neue"/>
            </a:endParaRPr>
          </a:p>
          <a:p>
            <a:pPr marL="0" marR="0" lvl="0" indent="0" algn="l" rtl="0">
              <a:lnSpc>
                <a:spcPct val="107000"/>
              </a:lnSpc>
              <a:spcBef>
                <a:spcPts val="1200"/>
              </a:spcBef>
              <a:spcAft>
                <a:spcPts val="0"/>
              </a:spcAft>
              <a:buNone/>
            </a:pPr>
            <a:r>
              <a:rPr lang="en-US" sz="1400">
                <a:solidFill>
                  <a:srgbClr val="000000"/>
                </a:solidFill>
                <a:latin typeface="Helvetica Neue"/>
                <a:ea typeface="Helvetica Neue"/>
                <a:cs typeface="Helvetica Neue"/>
                <a:sym typeface="Helvetica Neue"/>
              </a:rPr>
              <a:t>Dataset Link: </a:t>
            </a:r>
            <a:r>
              <a:rPr lang="en-US" sz="1400" u="sng">
                <a:solidFill>
                  <a:schemeClr val="hlink"/>
                </a:solidFill>
                <a:highlight>
                  <a:srgbClr val="FFFFFF"/>
                </a:highlight>
                <a:latin typeface="Roboto"/>
                <a:ea typeface="Roboto"/>
                <a:cs typeface="Roboto"/>
                <a:sym typeface="Roboto"/>
                <a:hlinkClick r:id="rId3"/>
              </a:rPr>
              <a:t>https://www.kaggle.com/datasets/zagarsuren/telecom-churn-dataset-ibm-watson-analytics</a:t>
            </a:r>
            <a:endParaRPr sz="1400">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400">
              <a:solidFill>
                <a:srgbClr val="000000"/>
              </a:solidFill>
              <a:latin typeface="Raleway"/>
              <a:ea typeface="Raleway"/>
              <a:cs typeface="Raleway"/>
              <a:sym typeface="Raleway"/>
            </a:endParaRPr>
          </a:p>
          <a:p>
            <a:pPr marL="0" lvl="0" indent="0" algn="l" rtl="0">
              <a:lnSpc>
                <a:spcPct val="115000"/>
              </a:lnSpc>
              <a:spcBef>
                <a:spcPts val="1600"/>
              </a:spcBef>
              <a:spcAft>
                <a:spcPts val="1600"/>
              </a:spcAft>
              <a:buSzPts val="1100"/>
              <a:buNone/>
            </a:pPr>
            <a:endParaRPr sz="1600">
              <a:solidFill>
                <a:srgbClr val="000000"/>
              </a:solidFill>
              <a:latin typeface="Raleway"/>
              <a:ea typeface="Raleway"/>
              <a:cs typeface="Raleway"/>
              <a:sym typeface="Raleway"/>
            </a:endParaRPr>
          </a:p>
        </p:txBody>
      </p:sp>
      <p:sp>
        <p:nvSpPr>
          <p:cNvPr id="105" name="Google Shape;105;p3"/>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a:t>Approach</a:t>
            </a:r>
            <a:endParaRPr/>
          </a:p>
        </p:txBody>
      </p:sp>
      <p:sp>
        <p:nvSpPr>
          <p:cNvPr id="111" name="Google Shape;111;p4"/>
          <p:cNvSpPr txBox="1">
            <a:spLocks noGrp="1"/>
          </p:cNvSpPr>
          <p:nvPr>
            <p:ph type="body" idx="1"/>
          </p:nvPr>
        </p:nvSpPr>
        <p:spPr>
          <a:xfrm>
            <a:off x="243400" y="1047750"/>
            <a:ext cx="8520600" cy="367917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Data Exploration</a:t>
            </a: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Class Balancing</a:t>
            </a: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Perform Classification Models through both PCA and Kbest Feature selection approach</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Decision Tree Model</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KNN (K Nearest Neighbor) Model</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Random Forest Model</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SVC (Support Vector Classifier) Model</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Logistic Regression Classifier Model</a:t>
            </a: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Run the models with different hyperparameters to find the best performance</a:t>
            </a: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a:solidFill>
                <a:srgbClr val="000000"/>
              </a:solidFill>
              <a:latin typeface="Helvetica Neue"/>
              <a:ea typeface="Helvetica Neue"/>
              <a:cs typeface="Helvetica Neue"/>
              <a:sym typeface="Helvetica Neue"/>
            </a:endParaRPr>
          </a:p>
        </p:txBody>
      </p:sp>
      <p:sp>
        <p:nvSpPr>
          <p:cNvPr id="112" name="Google Shape;112;p4"/>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b0dd5ecd2d_1_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18" name="Google Shape;118;g2b0dd5ecd2d_1_4"/>
          <p:cNvSpPr txBox="1">
            <a:spLocks noGrp="1"/>
          </p:cNvSpPr>
          <p:nvPr>
            <p:ph type="body" idx="1"/>
          </p:nvPr>
        </p:nvSpPr>
        <p:spPr>
          <a:xfrm>
            <a:off x="243400" y="1047750"/>
            <a:ext cx="53556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Data Exploration</a:t>
            </a:r>
            <a:endParaRPr sz="1400" b="1">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Drop ‘na’ values</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Replace null values with mean</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Convert the columns into correct data type</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Remove unique columns</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Understand the data distribution</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Encoding the categorical data</a:t>
            </a:r>
            <a:endParaRPr sz="1400">
              <a:solidFill>
                <a:srgbClr val="000000"/>
              </a:solidFill>
              <a:latin typeface="Helvetica Neue"/>
              <a:ea typeface="Helvetica Neue"/>
              <a:cs typeface="Helvetica Neue"/>
              <a:sym typeface="Helvetica Neue"/>
            </a:endParaRPr>
          </a:p>
          <a:p>
            <a:pPr marL="914400" lvl="1"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Standardize the values to one scale</a:t>
            </a: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19" name="Google Shape;119;g2b0dd5ecd2d_1_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0" name="Google Shape;120;g2b0dd5ecd2d_1_4"/>
          <p:cNvPicPr preferRelativeResize="0"/>
          <p:nvPr/>
        </p:nvPicPr>
        <p:blipFill>
          <a:blip r:embed="rId3">
            <a:alphaModFix/>
          </a:blip>
          <a:stretch>
            <a:fillRect/>
          </a:stretch>
        </p:blipFill>
        <p:spPr>
          <a:xfrm>
            <a:off x="5795800" y="158750"/>
            <a:ext cx="2832850" cy="2312450"/>
          </a:xfrm>
          <a:prstGeom prst="rect">
            <a:avLst/>
          </a:prstGeom>
          <a:noFill/>
          <a:ln>
            <a:noFill/>
          </a:ln>
        </p:spPr>
      </p:pic>
      <p:pic>
        <p:nvPicPr>
          <p:cNvPr id="121" name="Google Shape;121;g2b0dd5ecd2d_1_4"/>
          <p:cNvPicPr preferRelativeResize="0"/>
          <p:nvPr/>
        </p:nvPicPr>
        <p:blipFill>
          <a:blip r:embed="rId4">
            <a:alphaModFix/>
          </a:blip>
          <a:stretch>
            <a:fillRect/>
          </a:stretch>
        </p:blipFill>
        <p:spPr>
          <a:xfrm>
            <a:off x="5723550" y="2543075"/>
            <a:ext cx="3172724" cy="243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b0dd5ecd2d_1_1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27" name="Google Shape;127;g2b0dd5ecd2d_1_14"/>
          <p:cNvSpPr txBox="1">
            <a:spLocks noGrp="1"/>
          </p:cNvSpPr>
          <p:nvPr>
            <p:ph type="body" idx="1"/>
          </p:nvPr>
        </p:nvSpPr>
        <p:spPr>
          <a:xfrm>
            <a:off x="243400" y="1047750"/>
            <a:ext cx="36561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Class Balancing</a:t>
            </a:r>
            <a:endParaRPr sz="1400" b="1">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data is not balanced. There are around 5000 records for Churn ‘No’ and 2000 records for Churn ‘Yes’.</a:t>
            </a:r>
            <a:endParaRPr sz="1400">
              <a:solidFill>
                <a:srgbClr val="000000"/>
              </a:solidFill>
              <a:latin typeface="Helvetica Neue"/>
              <a:ea typeface="Helvetica Neue"/>
              <a:cs typeface="Helvetica Neue"/>
              <a:sym typeface="Helvetica Neue"/>
            </a:endParaRPr>
          </a:p>
          <a:p>
            <a:pPr marL="457200" lvl="0" indent="-317500" algn="l" rtl="0">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model will give biased result if the data is not balanced so used ‘Stratify’ method to balance this data during splitting the dataset for train and test.</a:t>
            </a: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28" name="Google Shape;128;g2b0dd5ecd2d_1_1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29" name="Google Shape;129;g2b0dd5ecd2d_1_14"/>
          <p:cNvPicPr preferRelativeResize="0"/>
          <p:nvPr/>
        </p:nvPicPr>
        <p:blipFill>
          <a:blip r:embed="rId3">
            <a:alphaModFix/>
          </a:blip>
          <a:stretch>
            <a:fillRect/>
          </a:stretch>
        </p:blipFill>
        <p:spPr>
          <a:xfrm>
            <a:off x="4248700" y="1518275"/>
            <a:ext cx="4685250" cy="242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b0dd5ecd2d_1_24"/>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35" name="Google Shape;135;g2b0dd5ecd2d_1_24"/>
          <p:cNvSpPr txBox="1">
            <a:spLocks noGrp="1"/>
          </p:cNvSpPr>
          <p:nvPr>
            <p:ph type="body" idx="1"/>
          </p:nvPr>
        </p:nvSpPr>
        <p:spPr>
          <a:xfrm>
            <a:off x="243400" y="1047750"/>
            <a:ext cx="80292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Model Execution</a:t>
            </a:r>
            <a:endParaRPr sz="1400" b="1">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Split the train and test dataset by 33% test size </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below Classification Models through both PCA and Kbest Feature selection approach with Gridsearch CV to find the best hyperparameters for the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Decision Tree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KNN (K Nearest Neighbor)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Random Forest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SVC (Support Vector Classifier) Model</a:t>
            </a:r>
            <a:endParaRPr sz="1400">
              <a:solidFill>
                <a:schemeClr val="dk1"/>
              </a:solidFill>
              <a:latin typeface="Helvetica Neue"/>
              <a:ea typeface="Helvetica Neue"/>
              <a:cs typeface="Helvetica Neue"/>
              <a:sym typeface="Helvetica Neue"/>
            </a:endParaRPr>
          </a:p>
          <a:p>
            <a:pPr marL="914400" lvl="1" indent="-317500" algn="l" rtl="0">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Logistic Regression Classifier Model</a:t>
            </a:r>
            <a:endParaRPr sz="14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36" name="Google Shape;136;g2b0dd5ecd2d_1_24"/>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b0dd5ecd2d_1_42"/>
          <p:cNvSpPr txBox="1">
            <a:spLocks noGrp="1"/>
          </p:cNvSpPr>
          <p:nvPr>
            <p:ph type="title"/>
          </p:nvPr>
        </p:nvSpPr>
        <p:spPr>
          <a:xfrm>
            <a:off x="311700" y="574450"/>
            <a:ext cx="6312600" cy="55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500"/>
              <a:buNone/>
            </a:pPr>
            <a:r>
              <a:rPr lang="en-US" sz="2400" b="1"/>
              <a:t>Implementation Steps</a:t>
            </a:r>
            <a:endParaRPr sz="2400" b="1"/>
          </a:p>
        </p:txBody>
      </p:sp>
      <p:sp>
        <p:nvSpPr>
          <p:cNvPr id="142" name="Google Shape;142;g2b0dd5ecd2d_1_42"/>
          <p:cNvSpPr txBox="1">
            <a:spLocks noGrp="1"/>
          </p:cNvSpPr>
          <p:nvPr>
            <p:ph type="body" idx="1"/>
          </p:nvPr>
        </p:nvSpPr>
        <p:spPr>
          <a:xfrm>
            <a:off x="243400" y="1047750"/>
            <a:ext cx="8301000" cy="367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b="1">
                <a:solidFill>
                  <a:srgbClr val="000000"/>
                </a:solidFill>
                <a:latin typeface="Helvetica Neue"/>
                <a:ea typeface="Helvetica Neue"/>
                <a:cs typeface="Helvetica Neue"/>
                <a:sym typeface="Helvetica Neue"/>
              </a:rPr>
              <a:t>Model Evaluation</a:t>
            </a:r>
            <a:endParaRPr sz="1400" b="1">
              <a:solidFill>
                <a:srgbClr val="000000"/>
              </a:solidFill>
              <a:latin typeface="Helvetica Neue"/>
              <a:ea typeface="Helvetica Neue"/>
              <a:cs typeface="Helvetica Neue"/>
              <a:sym typeface="Helvetica Neue"/>
            </a:endParaRPr>
          </a:p>
          <a:p>
            <a:pPr marL="0" lvl="0" indent="0" algn="l" rtl="0">
              <a:spcBef>
                <a:spcPts val="0"/>
              </a:spcBef>
              <a:spcAft>
                <a:spcPts val="0"/>
              </a:spcAft>
              <a:buNone/>
            </a:pPr>
            <a:r>
              <a:rPr lang="en-US" sz="140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Accuracy Score:</a:t>
            </a:r>
            <a:r>
              <a:rPr lang="en-US" sz="1400">
                <a:solidFill>
                  <a:schemeClr val="dk1"/>
                </a:solidFill>
                <a:latin typeface="Helvetica Neue"/>
                <a:ea typeface="Helvetica Neue"/>
                <a:cs typeface="Helvetica Neue"/>
                <a:sym typeface="Helvetica Neue"/>
              </a:rPr>
              <a:t> Function computes the subset accuracy. Comparing the prediction vs actual value</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Classification Report:</a:t>
            </a:r>
            <a:r>
              <a:rPr lang="en-US" sz="1400">
                <a:solidFill>
                  <a:schemeClr val="dk1"/>
                </a:solidFill>
                <a:latin typeface="Helvetica Neue"/>
                <a:ea typeface="Helvetica Neue"/>
                <a:cs typeface="Helvetica Neue"/>
                <a:sym typeface="Helvetica Neue"/>
              </a:rPr>
              <a:t> Text report showing the main classification metrics </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Precision:</a:t>
            </a:r>
            <a:r>
              <a:rPr lang="en-US" sz="1400">
                <a:solidFill>
                  <a:schemeClr val="dk1"/>
                </a:solidFill>
                <a:latin typeface="Helvetica Neue"/>
                <a:ea typeface="Helvetica Neue"/>
                <a:cs typeface="Helvetica Neue"/>
                <a:sym typeface="Helvetica Neue"/>
              </a:rPr>
              <a:t> Percentage of correct positive predictions relative to total positive predictions</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Recall:</a:t>
            </a:r>
            <a:r>
              <a:rPr lang="en-US" sz="1400">
                <a:solidFill>
                  <a:schemeClr val="dk1"/>
                </a:solidFill>
                <a:latin typeface="Helvetica Neue"/>
                <a:ea typeface="Helvetica Neue"/>
                <a:cs typeface="Helvetica Neue"/>
                <a:sym typeface="Helvetica Neue"/>
              </a:rPr>
              <a:t> Percentage of correct positive predictions relative to total actual positives</a:t>
            </a:r>
            <a:endParaRPr sz="1400">
              <a:solidFill>
                <a:schemeClr val="dk1"/>
              </a:solidFill>
              <a:latin typeface="Helvetica Neue"/>
              <a:ea typeface="Helvetica Neue"/>
              <a:cs typeface="Helvetica Neue"/>
              <a:sym typeface="Helvetica Neue"/>
            </a:endParaRPr>
          </a:p>
          <a:p>
            <a:pPr marL="457200" lvl="0" indent="-317500" algn="l" rtl="0">
              <a:spcBef>
                <a:spcPts val="0"/>
              </a:spcBef>
              <a:spcAft>
                <a:spcPts val="0"/>
              </a:spcAft>
              <a:buClr>
                <a:schemeClr val="dk1"/>
              </a:buClr>
              <a:buSzPts val="1400"/>
              <a:buFont typeface="Helvetica Neue"/>
              <a:buChar char="●"/>
            </a:pPr>
            <a:r>
              <a:rPr lang="en-US" sz="1400" b="1">
                <a:solidFill>
                  <a:schemeClr val="dk1"/>
                </a:solidFill>
                <a:latin typeface="Helvetica Neue"/>
                <a:ea typeface="Helvetica Neue"/>
                <a:cs typeface="Helvetica Neue"/>
                <a:sym typeface="Helvetica Neue"/>
              </a:rPr>
              <a:t>F1 Score:</a:t>
            </a:r>
            <a:r>
              <a:rPr lang="en-US" sz="1400">
                <a:solidFill>
                  <a:schemeClr val="dk1"/>
                </a:solidFill>
                <a:latin typeface="Helvetica Neue"/>
                <a:ea typeface="Helvetica Neue"/>
                <a:cs typeface="Helvetica Neue"/>
                <a:sym typeface="Helvetica Neue"/>
              </a:rPr>
              <a:t> Combination of Precision and Recall</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Cross Validation Score:</a:t>
            </a:r>
            <a:r>
              <a:rPr lang="en-US" sz="1400">
                <a:solidFill>
                  <a:schemeClr val="dk1"/>
                </a:solidFill>
                <a:latin typeface="Helvetica Neue"/>
                <a:ea typeface="Helvetica Neue"/>
                <a:cs typeface="Helvetica Neue"/>
                <a:sym typeface="Helvetica Neue"/>
              </a:rPr>
              <a:t> Evaluate the model score by cross validation</a:t>
            </a:r>
            <a:endParaRPr sz="14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400" b="1">
                <a:solidFill>
                  <a:schemeClr val="dk1"/>
                </a:solidFill>
                <a:latin typeface="Helvetica Neue"/>
                <a:ea typeface="Helvetica Neue"/>
                <a:cs typeface="Helvetica Neue"/>
                <a:sym typeface="Helvetica Neue"/>
              </a:rPr>
              <a:t>Confusion Matrix:</a:t>
            </a:r>
            <a:r>
              <a:rPr lang="en-US" sz="1400">
                <a:solidFill>
                  <a:schemeClr val="dk1"/>
                </a:solidFill>
                <a:latin typeface="Helvetica Neue"/>
                <a:ea typeface="Helvetica Neue"/>
                <a:cs typeface="Helvetica Neue"/>
                <a:sym typeface="Helvetica Neue"/>
              </a:rPr>
              <a:t> Table with two rows and two columns that reports the number of true positives, false negatives, false positives, and true negatives</a:t>
            </a:r>
            <a:endParaRPr sz="1400" b="1">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43" name="Google Shape;143;g2b0dd5ecd2d_1_42"/>
          <p:cNvSpPr/>
          <p:nvPr/>
        </p:nvSpPr>
        <p:spPr>
          <a:xfrm>
            <a:off x="1879600" y="158750"/>
            <a:ext cx="1898700" cy="41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
        <p:cNvGrpSpPr/>
        <p:nvPr/>
      </p:nvGrpSpPr>
      <p:grpSpPr>
        <a:xfrm>
          <a:off x="0" y="0"/>
          <a:ext cx="0" cy="0"/>
          <a:chOff x="0" y="0"/>
          <a:chExt cx="0" cy="0"/>
        </a:xfrm>
      </p:grpSpPr>
      <p:sp>
        <p:nvSpPr>
          <p:cNvPr id="148" name="Google Shape;148;p6"/>
          <p:cNvSpPr txBox="1">
            <a:spLocks noGrp="1"/>
          </p:cNvSpPr>
          <p:nvPr>
            <p:ph type="subTitle" idx="4294967295"/>
          </p:nvPr>
        </p:nvSpPr>
        <p:spPr>
          <a:xfrm>
            <a:off x="291600" y="574450"/>
            <a:ext cx="6696900" cy="516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100"/>
              <a:buFont typeface="Michroma"/>
              <a:buNone/>
            </a:pPr>
            <a:r>
              <a:rPr lang="en-US" sz="1800" b="0" i="0" u="none" strike="noStrike" cap="none">
                <a:solidFill>
                  <a:srgbClr val="000000"/>
                </a:solidFill>
                <a:latin typeface="Michroma"/>
                <a:ea typeface="Michroma"/>
                <a:cs typeface="Michroma"/>
                <a:sym typeface="Michroma"/>
              </a:rPr>
              <a:t>Conclusion</a:t>
            </a:r>
            <a:endParaRPr sz="1800" b="0" i="0" u="none" strike="noStrike" cap="none">
              <a:solidFill>
                <a:srgbClr val="000000"/>
              </a:solidFill>
              <a:latin typeface="Michroma"/>
              <a:ea typeface="Michroma"/>
              <a:cs typeface="Michroma"/>
              <a:sym typeface="Michroma"/>
            </a:endParaRPr>
          </a:p>
        </p:txBody>
      </p:sp>
      <p:sp>
        <p:nvSpPr>
          <p:cNvPr id="149" name="Google Shape;149;p6"/>
          <p:cNvSpPr txBox="1">
            <a:spLocks noGrp="1"/>
          </p:cNvSpPr>
          <p:nvPr>
            <p:ph type="subTitle" idx="4294967295"/>
          </p:nvPr>
        </p:nvSpPr>
        <p:spPr>
          <a:xfrm>
            <a:off x="72800" y="1090450"/>
            <a:ext cx="4846500" cy="25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a:solidFill>
                  <a:srgbClr val="000000"/>
                </a:solidFill>
                <a:latin typeface="Helvetica Neue"/>
                <a:ea typeface="Helvetica Neue"/>
                <a:cs typeface="Helvetica Neue"/>
                <a:sym typeface="Helvetica Neue"/>
              </a:rPr>
              <a:t>As part of this exercise, we have run the Logistic Regression, KNN, SVC, Decision Tree, Random Forest models based on two features selection methods, Kbest and PCA. </a:t>
            </a:r>
            <a:endParaRPr sz="1400">
              <a:solidFill>
                <a:srgbClr val="000000"/>
              </a:solidFill>
              <a:latin typeface="Helvetica Neue"/>
              <a:ea typeface="Helvetica Neue"/>
              <a:cs typeface="Helvetica Neue"/>
              <a:sym typeface="Helvetica Neue"/>
            </a:endParaRPr>
          </a:p>
          <a:p>
            <a:pPr marL="0" lvl="0" indent="0" algn="l" rtl="0">
              <a:spcBef>
                <a:spcPts val="0"/>
              </a:spcBef>
              <a:spcAft>
                <a:spcPts val="0"/>
              </a:spcAft>
              <a:buNone/>
            </a:pPr>
            <a:endParaRPr sz="1400" b="1">
              <a:solidFill>
                <a:srgbClr val="000000"/>
              </a:solidFill>
              <a:latin typeface="Helvetica Neue"/>
              <a:ea typeface="Helvetica Neue"/>
              <a:cs typeface="Helvetica Neue"/>
              <a:sym typeface="Helvetica Neue"/>
            </a:endParaRPr>
          </a:p>
          <a:p>
            <a:pPr marL="0" lvl="0" indent="0" algn="l" rtl="0">
              <a:spcBef>
                <a:spcPts val="0"/>
              </a:spcBef>
              <a:spcAft>
                <a:spcPts val="0"/>
              </a:spcAft>
              <a:buNone/>
            </a:pPr>
            <a:r>
              <a:rPr lang="en-US" sz="1400">
                <a:solidFill>
                  <a:srgbClr val="000000"/>
                </a:solidFill>
                <a:latin typeface="Helvetica Neue"/>
                <a:ea typeface="Helvetica Neue"/>
                <a:cs typeface="Helvetica Neue"/>
                <a:sym typeface="Helvetica Neue"/>
              </a:rPr>
              <a:t>The KNN model based on Kbest feature selection model performed very well compared to others so which can considered to predict the potential customer churn with a model accuracy of 79% with parameters 'n_neighbors': 10, 'weights': 'uniform'</a:t>
            </a:r>
            <a:endParaRPr sz="1400">
              <a:solidFill>
                <a:srgbClr val="000000"/>
              </a:solidFill>
              <a:latin typeface="Helvetica Neue"/>
              <a:ea typeface="Helvetica Neue"/>
              <a:cs typeface="Helvetica Neue"/>
              <a:sym typeface="Helvetica Neue"/>
            </a:endParaRPr>
          </a:p>
          <a:p>
            <a:pPr marL="457200" lvl="0" indent="0" algn="l" rtl="0">
              <a:spcBef>
                <a:spcPts val="0"/>
              </a:spcBef>
              <a:spcAft>
                <a:spcPts val="0"/>
              </a:spcAft>
              <a:buNone/>
            </a:pP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US" sz="1400" u="sng">
                <a:solidFill>
                  <a:schemeClr val="hlink"/>
                </a:solidFill>
                <a:latin typeface="Helvetica Neue"/>
                <a:ea typeface="Helvetica Neue"/>
                <a:cs typeface="Helvetica Neue"/>
                <a:sym typeface="Helvetica Neue"/>
                <a:hlinkClick r:id="rId3"/>
              </a:rPr>
              <a:t>https://colab.research.google.com/drive/1HQgwXjJBwXk7i-kc6tBw1l8qFPhdpqrT#scrollTo=da1fdca6</a:t>
            </a:r>
            <a:endParaRPr sz="1400">
              <a:solidFill>
                <a:srgbClr val="000000"/>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400">
              <a:solidFill>
                <a:srgbClr val="000000"/>
              </a:solidFill>
              <a:latin typeface="Helvetica Neue"/>
              <a:ea typeface="Helvetica Neue"/>
              <a:cs typeface="Helvetica Neue"/>
              <a:sym typeface="Helvetica Neue"/>
            </a:endParaRPr>
          </a:p>
        </p:txBody>
      </p:sp>
      <p:sp>
        <p:nvSpPr>
          <p:cNvPr id="150" name="Google Shape;150;p6"/>
          <p:cNvSpPr/>
          <p:nvPr/>
        </p:nvSpPr>
        <p:spPr>
          <a:xfrm>
            <a:off x="1879600" y="158750"/>
            <a:ext cx="1898650" cy="415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1" name="Google Shape;151;p6"/>
          <p:cNvPicPr preferRelativeResize="0"/>
          <p:nvPr/>
        </p:nvPicPr>
        <p:blipFill>
          <a:blip r:embed="rId4">
            <a:alphaModFix/>
          </a:blip>
          <a:stretch>
            <a:fillRect/>
          </a:stretch>
        </p:blipFill>
        <p:spPr>
          <a:xfrm>
            <a:off x="5071700" y="1242850"/>
            <a:ext cx="3919901" cy="1826507"/>
          </a:xfrm>
          <a:prstGeom prst="rect">
            <a:avLst/>
          </a:prstGeom>
          <a:noFill/>
          <a:ln>
            <a:noFill/>
          </a:ln>
        </p:spPr>
      </p:pic>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d111c4b-49e3-4225-99d5-171502db0107}" enabled="1" method="Standard" siteId="{bcfa3e87-841e-48c7-983b-584159dd1a69}" contentBits="0" removed="0"/>
</clbl:labelList>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Helvetica Neue</vt:lpstr>
      <vt:lpstr>IBM Plex Mono</vt:lpstr>
      <vt:lpstr>Calibri</vt:lpstr>
      <vt:lpstr>Michroma</vt:lpstr>
      <vt:lpstr>Roboto</vt:lpstr>
      <vt:lpstr>Days One</vt:lpstr>
      <vt:lpstr>Arial</vt:lpstr>
      <vt:lpstr>Space Mono</vt:lpstr>
      <vt:lpstr>Raleway</vt:lpstr>
      <vt:lpstr>Open Sans</vt:lpstr>
      <vt:lpstr>Montserrat Medium</vt:lpstr>
      <vt:lpstr>IBM Plex Mono Medium</vt:lpstr>
      <vt:lpstr>Thinkful Master Slide</vt:lpstr>
      <vt:lpstr>Telecom Churn Analysis</vt:lpstr>
      <vt:lpstr>Overview and problem statement</vt:lpstr>
      <vt:lpstr>Data analyzed</vt:lpstr>
      <vt:lpstr>Approach</vt:lpstr>
      <vt:lpstr>Implementation Steps</vt:lpstr>
      <vt:lpstr>Implementation Steps</vt:lpstr>
      <vt:lpstr>Implementation Steps</vt:lpstr>
      <vt:lpstr>Implementation Steps</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Subramanian, Ramasubramanian</dc:creator>
  <cp:lastModifiedBy>Subramanian, Ramasubramanian</cp:lastModifiedBy>
  <cp:revision>1</cp:revision>
  <dcterms:modified xsi:type="dcterms:W3CDTF">2024-02-27T01:32:35Z</dcterms:modified>
</cp:coreProperties>
</file>