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0" r:id="rId3"/>
    <p:sldId id="261" r:id="rId4"/>
    <p:sldId id="262" r:id="rId5"/>
    <p:sldId id="273" r:id="rId6"/>
    <p:sldId id="270" r:id="rId7"/>
    <p:sldId id="271" r:id="rId8"/>
    <p:sldId id="274" r:id="rId9"/>
    <p:sldId id="272" r:id="rId10"/>
    <p:sldId id="282" r:id="rId11"/>
    <p:sldId id="264" r:id="rId12"/>
    <p:sldId id="263" r:id="rId13"/>
    <p:sldId id="265" r:id="rId14"/>
    <p:sldId id="266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60402020202020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DF1D8-F8DE-47F1-9D38-68486890B032}" v="3" vWet="4" dt="2021-08-20T18:18:01.955"/>
    <p1510:client id="{824127D3-C5EE-45F2-9ABE-A4C9A57BE986}" v="73" dt="2021-08-20T18:24:39.522"/>
    <p1510:client id="{925D903F-F651-4A63-8613-98348C02B342}" v="7" dt="2021-08-20T18:19:50.534"/>
    <p1510:client id="{F68E9E07-67C1-49A3-8C1A-525ED5BB39AF}" v="7" dt="2021-08-20T18:21:22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os Almeida" userId="S::tsantalm@everis.com::926d9caf-d0ae-4de3-8240-39a09209d85e" providerId="AD" clId="Web-{F68E9E07-67C1-49A3-8C1A-525ED5BB39AF}"/>
    <pc:docChg chg="modSld">
      <pc:chgData name="Thiago Santos Almeida" userId="S::tsantalm@everis.com::926d9caf-d0ae-4de3-8240-39a09209d85e" providerId="AD" clId="Web-{F68E9E07-67C1-49A3-8C1A-525ED5BB39AF}" dt="2021-08-20T18:21:22.866" v="5" actId="1076"/>
      <pc:docMkLst>
        <pc:docMk/>
      </pc:docMkLst>
      <pc:sldChg chg="modSp">
        <pc:chgData name="Thiago Santos Almeida" userId="S::tsantalm@everis.com::926d9caf-d0ae-4de3-8240-39a09209d85e" providerId="AD" clId="Web-{F68E9E07-67C1-49A3-8C1A-525ED5BB39AF}" dt="2021-08-20T18:21:22.866" v="5" actId="1076"/>
        <pc:sldMkLst>
          <pc:docMk/>
          <pc:sldMk cId="4283491488" sldId="271"/>
        </pc:sldMkLst>
        <pc:spChg chg="mod">
          <ac:chgData name="Thiago Santos Almeida" userId="S::tsantalm@everis.com::926d9caf-d0ae-4de3-8240-39a09209d85e" providerId="AD" clId="Web-{F68E9E07-67C1-49A3-8C1A-525ED5BB39AF}" dt="2021-08-20T18:21:22.866" v="5" actId="1076"/>
          <ac:spMkLst>
            <pc:docMk/>
            <pc:sldMk cId="4283491488" sldId="271"/>
            <ac:spMk id="92" creationId="{00000000-0000-0000-0000-000000000000}"/>
          </ac:spMkLst>
        </pc:spChg>
      </pc:sldChg>
    </pc:docChg>
  </pc:docChgLst>
  <pc:docChgLst>
    <pc:chgData name="Thiago Santos Almeida" userId="S::tsantalm@everis.com::926d9caf-d0ae-4de3-8240-39a09209d85e" providerId="AD" clId="Web-{925D903F-F651-4A63-8613-98348C02B342}"/>
    <pc:docChg chg="modSld">
      <pc:chgData name="Thiago Santos Almeida" userId="S::tsantalm@everis.com::926d9caf-d0ae-4de3-8240-39a09209d85e" providerId="AD" clId="Web-{925D903F-F651-4A63-8613-98348C02B342}" dt="2021-08-20T18:19:50.534" v="6" actId="1076"/>
      <pc:docMkLst>
        <pc:docMk/>
      </pc:docMkLst>
      <pc:sldChg chg="modSp">
        <pc:chgData name="Thiago Santos Almeida" userId="S::tsantalm@everis.com::926d9caf-d0ae-4de3-8240-39a09209d85e" providerId="AD" clId="Web-{925D903F-F651-4A63-8613-98348C02B342}" dt="2021-08-20T18:19:50.534" v="6" actId="1076"/>
        <pc:sldMkLst>
          <pc:docMk/>
          <pc:sldMk cId="4283491488" sldId="271"/>
        </pc:sldMkLst>
        <pc:spChg chg="mod">
          <ac:chgData name="Thiago Santos Almeida" userId="S::tsantalm@everis.com::926d9caf-d0ae-4de3-8240-39a09209d85e" providerId="AD" clId="Web-{925D903F-F651-4A63-8613-98348C02B342}" dt="2021-08-20T18:19:47.205" v="5" actId="1076"/>
          <ac:spMkLst>
            <pc:docMk/>
            <pc:sldMk cId="4283491488" sldId="271"/>
            <ac:spMk id="92" creationId="{00000000-0000-0000-0000-000000000000}"/>
          </ac:spMkLst>
        </pc:spChg>
        <pc:picChg chg="mod">
          <ac:chgData name="Thiago Santos Almeida" userId="S::tsantalm@everis.com::926d9caf-d0ae-4de3-8240-39a09209d85e" providerId="AD" clId="Web-{925D903F-F651-4A63-8613-98348C02B342}" dt="2021-08-20T18:19:50.534" v="6" actId="1076"/>
          <ac:picMkLst>
            <pc:docMk/>
            <pc:sldMk cId="4283491488" sldId="271"/>
            <ac:picMk id="2050" creationId="{973414E3-9C13-4BAE-9DE9-0EAC57BB9D64}"/>
          </ac:picMkLst>
        </pc:picChg>
      </pc:sldChg>
    </pc:docChg>
  </pc:docChgLst>
  <pc:docChgLst>
    <pc:chgData name="Andre Rodrigues Ribeiro" userId="a1f528b5-cfb9-47c5-8ffe-a1caa497d28d" providerId="ADAL" clId="{824127D3-C5EE-45F2-9ABE-A4C9A57BE986}"/>
    <pc:docChg chg="undo custSel modSld">
      <pc:chgData name="Andre Rodrigues Ribeiro" userId="a1f528b5-cfb9-47c5-8ffe-a1caa497d28d" providerId="ADAL" clId="{824127D3-C5EE-45F2-9ABE-A4C9A57BE986}" dt="2021-08-20T18:24:39.522" v="72" actId="14100"/>
      <pc:docMkLst>
        <pc:docMk/>
      </pc:docMkLst>
      <pc:sldChg chg="modSp modAnim">
        <pc:chgData name="Andre Rodrigues Ribeiro" userId="a1f528b5-cfb9-47c5-8ffe-a1caa497d28d" providerId="ADAL" clId="{824127D3-C5EE-45F2-9ABE-A4C9A57BE986}" dt="2021-08-20T18:17:33.621" v="14" actId="20577"/>
        <pc:sldMkLst>
          <pc:docMk/>
          <pc:sldMk cId="0" sldId="261"/>
        </pc:sldMkLst>
        <pc:spChg chg="mod">
          <ac:chgData name="Andre Rodrigues Ribeiro" userId="a1f528b5-cfb9-47c5-8ffe-a1caa497d28d" providerId="ADAL" clId="{824127D3-C5EE-45F2-9ABE-A4C9A57BE986}" dt="2021-08-20T18:17:33.621" v="14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 mod">
        <pc:chgData name="Andre Rodrigues Ribeiro" userId="a1f528b5-cfb9-47c5-8ffe-a1caa497d28d" providerId="ADAL" clId="{824127D3-C5EE-45F2-9ABE-A4C9A57BE986}" dt="2021-08-20T18:20:48.521" v="40" actId="1036"/>
        <pc:sldMkLst>
          <pc:docMk/>
          <pc:sldMk cId="4283491488" sldId="271"/>
        </pc:sldMkLst>
        <pc:spChg chg="mod">
          <ac:chgData name="Andre Rodrigues Ribeiro" userId="a1f528b5-cfb9-47c5-8ffe-a1caa497d28d" providerId="ADAL" clId="{824127D3-C5EE-45F2-9ABE-A4C9A57BE986}" dt="2021-08-20T18:18:17.745" v="15" actId="14100"/>
          <ac:spMkLst>
            <pc:docMk/>
            <pc:sldMk cId="4283491488" sldId="271"/>
            <ac:spMk id="92" creationId="{00000000-0000-0000-0000-000000000000}"/>
          </ac:spMkLst>
        </pc:spChg>
        <pc:picChg chg="mod">
          <ac:chgData name="Andre Rodrigues Ribeiro" userId="a1f528b5-cfb9-47c5-8ffe-a1caa497d28d" providerId="ADAL" clId="{824127D3-C5EE-45F2-9ABE-A4C9A57BE986}" dt="2021-08-20T18:20:48.521" v="40" actId="1036"/>
          <ac:picMkLst>
            <pc:docMk/>
            <pc:sldMk cId="4283491488" sldId="271"/>
            <ac:picMk id="2050" creationId="{973414E3-9C13-4BAE-9DE9-0EAC57BB9D64}"/>
          </ac:picMkLst>
        </pc:picChg>
      </pc:sldChg>
      <pc:sldChg chg="addSp modSp mod">
        <pc:chgData name="Andre Rodrigues Ribeiro" userId="a1f528b5-cfb9-47c5-8ffe-a1caa497d28d" providerId="ADAL" clId="{824127D3-C5EE-45F2-9ABE-A4C9A57BE986}" dt="2021-08-20T18:23:59.392" v="70" actId="12788"/>
        <pc:sldMkLst>
          <pc:docMk/>
          <pc:sldMk cId="3809392775" sldId="272"/>
        </pc:sldMkLst>
        <pc:grpChg chg="add mod">
          <ac:chgData name="Andre Rodrigues Ribeiro" userId="a1f528b5-cfb9-47c5-8ffe-a1caa497d28d" providerId="ADAL" clId="{824127D3-C5EE-45F2-9ABE-A4C9A57BE986}" dt="2021-08-20T18:23:59.392" v="70" actId="12788"/>
          <ac:grpSpMkLst>
            <pc:docMk/>
            <pc:sldMk cId="3809392775" sldId="272"/>
            <ac:grpSpMk id="2" creationId="{C6FBE8E0-E9FD-4218-88B2-D6D560C1A17A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16" creationId="{C2D0449C-7896-46E4-93D2-11B52D44A388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17" creationId="{D6411C1C-1A09-455F-B081-31B68EB4EF93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22" creationId="{20FECAE4-2B43-4D78-B1A8-6F83F2C62B1D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27" creationId="{FA167472-1710-4B28-A437-BF6B2B7A24E8}"/>
          </ac:grpSpMkLst>
        </pc:grpChg>
      </pc:sldChg>
      <pc:sldChg chg="modSp">
        <pc:chgData name="Andre Rodrigues Ribeiro" userId="a1f528b5-cfb9-47c5-8ffe-a1caa497d28d" providerId="ADAL" clId="{824127D3-C5EE-45F2-9ABE-A4C9A57BE986}" dt="2021-08-20T18:21:53.567" v="65" actId="1036"/>
        <pc:sldMkLst>
          <pc:docMk/>
          <pc:sldMk cId="832095825" sldId="274"/>
        </pc:sldMkLst>
        <pc:picChg chg="mod">
          <ac:chgData name="Andre Rodrigues Ribeiro" userId="a1f528b5-cfb9-47c5-8ffe-a1caa497d28d" providerId="ADAL" clId="{824127D3-C5EE-45F2-9ABE-A4C9A57BE986}" dt="2021-08-20T18:21:53.567" v="65" actId="1036"/>
          <ac:picMkLst>
            <pc:docMk/>
            <pc:sldMk cId="832095825" sldId="274"/>
            <ac:picMk id="3074" creationId="{596AB7CC-F3BC-4B9E-8812-5EB8437CE201}"/>
          </ac:picMkLst>
        </pc:picChg>
      </pc:sldChg>
      <pc:sldChg chg="modSp mod">
        <pc:chgData name="Andre Rodrigues Ribeiro" userId="a1f528b5-cfb9-47c5-8ffe-a1caa497d28d" providerId="ADAL" clId="{824127D3-C5EE-45F2-9ABE-A4C9A57BE986}" dt="2021-08-20T18:24:39.522" v="72" actId="14100"/>
        <pc:sldMkLst>
          <pc:docMk/>
          <pc:sldMk cId="1154559064" sldId="282"/>
        </pc:sldMkLst>
        <pc:picChg chg="mod modCrop">
          <ac:chgData name="Andre Rodrigues Ribeiro" userId="a1f528b5-cfb9-47c5-8ffe-a1caa497d28d" providerId="ADAL" clId="{824127D3-C5EE-45F2-9ABE-A4C9A57BE986}" dt="2021-08-20T18:24:39.522" v="72" actId="14100"/>
          <ac:picMkLst>
            <pc:docMk/>
            <pc:sldMk cId="1154559064" sldId="282"/>
            <ac:picMk id="10" creationId="{93C269DE-4FA8-4572-84B7-863B105EB360}"/>
          </ac:picMkLst>
        </pc:picChg>
      </pc:sldChg>
    </pc:docChg>
  </pc:docChgLst>
  <pc:docChgLst>
    <pc:chgData name="Thiago Santos Almeida" userId="S::tsantalm@everis.com::926d9caf-d0ae-4de3-8240-39a09209d85e" providerId="AD" clId="Web-{152DF1D8-F8DE-47F1-9D38-68486890B032}"/>
    <pc:docChg chg="modSld">
      <pc:chgData name="Thiago Santos Almeida" userId="S::tsantalm@everis.com::926d9caf-d0ae-4de3-8240-39a09209d85e" providerId="AD" clId="Web-{152DF1D8-F8DE-47F1-9D38-68486890B032}" dt="2021-08-20T18:18:00.080" v="2" actId="20577"/>
      <pc:docMkLst>
        <pc:docMk/>
      </pc:docMkLst>
      <pc:sldChg chg="modSp">
        <pc:chgData name="Thiago Santos Almeida" userId="S::tsantalm@everis.com::926d9caf-d0ae-4de3-8240-39a09209d85e" providerId="AD" clId="Web-{152DF1D8-F8DE-47F1-9D38-68486890B032}" dt="2021-08-20T18:18:00.080" v="2" actId="20577"/>
        <pc:sldMkLst>
          <pc:docMk/>
          <pc:sldMk cId="0" sldId="261"/>
        </pc:sldMkLst>
        <pc:spChg chg="mod">
          <ac:chgData name="Thiago Santos Almeida" userId="S::tsantalm@everis.com::926d9caf-d0ae-4de3-8240-39a09209d85e" providerId="AD" clId="Web-{152DF1D8-F8DE-47F1-9D38-68486890B032}" dt="2021-08-20T18:18:00.080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3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6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71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5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0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3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46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5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1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6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chavez/Bogu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l.pstmn.io/download/latest/win3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pstmn.io/download/latest/win64" TargetMode="External"/><Relationship Id="rId5" Type="http://schemas.openxmlformats.org/officeDocument/2006/relationships/hyperlink" Target="https://dotnet.microsoft.com/download/dotnet/thank-you/sdk-5.0.400-windows-x86-installer" TargetMode="External"/><Relationship Id="rId4" Type="http://schemas.openxmlformats.org/officeDocument/2006/relationships/hyperlink" Target="https://dotnet.microsoft.com/download/dotnet/thank-you/sdk-5.0.400-windows-x64-install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microsoft.com/pt-br/aspnet/core/fundamentals/routing?view=aspnetcore-5.0#route-constraint-referenc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pt-br/aspnet/core/mvc/controllers/routing?view=aspnetcore-5.0#cr" TargetMode="External"/><Relationship Id="rId5" Type="http://schemas.openxmlformats.org/officeDocument/2006/relationships/hyperlink" Target="https://docs.microsoft.com/pt-br/aspnet/core/web-api/?view=aspnetcore-5.0" TargetMode="External"/><Relationship Id="rId4" Type="http://schemas.openxmlformats.org/officeDocument/2006/relationships/hyperlink" Target="https://docs.microsoft.com/pt-br/aspnet/core/web-api/handle-errors?view=aspnetcore-5.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thiago-almeida-developer/" TargetMode="External"/><Relationship Id="rId4" Type="http://schemas.openxmlformats.org/officeDocument/2006/relationships/hyperlink" Target="https://github.com/ts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</a:p>
        </p:txBody>
      </p:sp>
      <p:sp>
        <p:nvSpPr>
          <p:cNvPr id="60" name="Google Shape;60;p44"/>
          <p:cNvSpPr txBox="1"/>
          <p:nvPr/>
        </p:nvSpPr>
        <p:spPr>
          <a:xfrm>
            <a:off x="539552" y="228371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BA07F-6920-43D0-BE57-2EAD01B9E1B9}"/>
              </a:ext>
            </a:extLst>
          </p:cNvPr>
          <p:cNvSpPr txBox="1"/>
          <p:nvPr/>
        </p:nvSpPr>
        <p:spPr>
          <a:xfrm>
            <a:off x="1680819" y="115015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API 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A5F48-D951-400D-A5D5-8820A6E9A4B7}"/>
              </a:ext>
            </a:extLst>
          </p:cNvPr>
          <p:cNvSpPr txBox="1"/>
          <p:nvPr/>
        </p:nvSpPr>
        <p:spPr>
          <a:xfrm>
            <a:off x="6051682" y="1150153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API </a:t>
            </a:r>
            <a:r>
              <a:rPr lang="pt-BR" err="1"/>
              <a:t>RESTful</a:t>
            </a:r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269DE-4FA8-4572-84B7-863B105EB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59" b="46487"/>
          <a:stretch/>
        </p:blipFill>
        <p:spPr>
          <a:xfrm>
            <a:off x="311699" y="1711080"/>
            <a:ext cx="4015719" cy="1317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05AC6-717E-4D8D-AFC2-8EFB36B8E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6" b="18871"/>
          <a:stretch/>
        </p:blipFill>
        <p:spPr>
          <a:xfrm>
            <a:off x="4512794" y="1711083"/>
            <a:ext cx="4270733" cy="15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259073" y="959686"/>
            <a:ext cx="7860700" cy="35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.NET SDK 5.0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https://dotnet.microsoft.com/download/dotnet/thank-you/sdk-5.0.400-windows-x64-installer</a:t>
            </a:r>
            <a:endParaRPr lang="pt-BR" sz="140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https://dotnet.microsoft.com/download/dotnet/thank-you/sdk-5.0.400-windows-x86-installer</a:t>
            </a:r>
            <a:endParaRPr lang="pt-BR" sz="140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 Testar serviços Web API 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>
                <a:hlinkClick r:id="rId6"/>
              </a:rPr>
              <a:t>https://dl.pstmn.io/download/latest/win64</a:t>
            </a:r>
            <a:endParaRPr lang="pt-BR" sz="1400"/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>
                <a:hlinkClick r:id="rId7"/>
              </a:rPr>
              <a:t>https://dl.pstmn.io/download/latest/win32</a:t>
            </a:r>
            <a:endParaRPr lang="pt-BR" sz="1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Gerador de dados fake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>
                <a:hlinkClick r:id="rId8"/>
              </a:rPr>
              <a:t>https://github.com/bchavez/Bogus</a:t>
            </a:r>
            <a:endParaRPr lang="pt-BR" sz="1400"/>
          </a:p>
          <a:p>
            <a:pPr lvl="0" indent="-228600" algn="l">
              <a:buClr>
                <a:srgbClr val="073763"/>
              </a:buClr>
              <a:buSzPts val="2400"/>
            </a:pP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do terminal: 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dotnet</a:t>
            </a: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33.0.2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5578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com DONET CLI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3" y="2340925"/>
            <a:ext cx="36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API Core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3" y="3133000"/>
            <a:ext cx="376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3576" y="38679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67754" y="3925100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via Postman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8856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Criando projeto API Core com DONET CLI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87900" y="307841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Dotnet CLI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dotnet cli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pastas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4892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Conhecendo a API Core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57954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pastas da API Core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5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Conhecendo as Rotas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290540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lang="en-US"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classes de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HTTP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Configurações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Especificando parâmetros opcionais, valores padrão e restrições da rota por atributo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6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Acessando as Rotas via Postman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3239696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85991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Almeida</a:t>
            </a:r>
            <a:r>
              <a:rPr lang="en-US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Developer – </a:t>
            </a:r>
            <a:r>
              <a:rPr lang="en-US" sz="150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  <a:endParaRPr sz="40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032628"/>
            <a:ext cx="8148732" cy="236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via Postman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request para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request do Postman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07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e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https://docs.microsoft.com/pt-br/aspnet/core/web-api/?view=aspnetcore-5.0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https://docs.microsoft.com/pt-br/aspnet/core/web-api/handle-errors?view=aspnetcore-5.0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https://docs.microsoft.com/pt-br/aspnet/core/mvc/controllers/routing?view=aspnetcore-5.0#cr</a:t>
            </a:r>
            <a:endParaRPr lang="en-US"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https://docs.microsoft.com/pt-br/aspnet/core/fundamentals/routing?view=aspnetcore-5.0#route-constraint-reference</a:t>
            </a:r>
            <a:endParaRPr lang="en-US"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8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5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 Web (.NET, PHP, Angular, </a:t>
            </a:r>
            <a:r>
              <a:rPr lang="pt-BR" sz="16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de Informática, Análise de Sistemas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desafios e melhores práticas de desenvolvimento.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 há 10 anos na área (Sistemas do Conselho Federal, eventos e shows, Algodoeira, ERP, </a:t>
            </a:r>
            <a:r>
              <a:rPr lang="pt-BR" sz="16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Amo jogar, atividades físicas diárias, ouvir Heavy Metal e o curso de inglês</a:t>
            </a:r>
            <a:endParaRPr lang="pt-BR" sz="16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Bebam água </a:t>
            </a: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1E6B0-4048-4798-93C7-9ECD8F1257E8}"/>
              </a:ext>
            </a:extLst>
          </p:cNvPr>
          <p:cNvSpPr txBox="1"/>
          <p:nvPr/>
        </p:nvSpPr>
        <p:spPr>
          <a:xfrm>
            <a:off x="560438" y="4005727"/>
            <a:ext cx="393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Redes </a:t>
            </a:r>
            <a:r>
              <a:rPr lang="en-US" err="1"/>
              <a:t>Sociais</a:t>
            </a:r>
            <a:r>
              <a:rPr lang="en-US"/>
              <a:t>: </a:t>
            </a:r>
          </a:p>
          <a:p>
            <a:r>
              <a:rPr lang="en-US">
                <a:hlinkClick r:id="rId4"/>
              </a:rPr>
              <a:t>github.com/</a:t>
            </a:r>
            <a:r>
              <a:rPr lang="en-US" err="1">
                <a:hlinkClick r:id="rId4"/>
              </a:rPr>
              <a:t>tsdeveloper</a:t>
            </a:r>
            <a:endParaRPr lang="en-US"/>
          </a:p>
          <a:p>
            <a:r>
              <a:rPr lang="en-US">
                <a:hlinkClick r:id="rId5"/>
              </a:rPr>
              <a:t>linkedin.com/in/</a:t>
            </a:r>
            <a:r>
              <a:rPr lang="en-US" err="1">
                <a:hlinkClick r:id="rId5"/>
              </a:rPr>
              <a:t>thiago</a:t>
            </a:r>
            <a:r>
              <a:rPr lang="en-US">
                <a:hlinkClick r:id="rId5"/>
              </a:rPr>
              <a:t>-</a:t>
            </a:r>
            <a:r>
              <a:rPr lang="en-US" err="1">
                <a:hlinkClick r:id="rId5"/>
              </a:rPr>
              <a:t>almeida</a:t>
            </a:r>
            <a:r>
              <a:rPr lang="en-US">
                <a:hlinkClick r:id="rId5"/>
              </a:rPr>
              <a:t>-developer/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projeto </a:t>
            </a:r>
            <a:r>
              <a:rPr lang="pt-BR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everisStore</a:t>
            </a: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referente a um modelo de e-commerce, utilizando API Core com .NET 5 e software de </a:t>
            </a:r>
            <a:r>
              <a:rPr lang="pt-BR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do </a:t>
            </a:r>
            <a:r>
              <a:rPr lang="pt-BR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4FD57-0768-4D78-92E9-BFB2F59C419D}"/>
              </a:ext>
            </a:extLst>
          </p:cNvPr>
          <p:cNvSpPr txBox="1"/>
          <p:nvPr/>
        </p:nvSpPr>
        <p:spPr>
          <a:xfrm>
            <a:off x="403123" y="1667680"/>
            <a:ext cx="8347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 acrônimo </a:t>
            </a:r>
            <a:r>
              <a:rPr lang="pt-BR" sz="2800" b="1" i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API</a:t>
            </a:r>
            <a:r>
              <a:rPr lang="pt-BR" sz="2800" b="0" i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que provém do inglês </a:t>
            </a:r>
            <a:r>
              <a:rPr lang="pt-BR" sz="2800" b="1" i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Application Programming Interface</a:t>
            </a:r>
            <a:r>
              <a:rPr lang="pt-BR" sz="2800" b="0" i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(Em português, significa Interface de Programação de Aplicações)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8026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onsumindo API REST com Retrofit + Kotlin no Android | by Alifyz F. Pires |  Medium">
            <a:extLst>
              <a:ext uri="{FF2B5EF4-FFF2-40B4-BE49-F238E27FC236}">
                <a16:creationId xmlns:a16="http://schemas.microsoft.com/office/drawing/2014/main" id="{84E12FB8-BE38-4802-A2B2-DB3DBB9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97000"/>
            <a:ext cx="6376670" cy="41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1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123737" y="315553"/>
            <a:ext cx="682175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Outros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Exemplos</a:t>
            </a:r>
            <a:endParaRPr lang="en-US" err="1"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PI RESTful – JR Dev – Learining day after day the ecosystem in JS">
            <a:extLst>
              <a:ext uri="{FF2B5EF4-FFF2-40B4-BE49-F238E27FC236}">
                <a16:creationId xmlns:a16="http://schemas.microsoft.com/office/drawing/2014/main" id="{973414E3-9C13-4BAE-9DE9-0EAC57BB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93" y="1110061"/>
            <a:ext cx="5024214" cy="37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9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6AB7CC-F3BC-4B9E-8812-5EB8437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5" y="1049402"/>
            <a:ext cx="796211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3;p3">
            <a:extLst>
              <a:ext uri="{FF2B5EF4-FFF2-40B4-BE49-F238E27FC236}">
                <a16:creationId xmlns:a16="http://schemas.microsoft.com/office/drawing/2014/main" id="{CA7214CC-E5A2-4D48-BB40-1B2F821F43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;p3">
            <a:extLst>
              <a:ext uri="{FF2B5EF4-FFF2-40B4-BE49-F238E27FC236}">
                <a16:creationId xmlns:a16="http://schemas.microsoft.com/office/drawing/2014/main" id="{11CDDA55-9555-4DED-A666-CC7865A23802}"/>
              </a:ext>
            </a:extLst>
          </p:cNvPr>
          <p:cNvSpPr txBox="1">
            <a:spLocks/>
          </p:cNvSpPr>
          <p:nvPr/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 de API e API RESTful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6FBE8E0-E9FD-4218-88B2-D6D560C1A17A}"/>
              </a:ext>
            </a:extLst>
          </p:cNvPr>
          <p:cNvGrpSpPr/>
          <p:nvPr/>
        </p:nvGrpSpPr>
        <p:grpSpPr>
          <a:xfrm>
            <a:off x="390568" y="957066"/>
            <a:ext cx="8362865" cy="3878114"/>
            <a:chOff x="177424" y="957066"/>
            <a:chExt cx="8362865" cy="38781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2D0449C-7896-46E4-93D2-11B52D44A388}"/>
                </a:ext>
              </a:extLst>
            </p:cNvPr>
            <p:cNvGrpSpPr/>
            <p:nvPr/>
          </p:nvGrpSpPr>
          <p:grpSpPr>
            <a:xfrm>
              <a:off x="177424" y="957066"/>
              <a:ext cx="1975226" cy="3878114"/>
              <a:chOff x="177424" y="959686"/>
              <a:chExt cx="1975226" cy="3878114"/>
            </a:xfrm>
          </p:grpSpPr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BFAAFF4C-E9BE-4150-865C-DF4B84695097}"/>
                  </a:ext>
                </a:extLst>
              </p:cNvPr>
              <p:cNvSpPr/>
              <p:nvPr/>
            </p:nvSpPr>
            <p:spPr>
              <a:xfrm rot="16200000">
                <a:off x="-774020" y="1911130"/>
                <a:ext cx="3878114" cy="1975225"/>
              </a:xfrm>
              <a:custGeom>
                <a:avLst/>
                <a:gdLst>
                  <a:gd name="connsiteX0" fmla="*/ 0 w 3313800"/>
                  <a:gd name="connsiteY0" fmla="*/ 0 h 1394200"/>
                  <a:gd name="connsiteX1" fmla="*/ 2616700 w 3313800"/>
                  <a:gd name="connsiteY1" fmla="*/ 0 h 1394200"/>
                  <a:gd name="connsiteX2" fmla="*/ 3313800 w 3313800"/>
                  <a:gd name="connsiteY2" fmla="*/ 697100 h 1394200"/>
                  <a:gd name="connsiteX3" fmla="*/ 2616700 w 3313800"/>
                  <a:gd name="connsiteY3" fmla="*/ 1394200 h 1394200"/>
                  <a:gd name="connsiteX4" fmla="*/ 0 w 3313800"/>
                  <a:gd name="connsiteY4" fmla="*/ 1394200 h 1394200"/>
                  <a:gd name="connsiteX5" fmla="*/ 0 w 3313800"/>
                  <a:gd name="connsiteY5" fmla="*/ 0 h 1394200"/>
                  <a:gd name="connsiteX0" fmla="*/ 0 w 2875650"/>
                  <a:gd name="connsiteY0" fmla="*/ 0 h 1394200"/>
                  <a:gd name="connsiteX1" fmla="*/ 2616700 w 2875650"/>
                  <a:gd name="connsiteY1" fmla="*/ 0 h 1394200"/>
                  <a:gd name="connsiteX2" fmla="*/ 2875650 w 2875650"/>
                  <a:gd name="connsiteY2" fmla="*/ 706625 h 1394200"/>
                  <a:gd name="connsiteX3" fmla="*/ 2616700 w 2875650"/>
                  <a:gd name="connsiteY3" fmla="*/ 1394200 h 1394200"/>
                  <a:gd name="connsiteX4" fmla="*/ 0 w 2875650"/>
                  <a:gd name="connsiteY4" fmla="*/ 1394200 h 1394200"/>
                  <a:gd name="connsiteX5" fmla="*/ 0 w 2875650"/>
                  <a:gd name="connsiteY5" fmla="*/ 0 h 1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650" h="1394200">
                    <a:moveTo>
                      <a:pt x="0" y="0"/>
                    </a:moveTo>
                    <a:lnTo>
                      <a:pt x="2616700" y="0"/>
                    </a:lnTo>
                    <a:lnTo>
                      <a:pt x="2875650" y="706625"/>
                    </a:lnTo>
                    <a:lnTo>
                      <a:pt x="2616700" y="1394200"/>
                    </a:lnTo>
                    <a:lnTo>
                      <a:pt x="0" y="1394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B79E8E-4C00-4040-9718-8FE12BFA8ADC}"/>
                  </a:ext>
                </a:extLst>
              </p:cNvPr>
              <p:cNvSpPr/>
              <p:nvPr/>
            </p:nvSpPr>
            <p:spPr>
              <a:xfrm>
                <a:off x="177424" y="1666876"/>
                <a:ext cx="1975226" cy="30289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nível zero de maturidade não utiliza recursos de URI, HTTP Methods e HATEOAS.</a:t>
                </a:r>
              </a:p>
              <a:p>
                <a:pPr algn="just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A API têm um único URI e usa um único método HTTP (normalmente POST). Um exemplo são os Antigos WebServices do ASP.NET (ASMX).</a:t>
                </a:r>
              </a:p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DB4AE-3706-437A-BF4B-B58DF92C9ADF}"/>
                  </a:ext>
                </a:extLst>
              </p:cNvPr>
              <p:cNvSpPr txBox="1"/>
              <p:nvPr/>
            </p:nvSpPr>
            <p:spPr>
              <a:xfrm>
                <a:off x="513423" y="1752600"/>
                <a:ext cx="12487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Level 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90241-3C42-42D3-9856-16A8BC0210BC}"/>
                  </a:ext>
                </a:extLst>
              </p:cNvPr>
              <p:cNvSpPr txBox="1"/>
              <p:nvPr/>
            </p:nvSpPr>
            <p:spPr>
              <a:xfrm>
                <a:off x="308835" y="1248073"/>
                <a:ext cx="170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The Swamp of POX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411C1C-1A09-455F-B081-31B68EB4EF93}"/>
                </a:ext>
              </a:extLst>
            </p:cNvPr>
            <p:cNvGrpSpPr/>
            <p:nvPr/>
          </p:nvGrpSpPr>
          <p:grpSpPr>
            <a:xfrm>
              <a:off x="2317925" y="957066"/>
              <a:ext cx="1975226" cy="3878114"/>
              <a:chOff x="177424" y="959686"/>
              <a:chExt cx="1975226" cy="3878114"/>
            </a:xfrm>
            <a:solidFill>
              <a:srgbClr val="92D050"/>
            </a:solidFill>
          </p:grpSpPr>
          <p:sp>
            <p:nvSpPr>
              <p:cNvPr id="18" name="Arrow: Pentagon 6">
                <a:extLst>
                  <a:ext uri="{FF2B5EF4-FFF2-40B4-BE49-F238E27FC236}">
                    <a16:creationId xmlns:a16="http://schemas.microsoft.com/office/drawing/2014/main" id="{958C38B3-C6D7-47EA-A748-3263DA082D59}"/>
                  </a:ext>
                </a:extLst>
              </p:cNvPr>
              <p:cNvSpPr/>
              <p:nvPr/>
            </p:nvSpPr>
            <p:spPr>
              <a:xfrm rot="16200000">
                <a:off x="-774020" y="1911130"/>
                <a:ext cx="3878114" cy="1975225"/>
              </a:xfrm>
              <a:custGeom>
                <a:avLst/>
                <a:gdLst>
                  <a:gd name="connsiteX0" fmla="*/ 0 w 3313800"/>
                  <a:gd name="connsiteY0" fmla="*/ 0 h 1394200"/>
                  <a:gd name="connsiteX1" fmla="*/ 2616700 w 3313800"/>
                  <a:gd name="connsiteY1" fmla="*/ 0 h 1394200"/>
                  <a:gd name="connsiteX2" fmla="*/ 3313800 w 3313800"/>
                  <a:gd name="connsiteY2" fmla="*/ 697100 h 1394200"/>
                  <a:gd name="connsiteX3" fmla="*/ 2616700 w 3313800"/>
                  <a:gd name="connsiteY3" fmla="*/ 1394200 h 1394200"/>
                  <a:gd name="connsiteX4" fmla="*/ 0 w 3313800"/>
                  <a:gd name="connsiteY4" fmla="*/ 1394200 h 1394200"/>
                  <a:gd name="connsiteX5" fmla="*/ 0 w 3313800"/>
                  <a:gd name="connsiteY5" fmla="*/ 0 h 1394200"/>
                  <a:gd name="connsiteX0" fmla="*/ 0 w 2875650"/>
                  <a:gd name="connsiteY0" fmla="*/ 0 h 1394200"/>
                  <a:gd name="connsiteX1" fmla="*/ 2616700 w 2875650"/>
                  <a:gd name="connsiteY1" fmla="*/ 0 h 1394200"/>
                  <a:gd name="connsiteX2" fmla="*/ 2875650 w 2875650"/>
                  <a:gd name="connsiteY2" fmla="*/ 706625 h 1394200"/>
                  <a:gd name="connsiteX3" fmla="*/ 2616700 w 2875650"/>
                  <a:gd name="connsiteY3" fmla="*/ 1394200 h 1394200"/>
                  <a:gd name="connsiteX4" fmla="*/ 0 w 2875650"/>
                  <a:gd name="connsiteY4" fmla="*/ 1394200 h 1394200"/>
                  <a:gd name="connsiteX5" fmla="*/ 0 w 2875650"/>
                  <a:gd name="connsiteY5" fmla="*/ 0 h 1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650" h="1394200">
                    <a:moveTo>
                      <a:pt x="0" y="0"/>
                    </a:moveTo>
                    <a:lnTo>
                      <a:pt x="2616700" y="0"/>
                    </a:lnTo>
                    <a:lnTo>
                      <a:pt x="2875650" y="706625"/>
                    </a:lnTo>
                    <a:lnTo>
                      <a:pt x="2616700" y="1394200"/>
                    </a:lnTo>
                    <a:lnTo>
                      <a:pt x="0" y="1394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23FCC60-9BB9-4B80-B34D-3B1F5AA76781}"/>
                  </a:ext>
                </a:extLst>
              </p:cNvPr>
              <p:cNvSpPr/>
              <p:nvPr/>
            </p:nvSpPr>
            <p:spPr>
              <a:xfrm>
                <a:off x="177424" y="1666876"/>
                <a:ext cx="1975226" cy="3028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nível um de maturidade já considera a utilização eficiente de URIs. Os recursos são mapeados, mas ainda não emprega o uso eficiente dos verbos. Geralmente utilizam apenas GET e POST.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530D5A-1622-413B-A885-243A4F8EB226}"/>
                  </a:ext>
                </a:extLst>
              </p:cNvPr>
              <p:cNvSpPr txBox="1"/>
              <p:nvPr/>
            </p:nvSpPr>
            <p:spPr>
              <a:xfrm>
                <a:off x="513423" y="1752600"/>
                <a:ext cx="124870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Level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FDBFA-2B55-4755-BA5D-45ED98A00337}"/>
                  </a:ext>
                </a:extLst>
              </p:cNvPr>
              <p:cNvSpPr txBox="1"/>
              <p:nvPr/>
            </p:nvSpPr>
            <p:spPr>
              <a:xfrm>
                <a:off x="308835" y="1248073"/>
                <a:ext cx="1701714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URI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FECAE4-2B43-4D78-B1A8-6F83F2C62B1D}"/>
                </a:ext>
              </a:extLst>
            </p:cNvPr>
            <p:cNvGrpSpPr/>
            <p:nvPr/>
          </p:nvGrpSpPr>
          <p:grpSpPr>
            <a:xfrm>
              <a:off x="4424562" y="957066"/>
              <a:ext cx="1975226" cy="3878114"/>
              <a:chOff x="177424" y="959686"/>
              <a:chExt cx="1975226" cy="3878114"/>
            </a:xfrm>
            <a:solidFill>
              <a:srgbClr val="92D050"/>
            </a:solidFill>
          </p:grpSpPr>
          <p:sp>
            <p:nvSpPr>
              <p:cNvPr id="23" name="Arrow: Pentagon 6">
                <a:extLst>
                  <a:ext uri="{FF2B5EF4-FFF2-40B4-BE49-F238E27FC236}">
                    <a16:creationId xmlns:a16="http://schemas.microsoft.com/office/drawing/2014/main" id="{471644E6-9422-4014-9C25-DB7414CBBABB}"/>
                  </a:ext>
                </a:extLst>
              </p:cNvPr>
              <p:cNvSpPr/>
              <p:nvPr/>
            </p:nvSpPr>
            <p:spPr>
              <a:xfrm rot="16200000">
                <a:off x="-774020" y="1911130"/>
                <a:ext cx="3878114" cy="1975225"/>
              </a:xfrm>
              <a:custGeom>
                <a:avLst/>
                <a:gdLst>
                  <a:gd name="connsiteX0" fmla="*/ 0 w 3313800"/>
                  <a:gd name="connsiteY0" fmla="*/ 0 h 1394200"/>
                  <a:gd name="connsiteX1" fmla="*/ 2616700 w 3313800"/>
                  <a:gd name="connsiteY1" fmla="*/ 0 h 1394200"/>
                  <a:gd name="connsiteX2" fmla="*/ 3313800 w 3313800"/>
                  <a:gd name="connsiteY2" fmla="*/ 697100 h 1394200"/>
                  <a:gd name="connsiteX3" fmla="*/ 2616700 w 3313800"/>
                  <a:gd name="connsiteY3" fmla="*/ 1394200 h 1394200"/>
                  <a:gd name="connsiteX4" fmla="*/ 0 w 3313800"/>
                  <a:gd name="connsiteY4" fmla="*/ 1394200 h 1394200"/>
                  <a:gd name="connsiteX5" fmla="*/ 0 w 3313800"/>
                  <a:gd name="connsiteY5" fmla="*/ 0 h 1394200"/>
                  <a:gd name="connsiteX0" fmla="*/ 0 w 2875650"/>
                  <a:gd name="connsiteY0" fmla="*/ 0 h 1394200"/>
                  <a:gd name="connsiteX1" fmla="*/ 2616700 w 2875650"/>
                  <a:gd name="connsiteY1" fmla="*/ 0 h 1394200"/>
                  <a:gd name="connsiteX2" fmla="*/ 2875650 w 2875650"/>
                  <a:gd name="connsiteY2" fmla="*/ 706625 h 1394200"/>
                  <a:gd name="connsiteX3" fmla="*/ 2616700 w 2875650"/>
                  <a:gd name="connsiteY3" fmla="*/ 1394200 h 1394200"/>
                  <a:gd name="connsiteX4" fmla="*/ 0 w 2875650"/>
                  <a:gd name="connsiteY4" fmla="*/ 1394200 h 1394200"/>
                  <a:gd name="connsiteX5" fmla="*/ 0 w 2875650"/>
                  <a:gd name="connsiteY5" fmla="*/ 0 h 1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650" h="1394200">
                    <a:moveTo>
                      <a:pt x="0" y="0"/>
                    </a:moveTo>
                    <a:lnTo>
                      <a:pt x="2616700" y="0"/>
                    </a:lnTo>
                    <a:lnTo>
                      <a:pt x="2875650" y="706625"/>
                    </a:lnTo>
                    <a:lnTo>
                      <a:pt x="2616700" y="1394200"/>
                    </a:lnTo>
                    <a:lnTo>
                      <a:pt x="0" y="1394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348540-A5C0-4B0D-8C59-5A060BF5E28D}"/>
                  </a:ext>
                </a:extLst>
              </p:cNvPr>
              <p:cNvSpPr/>
              <p:nvPr/>
            </p:nvSpPr>
            <p:spPr>
              <a:xfrm>
                <a:off x="177424" y="1666876"/>
                <a:ext cx="1975226" cy="3028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pt-BR" sz="12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endParaRPr lang="pt-BR" sz="1200">
                  <a:solidFill>
                    <a:srgbClr val="666666"/>
                  </a:solidFill>
                  <a:latin typeface="Century Gothic" panose="020B0502020202020204" pitchFamily="34" charset="0"/>
                </a:endParaRPr>
              </a:p>
              <a:p>
                <a:pPr algn="l"/>
                <a:endParaRPr lang="pt-BR" sz="12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nível dois de maturidade faz o uso eficiente de URIs e verbos HTTP.</a:t>
                </a:r>
              </a:p>
              <a:p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A API suporta os diversos verbos HTTP:</a:t>
                </a:r>
              </a:p>
              <a:p>
                <a:pPr algn="l"/>
                <a:endParaRPr lang="pt-BR" sz="12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POST - Criar</a:t>
                </a: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GET - Ler</a:t>
                </a: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PUT - Atualizar</a:t>
                </a: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DELETE - Excluir</a:t>
                </a:r>
              </a:p>
              <a:p>
                <a:pPr algn="l"/>
                <a:r>
                  <a:rPr lang="pt-BR" sz="12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PATCH - Atualizar parcialmente</a:t>
                </a:r>
              </a:p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AC68C5-BCDC-4297-A2B4-7223B04494D9}"/>
                  </a:ext>
                </a:extLst>
              </p:cNvPr>
              <p:cNvSpPr txBox="1"/>
              <p:nvPr/>
            </p:nvSpPr>
            <p:spPr>
              <a:xfrm>
                <a:off x="513423" y="1752600"/>
                <a:ext cx="124870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Level 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C5F3E5-2355-424E-973D-3F68FD8EE108}"/>
                  </a:ext>
                </a:extLst>
              </p:cNvPr>
              <p:cNvSpPr txBox="1"/>
              <p:nvPr/>
            </p:nvSpPr>
            <p:spPr>
              <a:xfrm>
                <a:off x="308835" y="1248073"/>
                <a:ext cx="1701714" cy="276999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HTTP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A167472-1710-4B28-A437-BF6B2B7A24E8}"/>
                </a:ext>
              </a:extLst>
            </p:cNvPr>
            <p:cNvGrpSpPr/>
            <p:nvPr/>
          </p:nvGrpSpPr>
          <p:grpSpPr>
            <a:xfrm>
              <a:off x="6565063" y="957066"/>
              <a:ext cx="1975226" cy="3878114"/>
              <a:chOff x="177424" y="959686"/>
              <a:chExt cx="1975226" cy="3878114"/>
            </a:xfrm>
          </p:grpSpPr>
          <p:sp>
            <p:nvSpPr>
              <p:cNvPr id="28" name="Arrow: Pentagon 6">
                <a:extLst>
                  <a:ext uri="{FF2B5EF4-FFF2-40B4-BE49-F238E27FC236}">
                    <a16:creationId xmlns:a16="http://schemas.microsoft.com/office/drawing/2014/main" id="{41DEFF18-254A-4232-9DF1-6847DAE911B5}"/>
                  </a:ext>
                </a:extLst>
              </p:cNvPr>
              <p:cNvSpPr/>
              <p:nvPr/>
            </p:nvSpPr>
            <p:spPr>
              <a:xfrm rot="16200000">
                <a:off x="-774020" y="1911130"/>
                <a:ext cx="3878114" cy="1975225"/>
              </a:xfrm>
              <a:custGeom>
                <a:avLst/>
                <a:gdLst>
                  <a:gd name="connsiteX0" fmla="*/ 0 w 3313800"/>
                  <a:gd name="connsiteY0" fmla="*/ 0 h 1394200"/>
                  <a:gd name="connsiteX1" fmla="*/ 2616700 w 3313800"/>
                  <a:gd name="connsiteY1" fmla="*/ 0 h 1394200"/>
                  <a:gd name="connsiteX2" fmla="*/ 3313800 w 3313800"/>
                  <a:gd name="connsiteY2" fmla="*/ 697100 h 1394200"/>
                  <a:gd name="connsiteX3" fmla="*/ 2616700 w 3313800"/>
                  <a:gd name="connsiteY3" fmla="*/ 1394200 h 1394200"/>
                  <a:gd name="connsiteX4" fmla="*/ 0 w 3313800"/>
                  <a:gd name="connsiteY4" fmla="*/ 1394200 h 1394200"/>
                  <a:gd name="connsiteX5" fmla="*/ 0 w 3313800"/>
                  <a:gd name="connsiteY5" fmla="*/ 0 h 1394200"/>
                  <a:gd name="connsiteX0" fmla="*/ 0 w 2875650"/>
                  <a:gd name="connsiteY0" fmla="*/ 0 h 1394200"/>
                  <a:gd name="connsiteX1" fmla="*/ 2616700 w 2875650"/>
                  <a:gd name="connsiteY1" fmla="*/ 0 h 1394200"/>
                  <a:gd name="connsiteX2" fmla="*/ 2875650 w 2875650"/>
                  <a:gd name="connsiteY2" fmla="*/ 706625 h 1394200"/>
                  <a:gd name="connsiteX3" fmla="*/ 2616700 w 2875650"/>
                  <a:gd name="connsiteY3" fmla="*/ 1394200 h 1394200"/>
                  <a:gd name="connsiteX4" fmla="*/ 0 w 2875650"/>
                  <a:gd name="connsiteY4" fmla="*/ 1394200 h 1394200"/>
                  <a:gd name="connsiteX5" fmla="*/ 0 w 2875650"/>
                  <a:gd name="connsiteY5" fmla="*/ 0 h 1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650" h="1394200">
                    <a:moveTo>
                      <a:pt x="0" y="0"/>
                    </a:moveTo>
                    <a:lnTo>
                      <a:pt x="2616700" y="0"/>
                    </a:lnTo>
                    <a:lnTo>
                      <a:pt x="2875650" y="706625"/>
                    </a:lnTo>
                    <a:lnTo>
                      <a:pt x="2616700" y="1394200"/>
                    </a:lnTo>
                    <a:lnTo>
                      <a:pt x="0" y="1394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D62420-B5A4-49C7-A1AB-B90ED6823014}"/>
                  </a:ext>
                </a:extLst>
              </p:cNvPr>
              <p:cNvSpPr/>
              <p:nvPr/>
            </p:nvSpPr>
            <p:spPr>
              <a:xfrm>
                <a:off x="177424" y="1666876"/>
                <a:ext cx="1975226" cy="30289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pt-BR" sz="9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endParaRPr lang="pt-BR" sz="10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l"/>
                <a:endParaRPr lang="pt-BR" sz="1000">
                  <a:solidFill>
                    <a:srgbClr val="666666"/>
                  </a:solidFill>
                  <a:latin typeface="Century Gothic" panose="020B0502020202020204" pitchFamily="34" charset="0"/>
                </a:endParaRPr>
              </a:p>
              <a:p>
                <a:pPr algn="l"/>
                <a:endParaRPr lang="pt-BR" sz="10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10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nível três de maturidade faz o uso eficiente dos três fatores. URIs, HTTP e HATEOAS (é uma “maneira” de implementar APIs REST utilizando hipermídia para indicar que ações ou navegações estão disponíveis para um determinado recurso).</a:t>
                </a:r>
              </a:p>
              <a:p>
                <a:pPr algn="l"/>
                <a:r>
                  <a:rPr lang="pt-BR" sz="1000" b="0" i="0">
                    <a:solidFill>
                      <a:srgbClr val="666666"/>
                    </a:solidFill>
                    <a:effectLst/>
                    <a:latin typeface="Century Gothic" panose="020B0502020202020204" pitchFamily="34" charset="0"/>
                  </a:rPr>
                  <a:t>O objetivo dos controles hipermídia é que eles nos digam o que podemos fazer a seguir e o URI do recurso que precisamos manipular para fazê-lo.</a:t>
                </a:r>
              </a:p>
              <a:p>
                <a:pPr algn="l"/>
                <a:endParaRPr lang="pt-BR" sz="900" b="0" i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endParaRPr>
              </a:p>
              <a:p>
                <a:pPr algn="ctr"/>
                <a:endParaRPr lang="en-US" sz="9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42E317-37F9-49DD-9823-9D2EFF16551F}"/>
                  </a:ext>
                </a:extLst>
              </p:cNvPr>
              <p:cNvSpPr txBox="1"/>
              <p:nvPr/>
            </p:nvSpPr>
            <p:spPr>
              <a:xfrm>
                <a:off x="513423" y="1752600"/>
                <a:ext cx="12487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Level 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2B65F2-7C02-4452-9908-D51F73D68E52}"/>
                  </a:ext>
                </a:extLst>
              </p:cNvPr>
              <p:cNvSpPr txBox="1"/>
              <p:nvPr/>
            </p:nvSpPr>
            <p:spPr>
              <a:xfrm>
                <a:off x="308835" y="1248073"/>
                <a:ext cx="170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Hypermedia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9392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[Nome do palestrante] [Posição]</vt:lpstr>
      <vt:lpstr>{Thiago Almeida} Developer – everis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Larissa Mestieri</dc:creator>
  <cp:revision>1</cp:revision>
  <dcterms:modified xsi:type="dcterms:W3CDTF">2021-08-20T18:24:50Z</dcterms:modified>
</cp:coreProperties>
</file>