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8" r:id="rId2"/>
    <p:sldId id="260" r:id="rId3"/>
    <p:sldId id="261" r:id="rId4"/>
    <p:sldId id="262" r:id="rId5"/>
    <p:sldId id="270" r:id="rId6"/>
    <p:sldId id="285" r:id="rId7"/>
    <p:sldId id="286" r:id="rId8"/>
    <p:sldId id="287" r:id="rId9"/>
    <p:sldId id="290" r:id="rId10"/>
    <p:sldId id="291" r:id="rId11"/>
    <p:sldId id="289" r:id="rId12"/>
    <p:sldId id="288" r:id="rId13"/>
    <p:sldId id="282" r:id="rId14"/>
    <p:sldId id="264" r:id="rId15"/>
    <p:sldId id="263" r:id="rId16"/>
    <p:sldId id="265" r:id="rId17"/>
    <p:sldId id="283" r:id="rId18"/>
    <p:sldId id="284" r:id="rId19"/>
    <p:sldId id="275" r:id="rId20"/>
    <p:sldId id="277" r:id="rId21"/>
    <p:sldId id="281" r:id="rId22"/>
    <p:sldId id="269"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
      <p:font typeface="Proxima Nova"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hLG0qHwc5KaOFWU3d3cgClDfJ2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763"/>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DF1D8-F8DE-47F1-9D38-68486890B032}" v="3" vWet="4" dt="2021-08-20T18:18:01.955"/>
    <p1510:client id="{29D46D63-4F11-428E-8768-15699E3CED0A}" v="831" dt="2021-08-23T02:12:38.076"/>
    <p1510:client id="{824127D3-C5EE-45F2-9ABE-A4C9A57BE986}" v="73" dt="2021-08-20T18:24:39.522"/>
    <p1510:client id="{925D903F-F651-4A63-8613-98348C02B342}" v="7" dt="2021-08-20T18:19:50.534"/>
    <p1510:client id="{F68E9E07-67C1-49A3-8C1A-525ED5BB39AF}" v="7" dt="2021-08-20T18:21:22.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114" y="10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customschemas.google.com/relationships/presentationmetadata" Target="metadata"/><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510635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98269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010424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324560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771876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964341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268923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33171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313946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750274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911151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064362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654535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990602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
        <p:cNvGrpSpPr/>
        <p:nvPr/>
      </p:nvGrpSpPr>
      <p:grpSpPr>
        <a:xfrm>
          <a:off x="0" y="0"/>
          <a:ext cx="0" cy="0"/>
          <a:chOff x="0" y="0"/>
          <a:chExt cx="0" cy="0"/>
        </a:xfrm>
      </p:grpSpPr>
      <p:sp>
        <p:nvSpPr>
          <p:cNvPr id="14" name="Google Shape;14;p2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5" name="Google Shape;15;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
        <p:cNvGrpSpPr/>
        <p:nvPr/>
      </p:nvGrpSpPr>
      <p:grpSpPr>
        <a:xfrm>
          <a:off x="0" y="0"/>
          <a:ext cx="0" cy="0"/>
          <a:chOff x="0" y="0"/>
          <a:chExt cx="0" cy="0"/>
        </a:xfrm>
      </p:grpSpPr>
      <p:sp>
        <p:nvSpPr>
          <p:cNvPr id="17" name="Google Shape;17;p2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9" name="Google Shape;19;p2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0" name="Google Shape;20;p2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1" name="Google Shape;21;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
        <p:cNvGrpSpPr/>
        <p:nvPr/>
      </p:nvGrpSpPr>
      <p:grpSpPr>
        <a:xfrm>
          <a:off x="0" y="0"/>
          <a:ext cx="0" cy="0"/>
          <a:chOff x="0" y="0"/>
          <a:chExt cx="0" cy="0"/>
        </a:xfrm>
      </p:grpSpPr>
      <p:sp>
        <p:nvSpPr>
          <p:cNvPr id="23" name="Google Shape;23;p3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
        <p:cNvGrpSpPr/>
        <p:nvPr/>
      </p:nvGrpSpPr>
      <p:grpSpPr>
        <a:xfrm>
          <a:off x="0" y="0"/>
          <a:ext cx="0" cy="0"/>
          <a:chOff x="0" y="0"/>
          <a:chExt cx="0" cy="0"/>
        </a:xfrm>
      </p:grpSpPr>
      <p:sp>
        <p:nvSpPr>
          <p:cNvPr id="26" name="Google Shape;26;p3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7" name="Google Shape;27;p3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28" name="Google Shape;2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hyperlink" Target="https://dl.pstmn.io/download/latest/win32" TargetMode="External"/><Relationship Id="rId3" Type="http://schemas.openxmlformats.org/officeDocument/2006/relationships/image" Target="../media/image2.png"/><Relationship Id="rId7" Type="http://schemas.openxmlformats.org/officeDocument/2006/relationships/hyperlink" Target="https://dl.pstmn.io/download/latest/win64"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jwt.io/" TargetMode="External"/><Relationship Id="rId5" Type="http://schemas.openxmlformats.org/officeDocument/2006/relationships/hyperlink" Target="https://dotnet.microsoft.com/download/dotnet/thank-you/sdk-5.0.400-windows-x86-installer" TargetMode="External"/><Relationship Id="rId4" Type="http://schemas.openxmlformats.org/officeDocument/2006/relationships/hyperlink" Target="https://dotnet.microsoft.com/download/dotnet/thank-you/sdk-5.0.400-windows-x64-installer" TargetMode="External"/><Relationship Id="rId9" Type="http://schemas.openxmlformats.org/officeDocument/2006/relationships/hyperlink" Target="https://github.com/bchavez/Bogu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balta.io/artigos/aspnetcore-3-autenticacao-autorizacao-bearer-jwt"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www.macoratti.net/19/04/aspncore_jwt1.htm" TargetMode="External"/><Relationship Id="rId5" Type="http://schemas.openxmlformats.org/officeDocument/2006/relationships/hyperlink" Target="https://renatogroffe.medium.com/jwt-asp-net-core-2-2-exemplo-de-implementa%C3%A7%C3%A3o-3e10058c1a73" TargetMode="External"/><Relationship Id="rId4" Type="http://schemas.openxmlformats.org/officeDocument/2006/relationships/hyperlink" Target="https://docs.microsoft.com/pt-br/aspnet/core/web-api/handle-errors?view=aspnetcore-5.0"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hyperlink" Target="https://discord.com/invite/eUrT2UFeS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www.linkedin.com/in/thiago-almeida-developer/" TargetMode="External"/><Relationship Id="rId4" Type="http://schemas.openxmlformats.org/officeDocument/2006/relationships/hyperlink" Target="https://github.com/tsdevelop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tools.ietf.org/html/rfc751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tools.ietf.org/html/rfc7519#section-4.3" TargetMode="External"/><Relationship Id="rId5" Type="http://schemas.openxmlformats.org/officeDocument/2006/relationships/hyperlink" Target="https://tools.ietf.org/html/rfc7519#section-4.2" TargetMode="External"/><Relationship Id="rId4" Type="http://schemas.openxmlformats.org/officeDocument/2006/relationships/hyperlink" Target="https://tools.ietf.org/html/rfc7519#section-4.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44"/>
          <p:cNvSpPr txBox="1">
            <a:spLocks noGrp="1"/>
          </p:cNvSpPr>
          <p:nvPr>
            <p:ph type="ctrTitle"/>
          </p:nvPr>
        </p:nvSpPr>
        <p:spPr>
          <a:xfrm>
            <a:off x="387900" y="3811550"/>
            <a:ext cx="8520600" cy="20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2000">
                <a:solidFill>
                  <a:srgbClr val="404040"/>
                </a:solidFill>
                <a:latin typeface="Century Gothic"/>
                <a:ea typeface="Century Gothic"/>
                <a:cs typeface="Century Gothic"/>
                <a:sym typeface="Century Gothic"/>
              </a:rPr>
              <a:t>[Nome do palestrante]</a:t>
            </a:r>
            <a:br>
              <a:rPr lang="en-US" sz="2000">
                <a:solidFill>
                  <a:srgbClr val="404040"/>
                </a:solidFill>
                <a:latin typeface="Century Gothic"/>
                <a:ea typeface="Century Gothic"/>
                <a:cs typeface="Century Gothic"/>
                <a:sym typeface="Century Gothic"/>
              </a:rPr>
            </a:br>
            <a:r>
              <a:rPr lang="en-US" sz="1500">
                <a:solidFill>
                  <a:srgbClr val="404040"/>
                </a:solidFill>
                <a:latin typeface="Century Gothic"/>
                <a:ea typeface="Century Gothic"/>
                <a:cs typeface="Century Gothic"/>
                <a:sym typeface="Century Gothic"/>
              </a:rPr>
              <a:t>[Posição]</a:t>
            </a:r>
            <a:endParaRPr sz="1500">
              <a:solidFill>
                <a:srgbClr val="404040"/>
              </a:solidFill>
              <a:latin typeface="Century Gothic"/>
              <a:ea typeface="Century Gothic"/>
              <a:cs typeface="Century Gothic"/>
              <a:sym typeface="Century Gothic"/>
            </a:endParaRPr>
          </a:p>
        </p:txBody>
      </p:sp>
      <p:sp>
        <p:nvSpPr>
          <p:cNvPr id="52" name="Google Shape;52;p44"/>
          <p:cNvSpPr txBox="1">
            <a:spLocks noGrp="1"/>
          </p:cNvSpPr>
          <p:nvPr>
            <p:ph type="ctrTitle"/>
          </p:nvPr>
        </p:nvSpPr>
        <p:spPr>
          <a:xfrm>
            <a:off x="311700" y="756825"/>
            <a:ext cx="8520600" cy="506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[Nome do curso]</a:t>
            </a:r>
            <a:endParaRPr sz="3600">
              <a:solidFill>
                <a:srgbClr val="F78321"/>
              </a:solidFill>
              <a:latin typeface="Century Gothic"/>
              <a:ea typeface="Century Gothic"/>
              <a:cs typeface="Century Gothic"/>
              <a:sym typeface="Century Gothic"/>
            </a:endParaRPr>
          </a:p>
        </p:txBody>
      </p:sp>
      <p:sp>
        <p:nvSpPr>
          <p:cNvPr id="53" name="Google Shape;53;p44"/>
          <p:cNvSpPr txBox="1">
            <a:spLocks noGrp="1"/>
          </p:cNvSpPr>
          <p:nvPr>
            <p:ph type="subTitle" idx="1"/>
          </p:nvPr>
        </p:nvSpPr>
        <p:spPr>
          <a:xfrm>
            <a:off x="311700" y="1828950"/>
            <a:ext cx="8520600" cy="13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6600" b="1">
                <a:solidFill>
                  <a:srgbClr val="404040"/>
                </a:solidFill>
                <a:latin typeface="Century Gothic"/>
                <a:ea typeface="Century Gothic"/>
                <a:cs typeface="Century Gothic"/>
                <a:sym typeface="Century Gothic"/>
              </a:rPr>
              <a:t>[Nome da aula]</a:t>
            </a:r>
            <a:endParaRPr sz="6600" b="1">
              <a:solidFill>
                <a:srgbClr val="404040"/>
              </a:solidFill>
              <a:latin typeface="Century Gothic"/>
              <a:ea typeface="Century Gothic"/>
              <a:cs typeface="Century Gothic"/>
              <a:sym typeface="Century Gothic"/>
            </a:endParaRPr>
          </a:p>
        </p:txBody>
      </p:sp>
      <p:sp>
        <p:nvSpPr>
          <p:cNvPr id="54" name="Google Shape;54;p44"/>
          <p:cNvSpPr/>
          <p:nvPr/>
        </p:nvSpPr>
        <p:spPr>
          <a:xfrm>
            <a:off x="465750" y="3872065"/>
            <a:ext cx="4476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44"/>
          <p:cNvSpPr/>
          <p:nvPr/>
        </p:nvSpPr>
        <p:spPr>
          <a:xfrm>
            <a:off x="0" y="57301"/>
            <a:ext cx="9144000" cy="5086050"/>
          </a:xfrm>
          <a:prstGeom prst="rect">
            <a:avLst/>
          </a:prstGeom>
          <a:solidFill>
            <a:srgbClr val="404040"/>
          </a:solidFill>
          <a:ln w="9525" cap="flat" cmpd="sng">
            <a:solidFill>
              <a:srgbClr val="40404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4"/>
          <p:cNvSpPr/>
          <p:nvPr/>
        </p:nvSpPr>
        <p:spPr>
          <a:xfrm>
            <a:off x="0" y="0"/>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7" name="Google Shape;57;p44"/>
          <p:cNvPicPr preferRelativeResize="0"/>
          <p:nvPr/>
        </p:nvPicPr>
        <p:blipFill rotWithShape="1">
          <a:blip r:embed="rId3">
            <a:alphaModFix/>
          </a:blip>
          <a:srcRect/>
          <a:stretch/>
        </p:blipFill>
        <p:spPr>
          <a:xfrm>
            <a:off x="311700" y="260014"/>
            <a:ext cx="1698849" cy="591371"/>
          </a:xfrm>
          <a:prstGeom prst="rect">
            <a:avLst/>
          </a:prstGeom>
          <a:noFill/>
          <a:ln>
            <a:noFill/>
          </a:ln>
        </p:spPr>
      </p:pic>
      <p:sp>
        <p:nvSpPr>
          <p:cNvPr id="58" name="Google Shape;58;p44"/>
          <p:cNvSpPr/>
          <p:nvPr/>
        </p:nvSpPr>
        <p:spPr>
          <a:xfrm>
            <a:off x="0" y="4839750"/>
            <a:ext cx="9144000" cy="30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9" name="Google Shape;59;p44"/>
          <p:cNvSpPr txBox="1"/>
          <p:nvPr/>
        </p:nvSpPr>
        <p:spPr>
          <a:xfrm>
            <a:off x="467550" y="1484009"/>
            <a:ext cx="8520600" cy="85790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5400" b="1" i="0" u="none" strike="noStrike" cap="none">
                <a:solidFill>
                  <a:schemeClr val="lt1"/>
                </a:solidFill>
                <a:latin typeface="Century Gothic"/>
                <a:ea typeface="Century Gothic"/>
                <a:cs typeface="Century Gothic"/>
                <a:sym typeface="Century Gothic"/>
              </a:rPr>
              <a:t>Base </a:t>
            </a:r>
            <a:r>
              <a:rPr lang="pt-BR" sz="5400" b="1" i="0" u="none" strike="noStrike" cap="none">
                <a:solidFill>
                  <a:schemeClr val="lt1"/>
                </a:solidFill>
                <a:latin typeface="Century Gothic"/>
                <a:ea typeface="Century Gothic"/>
                <a:cs typeface="Century Gothic"/>
                <a:sym typeface="Century Gothic"/>
              </a:rPr>
              <a:t>metodológica</a:t>
            </a:r>
          </a:p>
        </p:txBody>
      </p:sp>
      <p:sp>
        <p:nvSpPr>
          <p:cNvPr id="60" name="Google Shape;60;p44"/>
          <p:cNvSpPr txBox="1"/>
          <p:nvPr/>
        </p:nvSpPr>
        <p:spPr>
          <a:xfrm>
            <a:off x="539552" y="2283718"/>
            <a:ext cx="5797618" cy="59513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3600" b="0" i="0" u="none" strike="noStrike" cap="none">
                <a:solidFill>
                  <a:srgbClr val="F78321"/>
                </a:solidFill>
                <a:latin typeface="Century Gothic"/>
                <a:ea typeface="Century Gothic"/>
                <a:cs typeface="Century Gothic"/>
                <a:sym typeface="Century Gothic"/>
              </a:rPr>
              <a:t>DIO</a:t>
            </a:r>
            <a:endParaRPr sz="3600" b="0" i="0" u="none" strike="noStrike" cap="none">
              <a:solidFill>
                <a:srgbClr val="F7832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
          <p:cNvSpPr txBox="1">
            <a:spLocks noGrp="1"/>
          </p:cNvSpPr>
          <p:nvPr>
            <p:ph type="subTitle" idx="1"/>
          </p:nvPr>
        </p:nvSpPr>
        <p:spPr>
          <a:xfrm>
            <a:off x="1200150" y="305700"/>
            <a:ext cx="7632150" cy="591300"/>
          </a:xfrm>
          <a:prstGeom prst="rect">
            <a:avLst/>
          </a:prstGeom>
          <a:noFill/>
          <a:ln>
            <a:noFill/>
          </a:ln>
        </p:spPr>
        <p:txBody>
          <a:bodyPr spcFirstLastPara="1" wrap="square" lIns="91425" tIns="91425" rIns="91425" bIns="91425" anchor="ctr" anchorCtr="0">
            <a:noAutofit/>
          </a:bodyPr>
          <a:lstStyle/>
          <a:p>
            <a:r>
              <a:rPr lang="en-US" b="1">
                <a:solidFill>
                  <a:srgbClr val="073763"/>
                </a:solidFill>
                <a:sym typeface="Century Gothic"/>
              </a:rPr>
              <a:t>Estrutura do JSON Web Token?</a:t>
            </a:r>
            <a:endParaRPr lang="en-US">
              <a:solidFill>
                <a:srgbClr val="073763"/>
              </a:solidFill>
            </a:endParaRPr>
          </a:p>
        </p:txBody>
      </p:sp>
      <p:pic>
        <p:nvPicPr>
          <p:cNvPr id="93" name="Google Shape;93;p3"/>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95" name="Google Shape;95;p3"/>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0960059-272E-491D-B4F6-57CB551E9F48}"/>
              </a:ext>
            </a:extLst>
          </p:cNvPr>
          <p:cNvSpPr txBox="1"/>
          <p:nvPr/>
        </p:nvSpPr>
        <p:spPr>
          <a:xfrm>
            <a:off x="654255" y="1093633"/>
            <a:ext cx="81168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800" dirty="0">
                <a:solidFill>
                  <a:srgbClr val="073763"/>
                </a:solidFill>
              </a:rPr>
              <a:t>Public claims: </a:t>
            </a:r>
            <a:r>
              <a:rPr lang="en-US" sz="1800" dirty="0" err="1">
                <a:solidFill>
                  <a:srgbClr val="073763"/>
                </a:solidFill>
              </a:rPr>
              <a:t>atributos</a:t>
            </a:r>
            <a:r>
              <a:rPr lang="en-US" sz="1800" dirty="0">
                <a:solidFill>
                  <a:srgbClr val="073763"/>
                </a:solidFill>
              </a:rPr>
              <a:t> que </a:t>
            </a:r>
            <a:r>
              <a:rPr lang="en-US" sz="1800" dirty="0" err="1">
                <a:solidFill>
                  <a:srgbClr val="073763"/>
                </a:solidFill>
              </a:rPr>
              <a:t>usamos</a:t>
            </a:r>
            <a:r>
              <a:rPr lang="en-US" sz="1800" dirty="0">
                <a:solidFill>
                  <a:srgbClr val="073763"/>
                </a:solidFill>
              </a:rPr>
              <a:t> </a:t>
            </a:r>
            <a:r>
              <a:rPr lang="en-US" sz="1800" dirty="0" err="1">
                <a:solidFill>
                  <a:srgbClr val="073763"/>
                </a:solidFill>
              </a:rPr>
              <a:t>em</a:t>
            </a:r>
            <a:r>
              <a:rPr lang="en-US" sz="1800" dirty="0">
                <a:solidFill>
                  <a:srgbClr val="073763"/>
                </a:solidFill>
              </a:rPr>
              <a:t> </a:t>
            </a:r>
            <a:r>
              <a:rPr lang="en-US" sz="1800" dirty="0" err="1">
                <a:solidFill>
                  <a:srgbClr val="073763"/>
                </a:solidFill>
              </a:rPr>
              <a:t>nossas</a:t>
            </a:r>
            <a:r>
              <a:rPr lang="en-US" sz="1800" dirty="0">
                <a:solidFill>
                  <a:srgbClr val="073763"/>
                </a:solidFill>
              </a:rPr>
              <a:t> </a:t>
            </a:r>
            <a:r>
              <a:rPr lang="en-US" sz="1800" dirty="0" err="1">
                <a:solidFill>
                  <a:srgbClr val="073763"/>
                </a:solidFill>
              </a:rPr>
              <a:t>aplicações</a:t>
            </a:r>
            <a:r>
              <a:rPr lang="en-US" sz="1800" dirty="0">
                <a:solidFill>
                  <a:srgbClr val="073763"/>
                </a:solidFill>
              </a:rPr>
              <a:t>. </a:t>
            </a:r>
            <a:r>
              <a:rPr lang="en-US" sz="1800" dirty="0" err="1">
                <a:solidFill>
                  <a:srgbClr val="073763"/>
                </a:solidFill>
              </a:rPr>
              <a:t>Normalmente</a:t>
            </a:r>
            <a:r>
              <a:rPr lang="en-US" sz="1800" dirty="0">
                <a:solidFill>
                  <a:srgbClr val="073763"/>
                </a:solidFill>
              </a:rPr>
              <a:t> </a:t>
            </a:r>
            <a:r>
              <a:rPr lang="en-US" sz="1800" dirty="0" err="1">
                <a:solidFill>
                  <a:srgbClr val="073763"/>
                </a:solidFill>
              </a:rPr>
              <a:t>armazenamos</a:t>
            </a:r>
            <a:r>
              <a:rPr lang="en-US" sz="1800" dirty="0">
                <a:solidFill>
                  <a:srgbClr val="073763"/>
                </a:solidFill>
              </a:rPr>
              <a:t> as </a:t>
            </a:r>
            <a:r>
              <a:rPr lang="en-US" sz="1800" dirty="0" err="1">
                <a:solidFill>
                  <a:srgbClr val="073763"/>
                </a:solidFill>
              </a:rPr>
              <a:t>informações</a:t>
            </a:r>
            <a:r>
              <a:rPr lang="en-US" sz="1800" dirty="0">
                <a:solidFill>
                  <a:srgbClr val="073763"/>
                </a:solidFill>
              </a:rPr>
              <a:t> do </a:t>
            </a:r>
            <a:r>
              <a:rPr lang="en-US" sz="1800" dirty="0" err="1">
                <a:solidFill>
                  <a:srgbClr val="073763"/>
                </a:solidFill>
              </a:rPr>
              <a:t>usuário</a:t>
            </a:r>
            <a:r>
              <a:rPr lang="en-US" sz="1800" dirty="0">
                <a:solidFill>
                  <a:srgbClr val="073763"/>
                </a:solidFill>
              </a:rPr>
              <a:t> </a:t>
            </a:r>
            <a:r>
              <a:rPr lang="en-US" sz="1800" dirty="0" err="1">
                <a:solidFill>
                  <a:srgbClr val="073763"/>
                </a:solidFill>
              </a:rPr>
              <a:t>autenticado</a:t>
            </a:r>
            <a:r>
              <a:rPr lang="en-US" sz="1800" dirty="0">
                <a:solidFill>
                  <a:srgbClr val="073763"/>
                </a:solidFill>
              </a:rPr>
              <a:t> </a:t>
            </a:r>
            <a:r>
              <a:rPr lang="en-US" sz="1800" dirty="0" err="1">
                <a:solidFill>
                  <a:srgbClr val="073763"/>
                </a:solidFill>
              </a:rPr>
              <a:t>na</a:t>
            </a:r>
            <a:r>
              <a:rPr lang="en-US" sz="1800" dirty="0">
                <a:solidFill>
                  <a:srgbClr val="073763"/>
                </a:solidFill>
              </a:rPr>
              <a:t> </a:t>
            </a:r>
            <a:r>
              <a:rPr lang="en-US" sz="1800" dirty="0" err="1">
                <a:solidFill>
                  <a:srgbClr val="073763"/>
                </a:solidFill>
              </a:rPr>
              <a:t>aplicação</a:t>
            </a:r>
            <a:endParaRPr lang="en-US" sz="1800" dirty="0">
              <a:solidFill>
                <a:srgbClr val="073763"/>
              </a:solidFill>
            </a:endParaRPr>
          </a:p>
        </p:txBody>
      </p:sp>
      <p:pic>
        <p:nvPicPr>
          <p:cNvPr id="3" name="Picture 3">
            <a:extLst>
              <a:ext uri="{FF2B5EF4-FFF2-40B4-BE49-F238E27FC236}">
                <a16:creationId xmlns:a16="http://schemas.microsoft.com/office/drawing/2014/main" id="{A1FAC5F8-8118-418C-A8BF-A9CF02020CEB}"/>
              </a:ext>
            </a:extLst>
          </p:cNvPr>
          <p:cNvPicPr>
            <a:picLocks noChangeAspect="1"/>
          </p:cNvPicPr>
          <p:nvPr/>
        </p:nvPicPr>
        <p:blipFill>
          <a:blip r:embed="rId4"/>
          <a:stretch>
            <a:fillRect/>
          </a:stretch>
        </p:blipFill>
        <p:spPr>
          <a:xfrm>
            <a:off x="654255" y="1722703"/>
            <a:ext cx="7923571" cy="1393564"/>
          </a:xfrm>
          <a:prstGeom prst="rect">
            <a:avLst/>
          </a:prstGeom>
        </p:spPr>
      </p:pic>
      <p:sp>
        <p:nvSpPr>
          <p:cNvPr id="5" name="TextBox 4">
            <a:extLst>
              <a:ext uri="{FF2B5EF4-FFF2-40B4-BE49-F238E27FC236}">
                <a16:creationId xmlns:a16="http://schemas.microsoft.com/office/drawing/2014/main" id="{24C67C47-6B30-4676-91EF-6F299E3A608E}"/>
              </a:ext>
            </a:extLst>
          </p:cNvPr>
          <p:cNvSpPr txBox="1"/>
          <p:nvPr/>
        </p:nvSpPr>
        <p:spPr>
          <a:xfrm>
            <a:off x="654255" y="3110559"/>
            <a:ext cx="799731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solidFill>
                  <a:srgbClr val="073763"/>
                </a:solidFill>
              </a:rPr>
              <a:t>Private claims: </a:t>
            </a:r>
            <a:r>
              <a:rPr lang="en-US" sz="1600" dirty="0" err="1">
                <a:solidFill>
                  <a:srgbClr val="073763"/>
                </a:solidFill>
              </a:rPr>
              <a:t>atributos</a:t>
            </a:r>
            <a:r>
              <a:rPr lang="en-US" sz="1600" dirty="0">
                <a:solidFill>
                  <a:srgbClr val="073763"/>
                </a:solidFill>
              </a:rPr>
              <a:t> </a:t>
            </a:r>
            <a:r>
              <a:rPr lang="en-US" sz="1600" dirty="0" err="1">
                <a:solidFill>
                  <a:srgbClr val="073763"/>
                </a:solidFill>
              </a:rPr>
              <a:t>definidos</a:t>
            </a:r>
            <a:r>
              <a:rPr lang="en-US" sz="1600" dirty="0">
                <a:solidFill>
                  <a:srgbClr val="073763"/>
                </a:solidFill>
              </a:rPr>
              <a:t> </a:t>
            </a:r>
            <a:r>
              <a:rPr lang="en-US" sz="1600" dirty="0" err="1">
                <a:solidFill>
                  <a:srgbClr val="073763"/>
                </a:solidFill>
              </a:rPr>
              <a:t>especialmente</a:t>
            </a:r>
            <a:r>
              <a:rPr lang="en-US" sz="1600" dirty="0">
                <a:solidFill>
                  <a:srgbClr val="073763"/>
                </a:solidFill>
              </a:rPr>
              <a:t> para </a:t>
            </a:r>
            <a:r>
              <a:rPr lang="en-US" sz="1600" dirty="0" err="1">
                <a:solidFill>
                  <a:srgbClr val="073763"/>
                </a:solidFill>
              </a:rPr>
              <a:t>compartilhar</a:t>
            </a:r>
            <a:r>
              <a:rPr lang="en-US" sz="1600" dirty="0">
                <a:solidFill>
                  <a:srgbClr val="073763"/>
                </a:solidFill>
              </a:rPr>
              <a:t> </a:t>
            </a:r>
            <a:r>
              <a:rPr lang="en-US" sz="1600" dirty="0" err="1">
                <a:solidFill>
                  <a:srgbClr val="073763"/>
                </a:solidFill>
              </a:rPr>
              <a:t>informações</a:t>
            </a:r>
            <a:r>
              <a:rPr lang="en-US" sz="1600" dirty="0">
                <a:solidFill>
                  <a:srgbClr val="073763"/>
                </a:solidFill>
              </a:rPr>
              <a:t> entre </a:t>
            </a:r>
            <a:r>
              <a:rPr lang="en-US" sz="1600" dirty="0" err="1">
                <a:solidFill>
                  <a:srgbClr val="073763"/>
                </a:solidFill>
              </a:rPr>
              <a:t>aplicações</a:t>
            </a:r>
            <a:r>
              <a:rPr lang="en-US" sz="1600" dirty="0">
                <a:solidFill>
                  <a:srgbClr val="073763"/>
                </a:solidFill>
              </a:rPr>
              <a:t>.</a:t>
            </a:r>
          </a:p>
        </p:txBody>
      </p:sp>
      <p:pic>
        <p:nvPicPr>
          <p:cNvPr id="6" name="Picture 6" descr="Text&#10;&#10;Description automatically generated">
            <a:extLst>
              <a:ext uri="{FF2B5EF4-FFF2-40B4-BE49-F238E27FC236}">
                <a16:creationId xmlns:a16="http://schemas.microsoft.com/office/drawing/2014/main" id="{264839BB-2C82-465C-956E-CC5BF791657C}"/>
              </a:ext>
            </a:extLst>
          </p:cNvPr>
          <p:cNvPicPr>
            <a:picLocks noChangeAspect="1"/>
          </p:cNvPicPr>
          <p:nvPr/>
        </p:nvPicPr>
        <p:blipFill>
          <a:blip r:embed="rId5"/>
          <a:stretch>
            <a:fillRect/>
          </a:stretch>
        </p:blipFill>
        <p:spPr>
          <a:xfrm>
            <a:off x="2010549" y="3515794"/>
            <a:ext cx="4264127" cy="1499288"/>
          </a:xfrm>
          <a:prstGeom prst="rect">
            <a:avLst/>
          </a:prstGeom>
        </p:spPr>
      </p:pic>
    </p:spTree>
    <p:extLst>
      <p:ext uri="{BB962C8B-B14F-4D97-AF65-F5344CB8AC3E}">
        <p14:creationId xmlns:p14="http://schemas.microsoft.com/office/powerpoint/2010/main" val="220089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
          <p:cNvSpPr txBox="1">
            <a:spLocks noGrp="1"/>
          </p:cNvSpPr>
          <p:nvPr>
            <p:ph type="subTitle" idx="1"/>
          </p:nvPr>
        </p:nvSpPr>
        <p:spPr>
          <a:xfrm>
            <a:off x="1200150" y="305700"/>
            <a:ext cx="7632150" cy="591300"/>
          </a:xfrm>
          <a:prstGeom prst="rect">
            <a:avLst/>
          </a:prstGeom>
          <a:noFill/>
          <a:ln>
            <a:noFill/>
          </a:ln>
        </p:spPr>
        <p:txBody>
          <a:bodyPr spcFirstLastPara="1" wrap="square" lIns="91425" tIns="91425" rIns="91425" bIns="91425" anchor="ctr" anchorCtr="0">
            <a:noAutofit/>
          </a:bodyPr>
          <a:lstStyle/>
          <a:p>
            <a:r>
              <a:rPr lang="en-US" b="1">
                <a:solidFill>
                  <a:srgbClr val="073763"/>
                </a:solidFill>
                <a:sym typeface="Century Gothic"/>
              </a:rPr>
              <a:t>Estrutura do JSON Web Token?</a:t>
            </a:r>
            <a:endParaRPr lang="en-US">
              <a:sym typeface="Century Gothic"/>
            </a:endParaRPr>
          </a:p>
          <a:p>
            <a:endParaRPr lang="en-US" b="1" dirty="0">
              <a:solidFill>
                <a:srgbClr val="073763"/>
              </a:solidFill>
            </a:endParaRPr>
          </a:p>
        </p:txBody>
      </p:sp>
      <p:pic>
        <p:nvPicPr>
          <p:cNvPr id="93" name="Google Shape;93;p3"/>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95" name="Google Shape;95;p3"/>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0960059-272E-491D-B4F6-57CB551E9F48}"/>
              </a:ext>
            </a:extLst>
          </p:cNvPr>
          <p:cNvSpPr txBox="1"/>
          <p:nvPr/>
        </p:nvSpPr>
        <p:spPr>
          <a:xfrm>
            <a:off x="755650" y="946150"/>
            <a:ext cx="8116887"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73763"/>
                </a:solidFill>
              </a:rPr>
              <a:t>Signature/</a:t>
            </a:r>
            <a:r>
              <a:rPr lang="en-US" b="1" dirty="0" err="1">
                <a:solidFill>
                  <a:srgbClr val="073763"/>
                </a:solidFill>
              </a:rPr>
              <a:t>Assinatura</a:t>
            </a:r>
            <a:endParaRPr lang="en-US" b="1" dirty="0">
              <a:solidFill>
                <a:srgbClr val="073763"/>
              </a:solidFill>
            </a:endParaRPr>
          </a:p>
          <a:p>
            <a:pPr algn="just"/>
            <a:r>
              <a:rPr lang="en-US" dirty="0">
                <a:solidFill>
                  <a:srgbClr val="073763"/>
                </a:solidFill>
              </a:rPr>
              <a:t>Para </a:t>
            </a:r>
            <a:r>
              <a:rPr lang="en-US" dirty="0" err="1">
                <a:solidFill>
                  <a:srgbClr val="073763"/>
                </a:solidFill>
              </a:rPr>
              <a:t>criar</a:t>
            </a:r>
            <a:r>
              <a:rPr lang="en-US" dirty="0">
                <a:solidFill>
                  <a:srgbClr val="073763"/>
                </a:solidFill>
              </a:rPr>
              <a:t> a </a:t>
            </a:r>
            <a:r>
              <a:rPr lang="en-US" dirty="0" err="1">
                <a:solidFill>
                  <a:srgbClr val="073763"/>
                </a:solidFill>
              </a:rPr>
              <a:t>parte</a:t>
            </a:r>
            <a:r>
              <a:rPr lang="en-US" dirty="0">
                <a:solidFill>
                  <a:srgbClr val="073763"/>
                </a:solidFill>
              </a:rPr>
              <a:t> da </a:t>
            </a:r>
            <a:r>
              <a:rPr lang="en-US" dirty="0" err="1">
                <a:solidFill>
                  <a:srgbClr val="073763"/>
                </a:solidFill>
              </a:rPr>
              <a:t>assinatura</a:t>
            </a:r>
            <a:r>
              <a:rPr lang="en-US" dirty="0">
                <a:solidFill>
                  <a:srgbClr val="073763"/>
                </a:solidFill>
              </a:rPr>
              <a:t>, </a:t>
            </a:r>
            <a:r>
              <a:rPr lang="en-US" dirty="0" err="1">
                <a:solidFill>
                  <a:srgbClr val="073763"/>
                </a:solidFill>
              </a:rPr>
              <a:t>você</a:t>
            </a:r>
            <a:r>
              <a:rPr lang="en-US" dirty="0">
                <a:solidFill>
                  <a:srgbClr val="073763"/>
                </a:solidFill>
              </a:rPr>
              <a:t> </a:t>
            </a:r>
            <a:r>
              <a:rPr lang="en-US" dirty="0" err="1">
                <a:solidFill>
                  <a:srgbClr val="073763"/>
                </a:solidFill>
              </a:rPr>
              <a:t>deve</a:t>
            </a:r>
            <a:r>
              <a:rPr lang="en-US" dirty="0">
                <a:solidFill>
                  <a:srgbClr val="073763"/>
                </a:solidFill>
              </a:rPr>
              <a:t> </a:t>
            </a:r>
            <a:r>
              <a:rPr lang="en-US" dirty="0" err="1">
                <a:solidFill>
                  <a:srgbClr val="073763"/>
                </a:solidFill>
              </a:rPr>
              <a:t>pegar</a:t>
            </a:r>
            <a:r>
              <a:rPr lang="en-US" dirty="0">
                <a:solidFill>
                  <a:srgbClr val="073763"/>
                </a:solidFill>
              </a:rPr>
              <a:t> o </a:t>
            </a:r>
            <a:r>
              <a:rPr lang="en-US" dirty="0" err="1">
                <a:solidFill>
                  <a:srgbClr val="073763"/>
                </a:solidFill>
              </a:rPr>
              <a:t>cabeçalho</a:t>
            </a:r>
            <a:r>
              <a:rPr lang="en-US" dirty="0">
                <a:solidFill>
                  <a:srgbClr val="073763"/>
                </a:solidFill>
              </a:rPr>
              <a:t> </a:t>
            </a:r>
            <a:r>
              <a:rPr lang="en-US" dirty="0" err="1">
                <a:solidFill>
                  <a:srgbClr val="073763"/>
                </a:solidFill>
              </a:rPr>
              <a:t>codificado</a:t>
            </a:r>
            <a:r>
              <a:rPr lang="en-US" dirty="0">
                <a:solidFill>
                  <a:srgbClr val="073763"/>
                </a:solidFill>
              </a:rPr>
              <a:t>, a carga </a:t>
            </a:r>
            <a:r>
              <a:rPr lang="en-US" dirty="0" err="1">
                <a:solidFill>
                  <a:srgbClr val="073763"/>
                </a:solidFill>
              </a:rPr>
              <a:t>útil</a:t>
            </a:r>
            <a:r>
              <a:rPr lang="en-US" dirty="0">
                <a:solidFill>
                  <a:srgbClr val="073763"/>
                </a:solidFill>
              </a:rPr>
              <a:t> </a:t>
            </a:r>
            <a:r>
              <a:rPr lang="en-US" dirty="0" err="1">
                <a:solidFill>
                  <a:srgbClr val="073763"/>
                </a:solidFill>
              </a:rPr>
              <a:t>codificada</a:t>
            </a:r>
            <a:r>
              <a:rPr lang="en-US" dirty="0">
                <a:solidFill>
                  <a:srgbClr val="073763"/>
                </a:solidFill>
              </a:rPr>
              <a:t>, um </a:t>
            </a:r>
            <a:r>
              <a:rPr lang="en-US" dirty="0" err="1">
                <a:solidFill>
                  <a:srgbClr val="073763"/>
                </a:solidFill>
              </a:rPr>
              <a:t>segredo</a:t>
            </a:r>
            <a:r>
              <a:rPr lang="en-US" dirty="0">
                <a:solidFill>
                  <a:srgbClr val="073763"/>
                </a:solidFill>
              </a:rPr>
              <a:t>, o </a:t>
            </a:r>
            <a:r>
              <a:rPr lang="en-US" dirty="0" err="1">
                <a:solidFill>
                  <a:srgbClr val="073763"/>
                </a:solidFill>
              </a:rPr>
              <a:t>algoritmo</a:t>
            </a:r>
            <a:r>
              <a:rPr lang="en-US" dirty="0">
                <a:solidFill>
                  <a:srgbClr val="073763"/>
                </a:solidFill>
              </a:rPr>
              <a:t> </a:t>
            </a:r>
            <a:r>
              <a:rPr lang="en-US" dirty="0" err="1">
                <a:solidFill>
                  <a:srgbClr val="073763"/>
                </a:solidFill>
              </a:rPr>
              <a:t>especificado</a:t>
            </a:r>
            <a:r>
              <a:rPr lang="en-US" dirty="0">
                <a:solidFill>
                  <a:srgbClr val="073763"/>
                </a:solidFill>
              </a:rPr>
              <a:t> no </a:t>
            </a:r>
            <a:r>
              <a:rPr lang="en-US" dirty="0" err="1">
                <a:solidFill>
                  <a:srgbClr val="073763"/>
                </a:solidFill>
              </a:rPr>
              <a:t>cabeçalho</a:t>
            </a:r>
            <a:r>
              <a:rPr lang="en-US" dirty="0">
                <a:solidFill>
                  <a:srgbClr val="073763"/>
                </a:solidFill>
              </a:rPr>
              <a:t> e </a:t>
            </a:r>
            <a:r>
              <a:rPr lang="en-US" dirty="0" err="1">
                <a:solidFill>
                  <a:srgbClr val="073763"/>
                </a:solidFill>
              </a:rPr>
              <a:t>assiná</a:t>
            </a:r>
            <a:r>
              <a:rPr lang="en-US" dirty="0">
                <a:solidFill>
                  <a:srgbClr val="073763"/>
                </a:solidFill>
              </a:rPr>
              <a:t>-lo.</a:t>
            </a:r>
          </a:p>
          <a:p>
            <a:r>
              <a:rPr lang="en-US" dirty="0">
                <a:solidFill>
                  <a:srgbClr val="073763"/>
                </a:solidFill>
              </a:rPr>
              <a:t>Por </a:t>
            </a:r>
            <a:r>
              <a:rPr lang="en-US" dirty="0" err="1">
                <a:solidFill>
                  <a:srgbClr val="073763"/>
                </a:solidFill>
              </a:rPr>
              <a:t>exemplo</a:t>
            </a:r>
            <a:r>
              <a:rPr lang="en-US" dirty="0">
                <a:solidFill>
                  <a:srgbClr val="073763"/>
                </a:solidFill>
              </a:rPr>
              <a:t>, se </a:t>
            </a:r>
            <a:r>
              <a:rPr lang="en-US" dirty="0" err="1">
                <a:solidFill>
                  <a:srgbClr val="073763"/>
                </a:solidFill>
              </a:rPr>
              <a:t>você</a:t>
            </a:r>
            <a:r>
              <a:rPr lang="en-US" dirty="0">
                <a:solidFill>
                  <a:srgbClr val="073763"/>
                </a:solidFill>
              </a:rPr>
              <a:t> </a:t>
            </a:r>
            <a:r>
              <a:rPr lang="en-US" dirty="0" err="1">
                <a:solidFill>
                  <a:srgbClr val="073763"/>
                </a:solidFill>
              </a:rPr>
              <a:t>deseja</a:t>
            </a:r>
            <a:r>
              <a:rPr lang="en-US" dirty="0">
                <a:solidFill>
                  <a:srgbClr val="073763"/>
                </a:solidFill>
              </a:rPr>
              <a:t> usar o </a:t>
            </a:r>
            <a:r>
              <a:rPr lang="en-US" dirty="0" err="1">
                <a:solidFill>
                  <a:srgbClr val="073763"/>
                </a:solidFill>
              </a:rPr>
              <a:t>algoritmo</a:t>
            </a:r>
            <a:r>
              <a:rPr lang="en-US" dirty="0">
                <a:solidFill>
                  <a:srgbClr val="073763"/>
                </a:solidFill>
              </a:rPr>
              <a:t> HMAC SHA256, a </a:t>
            </a:r>
            <a:r>
              <a:rPr lang="en-US" dirty="0" err="1">
                <a:solidFill>
                  <a:srgbClr val="073763"/>
                </a:solidFill>
              </a:rPr>
              <a:t>assinatura</a:t>
            </a:r>
            <a:r>
              <a:rPr lang="en-US" dirty="0">
                <a:solidFill>
                  <a:srgbClr val="073763"/>
                </a:solidFill>
              </a:rPr>
              <a:t> </a:t>
            </a:r>
            <a:r>
              <a:rPr lang="en-US" dirty="0" err="1">
                <a:solidFill>
                  <a:srgbClr val="073763"/>
                </a:solidFill>
              </a:rPr>
              <a:t>será</a:t>
            </a:r>
            <a:r>
              <a:rPr lang="en-US" dirty="0">
                <a:solidFill>
                  <a:srgbClr val="073763"/>
                </a:solidFill>
              </a:rPr>
              <a:t> </a:t>
            </a:r>
            <a:r>
              <a:rPr lang="en-US" dirty="0" err="1">
                <a:solidFill>
                  <a:srgbClr val="073763"/>
                </a:solidFill>
              </a:rPr>
              <a:t>criada</a:t>
            </a:r>
            <a:r>
              <a:rPr lang="en-US" dirty="0">
                <a:solidFill>
                  <a:srgbClr val="073763"/>
                </a:solidFill>
              </a:rPr>
              <a:t> da </a:t>
            </a:r>
            <a:r>
              <a:rPr lang="en-US" dirty="0" err="1">
                <a:solidFill>
                  <a:srgbClr val="073763"/>
                </a:solidFill>
              </a:rPr>
              <a:t>seguinte</a:t>
            </a:r>
            <a:r>
              <a:rPr lang="en-US" dirty="0">
                <a:solidFill>
                  <a:srgbClr val="073763"/>
                </a:solidFill>
              </a:rPr>
              <a:t> </a:t>
            </a:r>
            <a:r>
              <a:rPr lang="en-US" dirty="0" err="1">
                <a:solidFill>
                  <a:srgbClr val="073763"/>
                </a:solidFill>
              </a:rPr>
              <a:t>maneira</a:t>
            </a:r>
            <a:r>
              <a:rPr lang="en-US" dirty="0">
                <a:solidFill>
                  <a:srgbClr val="073763"/>
                </a:solidFill>
              </a:rPr>
              <a:t>:</a:t>
            </a:r>
          </a:p>
        </p:txBody>
      </p:sp>
      <p:pic>
        <p:nvPicPr>
          <p:cNvPr id="3" name="Picture 3" descr="A picture containing rectangle&#10;&#10;Description automatically generated">
            <a:extLst>
              <a:ext uri="{FF2B5EF4-FFF2-40B4-BE49-F238E27FC236}">
                <a16:creationId xmlns:a16="http://schemas.microsoft.com/office/drawing/2014/main" id="{A1BC6CDD-8B5A-49C1-8FC5-38D9614198E7}"/>
              </a:ext>
            </a:extLst>
          </p:cNvPr>
          <p:cNvPicPr>
            <a:picLocks noChangeAspect="1"/>
          </p:cNvPicPr>
          <p:nvPr/>
        </p:nvPicPr>
        <p:blipFill>
          <a:blip r:embed="rId4"/>
          <a:stretch>
            <a:fillRect/>
          </a:stretch>
        </p:blipFill>
        <p:spPr>
          <a:xfrm>
            <a:off x="1275665" y="2363113"/>
            <a:ext cx="7481119" cy="1665267"/>
          </a:xfrm>
          <a:prstGeom prst="rect">
            <a:avLst/>
          </a:prstGeom>
        </p:spPr>
      </p:pic>
    </p:spTree>
    <p:extLst>
      <p:ext uri="{BB962C8B-B14F-4D97-AF65-F5344CB8AC3E}">
        <p14:creationId xmlns:p14="http://schemas.microsoft.com/office/powerpoint/2010/main" val="4209216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
          <p:cNvSpPr txBox="1">
            <a:spLocks noGrp="1"/>
          </p:cNvSpPr>
          <p:nvPr>
            <p:ph type="subTitle" idx="1"/>
          </p:nvPr>
        </p:nvSpPr>
        <p:spPr>
          <a:xfrm>
            <a:off x="1200150" y="305700"/>
            <a:ext cx="7632150" cy="591300"/>
          </a:xfrm>
          <a:prstGeom prst="rect">
            <a:avLst/>
          </a:prstGeom>
          <a:noFill/>
          <a:ln>
            <a:noFill/>
          </a:ln>
        </p:spPr>
        <p:txBody>
          <a:bodyPr spcFirstLastPara="1" wrap="square" lIns="91425" tIns="91425" rIns="91425" bIns="91425" anchor="ctr" anchorCtr="0">
            <a:noAutofit/>
          </a:bodyPr>
          <a:lstStyle/>
          <a:p>
            <a:r>
              <a:rPr lang="en-US" b="1">
                <a:solidFill>
                  <a:srgbClr val="073763"/>
                </a:solidFill>
                <a:sym typeface="Century Gothic"/>
              </a:rPr>
              <a:t>Dicas JWT</a:t>
            </a:r>
            <a:endParaRPr lang="en-US"/>
          </a:p>
        </p:txBody>
      </p:sp>
      <p:pic>
        <p:nvPicPr>
          <p:cNvPr id="93" name="Google Shape;93;p3"/>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95" name="Google Shape;95;p3"/>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0960059-272E-491D-B4F6-57CB551E9F48}"/>
              </a:ext>
            </a:extLst>
          </p:cNvPr>
          <p:cNvSpPr txBox="1"/>
          <p:nvPr/>
        </p:nvSpPr>
        <p:spPr>
          <a:xfrm>
            <a:off x="755650" y="946150"/>
            <a:ext cx="811688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err="1">
                <a:solidFill>
                  <a:srgbClr val="073763"/>
                </a:solidFill>
              </a:rPr>
              <a:t>Embora</a:t>
            </a:r>
            <a:r>
              <a:rPr lang="en-US" sz="2800" dirty="0">
                <a:solidFill>
                  <a:srgbClr val="073763"/>
                </a:solidFill>
              </a:rPr>
              <a:t> o JWT </a:t>
            </a:r>
            <a:r>
              <a:rPr lang="en-US" sz="2800" dirty="0" err="1">
                <a:solidFill>
                  <a:srgbClr val="073763"/>
                </a:solidFill>
              </a:rPr>
              <a:t>seja</a:t>
            </a:r>
            <a:r>
              <a:rPr lang="en-US" sz="2800" dirty="0">
                <a:solidFill>
                  <a:srgbClr val="073763"/>
                </a:solidFill>
              </a:rPr>
              <a:t> </a:t>
            </a:r>
            <a:r>
              <a:rPr lang="en-US" sz="2800" dirty="0" err="1">
                <a:solidFill>
                  <a:srgbClr val="073763"/>
                </a:solidFill>
              </a:rPr>
              <a:t>codificada</a:t>
            </a:r>
            <a:r>
              <a:rPr lang="en-US" sz="2800" dirty="0">
                <a:solidFill>
                  <a:srgbClr val="073763"/>
                </a:solidFill>
              </a:rPr>
              <a:t>, </a:t>
            </a:r>
            <a:r>
              <a:rPr lang="en-US" sz="2800" dirty="0" err="1">
                <a:solidFill>
                  <a:srgbClr val="073763"/>
                </a:solidFill>
              </a:rPr>
              <a:t>porém</a:t>
            </a:r>
            <a:r>
              <a:rPr lang="en-US" sz="2800" dirty="0">
                <a:solidFill>
                  <a:srgbClr val="073763"/>
                </a:solidFill>
              </a:rPr>
              <a:t> vale </a:t>
            </a:r>
            <a:r>
              <a:rPr lang="en-US" sz="2800" dirty="0" err="1">
                <a:solidFill>
                  <a:srgbClr val="073763"/>
                </a:solidFill>
              </a:rPr>
              <a:t>resltar</a:t>
            </a:r>
            <a:r>
              <a:rPr lang="en-US" sz="2800" dirty="0">
                <a:solidFill>
                  <a:srgbClr val="073763"/>
                </a:solidFill>
              </a:rPr>
              <a:t> que para tokens assinados, essas informações, embora protegidas contra adulteração, podem ser lidas por qualquer pessoa. Não coloque informações secretas na carga útil ou nos elementos do cabeçalho de um JWT, a menos que esteja criptografado.</a:t>
            </a:r>
          </a:p>
        </p:txBody>
      </p:sp>
    </p:spTree>
    <p:extLst>
      <p:ext uri="{BB962C8B-B14F-4D97-AF65-F5344CB8AC3E}">
        <p14:creationId xmlns:p14="http://schemas.microsoft.com/office/powerpoint/2010/main" val="139911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
          <p:cNvSpPr txBox="1">
            <a:spLocks noGrp="1"/>
          </p:cNvSpPr>
          <p:nvPr>
            <p:ph type="subTitle" idx="1"/>
          </p:nvPr>
        </p:nvSpPr>
        <p:spPr>
          <a:xfrm>
            <a:off x="1200150" y="305700"/>
            <a:ext cx="763215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err="1">
                <a:solidFill>
                  <a:srgbClr val="073763"/>
                </a:solidFill>
                <a:latin typeface="Century Gothic"/>
                <a:ea typeface="Century Gothic"/>
                <a:cs typeface="Century Gothic"/>
                <a:sym typeface="Century Gothic"/>
              </a:rPr>
              <a:t>Exemplos</a:t>
            </a:r>
            <a:endParaRPr sz="4000" b="1">
              <a:solidFill>
                <a:srgbClr val="073763"/>
              </a:solidFill>
              <a:latin typeface="Century Gothic"/>
              <a:ea typeface="Century Gothic"/>
              <a:cs typeface="Century Gothic"/>
              <a:sym typeface="Century Gothic"/>
            </a:endParaRPr>
          </a:p>
        </p:txBody>
      </p:sp>
      <p:pic>
        <p:nvPicPr>
          <p:cNvPr id="93" name="Google Shape;93;p3"/>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95" name="Google Shape;95;p3"/>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 name="Picture 2" descr="Graphical user interface, text, application, email&#10;&#10;Description automatically generated">
            <a:extLst>
              <a:ext uri="{FF2B5EF4-FFF2-40B4-BE49-F238E27FC236}">
                <a16:creationId xmlns:a16="http://schemas.microsoft.com/office/drawing/2014/main" id="{00A36E2E-2D4A-4BD6-9770-898B9F8048F6}"/>
              </a:ext>
            </a:extLst>
          </p:cNvPr>
          <p:cNvPicPr>
            <a:picLocks noChangeAspect="1"/>
          </p:cNvPicPr>
          <p:nvPr/>
        </p:nvPicPr>
        <p:blipFill>
          <a:blip r:embed="rId4"/>
          <a:stretch>
            <a:fillRect/>
          </a:stretch>
        </p:blipFill>
        <p:spPr>
          <a:xfrm>
            <a:off x="1059148" y="944924"/>
            <a:ext cx="7025703" cy="3892876"/>
          </a:xfrm>
          <a:prstGeom prst="rect">
            <a:avLst/>
          </a:prstGeom>
        </p:spPr>
      </p:pic>
    </p:spTree>
    <p:extLst>
      <p:ext uri="{BB962C8B-B14F-4D97-AF65-F5344CB8AC3E}">
        <p14:creationId xmlns:p14="http://schemas.microsoft.com/office/powerpoint/2010/main" val="115455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4"/>
        <p:cNvGrpSpPr/>
        <p:nvPr/>
      </p:nvGrpSpPr>
      <p:grpSpPr>
        <a:xfrm>
          <a:off x="0" y="0"/>
          <a:ext cx="0" cy="0"/>
          <a:chOff x="0" y="0"/>
          <a:chExt cx="0" cy="0"/>
        </a:xfrm>
      </p:grpSpPr>
      <p:sp>
        <p:nvSpPr>
          <p:cNvPr id="115" name="Google Shape;115;p4"/>
          <p:cNvSpPr txBox="1">
            <a:spLocks noGrp="1"/>
          </p:cNvSpPr>
          <p:nvPr>
            <p:ph type="subTitle" idx="1"/>
          </p:nvPr>
        </p:nvSpPr>
        <p:spPr>
          <a:xfrm>
            <a:off x="1109702" y="305700"/>
            <a:ext cx="6924596"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Requisitos</a:t>
            </a:r>
            <a:endParaRPr sz="4000" b="1">
              <a:solidFill>
                <a:srgbClr val="073763"/>
              </a:solidFill>
              <a:latin typeface="Century Gothic"/>
              <a:ea typeface="Century Gothic"/>
              <a:cs typeface="Century Gothic"/>
              <a:sym typeface="Century Gothic"/>
            </a:endParaRPr>
          </a:p>
        </p:txBody>
      </p:sp>
      <p:pic>
        <p:nvPicPr>
          <p:cNvPr id="116" name="Google Shape;116;p4"/>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117" name="Google Shape;117;p4"/>
          <p:cNvSpPr txBox="1">
            <a:spLocks noGrp="1"/>
          </p:cNvSpPr>
          <p:nvPr>
            <p:ph type="subTitle" idx="1"/>
          </p:nvPr>
        </p:nvSpPr>
        <p:spPr>
          <a:xfrm>
            <a:off x="259073" y="959686"/>
            <a:ext cx="7860700" cy="4039814"/>
          </a:xfrm>
          <a:prstGeom prst="rect">
            <a:avLst/>
          </a:prstGeom>
          <a:noFill/>
          <a:ln>
            <a:noFill/>
          </a:ln>
        </p:spPr>
        <p:txBody>
          <a:bodyPr spcFirstLastPara="1" wrap="square" lIns="91425" tIns="91425" rIns="91425" bIns="91425" anchor="ctr" anchorCtr="0">
            <a:noAutofit/>
          </a:bodyPr>
          <a:lstStyle/>
          <a:p>
            <a:pPr lvl="0" indent="-381000" algn="l">
              <a:lnSpc>
                <a:spcPct val="150000"/>
              </a:lnSpc>
              <a:buClr>
                <a:srgbClr val="073763"/>
              </a:buClr>
              <a:buSzPts val="2400"/>
              <a:buFont typeface="Noto Sans Symbols"/>
              <a:buChar char="✔"/>
            </a:pPr>
            <a:r>
              <a:rPr lang="pt-BR" sz="1400" dirty="0">
                <a:solidFill>
                  <a:srgbClr val="073763"/>
                </a:solidFill>
                <a:latin typeface="Calibri"/>
                <a:cs typeface="Calibri"/>
                <a:sym typeface="Calibri"/>
              </a:rPr>
              <a:t>.NET SDK 5.0</a:t>
            </a:r>
          </a:p>
          <a:p>
            <a:pPr marL="76200" lvl="0" indent="0" algn="l">
              <a:lnSpc>
                <a:spcPct val="150000"/>
              </a:lnSpc>
              <a:buClr>
                <a:srgbClr val="073763"/>
              </a:buClr>
              <a:buSzPts val="2400"/>
            </a:pPr>
            <a:r>
              <a:rPr lang="pt-BR" sz="1400" dirty="0">
                <a:solidFill>
                  <a:srgbClr val="073763"/>
                </a:solidFill>
                <a:latin typeface="Calibri"/>
                <a:cs typeface="Calibri"/>
                <a:sym typeface="Calibri"/>
                <a:hlinkClick r:id="rId4"/>
              </a:rPr>
              <a:t>https://dotnet.microsoft.com/download/dotnet/thank-you/sdk-5.0.400-windows-x64-installer</a:t>
            </a:r>
            <a:endParaRPr lang="pt-BR" sz="1400" dirty="0">
              <a:solidFill>
                <a:srgbClr val="073763"/>
              </a:solidFill>
              <a:latin typeface="Calibri"/>
              <a:cs typeface="Calibri"/>
              <a:sym typeface="Calibri"/>
            </a:endParaRPr>
          </a:p>
          <a:p>
            <a:pPr marL="76200" indent="0" algn="l">
              <a:lnSpc>
                <a:spcPct val="150000"/>
              </a:lnSpc>
              <a:buClr>
                <a:srgbClr val="073763"/>
              </a:buClr>
              <a:buSzPts val="2400"/>
            </a:pPr>
            <a:r>
              <a:rPr lang="pt-BR" sz="1400" dirty="0">
                <a:solidFill>
                  <a:srgbClr val="073763"/>
                </a:solidFill>
                <a:latin typeface="Calibri"/>
                <a:cs typeface="Calibri"/>
                <a:sym typeface="Calibri"/>
                <a:hlinkClick r:id="rId5"/>
              </a:rPr>
              <a:t>https://dotnet.microsoft.com/download/dotnet/thank-you/sdk-5.0.400-windows-x86-installer</a:t>
            </a:r>
            <a:endParaRPr lang="pt-BR" sz="1400" dirty="0">
              <a:solidFill>
                <a:srgbClr val="073763"/>
              </a:solidFill>
              <a:latin typeface="Calibri"/>
              <a:cs typeface="Calibri"/>
              <a:sym typeface="Calibri"/>
            </a:endParaRPr>
          </a:p>
          <a:p>
            <a:pPr marL="285750" indent="-381000" algn="l">
              <a:lnSpc>
                <a:spcPct val="150000"/>
              </a:lnSpc>
              <a:buFont typeface="Noto Sans Symbols,Sans-Serif"/>
              <a:buChar char="✔"/>
            </a:pPr>
            <a:r>
              <a:rPr lang="pt-BR" sz="1400" dirty="0">
                <a:solidFill>
                  <a:srgbClr val="073763"/>
                </a:solidFill>
                <a:ea typeface="Calibri"/>
              </a:rPr>
              <a:t>JWT – </a:t>
            </a:r>
            <a:r>
              <a:rPr lang="pt-BR" sz="1400" dirty="0" err="1">
                <a:solidFill>
                  <a:srgbClr val="073763"/>
                </a:solidFill>
                <a:ea typeface="Calibri"/>
              </a:rPr>
              <a:t>Package</a:t>
            </a:r>
            <a:r>
              <a:rPr lang="pt-BR" sz="1400" dirty="0">
                <a:solidFill>
                  <a:srgbClr val="073763"/>
                </a:solidFill>
                <a:ea typeface="Calibri"/>
              </a:rPr>
              <a:t> para autorização</a:t>
            </a:r>
            <a:endParaRPr lang="en-US" sz="1400" dirty="0">
              <a:ea typeface="Calibri"/>
            </a:endParaRPr>
          </a:p>
          <a:p>
            <a:pPr marL="76200" indent="0" algn="l">
              <a:lnSpc>
                <a:spcPct val="150000"/>
              </a:lnSpc>
            </a:pPr>
            <a:r>
              <a:rPr lang="pt-BR" sz="1400" dirty="0">
                <a:ea typeface="Calibri"/>
                <a:hlinkClick r:id="rId6"/>
              </a:rPr>
              <a:t>https://jwt.io/</a:t>
            </a:r>
            <a:endParaRPr lang="pt-BR" sz="1400" dirty="0">
              <a:ea typeface="Calibri"/>
            </a:endParaRPr>
          </a:p>
          <a:p>
            <a:pPr indent="-228600" algn="l"/>
            <a:r>
              <a:rPr lang="pt-BR" sz="1400" b="1" dirty="0" err="1">
                <a:ea typeface="Calibri"/>
              </a:rPr>
              <a:t>dotnet</a:t>
            </a:r>
            <a:r>
              <a:rPr lang="pt-BR" sz="1400" dirty="0">
                <a:ea typeface="Calibri"/>
              </a:rPr>
              <a:t> </a:t>
            </a:r>
            <a:r>
              <a:rPr lang="pt-BR" sz="1400" b="1" dirty="0" err="1">
                <a:ea typeface="Calibri"/>
              </a:rPr>
              <a:t>add</a:t>
            </a:r>
            <a:r>
              <a:rPr lang="pt-BR" sz="1400" dirty="0">
                <a:ea typeface="Calibri"/>
              </a:rPr>
              <a:t> </a:t>
            </a:r>
            <a:r>
              <a:rPr lang="pt-BR" sz="1400" b="1" dirty="0" err="1">
                <a:ea typeface="Calibri"/>
              </a:rPr>
              <a:t>package</a:t>
            </a:r>
            <a:r>
              <a:rPr lang="pt-BR" sz="1400" dirty="0">
                <a:ea typeface="Calibri"/>
              </a:rPr>
              <a:t> </a:t>
            </a:r>
            <a:r>
              <a:rPr lang="pt-BR" sz="1400" dirty="0" err="1">
                <a:ea typeface="Calibri"/>
              </a:rPr>
              <a:t>System.IdentityModel.Tokens.Jwt</a:t>
            </a:r>
            <a:r>
              <a:rPr lang="pt-BR" sz="1400" dirty="0">
                <a:ea typeface="Calibri"/>
              </a:rPr>
              <a:t> --</a:t>
            </a:r>
            <a:r>
              <a:rPr lang="pt-BR" sz="1400" dirty="0" err="1">
                <a:ea typeface="Calibri"/>
              </a:rPr>
              <a:t>version</a:t>
            </a:r>
            <a:r>
              <a:rPr lang="pt-BR" sz="1400" dirty="0">
                <a:ea typeface="Calibri"/>
              </a:rPr>
              <a:t> 6.12.2</a:t>
            </a:r>
            <a:endParaRPr lang="en-US" sz="1400" dirty="0">
              <a:ea typeface="Calibri"/>
            </a:endParaRPr>
          </a:p>
          <a:p>
            <a:pPr indent="-228600" algn="l"/>
            <a:r>
              <a:rPr lang="pt-BR" sz="1400" b="1" dirty="0" err="1">
                <a:ea typeface="Calibri"/>
              </a:rPr>
              <a:t>dotnet</a:t>
            </a:r>
            <a:r>
              <a:rPr lang="pt-BR" sz="1400" dirty="0">
                <a:ea typeface="Calibri"/>
              </a:rPr>
              <a:t> </a:t>
            </a:r>
            <a:r>
              <a:rPr lang="pt-BR" sz="1400" b="1" dirty="0" err="1">
                <a:ea typeface="Calibri"/>
              </a:rPr>
              <a:t>add</a:t>
            </a:r>
            <a:r>
              <a:rPr lang="pt-BR" sz="1400" dirty="0">
                <a:ea typeface="Calibri"/>
              </a:rPr>
              <a:t> </a:t>
            </a:r>
            <a:r>
              <a:rPr lang="pt-BR" sz="1400" b="1" dirty="0" err="1">
                <a:ea typeface="Calibri"/>
              </a:rPr>
              <a:t>package</a:t>
            </a:r>
            <a:r>
              <a:rPr lang="pt-BR" sz="1400" dirty="0">
                <a:ea typeface="Calibri"/>
              </a:rPr>
              <a:t> </a:t>
            </a:r>
            <a:r>
              <a:rPr lang="pt-BR" sz="1400" dirty="0" err="1">
                <a:ea typeface="Calibri"/>
              </a:rPr>
              <a:t>Microsoft.AspNetCore.Authentication</a:t>
            </a:r>
            <a:r>
              <a:rPr lang="pt-BR" sz="1400" dirty="0">
                <a:ea typeface="Calibri"/>
              </a:rPr>
              <a:t> </a:t>
            </a:r>
          </a:p>
          <a:p>
            <a:pPr indent="-228600" algn="l"/>
            <a:r>
              <a:rPr lang="pt-BR" sz="1400" b="1" dirty="0" err="1">
                <a:ea typeface="Calibri"/>
              </a:rPr>
              <a:t>dotnet</a:t>
            </a:r>
            <a:r>
              <a:rPr lang="pt-BR" sz="1400" dirty="0">
                <a:ea typeface="Calibri"/>
              </a:rPr>
              <a:t> </a:t>
            </a:r>
            <a:r>
              <a:rPr lang="pt-BR" sz="1400" b="1" dirty="0" err="1">
                <a:ea typeface="Calibri"/>
              </a:rPr>
              <a:t>add</a:t>
            </a:r>
            <a:r>
              <a:rPr lang="pt-BR" sz="1400" dirty="0">
                <a:ea typeface="Calibri"/>
              </a:rPr>
              <a:t> </a:t>
            </a:r>
            <a:r>
              <a:rPr lang="pt-BR" sz="1400" b="1" dirty="0" err="1">
                <a:ea typeface="Calibri"/>
              </a:rPr>
              <a:t>package</a:t>
            </a:r>
            <a:r>
              <a:rPr lang="pt-BR" sz="1400" dirty="0">
                <a:ea typeface="Calibri"/>
              </a:rPr>
              <a:t> </a:t>
            </a:r>
            <a:r>
              <a:rPr lang="pt-BR" sz="1400" dirty="0" err="1">
                <a:ea typeface="Calibri"/>
              </a:rPr>
              <a:t>Microsoft.AspNetCore.Authentication.JwtBearer</a:t>
            </a:r>
            <a:endParaRPr lang="pt-BR" sz="1400" dirty="0">
              <a:ea typeface="Calibri"/>
            </a:endParaRPr>
          </a:p>
          <a:p>
            <a:pPr indent="-381000" algn="l">
              <a:lnSpc>
                <a:spcPct val="150000"/>
              </a:lnSpc>
              <a:buClr>
                <a:srgbClr val="073763"/>
              </a:buClr>
              <a:buSzPts val="2400"/>
              <a:buFont typeface="Noto Sans Symbols"/>
              <a:buChar char="✔"/>
            </a:pPr>
            <a:r>
              <a:rPr lang="pt-BR" sz="1400" dirty="0" err="1">
                <a:solidFill>
                  <a:srgbClr val="073763"/>
                </a:solidFill>
                <a:latin typeface="Calibri"/>
                <a:ea typeface="Calibri"/>
                <a:cs typeface="Calibri"/>
                <a:sym typeface="Calibri"/>
              </a:rPr>
              <a:t>Postman</a:t>
            </a:r>
            <a:r>
              <a:rPr lang="pt-BR" sz="1400" dirty="0">
                <a:solidFill>
                  <a:srgbClr val="073763"/>
                </a:solidFill>
                <a:latin typeface="Calibri"/>
                <a:ea typeface="Calibri"/>
                <a:cs typeface="Calibri"/>
                <a:sym typeface="Calibri"/>
              </a:rPr>
              <a:t> –  Testar serviços Web API </a:t>
            </a:r>
            <a:endParaRPr lang="pt-BR" sz="1400" dirty="0">
              <a:solidFill>
                <a:srgbClr val="073763"/>
              </a:solidFill>
              <a:latin typeface="Calibri"/>
              <a:ea typeface="Calibri"/>
              <a:cs typeface="Calibri"/>
            </a:endParaRPr>
          </a:p>
          <a:p>
            <a:pPr marL="76200" lvl="0" indent="0" algn="l">
              <a:lnSpc>
                <a:spcPct val="150000"/>
              </a:lnSpc>
              <a:buClr>
                <a:srgbClr val="073763"/>
              </a:buClr>
              <a:buSzPts val="2400"/>
            </a:pPr>
            <a:r>
              <a:rPr lang="pt-BR" sz="1400" dirty="0">
                <a:hlinkClick r:id="rId7"/>
              </a:rPr>
              <a:t>https://dl.pstmn.io/download/latest/win64</a:t>
            </a:r>
            <a:endParaRPr lang="pt-BR" sz="1400" dirty="0"/>
          </a:p>
          <a:p>
            <a:pPr marL="76200" lvl="0" indent="0" algn="l">
              <a:lnSpc>
                <a:spcPct val="150000"/>
              </a:lnSpc>
              <a:buClr>
                <a:srgbClr val="073763"/>
              </a:buClr>
              <a:buSzPts val="2400"/>
            </a:pPr>
            <a:r>
              <a:rPr lang="pt-BR" sz="1400" dirty="0">
                <a:hlinkClick r:id="rId8"/>
              </a:rPr>
              <a:t>https://dl.pstmn.io/download/latest/win32</a:t>
            </a:r>
            <a:endParaRPr lang="pt-BR" sz="1400" dirty="0"/>
          </a:p>
          <a:p>
            <a:pPr marL="457200" lvl="0" indent="-381000" algn="l" rtl="0">
              <a:lnSpc>
                <a:spcPct val="150000"/>
              </a:lnSpc>
              <a:spcBef>
                <a:spcPts val="0"/>
              </a:spcBef>
              <a:spcAft>
                <a:spcPts val="0"/>
              </a:spcAft>
              <a:buClr>
                <a:srgbClr val="073763"/>
              </a:buClr>
              <a:buSzPts val="2400"/>
              <a:buFont typeface="Noto Sans Symbols"/>
              <a:buChar char="✔"/>
            </a:pPr>
            <a:r>
              <a:rPr lang="pt-BR" sz="1400" dirty="0" err="1">
                <a:solidFill>
                  <a:srgbClr val="073763"/>
                </a:solidFill>
                <a:latin typeface="Calibri"/>
                <a:ea typeface="Calibri"/>
                <a:cs typeface="Calibri"/>
                <a:sym typeface="Calibri"/>
              </a:rPr>
              <a:t>Bogus</a:t>
            </a:r>
            <a:r>
              <a:rPr lang="pt-BR" sz="1400" dirty="0">
                <a:solidFill>
                  <a:srgbClr val="073763"/>
                </a:solidFill>
                <a:latin typeface="Calibri"/>
                <a:ea typeface="Calibri"/>
                <a:cs typeface="Calibri"/>
                <a:sym typeface="Calibri"/>
              </a:rPr>
              <a:t> – Gerador de dados fake</a:t>
            </a:r>
          </a:p>
          <a:p>
            <a:pPr marL="76200" lvl="0" indent="0" algn="l">
              <a:lnSpc>
                <a:spcPct val="150000"/>
              </a:lnSpc>
              <a:buClr>
                <a:srgbClr val="073763"/>
              </a:buClr>
              <a:buSzPts val="2400"/>
            </a:pPr>
            <a:r>
              <a:rPr lang="pt-BR" sz="1400" dirty="0">
                <a:hlinkClick r:id="rId9"/>
              </a:rPr>
              <a:t>https://github.com/bchavez/Bogus</a:t>
            </a:r>
            <a:endParaRPr lang="pt-BR" sz="1400" dirty="0"/>
          </a:p>
          <a:p>
            <a:pPr lvl="0" indent="-228600" algn="l">
              <a:buClr>
                <a:srgbClr val="073763"/>
              </a:buClr>
              <a:buSzPts val="2400"/>
            </a:pPr>
            <a:r>
              <a:rPr lang="pt-BR" sz="1400" dirty="0">
                <a:solidFill>
                  <a:srgbClr val="073763"/>
                </a:solidFill>
                <a:latin typeface="Calibri"/>
                <a:ea typeface="Calibri"/>
                <a:cs typeface="Calibri"/>
                <a:sym typeface="Calibri"/>
              </a:rPr>
              <a:t>Comando do terminal: </a:t>
            </a:r>
            <a:r>
              <a:rPr lang="pt-BR" sz="1400" dirty="0" err="1">
                <a:solidFill>
                  <a:srgbClr val="073763"/>
                </a:solidFill>
                <a:latin typeface="Calibri"/>
                <a:ea typeface="Calibri"/>
                <a:cs typeface="Calibri"/>
                <a:sym typeface="Calibri"/>
              </a:rPr>
              <a:t>dotnet</a:t>
            </a:r>
            <a:r>
              <a:rPr lang="pt-BR" sz="1400" dirty="0">
                <a:solidFill>
                  <a:srgbClr val="073763"/>
                </a:solidFill>
                <a:latin typeface="Calibri"/>
                <a:ea typeface="Calibri"/>
                <a:cs typeface="Calibri"/>
                <a:sym typeface="Calibri"/>
              </a:rPr>
              <a:t> </a:t>
            </a:r>
            <a:r>
              <a:rPr lang="pt-BR" sz="1400" dirty="0" err="1">
                <a:solidFill>
                  <a:srgbClr val="073763"/>
                </a:solidFill>
                <a:latin typeface="Calibri"/>
                <a:ea typeface="Calibri"/>
                <a:cs typeface="Calibri"/>
                <a:sym typeface="Calibri"/>
              </a:rPr>
              <a:t>add</a:t>
            </a:r>
            <a:r>
              <a:rPr lang="pt-BR" sz="1400" dirty="0">
                <a:solidFill>
                  <a:srgbClr val="073763"/>
                </a:solidFill>
                <a:latin typeface="Calibri"/>
                <a:ea typeface="Calibri"/>
                <a:cs typeface="Calibri"/>
                <a:sym typeface="Calibri"/>
              </a:rPr>
              <a:t> </a:t>
            </a:r>
            <a:r>
              <a:rPr lang="pt-BR" sz="1400" dirty="0" err="1">
                <a:solidFill>
                  <a:srgbClr val="073763"/>
                </a:solidFill>
                <a:latin typeface="Calibri"/>
                <a:ea typeface="Calibri"/>
                <a:cs typeface="Calibri"/>
                <a:sym typeface="Calibri"/>
              </a:rPr>
              <a:t>package</a:t>
            </a:r>
            <a:r>
              <a:rPr lang="pt-BR" sz="1400" dirty="0">
                <a:solidFill>
                  <a:srgbClr val="073763"/>
                </a:solidFill>
                <a:latin typeface="Calibri"/>
                <a:ea typeface="Calibri"/>
                <a:cs typeface="Calibri"/>
                <a:sym typeface="Calibri"/>
              </a:rPr>
              <a:t> </a:t>
            </a:r>
            <a:r>
              <a:rPr lang="pt-BR" sz="1400" dirty="0" err="1">
                <a:solidFill>
                  <a:srgbClr val="073763"/>
                </a:solidFill>
                <a:latin typeface="Calibri"/>
                <a:ea typeface="Calibri"/>
                <a:cs typeface="Calibri"/>
                <a:sym typeface="Calibri"/>
              </a:rPr>
              <a:t>Bogus</a:t>
            </a:r>
            <a:r>
              <a:rPr lang="pt-BR" sz="1400" dirty="0">
                <a:solidFill>
                  <a:srgbClr val="073763"/>
                </a:solidFill>
                <a:latin typeface="Calibri"/>
                <a:ea typeface="Calibri"/>
                <a:cs typeface="Calibri"/>
                <a:sym typeface="Calibri"/>
              </a:rPr>
              <a:t> --</a:t>
            </a:r>
            <a:r>
              <a:rPr lang="pt-BR" sz="1400" dirty="0" err="1">
                <a:solidFill>
                  <a:srgbClr val="073763"/>
                </a:solidFill>
                <a:latin typeface="Calibri"/>
                <a:ea typeface="Calibri"/>
                <a:cs typeface="Calibri"/>
                <a:sym typeface="Calibri"/>
              </a:rPr>
              <a:t>version</a:t>
            </a:r>
            <a:r>
              <a:rPr lang="pt-BR" sz="1400" dirty="0">
                <a:solidFill>
                  <a:srgbClr val="073763"/>
                </a:solidFill>
                <a:latin typeface="Calibri"/>
                <a:ea typeface="Calibri"/>
                <a:cs typeface="Calibri"/>
                <a:sym typeface="Calibri"/>
              </a:rPr>
              <a:t> 33.0.2</a:t>
            </a:r>
            <a:endParaRPr lang="pt-BR" sz="1400" dirty="0">
              <a:solidFill>
                <a:srgbClr val="073763"/>
              </a:solidFill>
              <a:latin typeface="Calibri"/>
              <a:ea typeface="Calibri"/>
              <a:cs typeface="Calibri"/>
            </a:endParaRPr>
          </a:p>
          <a:p>
            <a:pPr indent="-228600" algn="l">
              <a:buClr>
                <a:srgbClr val="073763"/>
              </a:buClr>
              <a:buSzPts val="2400"/>
            </a:pPr>
            <a:endParaRPr lang="pt-BR" sz="1400" dirty="0">
              <a:solidFill>
                <a:srgbClr val="073763"/>
              </a:solidFill>
              <a:latin typeface="Calibri"/>
              <a:ea typeface="Calibri"/>
              <a:cs typeface="Calibri"/>
            </a:endParaRPr>
          </a:p>
        </p:txBody>
      </p:sp>
      <p:sp>
        <p:nvSpPr>
          <p:cNvPr id="118" name="Google Shape;118;p4"/>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7">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7">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7">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Percurso</a:t>
            </a:r>
            <a:endParaRPr sz="4000" b="1">
              <a:solidFill>
                <a:srgbClr val="073763"/>
              </a:solidFill>
              <a:latin typeface="Century Gothic"/>
              <a:ea typeface="Century Gothic"/>
              <a:cs typeface="Century Gothic"/>
              <a:sym typeface="Century Gothic"/>
            </a:endParaRPr>
          </a:p>
        </p:txBody>
      </p:sp>
      <p:pic>
        <p:nvPicPr>
          <p:cNvPr id="101" name="Google Shape;101;p17"/>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102" name="Google Shape;102;p17"/>
          <p:cNvSpPr txBox="1">
            <a:spLocks noGrp="1"/>
          </p:cNvSpPr>
          <p:nvPr>
            <p:ph type="subTitle" idx="1"/>
          </p:nvPr>
        </p:nvSpPr>
        <p:spPr>
          <a:xfrm>
            <a:off x="683576" y="1491625"/>
            <a:ext cx="1584300" cy="576000"/>
          </a:xfrm>
          <a:prstGeom prst="rect">
            <a:avLst/>
          </a:prstGeom>
          <a:solidFill>
            <a:srgbClr val="EF8600"/>
          </a:solidFill>
          <a:ln>
            <a:noFill/>
          </a:ln>
        </p:spPr>
        <p:txBody>
          <a:bodyPr spcFirstLastPara="1" wrap="square" lIns="91425" tIns="91425" rIns="91425" bIns="91425" anchor="ctr" anchorCtr="0">
            <a:noAutofit/>
          </a:bodyPr>
          <a:lstStyle/>
          <a:p>
            <a:pPr marL="0" lvl="1" indent="0" algn="ctr" rtl="0">
              <a:lnSpc>
                <a:spcPct val="100000"/>
              </a:lnSpc>
              <a:spcBef>
                <a:spcPts val="0"/>
              </a:spcBef>
              <a:spcAft>
                <a:spcPts val="0"/>
              </a:spcAft>
              <a:buClr>
                <a:schemeClr val="dk1"/>
              </a:buClr>
              <a:buSzPts val="1100"/>
              <a:buNone/>
            </a:pPr>
            <a:r>
              <a:rPr lang="en-US" b="1" dirty="0">
                <a:solidFill>
                  <a:schemeClr val="lt1"/>
                </a:solidFill>
                <a:latin typeface="Proxima Nova"/>
                <a:ea typeface="Proxima Nova"/>
                <a:cs typeface="Proxima Nova"/>
                <a:sym typeface="Proxima Nova"/>
              </a:rPr>
              <a:t>Etapa 1</a:t>
            </a:r>
            <a:endParaRPr dirty="0"/>
          </a:p>
        </p:txBody>
      </p:sp>
      <p:sp>
        <p:nvSpPr>
          <p:cNvPr id="103" name="Google Shape;103;p17"/>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7"/>
          <p:cNvSpPr/>
          <p:nvPr/>
        </p:nvSpPr>
        <p:spPr>
          <a:xfrm>
            <a:off x="2267753" y="1548825"/>
            <a:ext cx="5578389" cy="461624"/>
          </a:xfrm>
          <a:prstGeom prst="rect">
            <a:avLst/>
          </a:prstGeom>
          <a:noFill/>
          <a:ln>
            <a:noFill/>
          </a:ln>
        </p:spPr>
        <p:txBody>
          <a:bodyPr spcFirstLastPara="1" wrap="square" lIns="91425" tIns="45700" rIns="91425" bIns="45700" anchor="t" anchorCtr="0">
            <a:spAutoFit/>
          </a:bodyPr>
          <a:lstStyle/>
          <a:p>
            <a:pPr marL="457200" indent="-457200">
              <a:buSzPts val="2400"/>
            </a:pPr>
            <a:r>
              <a:rPr lang="en-US" sz="2400" dirty="0" err="1">
                <a:solidFill>
                  <a:srgbClr val="073763"/>
                </a:solidFill>
                <a:latin typeface="Calibri"/>
                <a:ea typeface="Calibri"/>
                <a:cs typeface="Calibri"/>
                <a:sym typeface="Calibri"/>
              </a:rPr>
              <a:t>Alguns</a:t>
            </a:r>
            <a:r>
              <a:rPr lang="en-US" sz="2400" dirty="0">
                <a:solidFill>
                  <a:srgbClr val="073763"/>
                </a:solidFill>
                <a:latin typeface="Calibri"/>
                <a:ea typeface="Calibri"/>
                <a:cs typeface="Calibri"/>
                <a:sym typeface="Calibri"/>
              </a:rPr>
              <a:t> </a:t>
            </a:r>
            <a:r>
              <a:rPr lang="en-US" sz="2400" dirty="0" err="1">
                <a:solidFill>
                  <a:srgbClr val="073763"/>
                </a:solidFill>
                <a:latin typeface="Calibri"/>
                <a:ea typeface="Calibri"/>
                <a:cs typeface="Calibri"/>
                <a:sym typeface="Calibri"/>
              </a:rPr>
              <a:t>recursos</a:t>
            </a:r>
            <a:r>
              <a:rPr lang="en-US" sz="2400" dirty="0">
                <a:solidFill>
                  <a:srgbClr val="073763"/>
                </a:solidFill>
                <a:latin typeface="Calibri"/>
                <a:ea typeface="Calibri"/>
                <a:cs typeface="Calibri"/>
                <a:sym typeface="Calibri"/>
              </a:rPr>
              <a:t> do DONET CLI</a:t>
            </a:r>
            <a:endParaRPr sz="2400" b="0" i="0" u="none" strike="noStrike" cap="none" dirty="0">
              <a:solidFill>
                <a:srgbClr val="073763"/>
              </a:solidFill>
              <a:latin typeface="Calibri"/>
              <a:ea typeface="Calibri"/>
              <a:cs typeface="Calibri"/>
              <a:sym typeface="Calibri"/>
            </a:endParaRPr>
          </a:p>
        </p:txBody>
      </p:sp>
      <p:sp>
        <p:nvSpPr>
          <p:cNvPr id="105" name="Google Shape;105;p17"/>
          <p:cNvSpPr txBox="1"/>
          <p:nvPr/>
        </p:nvSpPr>
        <p:spPr>
          <a:xfrm>
            <a:off x="683576" y="2283725"/>
            <a:ext cx="1584300" cy="576000"/>
          </a:xfrm>
          <a:prstGeom prst="rect">
            <a:avLst/>
          </a:prstGeom>
          <a:solidFill>
            <a:srgbClr val="EF860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chemeClr val="dk1"/>
              </a:buClr>
              <a:buSzPts val="1100"/>
              <a:buFont typeface="Arial"/>
              <a:buNone/>
            </a:pPr>
            <a:r>
              <a:rPr lang="en-US" sz="2800" b="1" dirty="0">
                <a:solidFill>
                  <a:schemeClr val="lt1"/>
                </a:solidFill>
                <a:latin typeface="Proxima Nova"/>
                <a:ea typeface="Proxima Nova"/>
                <a:cs typeface="Proxima Nova"/>
                <a:sym typeface="Proxima Nova"/>
              </a:rPr>
              <a:t>Etapa</a:t>
            </a:r>
            <a:r>
              <a:rPr lang="en-US" sz="2800" b="1" i="0" u="none" strike="noStrike" cap="none" dirty="0">
                <a:solidFill>
                  <a:schemeClr val="lt1"/>
                </a:solidFill>
                <a:latin typeface="Proxima Nova"/>
                <a:ea typeface="Proxima Nova"/>
                <a:cs typeface="Proxima Nova"/>
                <a:sym typeface="Proxima Nova"/>
              </a:rPr>
              <a:t> 2</a:t>
            </a:r>
            <a:endParaRPr sz="1400" b="0" i="0" u="none" strike="noStrike" cap="none" dirty="0">
              <a:solidFill>
                <a:srgbClr val="000000"/>
              </a:solidFill>
              <a:latin typeface="Arial"/>
              <a:ea typeface="Arial"/>
              <a:cs typeface="Arial"/>
              <a:sym typeface="Arial"/>
            </a:endParaRPr>
          </a:p>
        </p:txBody>
      </p:sp>
      <p:sp>
        <p:nvSpPr>
          <p:cNvPr id="107" name="Google Shape;107;p17"/>
          <p:cNvSpPr txBox="1"/>
          <p:nvPr/>
        </p:nvSpPr>
        <p:spPr>
          <a:xfrm>
            <a:off x="683576" y="3075800"/>
            <a:ext cx="1584300" cy="576000"/>
          </a:xfrm>
          <a:prstGeom prst="rect">
            <a:avLst/>
          </a:prstGeom>
          <a:solidFill>
            <a:srgbClr val="EF860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chemeClr val="dk1"/>
              </a:buClr>
              <a:buSzPts val="1100"/>
              <a:buFont typeface="Arial"/>
              <a:buNone/>
            </a:pPr>
            <a:r>
              <a:rPr lang="en-US" sz="2800" b="1" dirty="0">
                <a:solidFill>
                  <a:schemeClr val="lt1"/>
                </a:solidFill>
                <a:latin typeface="Proxima Nova"/>
                <a:ea typeface="Proxima Nova"/>
                <a:cs typeface="Proxima Nova"/>
                <a:sym typeface="Proxima Nova"/>
              </a:rPr>
              <a:t>Etapa </a:t>
            </a:r>
            <a:r>
              <a:rPr lang="en-US" sz="2800" b="1" i="0" u="none" strike="noStrike" cap="none" dirty="0">
                <a:solidFill>
                  <a:schemeClr val="lt1"/>
                </a:solidFill>
                <a:latin typeface="Proxima Nova"/>
                <a:ea typeface="Proxima Nova"/>
                <a:cs typeface="Proxima Nova"/>
                <a:sym typeface="Proxima Nova"/>
              </a:rPr>
              <a:t>3</a:t>
            </a:r>
            <a:endParaRPr sz="1400" b="0" i="0" u="none" strike="noStrike" cap="none" dirty="0">
              <a:solidFill>
                <a:srgbClr val="000000"/>
              </a:solidFill>
              <a:latin typeface="Arial"/>
              <a:ea typeface="Arial"/>
              <a:cs typeface="Arial"/>
              <a:sym typeface="Arial"/>
            </a:endParaRPr>
          </a:p>
        </p:txBody>
      </p:sp>
      <p:sp>
        <p:nvSpPr>
          <p:cNvPr id="108" name="Google Shape;108;p17"/>
          <p:cNvSpPr/>
          <p:nvPr/>
        </p:nvSpPr>
        <p:spPr>
          <a:xfrm>
            <a:off x="2267753" y="3133000"/>
            <a:ext cx="5509449" cy="461624"/>
          </a:xfrm>
          <a:prstGeom prst="rect">
            <a:avLst/>
          </a:prstGeom>
          <a:noFill/>
          <a:ln>
            <a:noFill/>
          </a:ln>
        </p:spPr>
        <p:txBody>
          <a:bodyPr spcFirstLastPara="1" wrap="square" lIns="91425" tIns="45700" rIns="91425" bIns="45700" anchor="t" anchorCtr="0">
            <a:spAutoFit/>
          </a:bodyPr>
          <a:lstStyle/>
          <a:p>
            <a:pPr marL="457200" indent="-457200">
              <a:buSzPts val="2400"/>
            </a:pPr>
            <a:r>
              <a:rPr lang="en-US" sz="2400" dirty="0" err="1">
                <a:solidFill>
                  <a:srgbClr val="073763"/>
                </a:solidFill>
                <a:latin typeface="Calibri"/>
                <a:ea typeface="Calibri"/>
                <a:cs typeface="Calibri"/>
                <a:sym typeface="Calibri"/>
              </a:rPr>
              <a:t>Criando</a:t>
            </a:r>
            <a:r>
              <a:rPr lang="en-US" sz="2400" dirty="0">
                <a:solidFill>
                  <a:srgbClr val="073763"/>
                </a:solidFill>
                <a:latin typeface="Calibri"/>
                <a:ea typeface="Calibri"/>
                <a:cs typeface="Calibri"/>
                <a:sym typeface="Calibri"/>
              </a:rPr>
              <a:t> </a:t>
            </a:r>
            <a:r>
              <a:rPr lang="en-US" sz="2400" dirty="0" err="1">
                <a:solidFill>
                  <a:srgbClr val="073763"/>
                </a:solidFill>
                <a:latin typeface="Calibri"/>
                <a:ea typeface="Calibri"/>
                <a:cs typeface="Calibri"/>
                <a:sym typeface="Calibri"/>
              </a:rPr>
              <a:t>sistemas</a:t>
            </a:r>
            <a:r>
              <a:rPr lang="en-US" sz="2400" dirty="0">
                <a:solidFill>
                  <a:srgbClr val="073763"/>
                </a:solidFill>
                <a:latin typeface="Calibri"/>
                <a:ea typeface="Calibri"/>
                <a:cs typeface="Calibri"/>
                <a:sym typeface="Calibri"/>
              </a:rPr>
              <a:t> de </a:t>
            </a:r>
            <a:r>
              <a:rPr lang="en-US" sz="2400" dirty="0" err="1">
                <a:solidFill>
                  <a:srgbClr val="073763"/>
                </a:solidFill>
                <a:latin typeface="Calibri"/>
                <a:ea typeface="Calibri"/>
                <a:cs typeface="Calibri"/>
                <a:sym typeface="Calibri"/>
              </a:rPr>
              <a:t>Autenticação</a:t>
            </a:r>
            <a:r>
              <a:rPr lang="en-US" sz="2400" dirty="0">
                <a:solidFill>
                  <a:srgbClr val="073763"/>
                </a:solidFill>
                <a:latin typeface="Calibri"/>
                <a:ea typeface="Calibri"/>
                <a:cs typeface="Calibri"/>
                <a:sym typeface="Calibri"/>
              </a:rPr>
              <a:t> JWT</a:t>
            </a:r>
            <a:endParaRPr sz="2400" b="0" i="0" u="none" strike="noStrike" cap="none" dirty="0">
              <a:solidFill>
                <a:srgbClr val="073763"/>
              </a:solidFill>
              <a:latin typeface="Calibri"/>
              <a:ea typeface="Calibri"/>
              <a:cs typeface="Calibri"/>
              <a:sym typeface="Calibri"/>
            </a:endParaRPr>
          </a:p>
        </p:txBody>
      </p:sp>
      <p:sp>
        <p:nvSpPr>
          <p:cNvPr id="110" name="Google Shape;110;p17"/>
          <p:cNvSpPr/>
          <p:nvPr/>
        </p:nvSpPr>
        <p:spPr>
          <a:xfrm>
            <a:off x="2323316" y="2282038"/>
            <a:ext cx="4270200" cy="4617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000000"/>
              </a:buClr>
              <a:buSzPts val="2400"/>
              <a:buFont typeface="Arial"/>
              <a:buNone/>
            </a:pPr>
            <a:r>
              <a:rPr lang="en-US" sz="2400" err="1">
                <a:solidFill>
                  <a:srgbClr val="073763"/>
                </a:solidFill>
                <a:latin typeface="Calibri"/>
                <a:ea typeface="Calibri"/>
                <a:cs typeface="Calibri"/>
                <a:sym typeface="Calibri"/>
              </a:rPr>
              <a:t>Acessando</a:t>
            </a:r>
            <a:r>
              <a:rPr lang="en-US" sz="2400">
                <a:solidFill>
                  <a:srgbClr val="073763"/>
                </a:solidFill>
                <a:latin typeface="Calibri"/>
                <a:ea typeface="Calibri"/>
                <a:cs typeface="Calibri"/>
                <a:sym typeface="Calibri"/>
              </a:rPr>
              <a:t> as </a:t>
            </a:r>
            <a:r>
              <a:rPr lang="en-US" sz="2400" err="1">
                <a:solidFill>
                  <a:srgbClr val="073763"/>
                </a:solidFill>
                <a:latin typeface="Calibri"/>
                <a:ea typeface="Calibri"/>
                <a:cs typeface="Calibri"/>
                <a:sym typeface="Calibri"/>
              </a:rPr>
              <a:t>Rotas</a:t>
            </a:r>
            <a:r>
              <a:rPr lang="en-US" sz="2400">
                <a:solidFill>
                  <a:srgbClr val="073763"/>
                </a:solidFill>
                <a:latin typeface="Calibri"/>
                <a:ea typeface="Calibri"/>
                <a:cs typeface="Calibri"/>
                <a:sym typeface="Calibri"/>
              </a:rPr>
              <a:t> via Postman </a:t>
            </a:r>
            <a:endParaRPr sz="2400" b="0" i="0" u="none" strike="noStrike" cap="none">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uild="p" animBg="1"/>
      <p:bldP spid="104" grpId="0"/>
      <p:bldP spid="105" grpId="0" animBg="1"/>
      <p:bldP spid="107" grpId="0" animBg="1"/>
      <p:bldP spid="108" grpId="0"/>
      <p:bldP spid="1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ctrTitle"/>
          </p:nvPr>
        </p:nvSpPr>
        <p:spPr>
          <a:xfrm>
            <a:off x="387900" y="3811550"/>
            <a:ext cx="8520600" cy="20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2000">
                <a:solidFill>
                  <a:srgbClr val="404040"/>
                </a:solidFill>
                <a:latin typeface="Century Gothic"/>
                <a:ea typeface="Century Gothic"/>
                <a:cs typeface="Century Gothic"/>
                <a:sym typeface="Century Gothic"/>
              </a:rPr>
              <a:t>[Nome do palestrante]</a:t>
            </a:r>
            <a:br>
              <a:rPr lang="en-US" sz="2000">
                <a:solidFill>
                  <a:srgbClr val="404040"/>
                </a:solidFill>
                <a:latin typeface="Century Gothic"/>
                <a:ea typeface="Century Gothic"/>
                <a:cs typeface="Century Gothic"/>
                <a:sym typeface="Century Gothic"/>
              </a:rPr>
            </a:br>
            <a:r>
              <a:rPr lang="en-US" sz="1500">
                <a:solidFill>
                  <a:srgbClr val="404040"/>
                </a:solidFill>
                <a:latin typeface="Century Gothic"/>
                <a:ea typeface="Century Gothic"/>
                <a:cs typeface="Century Gothic"/>
                <a:sym typeface="Century Gothic"/>
              </a:rPr>
              <a:t>[Posição]</a:t>
            </a:r>
            <a:endParaRPr sz="1500">
              <a:solidFill>
                <a:srgbClr val="404040"/>
              </a:solidFill>
              <a:latin typeface="Century Gothic"/>
              <a:ea typeface="Century Gothic"/>
              <a:cs typeface="Century Gothic"/>
              <a:sym typeface="Century Gothic"/>
            </a:endParaRPr>
          </a:p>
        </p:txBody>
      </p:sp>
      <p:sp>
        <p:nvSpPr>
          <p:cNvPr id="124" name="Google Shape;124;p5"/>
          <p:cNvSpPr txBox="1">
            <a:spLocks noGrp="1"/>
          </p:cNvSpPr>
          <p:nvPr>
            <p:ph type="ctrTitle"/>
          </p:nvPr>
        </p:nvSpPr>
        <p:spPr>
          <a:xfrm>
            <a:off x="311700" y="756825"/>
            <a:ext cx="8520600" cy="506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[Nome do curso]</a:t>
            </a:r>
            <a:endParaRPr sz="3600">
              <a:solidFill>
                <a:srgbClr val="F78321"/>
              </a:solidFill>
              <a:latin typeface="Century Gothic"/>
              <a:ea typeface="Century Gothic"/>
              <a:cs typeface="Century Gothic"/>
              <a:sym typeface="Century Gothic"/>
            </a:endParaRPr>
          </a:p>
        </p:txBody>
      </p:sp>
      <p:sp>
        <p:nvSpPr>
          <p:cNvPr id="125" name="Google Shape;125;p5"/>
          <p:cNvSpPr txBox="1">
            <a:spLocks noGrp="1"/>
          </p:cNvSpPr>
          <p:nvPr>
            <p:ph type="subTitle" idx="1"/>
          </p:nvPr>
        </p:nvSpPr>
        <p:spPr>
          <a:xfrm>
            <a:off x="311700" y="1828950"/>
            <a:ext cx="8520600" cy="13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6600" b="1">
                <a:solidFill>
                  <a:srgbClr val="404040"/>
                </a:solidFill>
                <a:latin typeface="Century Gothic"/>
                <a:ea typeface="Century Gothic"/>
                <a:cs typeface="Century Gothic"/>
                <a:sym typeface="Century Gothic"/>
              </a:rPr>
              <a:t>[Nome da aula]</a:t>
            </a:r>
            <a:endParaRPr sz="6600" b="1">
              <a:solidFill>
                <a:srgbClr val="404040"/>
              </a:solidFill>
              <a:latin typeface="Century Gothic"/>
              <a:ea typeface="Century Gothic"/>
              <a:cs typeface="Century Gothic"/>
              <a:sym typeface="Century Gothic"/>
            </a:endParaRPr>
          </a:p>
        </p:txBody>
      </p:sp>
      <p:sp>
        <p:nvSpPr>
          <p:cNvPr id="126" name="Google Shape;126;p5"/>
          <p:cNvSpPr/>
          <p:nvPr/>
        </p:nvSpPr>
        <p:spPr>
          <a:xfrm>
            <a:off x="465750" y="3872065"/>
            <a:ext cx="4476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5"/>
          <p:cNvSpPr/>
          <p:nvPr/>
        </p:nvSpPr>
        <p:spPr>
          <a:xfrm>
            <a:off x="0" y="57301"/>
            <a:ext cx="9144000" cy="5086050"/>
          </a:xfrm>
          <a:prstGeom prst="rect">
            <a:avLst/>
          </a:prstGeom>
          <a:solidFill>
            <a:srgbClr val="404040"/>
          </a:solidFill>
          <a:ln w="9525" cap="flat" cmpd="sng">
            <a:solidFill>
              <a:srgbClr val="40404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5"/>
          <p:cNvSpPr/>
          <p:nvPr/>
        </p:nvSpPr>
        <p:spPr>
          <a:xfrm>
            <a:off x="0" y="0"/>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9" name="Google Shape;129;p5"/>
          <p:cNvPicPr preferRelativeResize="0"/>
          <p:nvPr/>
        </p:nvPicPr>
        <p:blipFill rotWithShape="1">
          <a:blip r:embed="rId3">
            <a:alphaModFix/>
          </a:blip>
          <a:srcRect/>
          <a:stretch/>
        </p:blipFill>
        <p:spPr>
          <a:xfrm>
            <a:off x="311700" y="260014"/>
            <a:ext cx="1698849" cy="591371"/>
          </a:xfrm>
          <a:prstGeom prst="rect">
            <a:avLst/>
          </a:prstGeom>
          <a:noFill/>
          <a:ln>
            <a:noFill/>
          </a:ln>
        </p:spPr>
      </p:pic>
      <p:sp>
        <p:nvSpPr>
          <p:cNvPr id="130" name="Google Shape;130;p5"/>
          <p:cNvSpPr/>
          <p:nvPr/>
        </p:nvSpPr>
        <p:spPr>
          <a:xfrm>
            <a:off x="0" y="4839750"/>
            <a:ext cx="9144000" cy="30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1" name="Google Shape;131;p5"/>
          <p:cNvSpPr txBox="1"/>
          <p:nvPr/>
        </p:nvSpPr>
        <p:spPr>
          <a:xfrm>
            <a:off x="623400" y="1388564"/>
            <a:ext cx="8520600" cy="857908"/>
          </a:xfrm>
          <a:prstGeom prst="rect">
            <a:avLst/>
          </a:prstGeom>
          <a:noFill/>
          <a:ln>
            <a:noFill/>
          </a:ln>
        </p:spPr>
        <p:txBody>
          <a:bodyPr spcFirstLastPara="1" wrap="square" lIns="91425" tIns="91425" rIns="91425" bIns="91425" anchor="ctr" anchorCtr="0">
            <a:noAutofit/>
          </a:bodyPr>
          <a:lstStyle/>
          <a:p>
            <a:pPr>
              <a:buClr>
                <a:schemeClr val="dk1"/>
              </a:buClr>
              <a:buSzPts val="1100"/>
            </a:pPr>
            <a:r>
              <a:rPr lang="pt-BR" sz="5400" b="1">
                <a:solidFill>
                  <a:srgbClr val="FFFFFF"/>
                </a:solidFill>
                <a:latin typeface="Century Gothic"/>
                <a:ea typeface="Century Gothic"/>
                <a:cs typeface="Century Gothic"/>
                <a:sym typeface="Century Gothic"/>
              </a:rPr>
              <a:t>Etapa</a:t>
            </a:r>
            <a:r>
              <a:rPr lang="pt-BR" sz="5400" b="1" i="0" u="none" strike="noStrike" cap="none">
                <a:solidFill>
                  <a:srgbClr val="FFFFFF"/>
                </a:solidFill>
                <a:latin typeface="Century Gothic"/>
                <a:ea typeface="Century Gothic"/>
                <a:cs typeface="Century Gothic"/>
                <a:sym typeface="Century Gothic"/>
              </a:rPr>
              <a:t> 1: </a:t>
            </a:r>
            <a:r>
              <a:rPr lang="en-US" sz="5400">
                <a:solidFill>
                  <a:srgbClr val="FFFFFF"/>
                </a:solidFill>
                <a:ea typeface="Century Gothic"/>
                <a:sym typeface="Century Gothic"/>
              </a:rPr>
              <a:t>Alguns recursos do</a:t>
            </a:r>
            <a:r>
              <a:rPr lang="en-US" sz="5400" i="0" u="none" strike="noStrike" cap="none">
                <a:solidFill>
                  <a:srgbClr val="FFFFFF"/>
                </a:solidFill>
                <a:ea typeface="Century Gothic"/>
                <a:sym typeface="Century Gothic"/>
              </a:rPr>
              <a:t> DONET CLI</a:t>
            </a:r>
          </a:p>
        </p:txBody>
      </p:sp>
      <p:sp>
        <p:nvSpPr>
          <p:cNvPr id="132" name="Google Shape;132;p5"/>
          <p:cNvSpPr txBox="1"/>
          <p:nvPr/>
        </p:nvSpPr>
        <p:spPr>
          <a:xfrm>
            <a:off x="387900" y="3078410"/>
            <a:ext cx="8397542" cy="59513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pt-BR" sz="3600" b="0" i="0" u="none" strike="noStrike" cap="none" dirty="0">
                <a:solidFill>
                  <a:srgbClr val="F78321"/>
                </a:solidFill>
                <a:latin typeface="Century Gothic"/>
                <a:ea typeface="Century Gothic"/>
                <a:cs typeface="Century Gothic"/>
                <a:sym typeface="Century Gothic"/>
              </a:rPr>
              <a:t>Projeto </a:t>
            </a:r>
            <a:r>
              <a:rPr lang="pt-BR" sz="3600" b="0" i="0" u="none" strike="noStrike" cap="none" dirty="0" err="1">
                <a:solidFill>
                  <a:srgbClr val="F78321"/>
                </a:solidFill>
                <a:latin typeface="Century Gothic"/>
                <a:ea typeface="Century Gothic"/>
                <a:cs typeface="Century Gothic"/>
                <a:sym typeface="Century Gothic"/>
              </a:rPr>
              <a:t>everis</a:t>
            </a:r>
            <a:r>
              <a:rPr lang="pt-BR" sz="3600" b="0" i="0" u="none" strike="noStrike" cap="none" dirty="0">
                <a:solidFill>
                  <a:srgbClr val="F78321"/>
                </a:solidFill>
                <a:latin typeface="Century Gothic"/>
                <a:ea typeface="Century Gothic"/>
                <a:cs typeface="Century Gothic"/>
                <a:sym typeface="Century Gothic"/>
              </a:rPr>
              <a:t> - Explorando autenticação com JWT + </a:t>
            </a:r>
            <a:r>
              <a:rPr lang="pt-BR" sz="3600" b="0" i="0" u="none" strike="noStrike" cap="none" dirty="0" err="1">
                <a:solidFill>
                  <a:srgbClr val="F78321"/>
                </a:solidFill>
                <a:latin typeface="Century Gothic"/>
                <a:ea typeface="Century Gothic"/>
                <a:cs typeface="Century Gothic"/>
                <a:sym typeface="Century Gothic"/>
              </a:rPr>
              <a:t>Deploy</a:t>
            </a:r>
            <a:endParaRPr lang="pt-BR" sz="3600" b="0" i="0" u="none" strike="noStrike" cap="none" dirty="0">
              <a:solidFill>
                <a:srgbClr val="F7832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6"/>
        <p:cNvGrpSpPr/>
        <p:nvPr/>
      </p:nvGrpSpPr>
      <p:grpSpPr>
        <a:xfrm>
          <a:off x="0" y="0"/>
          <a:ext cx="0" cy="0"/>
          <a:chOff x="0" y="0"/>
          <a:chExt cx="0" cy="0"/>
        </a:xfrm>
      </p:grpSpPr>
      <p:sp>
        <p:nvSpPr>
          <p:cNvPr id="137" name="Google Shape;137;p18"/>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dirty="0" err="1">
                <a:solidFill>
                  <a:srgbClr val="073763"/>
                </a:solidFill>
                <a:latin typeface="Century Gothic"/>
                <a:ea typeface="Century Gothic"/>
                <a:cs typeface="Century Gothic"/>
                <a:sym typeface="Century Gothic"/>
              </a:rPr>
              <a:t>Comandos</a:t>
            </a:r>
            <a:endParaRPr sz="4000" b="1" dirty="0">
              <a:solidFill>
                <a:srgbClr val="073763"/>
              </a:solidFill>
              <a:latin typeface="Century Gothic"/>
              <a:ea typeface="Century Gothic"/>
              <a:cs typeface="Century Gothic"/>
              <a:sym typeface="Century Gothic"/>
            </a:endParaRPr>
          </a:p>
        </p:txBody>
      </p:sp>
      <p:pic>
        <p:nvPicPr>
          <p:cNvPr id="138" name="Google Shape;138;p18"/>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140" name="Google Shape;140;p18"/>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 name="Picture 19">
            <a:extLst>
              <a:ext uri="{FF2B5EF4-FFF2-40B4-BE49-F238E27FC236}">
                <a16:creationId xmlns:a16="http://schemas.microsoft.com/office/drawing/2014/main" id="{BF7EDED4-B1A4-41A4-ABB6-2F2852AB962E}"/>
              </a:ext>
            </a:extLst>
          </p:cNvPr>
          <p:cNvPicPr>
            <a:picLocks noChangeAspect="1"/>
          </p:cNvPicPr>
          <p:nvPr/>
        </p:nvPicPr>
        <p:blipFill>
          <a:blip r:embed="rId4"/>
          <a:stretch>
            <a:fillRect/>
          </a:stretch>
        </p:blipFill>
        <p:spPr>
          <a:xfrm>
            <a:off x="0" y="1007993"/>
            <a:ext cx="9144000" cy="4069724"/>
          </a:xfrm>
          <a:prstGeom prst="rect">
            <a:avLst/>
          </a:prstGeom>
        </p:spPr>
      </p:pic>
    </p:spTree>
    <p:extLst>
      <p:ext uri="{BB962C8B-B14F-4D97-AF65-F5344CB8AC3E}">
        <p14:creationId xmlns:p14="http://schemas.microsoft.com/office/powerpoint/2010/main" val="195707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6"/>
        <p:cNvGrpSpPr/>
        <p:nvPr/>
      </p:nvGrpSpPr>
      <p:grpSpPr>
        <a:xfrm>
          <a:off x="0" y="0"/>
          <a:ext cx="0" cy="0"/>
          <a:chOff x="0" y="0"/>
          <a:chExt cx="0" cy="0"/>
        </a:xfrm>
      </p:grpSpPr>
      <p:sp>
        <p:nvSpPr>
          <p:cNvPr id="137" name="Google Shape;137;p18"/>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Observações</a:t>
            </a:r>
            <a:endParaRPr sz="4000" b="1" dirty="0">
              <a:solidFill>
                <a:srgbClr val="073763"/>
              </a:solidFill>
              <a:latin typeface="Century Gothic"/>
              <a:ea typeface="Century Gothic"/>
              <a:cs typeface="Century Gothic"/>
              <a:sym typeface="Century Gothic"/>
            </a:endParaRPr>
          </a:p>
        </p:txBody>
      </p:sp>
      <p:pic>
        <p:nvPicPr>
          <p:cNvPr id="138" name="Google Shape;138;p18"/>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140" name="Google Shape;140;p18"/>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E956FE0-6FFE-432E-B69A-C652CCDB2885}"/>
              </a:ext>
            </a:extLst>
          </p:cNvPr>
          <p:cNvSpPr txBox="1"/>
          <p:nvPr/>
        </p:nvSpPr>
        <p:spPr>
          <a:xfrm>
            <a:off x="311699" y="1401288"/>
            <a:ext cx="6385983" cy="523220"/>
          </a:xfrm>
          <a:prstGeom prst="rect">
            <a:avLst/>
          </a:prstGeom>
          <a:noFill/>
        </p:spPr>
        <p:txBody>
          <a:bodyPr wrap="square" rtlCol="0">
            <a:spAutoFit/>
          </a:bodyPr>
          <a:lstStyle/>
          <a:p>
            <a:r>
              <a:rPr lang="pt-BR" dirty="0"/>
              <a:t>Esse comando vai criar um certificado seguro local para o projeto </a:t>
            </a:r>
            <a:r>
              <a:rPr lang="pt-BR" dirty="0" err="1"/>
              <a:t>localhost</a:t>
            </a:r>
            <a:br>
              <a:rPr lang="pt-BR" dirty="0"/>
            </a:br>
            <a:r>
              <a:rPr lang="pt-BR" b="1" dirty="0" err="1"/>
              <a:t>dotnet</a:t>
            </a:r>
            <a:r>
              <a:rPr lang="pt-BR" b="1" dirty="0"/>
              <a:t> </a:t>
            </a:r>
            <a:r>
              <a:rPr lang="pt-BR" b="1" dirty="0" err="1"/>
              <a:t>dev-certs</a:t>
            </a:r>
            <a:r>
              <a:rPr lang="pt-BR" b="1" dirty="0"/>
              <a:t> https --</a:t>
            </a:r>
            <a:r>
              <a:rPr lang="pt-BR" b="1" dirty="0" err="1"/>
              <a:t>trust</a:t>
            </a:r>
            <a:endParaRPr lang="pt-BR" b="1" dirty="0"/>
          </a:p>
        </p:txBody>
      </p:sp>
      <p:pic>
        <p:nvPicPr>
          <p:cNvPr id="4" name="Picture 3">
            <a:extLst>
              <a:ext uri="{FF2B5EF4-FFF2-40B4-BE49-F238E27FC236}">
                <a16:creationId xmlns:a16="http://schemas.microsoft.com/office/drawing/2014/main" id="{7C761DFF-CC5D-4660-B9DC-545B1AE6F9C8}"/>
              </a:ext>
            </a:extLst>
          </p:cNvPr>
          <p:cNvPicPr>
            <a:picLocks noChangeAspect="1"/>
          </p:cNvPicPr>
          <p:nvPr/>
        </p:nvPicPr>
        <p:blipFill>
          <a:blip r:embed="rId4"/>
          <a:stretch>
            <a:fillRect/>
          </a:stretch>
        </p:blipFill>
        <p:spPr>
          <a:xfrm>
            <a:off x="3360715" y="1741371"/>
            <a:ext cx="5058890" cy="3323651"/>
          </a:xfrm>
          <a:prstGeom prst="rect">
            <a:avLst/>
          </a:prstGeom>
        </p:spPr>
      </p:pic>
    </p:spTree>
    <p:extLst>
      <p:ext uri="{BB962C8B-B14F-4D97-AF65-F5344CB8AC3E}">
        <p14:creationId xmlns:p14="http://schemas.microsoft.com/office/powerpoint/2010/main" val="311183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ctrTitle"/>
          </p:nvPr>
        </p:nvSpPr>
        <p:spPr>
          <a:xfrm>
            <a:off x="387900" y="3811550"/>
            <a:ext cx="8520600" cy="20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2000">
                <a:solidFill>
                  <a:srgbClr val="404040"/>
                </a:solidFill>
                <a:latin typeface="Century Gothic"/>
                <a:ea typeface="Century Gothic"/>
                <a:cs typeface="Century Gothic"/>
                <a:sym typeface="Century Gothic"/>
              </a:rPr>
              <a:t>[Nome do palestrante]</a:t>
            </a:r>
            <a:br>
              <a:rPr lang="en-US" sz="2000">
                <a:solidFill>
                  <a:srgbClr val="404040"/>
                </a:solidFill>
                <a:latin typeface="Century Gothic"/>
                <a:ea typeface="Century Gothic"/>
                <a:cs typeface="Century Gothic"/>
                <a:sym typeface="Century Gothic"/>
              </a:rPr>
            </a:br>
            <a:r>
              <a:rPr lang="en-US" sz="1500">
                <a:solidFill>
                  <a:srgbClr val="404040"/>
                </a:solidFill>
                <a:latin typeface="Century Gothic"/>
                <a:ea typeface="Century Gothic"/>
                <a:cs typeface="Century Gothic"/>
                <a:sym typeface="Century Gothic"/>
              </a:rPr>
              <a:t>[Posição]</a:t>
            </a:r>
            <a:endParaRPr sz="1500">
              <a:solidFill>
                <a:srgbClr val="404040"/>
              </a:solidFill>
              <a:latin typeface="Century Gothic"/>
              <a:ea typeface="Century Gothic"/>
              <a:cs typeface="Century Gothic"/>
              <a:sym typeface="Century Gothic"/>
            </a:endParaRPr>
          </a:p>
        </p:txBody>
      </p:sp>
      <p:sp>
        <p:nvSpPr>
          <p:cNvPr id="124" name="Google Shape;124;p5"/>
          <p:cNvSpPr txBox="1">
            <a:spLocks noGrp="1"/>
          </p:cNvSpPr>
          <p:nvPr>
            <p:ph type="ctrTitle"/>
          </p:nvPr>
        </p:nvSpPr>
        <p:spPr>
          <a:xfrm>
            <a:off x="311700" y="756825"/>
            <a:ext cx="8520600" cy="506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[Nome do curso]</a:t>
            </a:r>
            <a:endParaRPr sz="3600">
              <a:solidFill>
                <a:srgbClr val="F78321"/>
              </a:solidFill>
              <a:latin typeface="Century Gothic"/>
              <a:ea typeface="Century Gothic"/>
              <a:cs typeface="Century Gothic"/>
              <a:sym typeface="Century Gothic"/>
            </a:endParaRPr>
          </a:p>
        </p:txBody>
      </p:sp>
      <p:sp>
        <p:nvSpPr>
          <p:cNvPr id="125" name="Google Shape;125;p5"/>
          <p:cNvSpPr txBox="1">
            <a:spLocks noGrp="1"/>
          </p:cNvSpPr>
          <p:nvPr>
            <p:ph type="subTitle" idx="1"/>
          </p:nvPr>
        </p:nvSpPr>
        <p:spPr>
          <a:xfrm>
            <a:off x="311700" y="1828950"/>
            <a:ext cx="8520600" cy="13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6600" b="1">
                <a:solidFill>
                  <a:srgbClr val="404040"/>
                </a:solidFill>
                <a:latin typeface="Century Gothic"/>
                <a:ea typeface="Century Gothic"/>
                <a:cs typeface="Century Gothic"/>
                <a:sym typeface="Century Gothic"/>
              </a:rPr>
              <a:t>[Nome da aula]</a:t>
            </a:r>
            <a:endParaRPr sz="6600" b="1">
              <a:solidFill>
                <a:srgbClr val="404040"/>
              </a:solidFill>
              <a:latin typeface="Century Gothic"/>
              <a:ea typeface="Century Gothic"/>
              <a:cs typeface="Century Gothic"/>
              <a:sym typeface="Century Gothic"/>
            </a:endParaRPr>
          </a:p>
        </p:txBody>
      </p:sp>
      <p:sp>
        <p:nvSpPr>
          <p:cNvPr id="126" name="Google Shape;126;p5"/>
          <p:cNvSpPr/>
          <p:nvPr/>
        </p:nvSpPr>
        <p:spPr>
          <a:xfrm>
            <a:off x="465750" y="3872065"/>
            <a:ext cx="4476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5"/>
          <p:cNvSpPr/>
          <p:nvPr/>
        </p:nvSpPr>
        <p:spPr>
          <a:xfrm>
            <a:off x="0" y="57301"/>
            <a:ext cx="9144000" cy="5086050"/>
          </a:xfrm>
          <a:prstGeom prst="rect">
            <a:avLst/>
          </a:prstGeom>
          <a:solidFill>
            <a:srgbClr val="404040"/>
          </a:solidFill>
          <a:ln w="9525" cap="flat" cmpd="sng">
            <a:solidFill>
              <a:srgbClr val="40404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5"/>
          <p:cNvSpPr/>
          <p:nvPr/>
        </p:nvSpPr>
        <p:spPr>
          <a:xfrm>
            <a:off x="0" y="0"/>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9" name="Google Shape;129;p5"/>
          <p:cNvPicPr preferRelativeResize="0"/>
          <p:nvPr/>
        </p:nvPicPr>
        <p:blipFill rotWithShape="1">
          <a:blip r:embed="rId3">
            <a:alphaModFix/>
          </a:blip>
          <a:srcRect/>
          <a:stretch/>
        </p:blipFill>
        <p:spPr>
          <a:xfrm>
            <a:off x="311700" y="260014"/>
            <a:ext cx="1698849" cy="591371"/>
          </a:xfrm>
          <a:prstGeom prst="rect">
            <a:avLst/>
          </a:prstGeom>
          <a:noFill/>
          <a:ln>
            <a:noFill/>
          </a:ln>
        </p:spPr>
      </p:pic>
      <p:sp>
        <p:nvSpPr>
          <p:cNvPr id="130" name="Google Shape;130;p5"/>
          <p:cNvSpPr/>
          <p:nvPr/>
        </p:nvSpPr>
        <p:spPr>
          <a:xfrm>
            <a:off x="0" y="4839750"/>
            <a:ext cx="9144000" cy="30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1" name="Google Shape;131;p5"/>
          <p:cNvSpPr txBox="1"/>
          <p:nvPr/>
        </p:nvSpPr>
        <p:spPr>
          <a:xfrm>
            <a:off x="467550" y="1448929"/>
            <a:ext cx="8520600" cy="857908"/>
          </a:xfrm>
          <a:prstGeom prst="rect">
            <a:avLst/>
          </a:prstGeom>
          <a:noFill/>
          <a:ln>
            <a:noFill/>
          </a:ln>
        </p:spPr>
        <p:txBody>
          <a:bodyPr spcFirstLastPara="1" wrap="square" lIns="91425" tIns="91425" rIns="91425" bIns="91425" anchor="ctr" anchorCtr="0">
            <a:noAutofit/>
          </a:bodyPr>
          <a:lstStyle/>
          <a:p>
            <a:pPr>
              <a:buSzPts val="1100"/>
            </a:pPr>
            <a:r>
              <a:rPr lang="pt-BR" sz="4400" b="1">
                <a:solidFill>
                  <a:srgbClr val="F5F5F5"/>
                </a:solidFill>
                <a:sym typeface="Century Gothic"/>
              </a:rPr>
              <a:t>Etapa 2: </a:t>
            </a:r>
            <a:r>
              <a:rPr lang="pt-BR" sz="4400">
                <a:solidFill>
                  <a:srgbClr val="F5F5F5"/>
                </a:solidFill>
                <a:sym typeface="Century Gothic"/>
              </a:rPr>
              <a:t>A</a:t>
            </a:r>
            <a:r>
              <a:rPr lang="en-US" sz="4400">
                <a:solidFill>
                  <a:srgbClr val="F5F5F5"/>
                </a:solidFill>
                <a:sym typeface="Century Gothic"/>
              </a:rPr>
              <a:t>cessando as Rotas via Postman</a:t>
            </a:r>
            <a:endParaRPr lang="en-US" sz="4400">
              <a:solidFill>
                <a:srgbClr val="F5F5F5"/>
              </a:solidFill>
            </a:endParaRPr>
          </a:p>
        </p:txBody>
      </p:sp>
      <p:sp>
        <p:nvSpPr>
          <p:cNvPr id="132" name="Google Shape;132;p5"/>
          <p:cNvSpPr txBox="1"/>
          <p:nvPr/>
        </p:nvSpPr>
        <p:spPr>
          <a:xfrm>
            <a:off x="311700" y="2934300"/>
            <a:ext cx="8397542" cy="59513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pt-BR" sz="3600" b="0" i="0" u="none" strike="noStrike" cap="none" dirty="0">
                <a:solidFill>
                  <a:srgbClr val="F78321"/>
                </a:solidFill>
                <a:latin typeface="Century Gothic"/>
                <a:ea typeface="Century Gothic"/>
                <a:cs typeface="Century Gothic"/>
                <a:sym typeface="Century Gothic"/>
              </a:rPr>
              <a:t>Projeto </a:t>
            </a:r>
            <a:r>
              <a:rPr lang="pt-BR" sz="3600" b="0" i="0" u="none" strike="noStrike" cap="none" dirty="0" err="1">
                <a:solidFill>
                  <a:srgbClr val="F78321"/>
                </a:solidFill>
                <a:latin typeface="Century Gothic"/>
                <a:ea typeface="Century Gothic"/>
                <a:cs typeface="Century Gothic"/>
                <a:sym typeface="Century Gothic"/>
              </a:rPr>
              <a:t>everis</a:t>
            </a:r>
            <a:r>
              <a:rPr lang="pt-BR" sz="3600" b="0" i="0" u="none" strike="noStrike" cap="none" dirty="0">
                <a:solidFill>
                  <a:srgbClr val="F78321"/>
                </a:solidFill>
                <a:latin typeface="Century Gothic"/>
                <a:ea typeface="Century Gothic"/>
                <a:cs typeface="Century Gothic"/>
                <a:sym typeface="Century Gothic"/>
              </a:rPr>
              <a:t> - Explorando autenticação com JWT + </a:t>
            </a:r>
            <a:r>
              <a:rPr lang="pt-BR" sz="3600" b="0" i="0" u="none" strike="noStrike" cap="none" dirty="0" err="1">
                <a:solidFill>
                  <a:srgbClr val="F78321"/>
                </a:solidFill>
                <a:latin typeface="Century Gothic"/>
                <a:ea typeface="Century Gothic"/>
                <a:cs typeface="Century Gothic"/>
                <a:sym typeface="Century Gothic"/>
              </a:rPr>
              <a:t>Deploy</a:t>
            </a:r>
            <a:endParaRPr lang="pt-BR" sz="3600" b="0" i="0" u="none" strike="noStrike" cap="none" dirty="0">
              <a:solidFill>
                <a:srgbClr val="F7832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579547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txBox="1">
            <a:spLocks noGrp="1"/>
          </p:cNvSpPr>
          <p:nvPr>
            <p:ph type="ctrTitle"/>
          </p:nvPr>
        </p:nvSpPr>
        <p:spPr>
          <a:xfrm>
            <a:off x="387900" y="3929365"/>
            <a:ext cx="8520600" cy="54336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2000">
                <a:solidFill>
                  <a:srgbClr val="92D050"/>
                </a:solidFill>
                <a:latin typeface="Century Gothic"/>
                <a:ea typeface="Century Gothic"/>
                <a:cs typeface="Century Gothic"/>
                <a:sym typeface="Century Gothic"/>
              </a:rPr>
              <a:t>{</a:t>
            </a:r>
            <a:r>
              <a:rPr lang="en-US" sz="2000">
                <a:solidFill>
                  <a:srgbClr val="404040"/>
                </a:solidFill>
                <a:latin typeface="Century Gothic"/>
                <a:ea typeface="Century Gothic"/>
                <a:cs typeface="Century Gothic"/>
                <a:sym typeface="Century Gothic"/>
              </a:rPr>
              <a:t>Thiago Almeida</a:t>
            </a:r>
            <a:r>
              <a:rPr lang="en-US" sz="2000">
                <a:solidFill>
                  <a:srgbClr val="92D050"/>
                </a:solidFill>
                <a:latin typeface="Century Gothic"/>
                <a:ea typeface="Century Gothic"/>
                <a:cs typeface="Century Gothic"/>
                <a:sym typeface="Century Gothic"/>
              </a:rPr>
              <a:t>}</a:t>
            </a:r>
            <a:br>
              <a:rPr lang="en-US" sz="2000">
                <a:solidFill>
                  <a:srgbClr val="404040"/>
                </a:solidFill>
                <a:latin typeface="Century Gothic"/>
                <a:ea typeface="Century Gothic"/>
                <a:cs typeface="Century Gothic"/>
                <a:sym typeface="Century Gothic"/>
              </a:rPr>
            </a:br>
            <a:r>
              <a:rPr lang="en-US" sz="1500">
                <a:solidFill>
                  <a:srgbClr val="404040"/>
                </a:solidFill>
                <a:latin typeface="Century Gothic"/>
                <a:ea typeface="Century Gothic"/>
                <a:cs typeface="Century Gothic"/>
                <a:sym typeface="Century Gothic"/>
              </a:rPr>
              <a:t>Developer – </a:t>
            </a:r>
            <a:r>
              <a:rPr lang="en-US" sz="1500" err="1">
                <a:solidFill>
                  <a:srgbClr val="404040"/>
                </a:solidFill>
                <a:latin typeface="Century Gothic"/>
                <a:ea typeface="Century Gothic"/>
                <a:cs typeface="Century Gothic"/>
                <a:sym typeface="Century Gothic"/>
              </a:rPr>
              <a:t>everis</a:t>
            </a:r>
            <a:endParaRPr sz="1500">
              <a:solidFill>
                <a:srgbClr val="92D050"/>
              </a:solidFill>
              <a:latin typeface="Century Gothic"/>
              <a:ea typeface="Century Gothic"/>
              <a:cs typeface="Century Gothic"/>
              <a:sym typeface="Century Gothic"/>
            </a:endParaRPr>
          </a:p>
        </p:txBody>
      </p:sp>
      <p:sp>
        <p:nvSpPr>
          <p:cNvPr id="75" name="Google Shape;75;p2"/>
          <p:cNvSpPr txBox="1">
            <a:spLocks noGrp="1"/>
          </p:cNvSpPr>
          <p:nvPr>
            <p:ph type="subTitle" idx="1"/>
          </p:nvPr>
        </p:nvSpPr>
        <p:spPr>
          <a:xfrm>
            <a:off x="311700" y="1828950"/>
            <a:ext cx="8520600" cy="101292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4000" b="0" i="0" u="none" strike="noStrike" cap="none" dirty="0">
                <a:solidFill>
                  <a:srgbClr val="F78321"/>
                </a:solidFill>
                <a:latin typeface="Century Gothic"/>
                <a:ea typeface="Century Gothic"/>
                <a:cs typeface="Century Gothic"/>
                <a:sym typeface="Century Gothic"/>
              </a:rPr>
              <a:t>Projeto </a:t>
            </a:r>
            <a:r>
              <a:rPr lang="pt-BR" sz="4000" b="0" i="0" u="none" strike="noStrike" cap="none" dirty="0" err="1">
                <a:solidFill>
                  <a:srgbClr val="F78321"/>
                </a:solidFill>
                <a:latin typeface="Century Gothic"/>
                <a:ea typeface="Century Gothic"/>
                <a:cs typeface="Century Gothic"/>
                <a:sym typeface="Century Gothic"/>
              </a:rPr>
              <a:t>everis</a:t>
            </a:r>
            <a:r>
              <a:rPr lang="pt-BR" sz="4000" b="0" i="0" u="none" strike="noStrike" cap="none" dirty="0">
                <a:solidFill>
                  <a:srgbClr val="F78321"/>
                </a:solidFill>
                <a:latin typeface="Century Gothic"/>
                <a:ea typeface="Century Gothic"/>
                <a:cs typeface="Century Gothic"/>
                <a:sym typeface="Century Gothic"/>
              </a:rPr>
              <a:t> - Explorando autenticação com JWT + </a:t>
            </a:r>
            <a:r>
              <a:rPr lang="pt-BR" sz="4000" b="0" i="0" u="none" strike="noStrike" cap="none" dirty="0" err="1">
                <a:solidFill>
                  <a:srgbClr val="F78321"/>
                </a:solidFill>
                <a:latin typeface="Century Gothic"/>
                <a:ea typeface="Century Gothic"/>
                <a:cs typeface="Century Gothic"/>
                <a:sym typeface="Century Gothic"/>
              </a:rPr>
              <a:t>Deploy</a:t>
            </a:r>
            <a:endParaRPr lang="pt-BR" sz="4000" b="0" i="0" u="none" strike="noStrike" cap="none" dirty="0">
              <a:solidFill>
                <a:srgbClr val="F78321"/>
              </a:solidFill>
              <a:latin typeface="Century Gothic"/>
              <a:ea typeface="Century Gothic"/>
              <a:cs typeface="Century Gothic"/>
              <a:sym typeface="Century Gothic"/>
            </a:endParaRPr>
          </a:p>
        </p:txBody>
      </p:sp>
      <p:sp>
        <p:nvSpPr>
          <p:cNvPr id="76" name="Google Shape;76;p2"/>
          <p:cNvSpPr/>
          <p:nvPr/>
        </p:nvSpPr>
        <p:spPr>
          <a:xfrm>
            <a:off x="465750" y="3872065"/>
            <a:ext cx="4476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0" y="4839750"/>
            <a:ext cx="9144000" cy="303600"/>
          </a:xfrm>
          <a:prstGeom prst="rect">
            <a:avLst/>
          </a:prstGeom>
          <a:solidFill>
            <a:srgbClr val="404040"/>
          </a:solidFill>
          <a:ln w="9525" cap="flat" cmpd="sng">
            <a:solidFill>
              <a:srgbClr val="40404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0" y="0"/>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9" name="Google Shape;79;p2"/>
          <p:cNvPicPr preferRelativeResize="0"/>
          <p:nvPr/>
        </p:nvPicPr>
        <p:blipFill rotWithShape="1">
          <a:blip r:embed="rId3">
            <a:alphaModFix/>
          </a:blip>
          <a:srcRect/>
          <a:stretch/>
        </p:blipFill>
        <p:spPr>
          <a:xfrm>
            <a:off x="311700" y="243014"/>
            <a:ext cx="1698849" cy="5913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ctrTitle"/>
          </p:nvPr>
        </p:nvSpPr>
        <p:spPr>
          <a:xfrm>
            <a:off x="387900" y="3811550"/>
            <a:ext cx="8520600" cy="20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2000">
                <a:solidFill>
                  <a:srgbClr val="404040"/>
                </a:solidFill>
                <a:latin typeface="Century Gothic"/>
                <a:ea typeface="Century Gothic"/>
                <a:cs typeface="Century Gothic"/>
                <a:sym typeface="Century Gothic"/>
              </a:rPr>
              <a:t>[Nome do palestrante]</a:t>
            </a:r>
            <a:br>
              <a:rPr lang="en-US" sz="2000">
                <a:solidFill>
                  <a:srgbClr val="404040"/>
                </a:solidFill>
                <a:latin typeface="Century Gothic"/>
                <a:ea typeface="Century Gothic"/>
                <a:cs typeface="Century Gothic"/>
                <a:sym typeface="Century Gothic"/>
              </a:rPr>
            </a:br>
            <a:r>
              <a:rPr lang="en-US" sz="1500">
                <a:solidFill>
                  <a:srgbClr val="404040"/>
                </a:solidFill>
                <a:latin typeface="Century Gothic"/>
                <a:ea typeface="Century Gothic"/>
                <a:cs typeface="Century Gothic"/>
                <a:sym typeface="Century Gothic"/>
              </a:rPr>
              <a:t>[Posição]</a:t>
            </a:r>
            <a:endParaRPr sz="1500">
              <a:solidFill>
                <a:srgbClr val="404040"/>
              </a:solidFill>
              <a:latin typeface="Century Gothic"/>
              <a:ea typeface="Century Gothic"/>
              <a:cs typeface="Century Gothic"/>
              <a:sym typeface="Century Gothic"/>
            </a:endParaRPr>
          </a:p>
        </p:txBody>
      </p:sp>
      <p:sp>
        <p:nvSpPr>
          <p:cNvPr id="124" name="Google Shape;124;p5"/>
          <p:cNvSpPr txBox="1">
            <a:spLocks noGrp="1"/>
          </p:cNvSpPr>
          <p:nvPr>
            <p:ph type="ctrTitle"/>
          </p:nvPr>
        </p:nvSpPr>
        <p:spPr>
          <a:xfrm>
            <a:off x="311700" y="756825"/>
            <a:ext cx="8520600" cy="506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[Nome do curso]</a:t>
            </a:r>
            <a:endParaRPr sz="3600">
              <a:solidFill>
                <a:srgbClr val="F78321"/>
              </a:solidFill>
              <a:latin typeface="Century Gothic"/>
              <a:ea typeface="Century Gothic"/>
              <a:cs typeface="Century Gothic"/>
              <a:sym typeface="Century Gothic"/>
            </a:endParaRPr>
          </a:p>
        </p:txBody>
      </p:sp>
      <p:sp>
        <p:nvSpPr>
          <p:cNvPr id="125" name="Google Shape;125;p5"/>
          <p:cNvSpPr txBox="1">
            <a:spLocks noGrp="1"/>
          </p:cNvSpPr>
          <p:nvPr>
            <p:ph type="subTitle" idx="1"/>
          </p:nvPr>
        </p:nvSpPr>
        <p:spPr>
          <a:xfrm>
            <a:off x="311700" y="1828950"/>
            <a:ext cx="8520600" cy="13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6600" b="1">
                <a:solidFill>
                  <a:srgbClr val="404040"/>
                </a:solidFill>
                <a:latin typeface="Century Gothic"/>
                <a:ea typeface="Century Gothic"/>
                <a:cs typeface="Century Gothic"/>
                <a:sym typeface="Century Gothic"/>
              </a:rPr>
              <a:t>[Nome da aula]</a:t>
            </a:r>
            <a:endParaRPr sz="6600" b="1">
              <a:solidFill>
                <a:srgbClr val="404040"/>
              </a:solidFill>
              <a:latin typeface="Century Gothic"/>
              <a:ea typeface="Century Gothic"/>
              <a:cs typeface="Century Gothic"/>
              <a:sym typeface="Century Gothic"/>
            </a:endParaRPr>
          </a:p>
        </p:txBody>
      </p:sp>
      <p:sp>
        <p:nvSpPr>
          <p:cNvPr id="126" name="Google Shape;126;p5"/>
          <p:cNvSpPr/>
          <p:nvPr/>
        </p:nvSpPr>
        <p:spPr>
          <a:xfrm>
            <a:off x="465750" y="3872065"/>
            <a:ext cx="4476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5"/>
          <p:cNvSpPr/>
          <p:nvPr/>
        </p:nvSpPr>
        <p:spPr>
          <a:xfrm>
            <a:off x="0" y="57301"/>
            <a:ext cx="9144000" cy="5086050"/>
          </a:xfrm>
          <a:prstGeom prst="rect">
            <a:avLst/>
          </a:prstGeom>
          <a:solidFill>
            <a:srgbClr val="404040"/>
          </a:solidFill>
          <a:ln w="9525" cap="flat" cmpd="sng">
            <a:solidFill>
              <a:srgbClr val="40404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5"/>
          <p:cNvSpPr/>
          <p:nvPr/>
        </p:nvSpPr>
        <p:spPr>
          <a:xfrm>
            <a:off x="0" y="0"/>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9" name="Google Shape;129;p5"/>
          <p:cNvPicPr preferRelativeResize="0"/>
          <p:nvPr/>
        </p:nvPicPr>
        <p:blipFill rotWithShape="1">
          <a:blip r:embed="rId3">
            <a:alphaModFix/>
          </a:blip>
          <a:srcRect/>
          <a:stretch/>
        </p:blipFill>
        <p:spPr>
          <a:xfrm>
            <a:off x="311700" y="260014"/>
            <a:ext cx="1698849" cy="591371"/>
          </a:xfrm>
          <a:prstGeom prst="rect">
            <a:avLst/>
          </a:prstGeom>
          <a:noFill/>
          <a:ln>
            <a:noFill/>
          </a:ln>
        </p:spPr>
      </p:pic>
      <p:sp>
        <p:nvSpPr>
          <p:cNvPr id="130" name="Google Shape;130;p5"/>
          <p:cNvSpPr/>
          <p:nvPr/>
        </p:nvSpPr>
        <p:spPr>
          <a:xfrm>
            <a:off x="0" y="4839750"/>
            <a:ext cx="9144000" cy="30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1" name="Google Shape;131;p5"/>
          <p:cNvSpPr txBox="1"/>
          <p:nvPr/>
        </p:nvSpPr>
        <p:spPr>
          <a:xfrm>
            <a:off x="623400" y="1376867"/>
            <a:ext cx="8520600" cy="857908"/>
          </a:xfrm>
          <a:prstGeom prst="rect">
            <a:avLst/>
          </a:prstGeom>
          <a:noFill/>
          <a:ln>
            <a:noFill/>
          </a:ln>
        </p:spPr>
        <p:txBody>
          <a:bodyPr spcFirstLastPara="1" wrap="square" lIns="91425" tIns="91425" rIns="91425" bIns="91425" anchor="ctr" anchorCtr="0">
            <a:noAutofit/>
          </a:bodyPr>
          <a:lstStyle/>
          <a:p>
            <a:pPr>
              <a:buClr>
                <a:schemeClr val="dk1"/>
              </a:buClr>
              <a:buSzPts val="1100"/>
            </a:pPr>
            <a:r>
              <a:rPr lang="pt-BR" sz="4400" b="1" dirty="0">
                <a:solidFill>
                  <a:srgbClr val="FFFFFF"/>
                </a:solidFill>
                <a:latin typeface="Century Gothic"/>
                <a:ea typeface="Century Gothic"/>
                <a:cs typeface="Century Gothic"/>
                <a:sym typeface="Century Gothic"/>
              </a:rPr>
              <a:t>Etapa</a:t>
            </a:r>
            <a:r>
              <a:rPr lang="pt-BR" sz="4400" b="1" i="0" u="none" strike="noStrike" cap="none" dirty="0">
                <a:solidFill>
                  <a:srgbClr val="FFFFFF"/>
                </a:solidFill>
                <a:latin typeface="Century Gothic"/>
                <a:ea typeface="Century Gothic"/>
                <a:cs typeface="Century Gothic"/>
                <a:sym typeface="Century Gothic"/>
              </a:rPr>
              <a:t> 3: </a:t>
            </a:r>
            <a:r>
              <a:rPr lang="en-US" sz="4400" dirty="0" err="1">
                <a:solidFill>
                  <a:srgbClr val="FFFFFF"/>
                </a:solidFill>
                <a:ea typeface="Century Gothic"/>
                <a:sym typeface="Century Gothic"/>
              </a:rPr>
              <a:t>Criando</a:t>
            </a:r>
            <a:r>
              <a:rPr lang="en-US" sz="4400" dirty="0">
                <a:solidFill>
                  <a:srgbClr val="FFFFFF"/>
                </a:solidFill>
                <a:ea typeface="Century Gothic"/>
                <a:sym typeface="Century Gothic"/>
              </a:rPr>
              <a:t> </a:t>
            </a:r>
            <a:r>
              <a:rPr lang="en-US" sz="4400" dirty="0" err="1">
                <a:solidFill>
                  <a:srgbClr val="FFFFFF"/>
                </a:solidFill>
                <a:ea typeface="Century Gothic"/>
                <a:sym typeface="Century Gothic"/>
              </a:rPr>
              <a:t>Autenticação</a:t>
            </a:r>
            <a:r>
              <a:rPr lang="en-US" sz="4400" dirty="0">
                <a:solidFill>
                  <a:srgbClr val="FFFFFF"/>
                </a:solidFill>
                <a:ea typeface="Century Gothic"/>
                <a:sym typeface="Century Gothic"/>
              </a:rPr>
              <a:t> JWT</a:t>
            </a:r>
            <a:endParaRPr lang="pt-BR" sz="4400" dirty="0">
              <a:solidFill>
                <a:srgbClr val="FFFFFF"/>
              </a:solidFill>
              <a:ea typeface="Century Gothic"/>
              <a:sym typeface="Century Gothic"/>
            </a:endParaRPr>
          </a:p>
        </p:txBody>
      </p:sp>
      <p:sp>
        <p:nvSpPr>
          <p:cNvPr id="132" name="Google Shape;132;p5"/>
          <p:cNvSpPr txBox="1"/>
          <p:nvPr/>
        </p:nvSpPr>
        <p:spPr>
          <a:xfrm>
            <a:off x="311700" y="2934300"/>
            <a:ext cx="8397542" cy="59513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pt-BR" sz="3600" b="0" i="0" u="none" strike="noStrike" cap="none" dirty="0">
                <a:solidFill>
                  <a:srgbClr val="F78321"/>
                </a:solidFill>
                <a:latin typeface="Century Gothic"/>
                <a:ea typeface="Century Gothic"/>
                <a:cs typeface="Century Gothic"/>
                <a:sym typeface="Century Gothic"/>
              </a:rPr>
              <a:t>Projeto </a:t>
            </a:r>
            <a:r>
              <a:rPr lang="pt-BR" sz="3600" b="0" i="0" u="none" strike="noStrike" cap="none" dirty="0" err="1">
                <a:solidFill>
                  <a:srgbClr val="F78321"/>
                </a:solidFill>
                <a:latin typeface="Century Gothic"/>
                <a:ea typeface="Century Gothic"/>
                <a:cs typeface="Century Gothic"/>
                <a:sym typeface="Century Gothic"/>
              </a:rPr>
              <a:t>everis</a:t>
            </a:r>
            <a:r>
              <a:rPr lang="pt-BR" sz="3600" b="0" i="0" u="none" strike="noStrike" cap="none" dirty="0">
                <a:solidFill>
                  <a:srgbClr val="F78321"/>
                </a:solidFill>
                <a:latin typeface="Century Gothic"/>
                <a:ea typeface="Century Gothic"/>
                <a:cs typeface="Century Gothic"/>
                <a:sym typeface="Century Gothic"/>
              </a:rPr>
              <a:t> - Explorando autenticação com JWT + </a:t>
            </a:r>
            <a:r>
              <a:rPr lang="pt-BR" sz="3600" b="0" i="0" u="none" strike="noStrike" cap="none" dirty="0" err="1">
                <a:solidFill>
                  <a:srgbClr val="F78321"/>
                </a:solidFill>
                <a:latin typeface="Century Gothic"/>
                <a:ea typeface="Century Gothic"/>
                <a:cs typeface="Century Gothic"/>
                <a:sym typeface="Century Gothic"/>
              </a:rPr>
              <a:t>Deploy</a:t>
            </a:r>
            <a:endParaRPr lang="pt-BR" sz="3600" b="0" i="0" u="none" strike="noStrike" cap="none" dirty="0">
              <a:solidFill>
                <a:srgbClr val="F7832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90540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Links e </a:t>
            </a:r>
            <a:r>
              <a:rPr lang="en-US" sz="4000" b="1" err="1">
                <a:solidFill>
                  <a:srgbClr val="073763"/>
                </a:solidFill>
                <a:latin typeface="Century Gothic"/>
                <a:ea typeface="Century Gothic"/>
                <a:cs typeface="Century Gothic"/>
                <a:sym typeface="Century Gothic"/>
              </a:rPr>
              <a:t>Referências</a:t>
            </a:r>
            <a:endParaRPr sz="4000" b="1">
              <a:solidFill>
                <a:srgbClr val="073763"/>
              </a:solidFill>
              <a:latin typeface="Century Gothic"/>
              <a:ea typeface="Century Gothic"/>
              <a:cs typeface="Century Gothic"/>
              <a:sym typeface="Century Gothic"/>
            </a:endParaRPr>
          </a:p>
        </p:txBody>
      </p:sp>
      <p:pic>
        <p:nvPicPr>
          <p:cNvPr id="138" name="Google Shape;138;p18"/>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139" name="Google Shape;139;p18"/>
          <p:cNvSpPr txBox="1">
            <a:spLocks noGrp="1"/>
          </p:cNvSpPr>
          <p:nvPr>
            <p:ph type="subTitle" idx="1"/>
          </p:nvPr>
        </p:nvSpPr>
        <p:spPr>
          <a:xfrm>
            <a:off x="311700" y="1333492"/>
            <a:ext cx="8148732" cy="2966450"/>
          </a:xfrm>
          <a:prstGeom prst="rect">
            <a:avLst/>
          </a:prstGeom>
          <a:noFill/>
          <a:ln>
            <a:noFill/>
          </a:ln>
        </p:spPr>
        <p:txBody>
          <a:bodyPr spcFirstLastPara="1" wrap="square" lIns="91425" tIns="91425" rIns="91425" bIns="91425" anchor="ctr" anchorCtr="0">
            <a:noAutofit/>
          </a:bodyPr>
          <a:lstStyle/>
          <a:p>
            <a:pPr lvl="0" indent="-457200" algn="l">
              <a:lnSpc>
                <a:spcPct val="200000"/>
              </a:lnSpc>
              <a:buClr>
                <a:schemeClr val="dk1"/>
              </a:buClr>
              <a:buSzPts val="1100"/>
              <a:buFont typeface="+mj-lt"/>
              <a:buAutoNum type="arabicPeriod"/>
            </a:pPr>
            <a:endParaRPr lang="en-US" sz="1400" b="1">
              <a:solidFill>
                <a:srgbClr val="073763"/>
              </a:solidFill>
              <a:latin typeface="Calibri"/>
              <a:ea typeface="Calibri"/>
              <a:cs typeface="Calibri"/>
              <a:sym typeface="Calibri"/>
              <a:hlinkClick r:id="rId4"/>
            </a:endParaRPr>
          </a:p>
          <a:p>
            <a:pPr lvl="0" indent="-457200" algn="l">
              <a:lnSpc>
                <a:spcPct val="200000"/>
              </a:lnSpc>
              <a:buClr>
                <a:schemeClr val="dk1"/>
              </a:buClr>
              <a:buSzPts val="1100"/>
              <a:buAutoNum type="arabicPeriod"/>
            </a:pPr>
            <a:r>
              <a:rPr lang="en-US" sz="1400" dirty="0">
                <a:ea typeface="Calibri"/>
                <a:sym typeface="Calibri"/>
                <a:hlinkClick r:id="rId5"/>
              </a:rPr>
              <a:t>https://renatogroffe.medium.com/jwt-asp-net-core-2-2-exemplo-de-implementa%C3%A7%C3%A3o-3e10058c1a73</a:t>
            </a:r>
            <a:endParaRPr lang="en-US" sz="1400" b="1">
              <a:solidFill>
                <a:srgbClr val="073763"/>
              </a:solidFill>
              <a:latin typeface="Calibri"/>
              <a:ea typeface="Calibri"/>
              <a:cs typeface="Calibri"/>
            </a:endParaRPr>
          </a:p>
          <a:p>
            <a:pPr indent="-457200" algn="l">
              <a:lnSpc>
                <a:spcPct val="200000"/>
              </a:lnSpc>
              <a:buClr>
                <a:schemeClr val="dk1"/>
              </a:buClr>
              <a:buSzPts val="1100"/>
              <a:buAutoNum type="arabicPeriod"/>
            </a:pPr>
            <a:r>
              <a:rPr lang="en-US" sz="1400" dirty="0">
                <a:ea typeface="Calibri"/>
                <a:hlinkClick r:id="rId6"/>
              </a:rPr>
              <a:t>http://www.macoratti.net/19/04/aspncore_jwt1.htm</a:t>
            </a:r>
            <a:endParaRPr lang="en-US" sz="1400">
              <a:solidFill>
                <a:srgbClr val="073763"/>
              </a:solidFill>
              <a:latin typeface="Calibri"/>
              <a:ea typeface="Calibri"/>
              <a:cs typeface="Calibri"/>
            </a:endParaRPr>
          </a:p>
          <a:p>
            <a:pPr indent="-457200" algn="l">
              <a:lnSpc>
                <a:spcPct val="200000"/>
              </a:lnSpc>
              <a:buClr>
                <a:schemeClr val="dk1"/>
              </a:buClr>
              <a:buSzPts val="1100"/>
              <a:buAutoNum type="arabicPeriod"/>
            </a:pPr>
            <a:r>
              <a:rPr lang="en-US" sz="1400" dirty="0">
                <a:ea typeface="Calibri"/>
                <a:hlinkClick r:id="rId7"/>
              </a:rPr>
              <a:t>https://balta.io/artigos/aspnetcore-3-autenticacao-autorizacao-bearer-jwt</a:t>
            </a:r>
            <a:endParaRPr lang="en-US" sz="1400" dirty="0">
              <a:solidFill>
                <a:srgbClr val="595959"/>
              </a:solidFill>
              <a:ea typeface="Calibri"/>
            </a:endParaRPr>
          </a:p>
          <a:p>
            <a:pPr indent="-457200" algn="l">
              <a:lnSpc>
                <a:spcPct val="200000"/>
              </a:lnSpc>
              <a:buClr>
                <a:schemeClr val="dk1"/>
              </a:buClr>
              <a:buSzPts val="1100"/>
              <a:buAutoNum type="arabicPeriod"/>
            </a:pPr>
            <a:endParaRPr lang="en-US" sz="1400">
              <a:solidFill>
                <a:srgbClr val="073763"/>
              </a:solidFill>
              <a:latin typeface="Calibri"/>
              <a:ea typeface="Calibri"/>
              <a:cs typeface="Calibri"/>
            </a:endParaRPr>
          </a:p>
        </p:txBody>
      </p:sp>
      <p:sp>
        <p:nvSpPr>
          <p:cNvPr id="140" name="Google Shape;140;p18"/>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278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4"/>
          <p:cNvSpPr txBox="1">
            <a:spLocks noGrp="1"/>
          </p:cNvSpPr>
          <p:nvPr>
            <p:ph type="ctrTitle"/>
          </p:nvPr>
        </p:nvSpPr>
        <p:spPr>
          <a:xfrm>
            <a:off x="387900" y="3811550"/>
            <a:ext cx="8520600" cy="20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2000">
                <a:solidFill>
                  <a:srgbClr val="404040"/>
                </a:solidFill>
                <a:latin typeface="Century Gothic"/>
                <a:ea typeface="Century Gothic"/>
                <a:cs typeface="Century Gothic"/>
                <a:sym typeface="Century Gothic"/>
              </a:rPr>
              <a:t>[Nome do palestrante]</a:t>
            </a:r>
            <a:br>
              <a:rPr lang="en-US" sz="2000">
                <a:solidFill>
                  <a:srgbClr val="404040"/>
                </a:solidFill>
                <a:latin typeface="Century Gothic"/>
                <a:ea typeface="Century Gothic"/>
                <a:cs typeface="Century Gothic"/>
                <a:sym typeface="Century Gothic"/>
              </a:rPr>
            </a:br>
            <a:r>
              <a:rPr lang="en-US" sz="1500">
                <a:solidFill>
                  <a:srgbClr val="404040"/>
                </a:solidFill>
                <a:latin typeface="Century Gothic"/>
                <a:ea typeface="Century Gothic"/>
                <a:cs typeface="Century Gothic"/>
                <a:sym typeface="Century Gothic"/>
              </a:rPr>
              <a:t>[Posição]</a:t>
            </a:r>
            <a:endParaRPr sz="1500">
              <a:solidFill>
                <a:srgbClr val="404040"/>
              </a:solidFill>
              <a:latin typeface="Century Gothic"/>
              <a:ea typeface="Century Gothic"/>
              <a:cs typeface="Century Gothic"/>
              <a:sym typeface="Century Gothic"/>
            </a:endParaRPr>
          </a:p>
        </p:txBody>
      </p:sp>
      <p:sp>
        <p:nvSpPr>
          <p:cNvPr id="162" name="Google Shape;162;p14"/>
          <p:cNvSpPr txBox="1">
            <a:spLocks noGrp="1"/>
          </p:cNvSpPr>
          <p:nvPr>
            <p:ph type="ctrTitle"/>
          </p:nvPr>
        </p:nvSpPr>
        <p:spPr>
          <a:xfrm>
            <a:off x="311700" y="756825"/>
            <a:ext cx="8520600" cy="506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[Nome do curso]</a:t>
            </a:r>
            <a:endParaRPr sz="3600">
              <a:solidFill>
                <a:srgbClr val="F78321"/>
              </a:solidFill>
              <a:latin typeface="Century Gothic"/>
              <a:ea typeface="Century Gothic"/>
              <a:cs typeface="Century Gothic"/>
              <a:sym typeface="Century Gothic"/>
            </a:endParaRPr>
          </a:p>
        </p:txBody>
      </p:sp>
      <p:sp>
        <p:nvSpPr>
          <p:cNvPr id="163" name="Google Shape;163;p14"/>
          <p:cNvSpPr txBox="1">
            <a:spLocks noGrp="1"/>
          </p:cNvSpPr>
          <p:nvPr>
            <p:ph type="subTitle" idx="1"/>
          </p:nvPr>
        </p:nvSpPr>
        <p:spPr>
          <a:xfrm>
            <a:off x="311700" y="1828950"/>
            <a:ext cx="8520600" cy="13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6600" b="1">
                <a:solidFill>
                  <a:srgbClr val="404040"/>
                </a:solidFill>
                <a:latin typeface="Century Gothic"/>
                <a:ea typeface="Century Gothic"/>
                <a:cs typeface="Century Gothic"/>
                <a:sym typeface="Century Gothic"/>
              </a:rPr>
              <a:t>[Nome da aula]</a:t>
            </a:r>
            <a:endParaRPr sz="6600" b="1">
              <a:solidFill>
                <a:srgbClr val="404040"/>
              </a:solidFill>
              <a:latin typeface="Century Gothic"/>
              <a:ea typeface="Century Gothic"/>
              <a:cs typeface="Century Gothic"/>
              <a:sym typeface="Century Gothic"/>
            </a:endParaRPr>
          </a:p>
        </p:txBody>
      </p:sp>
      <p:sp>
        <p:nvSpPr>
          <p:cNvPr id="164" name="Google Shape;164;p14"/>
          <p:cNvSpPr/>
          <p:nvPr/>
        </p:nvSpPr>
        <p:spPr>
          <a:xfrm>
            <a:off x="465750" y="3872065"/>
            <a:ext cx="4476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4"/>
          <p:cNvSpPr/>
          <p:nvPr/>
        </p:nvSpPr>
        <p:spPr>
          <a:xfrm>
            <a:off x="0" y="57301"/>
            <a:ext cx="9144000" cy="5086050"/>
          </a:xfrm>
          <a:prstGeom prst="rect">
            <a:avLst/>
          </a:prstGeom>
          <a:solidFill>
            <a:srgbClr val="404040"/>
          </a:solidFill>
          <a:ln w="9525" cap="flat" cmpd="sng">
            <a:solidFill>
              <a:srgbClr val="40404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4"/>
          <p:cNvSpPr/>
          <p:nvPr/>
        </p:nvSpPr>
        <p:spPr>
          <a:xfrm>
            <a:off x="0" y="0"/>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7" name="Google Shape;167;p14"/>
          <p:cNvPicPr preferRelativeResize="0"/>
          <p:nvPr/>
        </p:nvPicPr>
        <p:blipFill rotWithShape="1">
          <a:blip r:embed="rId3">
            <a:alphaModFix/>
          </a:blip>
          <a:srcRect/>
          <a:stretch/>
        </p:blipFill>
        <p:spPr>
          <a:xfrm>
            <a:off x="311700" y="260014"/>
            <a:ext cx="1698849" cy="591371"/>
          </a:xfrm>
          <a:prstGeom prst="rect">
            <a:avLst/>
          </a:prstGeom>
          <a:noFill/>
          <a:ln>
            <a:noFill/>
          </a:ln>
        </p:spPr>
      </p:pic>
      <p:sp>
        <p:nvSpPr>
          <p:cNvPr id="168" name="Google Shape;168;p14"/>
          <p:cNvSpPr/>
          <p:nvPr/>
        </p:nvSpPr>
        <p:spPr>
          <a:xfrm>
            <a:off x="0" y="4839750"/>
            <a:ext cx="9144000" cy="30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9" name="Google Shape;169;p14"/>
          <p:cNvSpPr txBox="1"/>
          <p:nvPr/>
        </p:nvSpPr>
        <p:spPr>
          <a:xfrm>
            <a:off x="467550" y="1131590"/>
            <a:ext cx="8520600" cy="158417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5400" b="1" i="0" u="none" strike="noStrike" cap="none">
                <a:solidFill>
                  <a:schemeClr val="lt1"/>
                </a:solidFill>
                <a:latin typeface="Century Gothic"/>
                <a:ea typeface="Century Gothic"/>
                <a:cs typeface="Century Gothic"/>
                <a:sym typeface="Century Gothic"/>
              </a:rPr>
              <a:t>Dúvidas?</a:t>
            </a:r>
            <a:endParaRPr sz="5400" b="1" i="0" u="none" strike="noStrike" cap="none">
              <a:solidFill>
                <a:schemeClr val="lt1"/>
              </a:solidFill>
              <a:latin typeface="Century Gothic"/>
              <a:ea typeface="Century Gothic"/>
              <a:cs typeface="Century Gothic"/>
              <a:sym typeface="Century Gothic"/>
            </a:endParaRPr>
          </a:p>
        </p:txBody>
      </p:sp>
      <p:sp>
        <p:nvSpPr>
          <p:cNvPr id="170" name="Google Shape;170;p14"/>
          <p:cNvSpPr txBox="1"/>
          <p:nvPr/>
        </p:nvSpPr>
        <p:spPr>
          <a:xfrm>
            <a:off x="467551" y="2787775"/>
            <a:ext cx="6968700" cy="1656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78321"/>
                </a:solidFill>
                <a:latin typeface="Century Gothic"/>
                <a:ea typeface="Century Gothic"/>
                <a:cs typeface="Century Gothic"/>
                <a:sym typeface="Century Gothic"/>
              </a:rPr>
              <a:t>&gt; Comunidade </a:t>
            </a:r>
            <a:r>
              <a:rPr lang="en-US" sz="2800" b="0" i="0" u="sng" strike="noStrike" cap="none">
                <a:solidFill>
                  <a:srgbClr val="F78321"/>
                </a:solidFill>
                <a:latin typeface="Century Gothic"/>
                <a:ea typeface="Century Gothic"/>
                <a:cs typeface="Century Gothic"/>
                <a:sym typeface="Century Gothic"/>
                <a:hlinkClick r:id="rId4">
                  <a:extLst>
                    <a:ext uri="{A12FA001-AC4F-418D-AE19-62706E023703}">
                      <ahyp:hlinkClr xmlns:ahyp="http://schemas.microsoft.com/office/drawing/2018/hyperlinkcolor" val="tx"/>
                    </a:ext>
                  </a:extLst>
                </a:hlinkClick>
              </a:rPr>
              <a:t>online DIO (discord)</a:t>
            </a:r>
            <a:endParaRPr sz="2800" b="0" i="0" u="none" strike="noStrike" cap="none">
              <a:solidFill>
                <a:srgbClr val="F7832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sp>
        <p:nvSpPr>
          <p:cNvPr id="84" name="Google Shape;84;p16"/>
          <p:cNvSpPr txBox="1">
            <a:spLocks noGrp="1"/>
          </p:cNvSpPr>
          <p:nvPr>
            <p:ph type="subTitle" idx="1"/>
          </p:nvPr>
        </p:nvSpPr>
        <p:spPr>
          <a:xfrm>
            <a:off x="1109702" y="305700"/>
            <a:ext cx="6924596"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err="1">
                <a:solidFill>
                  <a:srgbClr val="073763"/>
                </a:solidFill>
                <a:latin typeface="Century Gothic"/>
                <a:ea typeface="Century Gothic"/>
                <a:cs typeface="Century Gothic"/>
                <a:sym typeface="Century Gothic"/>
              </a:rPr>
              <a:t>Mais</a:t>
            </a:r>
            <a:r>
              <a:rPr lang="en-US" sz="4000" b="1">
                <a:solidFill>
                  <a:srgbClr val="073763"/>
                </a:solidFill>
                <a:latin typeface="Century Gothic"/>
                <a:ea typeface="Century Gothic"/>
                <a:cs typeface="Century Gothic"/>
                <a:sym typeface="Century Gothic"/>
              </a:rPr>
              <a:t> </a:t>
            </a:r>
            <a:r>
              <a:rPr lang="en-US" sz="4000" b="1" err="1">
                <a:solidFill>
                  <a:srgbClr val="073763"/>
                </a:solidFill>
                <a:latin typeface="Century Gothic"/>
                <a:ea typeface="Century Gothic"/>
                <a:cs typeface="Century Gothic"/>
                <a:sym typeface="Century Gothic"/>
              </a:rPr>
              <a:t>sobre</a:t>
            </a:r>
            <a:r>
              <a:rPr lang="en-US" sz="4000" b="1">
                <a:solidFill>
                  <a:srgbClr val="073763"/>
                </a:solidFill>
                <a:latin typeface="Century Gothic"/>
                <a:ea typeface="Century Gothic"/>
                <a:cs typeface="Century Gothic"/>
                <a:sym typeface="Century Gothic"/>
              </a:rPr>
              <a:t> </a:t>
            </a:r>
            <a:r>
              <a:rPr lang="en-US" sz="4000" b="1" err="1">
                <a:solidFill>
                  <a:srgbClr val="073763"/>
                </a:solidFill>
                <a:latin typeface="Century Gothic"/>
                <a:ea typeface="Century Gothic"/>
                <a:cs typeface="Century Gothic"/>
                <a:sym typeface="Century Gothic"/>
              </a:rPr>
              <a:t>mim</a:t>
            </a:r>
            <a:endParaRPr sz="4000" b="1">
              <a:solidFill>
                <a:srgbClr val="073763"/>
              </a:solidFill>
              <a:latin typeface="Century Gothic"/>
              <a:ea typeface="Century Gothic"/>
              <a:cs typeface="Century Gothic"/>
              <a:sym typeface="Century Gothic"/>
            </a:endParaRPr>
          </a:p>
        </p:txBody>
      </p:sp>
      <p:pic>
        <p:nvPicPr>
          <p:cNvPr id="85" name="Google Shape;85;p16"/>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86" name="Google Shape;86;p16"/>
          <p:cNvSpPr txBox="1">
            <a:spLocks noGrp="1"/>
          </p:cNvSpPr>
          <p:nvPr>
            <p:ph type="subTitle" idx="1"/>
          </p:nvPr>
        </p:nvSpPr>
        <p:spPr>
          <a:xfrm>
            <a:off x="311700" y="1333492"/>
            <a:ext cx="7860700" cy="2542440"/>
          </a:xfrm>
          <a:prstGeom prst="rect">
            <a:avLst/>
          </a:prstGeom>
          <a:noFill/>
          <a:ln>
            <a:noFill/>
          </a:ln>
        </p:spPr>
        <p:txBody>
          <a:bodyPr spcFirstLastPara="1" wrap="square" lIns="91425" tIns="91425" rIns="91425" bIns="91425" anchor="ctr" anchorCtr="0">
            <a:noAutofit/>
          </a:bodyPr>
          <a:lstStyle/>
          <a:p>
            <a:pPr marL="457200" lvl="0" indent="-381000" algn="l" rtl="0">
              <a:lnSpc>
                <a:spcPct val="150000"/>
              </a:lnSpc>
              <a:spcBef>
                <a:spcPts val="0"/>
              </a:spcBef>
              <a:spcAft>
                <a:spcPts val="0"/>
              </a:spcAft>
              <a:buClr>
                <a:srgbClr val="073763"/>
              </a:buClr>
              <a:buSzPts val="2400"/>
              <a:buFont typeface="Calibri"/>
              <a:buChar char="●"/>
            </a:pPr>
            <a:r>
              <a:rPr lang="pt-BR" sz="1600" dirty="0">
                <a:solidFill>
                  <a:srgbClr val="073763"/>
                </a:solidFill>
                <a:latin typeface="Calibri"/>
                <a:ea typeface="Calibri"/>
                <a:cs typeface="Calibri"/>
                <a:sym typeface="Calibri"/>
              </a:rPr>
              <a:t>Desenvolvimento de Sistemas Web (.NET, PHP, Angular, </a:t>
            </a:r>
            <a:r>
              <a:rPr lang="pt-BR" sz="1600" dirty="0" err="1">
                <a:solidFill>
                  <a:srgbClr val="073763"/>
                </a:solidFill>
                <a:latin typeface="Calibri"/>
                <a:ea typeface="Calibri"/>
                <a:cs typeface="Calibri"/>
                <a:sym typeface="Calibri"/>
              </a:rPr>
              <a:t>Vue</a:t>
            </a:r>
            <a:r>
              <a:rPr lang="pt-BR" sz="1600" dirty="0">
                <a:solidFill>
                  <a:srgbClr val="073763"/>
                </a:solidFill>
                <a:latin typeface="Calibri"/>
                <a:ea typeface="Calibri"/>
                <a:cs typeface="Calibri"/>
                <a:sym typeface="Calibri"/>
              </a:rPr>
              <a:t>)</a:t>
            </a:r>
            <a:endParaRPr lang="pt-BR" sz="1600" dirty="0">
              <a:latin typeface="Calibri"/>
              <a:ea typeface="Calibri"/>
              <a:cs typeface="Calibri"/>
              <a:sym typeface="Calibri"/>
            </a:endParaRPr>
          </a:p>
          <a:p>
            <a:pPr marL="457200" lvl="0" indent="-381000" algn="l" rtl="0">
              <a:lnSpc>
                <a:spcPct val="150000"/>
              </a:lnSpc>
              <a:spcBef>
                <a:spcPts val="0"/>
              </a:spcBef>
              <a:spcAft>
                <a:spcPts val="0"/>
              </a:spcAft>
              <a:buClr>
                <a:srgbClr val="073763"/>
              </a:buClr>
              <a:buSzPts val="2400"/>
              <a:buFont typeface="Calibri"/>
              <a:buChar char="●"/>
            </a:pPr>
            <a:r>
              <a:rPr lang="pt-BR" sz="1600" dirty="0">
                <a:solidFill>
                  <a:srgbClr val="073763"/>
                </a:solidFill>
                <a:latin typeface="Calibri"/>
                <a:ea typeface="Calibri"/>
                <a:cs typeface="Calibri"/>
                <a:sym typeface="Calibri"/>
              </a:rPr>
              <a:t>Técnico de Informática, Análise de Sistemas</a:t>
            </a:r>
            <a:endParaRPr lang="pt-BR" sz="1600" dirty="0">
              <a:latin typeface="Calibri"/>
              <a:ea typeface="Calibri"/>
              <a:cs typeface="Calibri"/>
              <a:sym typeface="Calibri"/>
            </a:endParaRPr>
          </a:p>
          <a:p>
            <a:pPr marL="457200" lvl="0" indent="-381000" algn="l" rtl="0">
              <a:lnSpc>
                <a:spcPct val="150000"/>
              </a:lnSpc>
              <a:spcBef>
                <a:spcPts val="0"/>
              </a:spcBef>
              <a:spcAft>
                <a:spcPts val="0"/>
              </a:spcAft>
              <a:buClr>
                <a:srgbClr val="073763"/>
              </a:buClr>
              <a:buSzPts val="2400"/>
              <a:buFont typeface="Calibri"/>
              <a:buChar char="●"/>
            </a:pPr>
            <a:r>
              <a:rPr lang="pt-BR" sz="1600" dirty="0">
                <a:solidFill>
                  <a:srgbClr val="073763"/>
                </a:solidFill>
                <a:latin typeface="Calibri"/>
                <a:ea typeface="Calibri"/>
                <a:cs typeface="Calibri"/>
                <a:sym typeface="Calibri"/>
              </a:rPr>
              <a:t>Gosto de desafios e melhores práticas de desenvolvimento.</a:t>
            </a:r>
            <a:endParaRPr lang="pt-BR" sz="1600" dirty="0">
              <a:latin typeface="Calibri"/>
              <a:ea typeface="Calibri"/>
              <a:cs typeface="Calibri"/>
              <a:sym typeface="Calibri"/>
            </a:endParaRPr>
          </a:p>
          <a:p>
            <a:pPr marL="457200" lvl="0" indent="-381000" algn="l" rtl="0">
              <a:lnSpc>
                <a:spcPct val="150000"/>
              </a:lnSpc>
              <a:spcBef>
                <a:spcPts val="0"/>
              </a:spcBef>
              <a:spcAft>
                <a:spcPts val="0"/>
              </a:spcAft>
              <a:buClr>
                <a:srgbClr val="073763"/>
              </a:buClr>
              <a:buSzPts val="2400"/>
              <a:buFont typeface="Calibri"/>
              <a:buChar char="●"/>
            </a:pPr>
            <a:r>
              <a:rPr lang="pt-BR" sz="1600" dirty="0">
                <a:solidFill>
                  <a:srgbClr val="073763"/>
                </a:solidFill>
                <a:latin typeface="Calibri"/>
                <a:ea typeface="Calibri"/>
                <a:cs typeface="Calibri"/>
                <a:sym typeface="Calibri"/>
              </a:rPr>
              <a:t>Trabalho há 10 anos na área (Sistemas do Conselho Federal, eventos e shows, Algodoeira, ERP, </a:t>
            </a:r>
            <a:r>
              <a:rPr lang="pt-BR" sz="1600" dirty="0" err="1">
                <a:solidFill>
                  <a:srgbClr val="073763"/>
                </a:solidFill>
                <a:latin typeface="Calibri"/>
                <a:ea typeface="Calibri"/>
                <a:cs typeface="Calibri"/>
                <a:sym typeface="Calibri"/>
              </a:rPr>
              <a:t>etc</a:t>
            </a:r>
            <a:r>
              <a:rPr lang="pt-BR" sz="1600" dirty="0">
                <a:solidFill>
                  <a:srgbClr val="073763"/>
                </a:solidFill>
                <a:latin typeface="Calibri"/>
                <a:ea typeface="Calibri"/>
                <a:cs typeface="Calibri"/>
                <a:sym typeface="Calibri"/>
              </a:rPr>
              <a:t>)</a:t>
            </a:r>
            <a:endParaRPr lang="pt-BR" sz="1600" dirty="0">
              <a:latin typeface="Calibri"/>
              <a:ea typeface="Calibri"/>
              <a:cs typeface="Calibri"/>
              <a:sym typeface="Calibri"/>
            </a:endParaRPr>
          </a:p>
          <a:p>
            <a:pPr marL="457200" lvl="0" indent="-381000" algn="l" rtl="0">
              <a:lnSpc>
                <a:spcPct val="150000"/>
              </a:lnSpc>
              <a:spcBef>
                <a:spcPts val="0"/>
              </a:spcBef>
              <a:spcAft>
                <a:spcPts val="0"/>
              </a:spcAft>
              <a:buClr>
                <a:srgbClr val="073763"/>
              </a:buClr>
              <a:buSzPts val="2400"/>
              <a:buFont typeface="Calibri"/>
              <a:buChar char="●"/>
            </a:pPr>
            <a:r>
              <a:rPr lang="pt-BR" sz="1600" dirty="0">
                <a:solidFill>
                  <a:srgbClr val="073763"/>
                </a:solidFill>
                <a:latin typeface="Calibri"/>
                <a:ea typeface="Calibri"/>
                <a:cs typeface="Calibri"/>
                <a:sym typeface="Calibri"/>
              </a:rPr>
              <a:t>Amo jogar, atividades físicas diárias, ouvir Heavy Metal e o curso de inglês</a:t>
            </a:r>
            <a:endParaRPr lang="pt-BR" sz="1600" dirty="0">
              <a:solidFill>
                <a:srgbClr val="073763"/>
              </a:solidFill>
              <a:latin typeface="Calibri"/>
              <a:ea typeface="Calibri"/>
              <a:cs typeface="Calibri"/>
            </a:endParaRPr>
          </a:p>
          <a:p>
            <a:pPr marL="457200" lvl="0" indent="-381000" algn="l" rtl="0">
              <a:lnSpc>
                <a:spcPct val="150000"/>
              </a:lnSpc>
              <a:spcBef>
                <a:spcPts val="0"/>
              </a:spcBef>
              <a:spcAft>
                <a:spcPts val="0"/>
              </a:spcAft>
              <a:buClr>
                <a:srgbClr val="073763"/>
              </a:buClr>
              <a:buSzPts val="2400"/>
              <a:buFont typeface="Calibri"/>
              <a:buChar char="●"/>
            </a:pPr>
            <a:r>
              <a:rPr lang="pt-BR" sz="1600" dirty="0">
                <a:solidFill>
                  <a:srgbClr val="073763"/>
                </a:solidFill>
                <a:latin typeface="Calibri"/>
                <a:ea typeface="Calibri"/>
                <a:cs typeface="Calibri"/>
                <a:sym typeface="Calibri"/>
              </a:rPr>
              <a:t>Bebam água </a:t>
            </a:r>
            <a:r>
              <a:rPr lang="pt-BR" sz="1600" dirty="0">
                <a:solidFill>
                  <a:srgbClr val="073763"/>
                </a:solidFill>
                <a:latin typeface="Calibri"/>
                <a:ea typeface="Calibri"/>
                <a:cs typeface="Calibri"/>
                <a:sym typeface="Wingdings" panose="05000000000000000000" pitchFamily="2" charset="2"/>
              </a:rPr>
              <a:t></a:t>
            </a:r>
          </a:p>
        </p:txBody>
      </p:sp>
      <p:sp>
        <p:nvSpPr>
          <p:cNvPr id="87" name="Google Shape;87;p16"/>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5D41E6B0-4048-4798-93C7-9ECD8F1257E8}"/>
              </a:ext>
            </a:extLst>
          </p:cNvPr>
          <p:cNvSpPr txBox="1"/>
          <p:nvPr/>
        </p:nvSpPr>
        <p:spPr>
          <a:xfrm>
            <a:off x="560438" y="4005727"/>
            <a:ext cx="3932903" cy="738664"/>
          </a:xfrm>
          <a:prstGeom prst="rect">
            <a:avLst/>
          </a:prstGeom>
          <a:noFill/>
        </p:spPr>
        <p:txBody>
          <a:bodyPr wrap="square" rtlCol="0">
            <a:spAutoFit/>
          </a:bodyPr>
          <a:lstStyle/>
          <a:p>
            <a:r>
              <a:rPr lang="en-US"/>
              <a:t>Redes </a:t>
            </a:r>
            <a:r>
              <a:rPr lang="en-US" err="1"/>
              <a:t>Sociais</a:t>
            </a:r>
            <a:r>
              <a:rPr lang="en-US"/>
              <a:t>: </a:t>
            </a:r>
          </a:p>
          <a:p>
            <a:r>
              <a:rPr lang="en-US">
                <a:hlinkClick r:id="rId4"/>
              </a:rPr>
              <a:t>github.com/</a:t>
            </a:r>
            <a:r>
              <a:rPr lang="en-US" err="1">
                <a:hlinkClick r:id="rId4"/>
              </a:rPr>
              <a:t>tsdeveloper</a:t>
            </a:r>
            <a:endParaRPr lang="en-US"/>
          </a:p>
          <a:p>
            <a:r>
              <a:rPr lang="en-US">
                <a:hlinkClick r:id="rId5"/>
              </a:rPr>
              <a:t>linkedin.com/in/</a:t>
            </a:r>
            <a:r>
              <a:rPr lang="en-US" err="1">
                <a:hlinkClick r:id="rId5"/>
              </a:rPr>
              <a:t>thiago</a:t>
            </a:r>
            <a:r>
              <a:rPr lang="en-US">
                <a:hlinkClick r:id="rId5"/>
              </a:rPr>
              <a:t>-</a:t>
            </a:r>
            <a:r>
              <a:rPr lang="en-US" err="1">
                <a:hlinkClick r:id="rId5"/>
              </a:rPr>
              <a:t>almeida</a:t>
            </a:r>
            <a:r>
              <a:rPr lang="en-US">
                <a:hlinkClick r:id="rId5"/>
              </a:rPr>
              <a:t>-developer/</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Desafio</a:t>
            </a:r>
          </a:p>
        </p:txBody>
      </p:sp>
      <p:pic>
        <p:nvPicPr>
          <p:cNvPr id="93" name="Google Shape;93;p3"/>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94" name="Google Shape;94;p3"/>
          <p:cNvSpPr txBox="1">
            <a:spLocks noGrp="1"/>
          </p:cNvSpPr>
          <p:nvPr>
            <p:ph type="subTitle" idx="1"/>
          </p:nvPr>
        </p:nvSpPr>
        <p:spPr>
          <a:xfrm>
            <a:off x="311700" y="1333492"/>
            <a:ext cx="7860700" cy="2174362"/>
          </a:xfrm>
          <a:prstGeom prst="rect">
            <a:avLst/>
          </a:prstGeom>
          <a:noFill/>
          <a:ln>
            <a:noFill/>
          </a:ln>
        </p:spPr>
        <p:txBody>
          <a:bodyPr spcFirstLastPara="1" wrap="square" lIns="91425" tIns="91425" rIns="91425" bIns="91425" anchor="ctr" anchorCtr="0">
            <a:noAutofit/>
          </a:bodyPr>
          <a:lstStyle/>
          <a:p>
            <a:pPr marL="0" lvl="1" indent="0" algn="just">
              <a:buClr>
                <a:schemeClr val="dk1"/>
              </a:buClr>
              <a:buSzPts val="1100"/>
            </a:pPr>
            <a:r>
              <a:rPr lang="pt-BR" dirty="0">
                <a:solidFill>
                  <a:srgbClr val="073763"/>
                </a:solidFill>
                <a:latin typeface="Calibri"/>
                <a:ea typeface="Calibri"/>
                <a:cs typeface="Calibri"/>
                <a:sym typeface="Calibri"/>
              </a:rPr>
              <a:t>Criar um sistema de segurança para o projeto </a:t>
            </a:r>
            <a:r>
              <a:rPr lang="pt-BR" dirty="0" err="1">
                <a:solidFill>
                  <a:srgbClr val="073763"/>
                </a:solidFill>
                <a:latin typeface="Calibri"/>
                <a:ea typeface="Calibri"/>
                <a:cs typeface="Calibri"/>
                <a:sym typeface="Calibri"/>
              </a:rPr>
              <a:t>EverisStore</a:t>
            </a:r>
            <a:r>
              <a:rPr lang="pt-BR" dirty="0">
                <a:solidFill>
                  <a:srgbClr val="073763"/>
                </a:solidFill>
                <a:latin typeface="Calibri"/>
                <a:ea typeface="Calibri"/>
                <a:cs typeface="Calibri"/>
                <a:sym typeface="Calibri"/>
              </a:rPr>
              <a:t>, utilizando JWT Token para proteger Web API Core.</a:t>
            </a:r>
            <a:endParaRPr lang="pt-BR" dirty="0">
              <a:solidFill>
                <a:srgbClr val="073763"/>
              </a:solidFill>
              <a:latin typeface="Calibri"/>
              <a:ea typeface="Calibri"/>
              <a:cs typeface="Calibri"/>
            </a:endParaRPr>
          </a:p>
        </p:txBody>
      </p:sp>
      <p:sp>
        <p:nvSpPr>
          <p:cNvPr id="95" name="Google Shape;95;p3"/>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
          <p:cNvSpPr txBox="1">
            <a:spLocks noGrp="1"/>
          </p:cNvSpPr>
          <p:nvPr>
            <p:ph type="subTitle" idx="1"/>
          </p:nvPr>
        </p:nvSpPr>
        <p:spPr>
          <a:xfrm>
            <a:off x="1270000" y="305700"/>
            <a:ext cx="763342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Um </a:t>
            </a:r>
            <a:r>
              <a:rPr lang="pt-BR" sz="4000" b="1">
                <a:solidFill>
                  <a:srgbClr val="073763"/>
                </a:solidFill>
                <a:latin typeface="Century Gothic"/>
                <a:ea typeface="Century Gothic"/>
                <a:cs typeface="Century Gothic"/>
                <a:sym typeface="Century Gothic"/>
              </a:rPr>
              <a:t>pouco</a:t>
            </a:r>
            <a:r>
              <a:rPr lang="en-US" sz="4000" b="1">
                <a:solidFill>
                  <a:srgbClr val="073763"/>
                </a:solidFill>
                <a:latin typeface="Century Gothic"/>
                <a:ea typeface="Century Gothic"/>
                <a:cs typeface="Century Gothic"/>
                <a:sym typeface="Century Gothic"/>
              </a:rPr>
              <a:t> </a:t>
            </a:r>
            <a:r>
              <a:rPr lang="en-US" sz="4000" b="1" err="1">
                <a:solidFill>
                  <a:srgbClr val="073763"/>
                </a:solidFill>
                <a:latin typeface="Century Gothic"/>
                <a:ea typeface="Century Gothic"/>
                <a:cs typeface="Century Gothic"/>
                <a:sym typeface="Century Gothic"/>
              </a:rPr>
              <a:t>sobre</a:t>
            </a:r>
            <a:r>
              <a:rPr lang="en-US" sz="4000" b="1">
                <a:solidFill>
                  <a:srgbClr val="073763"/>
                </a:solidFill>
                <a:latin typeface="Century Gothic"/>
                <a:ea typeface="Century Gothic"/>
                <a:cs typeface="Century Gothic"/>
                <a:sym typeface="Century Gothic"/>
              </a:rPr>
              <a:t> API</a:t>
            </a:r>
            <a:endParaRPr sz="4000" b="1">
              <a:solidFill>
                <a:srgbClr val="073763"/>
              </a:solidFill>
              <a:latin typeface="Century Gothic"/>
              <a:ea typeface="Century Gothic"/>
              <a:cs typeface="Century Gothic"/>
              <a:sym typeface="Century Gothic"/>
            </a:endParaRPr>
          </a:p>
        </p:txBody>
      </p:sp>
      <p:pic>
        <p:nvPicPr>
          <p:cNvPr id="93" name="Google Shape;93;p3"/>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95" name="Google Shape;95;p3"/>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8" name="Picture 4" descr="Consumindo API REST com Retrofit + Kotlin no Android | by Alifyz F. Pires |  Medium">
            <a:extLst>
              <a:ext uri="{FF2B5EF4-FFF2-40B4-BE49-F238E27FC236}">
                <a16:creationId xmlns:a16="http://schemas.microsoft.com/office/drawing/2014/main" id="{84E12FB8-BE38-4802-A2B2-DB3DBB9B43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850" y="897000"/>
            <a:ext cx="6376670" cy="4166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71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
          <p:cNvSpPr txBox="1">
            <a:spLocks noGrp="1"/>
          </p:cNvSpPr>
          <p:nvPr>
            <p:ph type="subTitle" idx="1"/>
          </p:nvPr>
        </p:nvSpPr>
        <p:spPr>
          <a:xfrm>
            <a:off x="1200150" y="305700"/>
            <a:ext cx="7632150" cy="591300"/>
          </a:xfrm>
          <a:prstGeom prst="rect">
            <a:avLst/>
          </a:prstGeom>
          <a:noFill/>
          <a:ln>
            <a:noFill/>
          </a:ln>
        </p:spPr>
        <p:txBody>
          <a:bodyPr spcFirstLastPara="1" wrap="square" lIns="91425" tIns="91425" rIns="91425" bIns="91425" anchor="ctr" anchorCtr="0">
            <a:noAutofit/>
          </a:bodyPr>
          <a:lstStyle/>
          <a:p>
            <a:pPr marL="0" indent="0">
              <a:buClr>
                <a:schemeClr val="dk1"/>
              </a:buClr>
              <a:buSzPts val="1100"/>
            </a:pPr>
            <a:r>
              <a:rPr lang="en-US" sz="4000" b="1">
                <a:solidFill>
                  <a:srgbClr val="073763"/>
                </a:solidFill>
                <a:latin typeface="Century Gothic"/>
                <a:ea typeface="Century Gothic"/>
                <a:cs typeface="Century Gothic"/>
                <a:sym typeface="Century Gothic"/>
              </a:rPr>
              <a:t>Sobre o JWT</a:t>
            </a:r>
            <a:endParaRPr sz="4000" b="1">
              <a:solidFill>
                <a:srgbClr val="073763"/>
              </a:solidFill>
              <a:latin typeface="Century Gothic"/>
              <a:ea typeface="Century Gothic"/>
              <a:cs typeface="Century Gothic"/>
              <a:sym typeface="Century Gothic"/>
            </a:endParaRPr>
          </a:p>
        </p:txBody>
      </p:sp>
      <p:pic>
        <p:nvPicPr>
          <p:cNvPr id="93" name="Google Shape;93;p3"/>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95" name="Google Shape;95;p3"/>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Google Shape;94;p3">
            <a:extLst>
              <a:ext uri="{FF2B5EF4-FFF2-40B4-BE49-F238E27FC236}">
                <a16:creationId xmlns:a16="http://schemas.microsoft.com/office/drawing/2014/main" id="{ED313642-D1FD-40BC-90AE-F5DF1AEEE200}"/>
              </a:ext>
            </a:extLst>
          </p:cNvPr>
          <p:cNvSpPr txBox="1">
            <a:spLocks/>
          </p:cNvSpPr>
          <p:nvPr/>
        </p:nvSpPr>
        <p:spPr>
          <a:xfrm>
            <a:off x="311700" y="1039804"/>
            <a:ext cx="8520600" cy="21743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lvl="1" indent="0" algn="just"/>
            <a:r>
              <a:rPr lang="pt-BR" dirty="0">
                <a:solidFill>
                  <a:srgbClr val="073763"/>
                </a:solidFill>
                <a:ea typeface="Calibri"/>
                <a:sym typeface="Calibri"/>
              </a:rPr>
              <a:t>JWT significa JSON Web Tokens e, é um padrão aberto (</a:t>
            </a:r>
            <a:r>
              <a:rPr lang="pt-BR" dirty="0">
                <a:solidFill>
                  <a:srgbClr val="073763"/>
                </a:solidFill>
                <a:ea typeface="Calibri"/>
                <a:sym typeface="Calibri"/>
                <a:hlinkClick r:id="rId4">
                  <a:extLst>
                    <a:ext uri="{A12FA001-AC4F-418D-AE19-62706E023703}">
                      <ahyp:hlinkClr xmlns:ahyp="http://schemas.microsoft.com/office/drawing/2018/hyperlinkcolor" val="tx"/>
                    </a:ext>
                  </a:extLst>
                </a:hlinkClick>
              </a:rPr>
              <a:t>RFC 7519</a:t>
            </a:r>
            <a:r>
              <a:rPr lang="pt-BR" dirty="0">
                <a:solidFill>
                  <a:srgbClr val="073763"/>
                </a:solidFill>
                <a:ea typeface="Calibri"/>
                <a:sym typeface="Calibri"/>
              </a:rPr>
              <a:t>) que define uma forma de passar dados do  cliente para o servidor. O JWT possui muitas vantagens em relação à autenticação tradicional de cookies.</a:t>
            </a:r>
            <a:endParaRPr lang="en-US" dirty="0">
              <a:solidFill>
                <a:srgbClr val="073763"/>
              </a:solidFill>
            </a:endParaRPr>
          </a:p>
        </p:txBody>
      </p:sp>
      <p:sp>
        <p:nvSpPr>
          <p:cNvPr id="4" name="Google Shape;94;p3">
            <a:extLst>
              <a:ext uri="{FF2B5EF4-FFF2-40B4-BE49-F238E27FC236}">
                <a16:creationId xmlns:a16="http://schemas.microsoft.com/office/drawing/2014/main" id="{DE08C441-6908-4BA0-B812-16372DC47DC1}"/>
              </a:ext>
            </a:extLst>
          </p:cNvPr>
          <p:cNvSpPr txBox="1">
            <a:spLocks/>
          </p:cNvSpPr>
          <p:nvPr/>
        </p:nvSpPr>
        <p:spPr>
          <a:xfrm>
            <a:off x="313286" y="3216267"/>
            <a:ext cx="8519013" cy="11583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lvl="1" indent="0" algn="just"/>
            <a:r>
              <a:rPr lang="pt-BR" dirty="0">
                <a:solidFill>
                  <a:srgbClr val="073763"/>
                </a:solidFill>
              </a:rPr>
              <a:t>Podemos usar em clientes que não são um navegador web como aplicações mobile.</a:t>
            </a:r>
          </a:p>
        </p:txBody>
      </p:sp>
    </p:spTree>
    <p:extLst>
      <p:ext uri="{BB962C8B-B14F-4D97-AF65-F5344CB8AC3E}">
        <p14:creationId xmlns:p14="http://schemas.microsoft.com/office/powerpoint/2010/main" val="118867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
          <p:cNvSpPr txBox="1">
            <a:spLocks noGrp="1"/>
          </p:cNvSpPr>
          <p:nvPr>
            <p:ph type="subTitle" idx="1"/>
          </p:nvPr>
        </p:nvSpPr>
        <p:spPr>
          <a:xfrm>
            <a:off x="1200150" y="305700"/>
            <a:ext cx="7632150" cy="591300"/>
          </a:xfrm>
          <a:prstGeom prst="rect">
            <a:avLst/>
          </a:prstGeom>
          <a:noFill/>
          <a:ln>
            <a:noFill/>
          </a:ln>
        </p:spPr>
        <p:txBody>
          <a:bodyPr spcFirstLastPara="1" wrap="square" lIns="91425" tIns="91425" rIns="91425" bIns="91425" anchor="ctr" anchorCtr="0">
            <a:noAutofit/>
          </a:bodyPr>
          <a:lstStyle/>
          <a:p>
            <a:r>
              <a:rPr lang="en-US" b="1">
                <a:solidFill>
                  <a:srgbClr val="073763"/>
                </a:solidFill>
                <a:sym typeface="Century Gothic"/>
              </a:rPr>
              <a:t>Estrutura do JSON Web Token?</a:t>
            </a:r>
            <a:endParaRPr lang="en-US">
              <a:solidFill>
                <a:srgbClr val="073763"/>
              </a:solidFill>
            </a:endParaRPr>
          </a:p>
        </p:txBody>
      </p:sp>
      <p:pic>
        <p:nvPicPr>
          <p:cNvPr id="93" name="Google Shape;93;p3"/>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95" name="Google Shape;95;p3"/>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Google Shape;94;p3">
            <a:extLst>
              <a:ext uri="{FF2B5EF4-FFF2-40B4-BE49-F238E27FC236}">
                <a16:creationId xmlns:a16="http://schemas.microsoft.com/office/drawing/2014/main" id="{ED313642-D1FD-40BC-90AE-F5DF1AEEE200}"/>
              </a:ext>
            </a:extLst>
          </p:cNvPr>
          <p:cNvSpPr txBox="1">
            <a:spLocks/>
          </p:cNvSpPr>
          <p:nvPr/>
        </p:nvSpPr>
        <p:spPr>
          <a:xfrm>
            <a:off x="518074" y="896929"/>
            <a:ext cx="8314225" cy="4757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lvl="1" indent="0" algn="just"/>
            <a:r>
              <a:rPr lang="pt-BR" sz="1400" dirty="0">
                <a:solidFill>
                  <a:srgbClr val="073763"/>
                </a:solidFill>
                <a:sym typeface="Calibri"/>
              </a:rPr>
              <a:t>Para implementar o JWT é necessário utilizar o padrão de estrutura conforme os campos abaixo:</a:t>
            </a:r>
          </a:p>
        </p:txBody>
      </p:sp>
      <p:sp>
        <p:nvSpPr>
          <p:cNvPr id="7" name="TextBox 6">
            <a:extLst>
              <a:ext uri="{FF2B5EF4-FFF2-40B4-BE49-F238E27FC236}">
                <a16:creationId xmlns:a16="http://schemas.microsoft.com/office/drawing/2014/main" id="{2F759585-246C-4B61-BF98-67A59173F44E}"/>
              </a:ext>
            </a:extLst>
          </p:cNvPr>
          <p:cNvSpPr txBox="1"/>
          <p:nvPr/>
        </p:nvSpPr>
        <p:spPr>
          <a:xfrm>
            <a:off x="518073" y="1414463"/>
            <a:ext cx="831422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73763"/>
                </a:solidFill>
                <a:latin typeface="fakt-web"/>
              </a:rPr>
              <a:t>Header/</a:t>
            </a:r>
            <a:r>
              <a:rPr lang="en-US" b="1" dirty="0" err="1">
                <a:solidFill>
                  <a:srgbClr val="073763"/>
                </a:solidFill>
                <a:latin typeface="fakt-web"/>
              </a:rPr>
              <a:t>Cabeçalho</a:t>
            </a:r>
            <a:endParaRPr lang="en-US" b="1" dirty="0">
              <a:solidFill>
                <a:srgbClr val="073763"/>
              </a:solidFill>
              <a:latin typeface="fakt-web"/>
            </a:endParaRPr>
          </a:p>
          <a:p>
            <a:r>
              <a:rPr lang="en-US" dirty="0">
                <a:solidFill>
                  <a:srgbClr val="073763"/>
                </a:solidFill>
                <a:latin typeface="fakt-web"/>
              </a:rPr>
              <a:t>O </a:t>
            </a:r>
            <a:r>
              <a:rPr lang="en-US" dirty="0" err="1">
                <a:solidFill>
                  <a:srgbClr val="073763"/>
                </a:solidFill>
                <a:latin typeface="fakt-web"/>
              </a:rPr>
              <a:t>cabeçalho</a:t>
            </a:r>
            <a:r>
              <a:rPr lang="en-US" dirty="0">
                <a:solidFill>
                  <a:srgbClr val="073763"/>
                </a:solidFill>
                <a:latin typeface="fakt-web"/>
              </a:rPr>
              <a:t> </a:t>
            </a:r>
            <a:r>
              <a:rPr lang="en-US" i="1" dirty="0" err="1">
                <a:solidFill>
                  <a:srgbClr val="073763"/>
                </a:solidFill>
                <a:latin typeface="fakt-web"/>
              </a:rPr>
              <a:t>normalmente</a:t>
            </a:r>
            <a:r>
              <a:rPr lang="en-US" dirty="0">
                <a:solidFill>
                  <a:srgbClr val="073763"/>
                </a:solidFill>
                <a:latin typeface="fakt-web"/>
              </a:rPr>
              <a:t> </a:t>
            </a:r>
            <a:r>
              <a:rPr lang="en-US" dirty="0" err="1">
                <a:solidFill>
                  <a:srgbClr val="073763"/>
                </a:solidFill>
                <a:latin typeface="fakt-web"/>
              </a:rPr>
              <a:t>consiste</a:t>
            </a:r>
            <a:r>
              <a:rPr lang="en-US" dirty="0">
                <a:solidFill>
                  <a:srgbClr val="073763"/>
                </a:solidFill>
                <a:latin typeface="fakt-web"/>
              </a:rPr>
              <a:t> </a:t>
            </a:r>
            <a:r>
              <a:rPr lang="en-US" dirty="0" err="1">
                <a:solidFill>
                  <a:srgbClr val="073763"/>
                </a:solidFill>
                <a:latin typeface="fakt-web"/>
              </a:rPr>
              <a:t>em</a:t>
            </a:r>
            <a:r>
              <a:rPr lang="en-US" dirty="0">
                <a:solidFill>
                  <a:srgbClr val="073763"/>
                </a:solidFill>
                <a:latin typeface="fakt-web"/>
              </a:rPr>
              <a:t> </a:t>
            </a:r>
            <a:r>
              <a:rPr lang="en-US" dirty="0" err="1">
                <a:solidFill>
                  <a:srgbClr val="073763"/>
                </a:solidFill>
                <a:latin typeface="fakt-web"/>
              </a:rPr>
              <a:t>duas</a:t>
            </a:r>
            <a:r>
              <a:rPr lang="en-US" dirty="0">
                <a:solidFill>
                  <a:srgbClr val="073763"/>
                </a:solidFill>
                <a:latin typeface="fakt-web"/>
              </a:rPr>
              <a:t> </a:t>
            </a:r>
            <a:r>
              <a:rPr lang="en-US" dirty="0" err="1">
                <a:solidFill>
                  <a:srgbClr val="073763"/>
                </a:solidFill>
                <a:latin typeface="fakt-web"/>
              </a:rPr>
              <a:t>partes</a:t>
            </a:r>
            <a:r>
              <a:rPr lang="en-US" dirty="0">
                <a:solidFill>
                  <a:srgbClr val="073763"/>
                </a:solidFill>
                <a:latin typeface="fakt-web"/>
              </a:rPr>
              <a:t>: o </a:t>
            </a:r>
            <a:r>
              <a:rPr lang="en-US" dirty="0" err="1">
                <a:solidFill>
                  <a:srgbClr val="073763"/>
                </a:solidFill>
                <a:latin typeface="fakt-web"/>
              </a:rPr>
              <a:t>tipo</a:t>
            </a:r>
            <a:r>
              <a:rPr lang="en-US" dirty="0">
                <a:solidFill>
                  <a:srgbClr val="073763"/>
                </a:solidFill>
                <a:latin typeface="fakt-web"/>
              </a:rPr>
              <a:t> de token, que é JWT, e o </a:t>
            </a:r>
            <a:r>
              <a:rPr lang="en-US" dirty="0" err="1">
                <a:solidFill>
                  <a:srgbClr val="073763"/>
                </a:solidFill>
                <a:latin typeface="fakt-web"/>
              </a:rPr>
              <a:t>algoritmo</a:t>
            </a:r>
            <a:r>
              <a:rPr lang="en-US" dirty="0">
                <a:solidFill>
                  <a:srgbClr val="073763"/>
                </a:solidFill>
                <a:latin typeface="fakt-web"/>
              </a:rPr>
              <a:t> de </a:t>
            </a:r>
            <a:r>
              <a:rPr lang="en-US" dirty="0" err="1">
                <a:solidFill>
                  <a:srgbClr val="073763"/>
                </a:solidFill>
                <a:latin typeface="fakt-web"/>
              </a:rPr>
              <a:t>assinatura</a:t>
            </a:r>
            <a:r>
              <a:rPr lang="en-US" dirty="0">
                <a:solidFill>
                  <a:srgbClr val="073763"/>
                </a:solidFill>
                <a:latin typeface="fakt-web"/>
              </a:rPr>
              <a:t> que </a:t>
            </a:r>
            <a:r>
              <a:rPr lang="en-US" dirty="0" err="1">
                <a:solidFill>
                  <a:srgbClr val="073763"/>
                </a:solidFill>
                <a:latin typeface="fakt-web"/>
              </a:rPr>
              <a:t>está</a:t>
            </a:r>
            <a:r>
              <a:rPr lang="en-US" dirty="0">
                <a:solidFill>
                  <a:srgbClr val="073763"/>
                </a:solidFill>
                <a:latin typeface="fakt-web"/>
              </a:rPr>
              <a:t> </a:t>
            </a:r>
            <a:r>
              <a:rPr lang="en-US" dirty="0" err="1">
                <a:solidFill>
                  <a:srgbClr val="073763"/>
                </a:solidFill>
                <a:latin typeface="fakt-web"/>
              </a:rPr>
              <a:t>sendo</a:t>
            </a:r>
            <a:r>
              <a:rPr lang="en-US" dirty="0">
                <a:solidFill>
                  <a:srgbClr val="073763"/>
                </a:solidFill>
                <a:latin typeface="fakt-web"/>
              </a:rPr>
              <a:t> </a:t>
            </a:r>
            <a:r>
              <a:rPr lang="en-US" dirty="0" err="1">
                <a:solidFill>
                  <a:srgbClr val="073763"/>
                </a:solidFill>
                <a:latin typeface="fakt-web"/>
              </a:rPr>
              <a:t>usado</a:t>
            </a:r>
            <a:r>
              <a:rPr lang="en-US" dirty="0">
                <a:solidFill>
                  <a:srgbClr val="073763"/>
                </a:solidFill>
                <a:latin typeface="fakt-web"/>
              </a:rPr>
              <a:t>, </a:t>
            </a:r>
            <a:r>
              <a:rPr lang="en-US" dirty="0" err="1">
                <a:solidFill>
                  <a:srgbClr val="073763"/>
                </a:solidFill>
                <a:latin typeface="fakt-web"/>
              </a:rPr>
              <a:t>como</a:t>
            </a:r>
            <a:r>
              <a:rPr lang="en-US" dirty="0">
                <a:solidFill>
                  <a:srgbClr val="073763"/>
                </a:solidFill>
                <a:latin typeface="fakt-web"/>
              </a:rPr>
              <a:t> HMAC SHA256 </a:t>
            </a:r>
            <a:r>
              <a:rPr lang="en-US" dirty="0" err="1">
                <a:solidFill>
                  <a:srgbClr val="073763"/>
                </a:solidFill>
                <a:latin typeface="fakt-web"/>
              </a:rPr>
              <a:t>ou</a:t>
            </a:r>
            <a:r>
              <a:rPr lang="en-US" dirty="0">
                <a:solidFill>
                  <a:srgbClr val="073763"/>
                </a:solidFill>
                <a:latin typeface="fakt-web"/>
              </a:rPr>
              <a:t> RSA.</a:t>
            </a:r>
          </a:p>
          <a:p>
            <a:r>
              <a:rPr lang="en-US" dirty="0">
                <a:solidFill>
                  <a:srgbClr val="073763"/>
                </a:solidFill>
                <a:latin typeface="fakt-web"/>
              </a:rPr>
              <a:t>Por </a:t>
            </a:r>
            <a:r>
              <a:rPr lang="en-US" dirty="0" err="1">
                <a:solidFill>
                  <a:srgbClr val="073763"/>
                </a:solidFill>
                <a:latin typeface="fakt-web"/>
              </a:rPr>
              <a:t>exemplo</a:t>
            </a:r>
            <a:r>
              <a:rPr lang="en-US" dirty="0">
                <a:solidFill>
                  <a:srgbClr val="073763"/>
                </a:solidFill>
                <a:latin typeface="fakt-web"/>
              </a:rPr>
              <a:t>:</a:t>
            </a:r>
          </a:p>
        </p:txBody>
      </p:sp>
      <p:pic>
        <p:nvPicPr>
          <p:cNvPr id="8" name="Picture 8" descr="Shape, rectangle&#10;&#10;Description automatically generated">
            <a:extLst>
              <a:ext uri="{FF2B5EF4-FFF2-40B4-BE49-F238E27FC236}">
                <a16:creationId xmlns:a16="http://schemas.microsoft.com/office/drawing/2014/main" id="{73135247-22C0-4AC0-98FA-38A034E77AD6}"/>
              </a:ext>
            </a:extLst>
          </p:cNvPr>
          <p:cNvPicPr>
            <a:picLocks noChangeAspect="1"/>
          </p:cNvPicPr>
          <p:nvPr/>
        </p:nvPicPr>
        <p:blipFill>
          <a:blip r:embed="rId4"/>
          <a:stretch>
            <a:fillRect/>
          </a:stretch>
        </p:blipFill>
        <p:spPr>
          <a:xfrm>
            <a:off x="1466054" y="2458220"/>
            <a:ext cx="6418262" cy="1264923"/>
          </a:xfrm>
          <a:prstGeom prst="rect">
            <a:avLst/>
          </a:prstGeom>
        </p:spPr>
      </p:pic>
    </p:spTree>
    <p:extLst>
      <p:ext uri="{BB962C8B-B14F-4D97-AF65-F5344CB8AC3E}">
        <p14:creationId xmlns:p14="http://schemas.microsoft.com/office/powerpoint/2010/main" val="4054865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
          <p:cNvSpPr txBox="1">
            <a:spLocks noGrp="1"/>
          </p:cNvSpPr>
          <p:nvPr>
            <p:ph type="subTitle" idx="1"/>
          </p:nvPr>
        </p:nvSpPr>
        <p:spPr>
          <a:xfrm>
            <a:off x="1200150" y="305700"/>
            <a:ext cx="7632150" cy="591300"/>
          </a:xfrm>
          <a:prstGeom prst="rect">
            <a:avLst/>
          </a:prstGeom>
          <a:noFill/>
          <a:ln>
            <a:noFill/>
          </a:ln>
        </p:spPr>
        <p:txBody>
          <a:bodyPr spcFirstLastPara="1" wrap="square" lIns="91425" tIns="91425" rIns="91425" bIns="91425" anchor="ctr" anchorCtr="0">
            <a:noAutofit/>
          </a:bodyPr>
          <a:lstStyle/>
          <a:p>
            <a:r>
              <a:rPr lang="en-US" b="1">
                <a:solidFill>
                  <a:srgbClr val="073763"/>
                </a:solidFill>
                <a:sym typeface="Century Gothic"/>
              </a:rPr>
              <a:t>Estrutura do JSON Web Token?</a:t>
            </a:r>
            <a:endParaRPr lang="en-US">
              <a:solidFill>
                <a:srgbClr val="073763"/>
              </a:solidFill>
            </a:endParaRPr>
          </a:p>
        </p:txBody>
      </p:sp>
      <p:pic>
        <p:nvPicPr>
          <p:cNvPr id="93" name="Google Shape;93;p3"/>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95" name="Google Shape;95;p3"/>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0960059-272E-491D-B4F6-57CB551E9F48}"/>
              </a:ext>
            </a:extLst>
          </p:cNvPr>
          <p:cNvSpPr txBox="1"/>
          <p:nvPr/>
        </p:nvSpPr>
        <p:spPr>
          <a:xfrm>
            <a:off x="513557" y="1026205"/>
            <a:ext cx="820013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73763"/>
                </a:solidFill>
              </a:rPr>
              <a:t>Payload/Carga </a:t>
            </a:r>
            <a:r>
              <a:rPr lang="en-US" b="1" dirty="0" err="1">
                <a:solidFill>
                  <a:srgbClr val="073763"/>
                </a:solidFill>
              </a:rPr>
              <a:t>útil</a:t>
            </a:r>
            <a:endParaRPr lang="en-US" b="1" dirty="0">
              <a:solidFill>
                <a:srgbClr val="073763"/>
              </a:solidFill>
            </a:endParaRPr>
          </a:p>
          <a:p>
            <a:r>
              <a:rPr lang="en-US" dirty="0">
                <a:solidFill>
                  <a:srgbClr val="073763"/>
                </a:solidFill>
              </a:rPr>
              <a:t>A </a:t>
            </a:r>
            <a:r>
              <a:rPr lang="en-US" dirty="0" err="1">
                <a:solidFill>
                  <a:srgbClr val="073763"/>
                </a:solidFill>
              </a:rPr>
              <a:t>segunda</a:t>
            </a:r>
            <a:r>
              <a:rPr lang="en-US" dirty="0">
                <a:solidFill>
                  <a:srgbClr val="073763"/>
                </a:solidFill>
              </a:rPr>
              <a:t> </a:t>
            </a:r>
            <a:r>
              <a:rPr lang="en-US" dirty="0" err="1">
                <a:solidFill>
                  <a:srgbClr val="073763"/>
                </a:solidFill>
              </a:rPr>
              <a:t>parte</a:t>
            </a:r>
            <a:r>
              <a:rPr lang="en-US" dirty="0">
                <a:solidFill>
                  <a:srgbClr val="073763"/>
                </a:solidFill>
              </a:rPr>
              <a:t> do token é a payload, que </a:t>
            </a:r>
            <a:r>
              <a:rPr lang="en-US" dirty="0" err="1">
                <a:solidFill>
                  <a:srgbClr val="073763"/>
                </a:solidFill>
              </a:rPr>
              <a:t>contém</a:t>
            </a:r>
            <a:r>
              <a:rPr lang="en-US" dirty="0">
                <a:solidFill>
                  <a:srgbClr val="073763"/>
                </a:solidFill>
              </a:rPr>
              <a:t> as </a:t>
            </a:r>
            <a:r>
              <a:rPr lang="en-US" dirty="0" err="1">
                <a:solidFill>
                  <a:srgbClr val="073763"/>
                </a:solidFill>
              </a:rPr>
              <a:t>declarações</a:t>
            </a:r>
            <a:r>
              <a:rPr lang="en-US" dirty="0">
                <a:solidFill>
                  <a:srgbClr val="073763"/>
                </a:solidFill>
              </a:rPr>
              <a:t>. As </a:t>
            </a:r>
            <a:r>
              <a:rPr lang="en-US" dirty="0" err="1">
                <a:solidFill>
                  <a:srgbClr val="073763"/>
                </a:solidFill>
              </a:rPr>
              <a:t>declarações</a:t>
            </a:r>
            <a:r>
              <a:rPr lang="en-US" dirty="0">
                <a:solidFill>
                  <a:srgbClr val="073763"/>
                </a:solidFill>
              </a:rPr>
              <a:t> </a:t>
            </a:r>
            <a:r>
              <a:rPr lang="en-US" dirty="0" err="1">
                <a:solidFill>
                  <a:srgbClr val="073763"/>
                </a:solidFill>
              </a:rPr>
              <a:t>são</a:t>
            </a:r>
            <a:r>
              <a:rPr lang="en-US" dirty="0">
                <a:solidFill>
                  <a:srgbClr val="073763"/>
                </a:solidFill>
              </a:rPr>
              <a:t> </a:t>
            </a:r>
            <a:r>
              <a:rPr lang="en-US" dirty="0" err="1">
                <a:solidFill>
                  <a:srgbClr val="073763"/>
                </a:solidFill>
              </a:rPr>
              <a:t>informações</a:t>
            </a:r>
            <a:r>
              <a:rPr lang="en-US" dirty="0">
                <a:solidFill>
                  <a:srgbClr val="073763"/>
                </a:solidFill>
              </a:rPr>
              <a:t> </a:t>
            </a:r>
            <a:r>
              <a:rPr lang="en-US" dirty="0" err="1">
                <a:solidFill>
                  <a:srgbClr val="073763"/>
                </a:solidFill>
              </a:rPr>
              <a:t>sobre</a:t>
            </a:r>
            <a:r>
              <a:rPr lang="en-US" dirty="0">
                <a:solidFill>
                  <a:srgbClr val="073763"/>
                </a:solidFill>
              </a:rPr>
              <a:t> </a:t>
            </a:r>
            <a:r>
              <a:rPr lang="en-US" dirty="0" err="1">
                <a:solidFill>
                  <a:srgbClr val="073763"/>
                </a:solidFill>
              </a:rPr>
              <a:t>uma</a:t>
            </a:r>
            <a:r>
              <a:rPr lang="en-US" dirty="0">
                <a:solidFill>
                  <a:srgbClr val="073763"/>
                </a:solidFill>
              </a:rPr>
              <a:t> </a:t>
            </a:r>
            <a:r>
              <a:rPr lang="en-US" dirty="0" err="1">
                <a:solidFill>
                  <a:srgbClr val="073763"/>
                </a:solidFill>
              </a:rPr>
              <a:t>entidade</a:t>
            </a:r>
            <a:r>
              <a:rPr lang="en-US" dirty="0">
                <a:solidFill>
                  <a:srgbClr val="073763"/>
                </a:solidFill>
              </a:rPr>
              <a:t> (</a:t>
            </a:r>
            <a:r>
              <a:rPr lang="en-US" dirty="0" err="1">
                <a:solidFill>
                  <a:srgbClr val="073763"/>
                </a:solidFill>
              </a:rPr>
              <a:t>normalmente</a:t>
            </a:r>
            <a:r>
              <a:rPr lang="en-US" dirty="0">
                <a:solidFill>
                  <a:srgbClr val="073763"/>
                </a:solidFill>
              </a:rPr>
              <a:t>, o </a:t>
            </a:r>
            <a:r>
              <a:rPr lang="en-US" dirty="0" err="1">
                <a:solidFill>
                  <a:srgbClr val="073763"/>
                </a:solidFill>
              </a:rPr>
              <a:t>usuário</a:t>
            </a:r>
            <a:r>
              <a:rPr lang="en-US" dirty="0">
                <a:solidFill>
                  <a:srgbClr val="073763"/>
                </a:solidFill>
              </a:rPr>
              <a:t>) e dados </a:t>
            </a:r>
            <a:r>
              <a:rPr lang="en-US" dirty="0" err="1">
                <a:solidFill>
                  <a:srgbClr val="073763"/>
                </a:solidFill>
              </a:rPr>
              <a:t>adicionais</a:t>
            </a:r>
            <a:r>
              <a:rPr lang="en-US" dirty="0">
                <a:solidFill>
                  <a:srgbClr val="073763"/>
                </a:solidFill>
              </a:rPr>
              <a:t>. </a:t>
            </a:r>
            <a:r>
              <a:rPr lang="en-US" dirty="0" err="1">
                <a:solidFill>
                  <a:srgbClr val="073763"/>
                </a:solidFill>
              </a:rPr>
              <a:t>Existem</a:t>
            </a:r>
            <a:r>
              <a:rPr lang="en-US" dirty="0">
                <a:solidFill>
                  <a:srgbClr val="073763"/>
                </a:solidFill>
              </a:rPr>
              <a:t> </a:t>
            </a:r>
            <a:r>
              <a:rPr lang="en-US" dirty="0" err="1">
                <a:solidFill>
                  <a:srgbClr val="073763"/>
                </a:solidFill>
              </a:rPr>
              <a:t>três</a:t>
            </a:r>
            <a:r>
              <a:rPr lang="en-US" dirty="0">
                <a:solidFill>
                  <a:srgbClr val="073763"/>
                </a:solidFill>
              </a:rPr>
              <a:t> </a:t>
            </a:r>
            <a:r>
              <a:rPr lang="en-US" dirty="0" err="1">
                <a:solidFill>
                  <a:srgbClr val="073763"/>
                </a:solidFill>
              </a:rPr>
              <a:t>tipos</a:t>
            </a:r>
            <a:r>
              <a:rPr lang="en-US" dirty="0">
                <a:solidFill>
                  <a:srgbClr val="073763"/>
                </a:solidFill>
              </a:rPr>
              <a:t> de </a:t>
            </a:r>
            <a:r>
              <a:rPr lang="en-US" dirty="0" err="1">
                <a:solidFill>
                  <a:srgbClr val="073763"/>
                </a:solidFill>
              </a:rPr>
              <a:t>reivindicações</a:t>
            </a:r>
            <a:r>
              <a:rPr lang="en-US" dirty="0">
                <a:solidFill>
                  <a:srgbClr val="073763"/>
                </a:solidFill>
              </a:rPr>
              <a:t>: </a:t>
            </a:r>
            <a:r>
              <a:rPr lang="en-US" b="1" dirty="0">
                <a:hlinkClick r:id="rId4"/>
              </a:rPr>
              <a:t>Registered claims</a:t>
            </a:r>
            <a:r>
              <a:rPr lang="en-US" dirty="0">
                <a:solidFill>
                  <a:srgbClr val="073763"/>
                </a:solidFill>
              </a:rPr>
              <a:t>, </a:t>
            </a:r>
            <a:r>
              <a:rPr lang="en-US" b="1" dirty="0">
                <a:hlinkClick r:id="rId5"/>
              </a:rPr>
              <a:t>Public claims </a:t>
            </a:r>
            <a:r>
              <a:rPr lang="en-US" dirty="0">
                <a:solidFill>
                  <a:srgbClr val="073763"/>
                </a:solidFill>
              </a:rPr>
              <a:t>e </a:t>
            </a:r>
            <a:r>
              <a:rPr lang="en-US" b="1" dirty="0">
                <a:hlinkClick r:id="rId6"/>
              </a:rPr>
              <a:t>Private claims</a:t>
            </a:r>
            <a:r>
              <a:rPr lang="en-US" dirty="0">
                <a:solidFill>
                  <a:srgbClr val="073763"/>
                </a:solidFill>
              </a:rPr>
              <a:t>.</a:t>
            </a:r>
          </a:p>
          <a:p>
            <a:pPr algn="just">
              <a:buChar char="•"/>
            </a:pPr>
            <a:r>
              <a:rPr lang="en-US" b="1" dirty="0">
                <a:hlinkClick r:id="rId4"/>
              </a:rPr>
              <a:t> Registered claims</a:t>
            </a:r>
            <a:r>
              <a:rPr lang="en-US" dirty="0">
                <a:solidFill>
                  <a:srgbClr val="073763"/>
                </a:solidFill>
              </a:rPr>
              <a:t>: </a:t>
            </a:r>
            <a:r>
              <a:rPr lang="en-US" dirty="0" err="1">
                <a:solidFill>
                  <a:srgbClr val="073763"/>
                </a:solidFill>
              </a:rPr>
              <a:t>trata</a:t>
            </a:r>
            <a:r>
              <a:rPr lang="en-US" dirty="0">
                <a:solidFill>
                  <a:srgbClr val="073763"/>
                </a:solidFill>
              </a:rPr>
              <a:t>-se de um conjunto de </a:t>
            </a:r>
            <a:r>
              <a:rPr lang="en-US" dirty="0" err="1">
                <a:solidFill>
                  <a:srgbClr val="073763"/>
                </a:solidFill>
              </a:rPr>
              <a:t>declarações</a:t>
            </a:r>
            <a:r>
              <a:rPr lang="en-US" dirty="0">
                <a:solidFill>
                  <a:srgbClr val="073763"/>
                </a:solidFill>
              </a:rPr>
              <a:t> </a:t>
            </a:r>
            <a:r>
              <a:rPr lang="en-US" dirty="0" err="1">
                <a:solidFill>
                  <a:srgbClr val="073763"/>
                </a:solidFill>
              </a:rPr>
              <a:t>predefinidas</a:t>
            </a:r>
            <a:r>
              <a:rPr lang="en-US" dirty="0">
                <a:solidFill>
                  <a:srgbClr val="073763"/>
                </a:solidFill>
              </a:rPr>
              <a:t> que </a:t>
            </a:r>
            <a:r>
              <a:rPr lang="en-US" dirty="0" err="1">
                <a:solidFill>
                  <a:srgbClr val="073763"/>
                </a:solidFill>
              </a:rPr>
              <a:t>não</a:t>
            </a:r>
            <a:r>
              <a:rPr lang="en-US" dirty="0">
                <a:solidFill>
                  <a:srgbClr val="073763"/>
                </a:solidFill>
              </a:rPr>
              <a:t> </a:t>
            </a:r>
            <a:r>
              <a:rPr lang="en-US" dirty="0" err="1">
                <a:solidFill>
                  <a:srgbClr val="073763"/>
                </a:solidFill>
              </a:rPr>
              <a:t>são</a:t>
            </a:r>
            <a:r>
              <a:rPr lang="en-US" dirty="0">
                <a:solidFill>
                  <a:srgbClr val="073763"/>
                </a:solidFill>
              </a:rPr>
              <a:t> </a:t>
            </a:r>
            <a:r>
              <a:rPr lang="en-US" dirty="0" err="1">
                <a:solidFill>
                  <a:srgbClr val="073763"/>
                </a:solidFill>
              </a:rPr>
              <a:t>obrigatórias</a:t>
            </a:r>
            <a:r>
              <a:rPr lang="en-US" dirty="0">
                <a:solidFill>
                  <a:srgbClr val="073763"/>
                </a:solidFill>
              </a:rPr>
              <a:t>, mas </a:t>
            </a:r>
            <a:r>
              <a:rPr lang="en-US" dirty="0" err="1">
                <a:solidFill>
                  <a:srgbClr val="073763"/>
                </a:solidFill>
              </a:rPr>
              <a:t>recomendadas</a:t>
            </a:r>
            <a:r>
              <a:rPr lang="en-US" dirty="0">
                <a:solidFill>
                  <a:srgbClr val="073763"/>
                </a:solidFill>
              </a:rPr>
              <a:t>, para </a:t>
            </a:r>
            <a:r>
              <a:rPr lang="en-US" dirty="0" err="1">
                <a:solidFill>
                  <a:srgbClr val="073763"/>
                </a:solidFill>
              </a:rPr>
              <a:t>fornecer</a:t>
            </a:r>
            <a:r>
              <a:rPr lang="en-US" dirty="0">
                <a:solidFill>
                  <a:srgbClr val="073763"/>
                </a:solidFill>
              </a:rPr>
              <a:t> um conjunto de </a:t>
            </a:r>
            <a:r>
              <a:rPr lang="en-US" dirty="0" err="1">
                <a:solidFill>
                  <a:srgbClr val="073763"/>
                </a:solidFill>
              </a:rPr>
              <a:t>declarações</a:t>
            </a:r>
            <a:r>
              <a:rPr lang="en-US" dirty="0">
                <a:solidFill>
                  <a:srgbClr val="073763"/>
                </a:solidFill>
              </a:rPr>
              <a:t> </a:t>
            </a:r>
            <a:r>
              <a:rPr lang="en-US" dirty="0" err="1">
                <a:solidFill>
                  <a:srgbClr val="073763"/>
                </a:solidFill>
              </a:rPr>
              <a:t>úteis</a:t>
            </a:r>
            <a:r>
              <a:rPr lang="en-US" dirty="0">
                <a:solidFill>
                  <a:srgbClr val="073763"/>
                </a:solidFill>
              </a:rPr>
              <a:t> e </a:t>
            </a:r>
            <a:r>
              <a:rPr lang="en-US" dirty="0" err="1">
                <a:solidFill>
                  <a:srgbClr val="073763"/>
                </a:solidFill>
              </a:rPr>
              <a:t>interoperáveis</a:t>
            </a:r>
            <a:r>
              <a:rPr lang="en-US" dirty="0">
                <a:solidFill>
                  <a:srgbClr val="073763"/>
                </a:solidFill>
              </a:rPr>
              <a:t>. </a:t>
            </a:r>
            <a:r>
              <a:rPr lang="en-US" dirty="0" err="1">
                <a:solidFill>
                  <a:srgbClr val="073763"/>
                </a:solidFill>
              </a:rPr>
              <a:t>Alguns</a:t>
            </a:r>
            <a:r>
              <a:rPr lang="en-US" dirty="0">
                <a:solidFill>
                  <a:srgbClr val="073763"/>
                </a:solidFill>
              </a:rPr>
              <a:t> deles </a:t>
            </a:r>
            <a:r>
              <a:rPr lang="en-US" dirty="0" err="1">
                <a:solidFill>
                  <a:srgbClr val="073763"/>
                </a:solidFill>
              </a:rPr>
              <a:t>são</a:t>
            </a:r>
            <a:r>
              <a:rPr lang="en-US" dirty="0">
                <a:solidFill>
                  <a:srgbClr val="073763"/>
                </a:solidFill>
              </a:rPr>
              <a:t>: </a:t>
            </a:r>
            <a:r>
              <a:rPr lang="en-US" dirty="0" err="1">
                <a:solidFill>
                  <a:srgbClr val="073763"/>
                </a:solidFill>
              </a:rPr>
              <a:t>iss</a:t>
            </a:r>
            <a:r>
              <a:rPr lang="en-US" dirty="0">
                <a:solidFill>
                  <a:srgbClr val="073763"/>
                </a:solidFill>
              </a:rPr>
              <a:t> (</a:t>
            </a:r>
            <a:r>
              <a:rPr lang="en-US" dirty="0" err="1">
                <a:solidFill>
                  <a:srgbClr val="073763"/>
                </a:solidFill>
              </a:rPr>
              <a:t>emissor</a:t>
            </a:r>
            <a:r>
              <a:rPr lang="en-US" dirty="0">
                <a:solidFill>
                  <a:srgbClr val="073763"/>
                </a:solidFill>
              </a:rPr>
              <a:t>), exp (tempo de </a:t>
            </a:r>
            <a:r>
              <a:rPr lang="en-US" dirty="0" err="1">
                <a:solidFill>
                  <a:srgbClr val="073763"/>
                </a:solidFill>
              </a:rPr>
              <a:t>expiração</a:t>
            </a:r>
            <a:r>
              <a:rPr lang="en-US" dirty="0">
                <a:solidFill>
                  <a:srgbClr val="073763"/>
                </a:solidFill>
              </a:rPr>
              <a:t>), sub (</a:t>
            </a:r>
            <a:r>
              <a:rPr lang="en-US" dirty="0" err="1">
                <a:solidFill>
                  <a:srgbClr val="073763"/>
                </a:solidFill>
              </a:rPr>
              <a:t>assunto</a:t>
            </a:r>
            <a:r>
              <a:rPr lang="en-US" dirty="0">
                <a:solidFill>
                  <a:srgbClr val="073763"/>
                </a:solidFill>
              </a:rPr>
              <a:t>), </a:t>
            </a:r>
            <a:r>
              <a:rPr lang="en-US" dirty="0" err="1">
                <a:solidFill>
                  <a:srgbClr val="073763"/>
                </a:solidFill>
              </a:rPr>
              <a:t>aud</a:t>
            </a:r>
            <a:r>
              <a:rPr lang="en-US" dirty="0">
                <a:solidFill>
                  <a:srgbClr val="073763"/>
                </a:solidFill>
              </a:rPr>
              <a:t> (</a:t>
            </a:r>
            <a:r>
              <a:rPr lang="en-US" dirty="0" err="1">
                <a:solidFill>
                  <a:srgbClr val="073763"/>
                </a:solidFill>
              </a:rPr>
              <a:t>público</a:t>
            </a:r>
            <a:r>
              <a:rPr lang="en-US" dirty="0">
                <a:solidFill>
                  <a:srgbClr val="073763"/>
                </a:solidFill>
              </a:rPr>
              <a:t>) e</a:t>
            </a:r>
            <a:r>
              <a:rPr lang="en-US" dirty="0">
                <a:solidFill>
                  <a:srgbClr val="073763"/>
                </a:solidFill>
                <a:hlinkClick r:id="rId4">
                  <a:extLst>
                    <a:ext uri="{A12FA001-AC4F-418D-AE19-62706E023703}">
                      <ahyp:hlinkClr xmlns:ahyp="http://schemas.microsoft.com/office/drawing/2018/hyperlinkcolor" val="tx"/>
                    </a:ext>
                  </a:extLst>
                </a:hlinkClick>
              </a:rPr>
              <a:t> outros</a:t>
            </a:r>
            <a:r>
              <a:rPr lang="en-US" dirty="0">
                <a:solidFill>
                  <a:srgbClr val="073763"/>
                </a:solidFill>
              </a:rPr>
              <a:t> .</a:t>
            </a:r>
          </a:p>
          <a:p>
            <a:r>
              <a:rPr lang="en-US" dirty="0">
                <a:solidFill>
                  <a:srgbClr val="073763"/>
                </a:solidFill>
              </a:rPr>
              <a:t>Um </a:t>
            </a:r>
            <a:r>
              <a:rPr lang="en-US" dirty="0" err="1">
                <a:solidFill>
                  <a:srgbClr val="073763"/>
                </a:solidFill>
              </a:rPr>
              <a:t>exemplo</a:t>
            </a:r>
            <a:r>
              <a:rPr lang="en-US" dirty="0">
                <a:solidFill>
                  <a:srgbClr val="073763"/>
                </a:solidFill>
              </a:rPr>
              <a:t> de carga </a:t>
            </a:r>
            <a:r>
              <a:rPr lang="en-US" dirty="0" err="1">
                <a:solidFill>
                  <a:srgbClr val="073763"/>
                </a:solidFill>
              </a:rPr>
              <a:t>útil</a:t>
            </a:r>
            <a:r>
              <a:rPr lang="en-US" dirty="0">
                <a:solidFill>
                  <a:srgbClr val="073763"/>
                </a:solidFill>
              </a:rPr>
              <a:t> </a:t>
            </a:r>
            <a:r>
              <a:rPr lang="en-US" dirty="0" err="1">
                <a:solidFill>
                  <a:srgbClr val="073763"/>
                </a:solidFill>
              </a:rPr>
              <a:t>poderia</a:t>
            </a:r>
            <a:r>
              <a:rPr lang="en-US" dirty="0">
                <a:solidFill>
                  <a:srgbClr val="073763"/>
                </a:solidFill>
              </a:rPr>
              <a:t> ser:</a:t>
            </a:r>
            <a:endParaRPr lang="en-US" dirty="0"/>
          </a:p>
        </p:txBody>
      </p:sp>
      <p:pic>
        <p:nvPicPr>
          <p:cNvPr id="4" name="Picture 4" descr="Shape, rectangle&#10;&#10;Description automatically generated">
            <a:extLst>
              <a:ext uri="{FF2B5EF4-FFF2-40B4-BE49-F238E27FC236}">
                <a16:creationId xmlns:a16="http://schemas.microsoft.com/office/drawing/2014/main" id="{823052F0-5AB8-4B80-A1B2-A2CBF8932922}"/>
              </a:ext>
            </a:extLst>
          </p:cNvPr>
          <p:cNvPicPr>
            <a:picLocks noChangeAspect="1"/>
          </p:cNvPicPr>
          <p:nvPr/>
        </p:nvPicPr>
        <p:blipFill>
          <a:blip r:embed="rId7"/>
          <a:stretch>
            <a:fillRect/>
          </a:stretch>
        </p:blipFill>
        <p:spPr>
          <a:xfrm>
            <a:off x="1822347" y="2971292"/>
            <a:ext cx="5499304" cy="1320993"/>
          </a:xfrm>
          <a:prstGeom prst="rect">
            <a:avLst/>
          </a:prstGeom>
        </p:spPr>
      </p:pic>
    </p:spTree>
    <p:extLst>
      <p:ext uri="{BB962C8B-B14F-4D97-AF65-F5344CB8AC3E}">
        <p14:creationId xmlns:p14="http://schemas.microsoft.com/office/powerpoint/2010/main" val="148691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
          <p:cNvSpPr txBox="1">
            <a:spLocks noGrp="1"/>
          </p:cNvSpPr>
          <p:nvPr>
            <p:ph type="subTitle" idx="1"/>
          </p:nvPr>
        </p:nvSpPr>
        <p:spPr>
          <a:xfrm>
            <a:off x="1200150" y="305700"/>
            <a:ext cx="7632150" cy="591300"/>
          </a:xfrm>
          <a:prstGeom prst="rect">
            <a:avLst/>
          </a:prstGeom>
          <a:noFill/>
          <a:ln>
            <a:noFill/>
          </a:ln>
        </p:spPr>
        <p:txBody>
          <a:bodyPr spcFirstLastPara="1" wrap="square" lIns="91425" tIns="91425" rIns="91425" bIns="91425" anchor="ctr" anchorCtr="0">
            <a:noAutofit/>
          </a:bodyPr>
          <a:lstStyle/>
          <a:p>
            <a:r>
              <a:rPr lang="en-US" b="1">
                <a:solidFill>
                  <a:srgbClr val="073763"/>
                </a:solidFill>
                <a:sym typeface="Century Gothic"/>
              </a:rPr>
              <a:t>Estrutura do JSON Web Token?</a:t>
            </a:r>
            <a:endParaRPr lang="en-US">
              <a:solidFill>
                <a:srgbClr val="073763"/>
              </a:solidFill>
            </a:endParaRPr>
          </a:p>
        </p:txBody>
      </p:sp>
      <p:pic>
        <p:nvPicPr>
          <p:cNvPr id="93" name="Google Shape;93;p3"/>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95" name="Google Shape;95;p3"/>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0960059-272E-491D-B4F6-57CB551E9F48}"/>
              </a:ext>
            </a:extLst>
          </p:cNvPr>
          <p:cNvSpPr txBox="1"/>
          <p:nvPr/>
        </p:nvSpPr>
        <p:spPr>
          <a:xfrm>
            <a:off x="755650" y="946150"/>
            <a:ext cx="8116887"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solidFill>
                  <a:srgbClr val="073763"/>
                </a:solidFill>
              </a:rPr>
              <a:t>Obs</a:t>
            </a:r>
            <a:r>
              <a:rPr lang="en-US" sz="2000" dirty="0">
                <a:solidFill>
                  <a:srgbClr val="073763"/>
                </a:solidFill>
              </a:rPr>
              <a:t>: O JWT </a:t>
            </a:r>
            <a:r>
              <a:rPr lang="en-US" sz="2000" dirty="0" err="1">
                <a:solidFill>
                  <a:srgbClr val="073763"/>
                </a:solidFill>
              </a:rPr>
              <a:t>possui</a:t>
            </a:r>
            <a:r>
              <a:rPr lang="en-US" sz="2000" dirty="0">
                <a:solidFill>
                  <a:srgbClr val="073763"/>
                </a:solidFill>
              </a:rPr>
              <a:t> </a:t>
            </a:r>
            <a:r>
              <a:rPr lang="en-US" sz="2000" dirty="0" err="1">
                <a:solidFill>
                  <a:srgbClr val="073763"/>
                </a:solidFill>
              </a:rPr>
              <a:t>palavras</a:t>
            </a:r>
            <a:r>
              <a:rPr lang="en-US" sz="2000" dirty="0">
                <a:solidFill>
                  <a:srgbClr val="073763"/>
                </a:solidFill>
              </a:rPr>
              <a:t> </a:t>
            </a:r>
            <a:r>
              <a:rPr lang="en-US" sz="2000" dirty="0" err="1">
                <a:solidFill>
                  <a:srgbClr val="073763"/>
                </a:solidFill>
              </a:rPr>
              <a:t>reservadas</a:t>
            </a:r>
            <a:r>
              <a:rPr lang="en-US" sz="2000" dirty="0">
                <a:solidFill>
                  <a:srgbClr val="073763"/>
                </a:solidFill>
              </a:rPr>
              <a:t> e </a:t>
            </a:r>
            <a:r>
              <a:rPr lang="en-US" sz="2000" dirty="0" err="1">
                <a:solidFill>
                  <a:srgbClr val="073763"/>
                </a:solidFill>
              </a:rPr>
              <a:t>recomendadas</a:t>
            </a:r>
            <a:r>
              <a:rPr lang="en-US" sz="2000" dirty="0">
                <a:solidFill>
                  <a:srgbClr val="073763"/>
                </a:solidFill>
              </a:rPr>
              <a:t> para </a:t>
            </a:r>
            <a:r>
              <a:rPr lang="en-US" sz="2000" dirty="0" err="1">
                <a:solidFill>
                  <a:srgbClr val="073763"/>
                </a:solidFill>
              </a:rPr>
              <a:t>serem</a:t>
            </a:r>
            <a:r>
              <a:rPr lang="en-US" sz="2000" dirty="0">
                <a:solidFill>
                  <a:srgbClr val="073763"/>
                </a:solidFill>
              </a:rPr>
              <a:t> </a:t>
            </a:r>
            <a:r>
              <a:rPr lang="en-US" sz="2000" dirty="0" err="1">
                <a:solidFill>
                  <a:srgbClr val="073763"/>
                </a:solidFill>
              </a:rPr>
              <a:t>colocadas</a:t>
            </a:r>
            <a:r>
              <a:rPr lang="en-US" sz="2000" dirty="0">
                <a:solidFill>
                  <a:srgbClr val="073763"/>
                </a:solidFill>
              </a:rPr>
              <a:t> dentro do payload. São </a:t>
            </a:r>
            <a:r>
              <a:rPr lang="en-US" sz="2000" dirty="0" err="1">
                <a:solidFill>
                  <a:srgbClr val="073763"/>
                </a:solidFill>
              </a:rPr>
              <a:t>elas</a:t>
            </a:r>
            <a:r>
              <a:rPr lang="en-US" sz="2000" dirty="0">
                <a:solidFill>
                  <a:srgbClr val="073763"/>
                </a:solidFill>
              </a:rPr>
              <a:t>:</a:t>
            </a:r>
          </a:p>
          <a:p>
            <a:pPr marL="285750" indent="-285750">
              <a:buChar char="•"/>
            </a:pPr>
            <a:r>
              <a:rPr lang="en-US" sz="2000" dirty="0">
                <a:solidFill>
                  <a:srgbClr val="073763"/>
                </a:solidFill>
              </a:rPr>
              <a:t>“</a:t>
            </a:r>
            <a:r>
              <a:rPr lang="en-US" sz="2000" dirty="0" err="1">
                <a:solidFill>
                  <a:srgbClr val="073763"/>
                </a:solidFill>
              </a:rPr>
              <a:t>iss</a:t>
            </a:r>
            <a:r>
              <a:rPr lang="en-US" sz="2000" dirty="0">
                <a:solidFill>
                  <a:srgbClr val="073763"/>
                </a:solidFill>
              </a:rPr>
              <a:t>” - O </a:t>
            </a:r>
            <a:r>
              <a:rPr lang="en-US" sz="2000" dirty="0" err="1">
                <a:solidFill>
                  <a:srgbClr val="073763"/>
                </a:solidFill>
              </a:rPr>
              <a:t>domínio</a:t>
            </a:r>
            <a:r>
              <a:rPr lang="en-US" sz="2000" dirty="0">
                <a:solidFill>
                  <a:srgbClr val="073763"/>
                </a:solidFill>
              </a:rPr>
              <a:t> da </a:t>
            </a:r>
            <a:r>
              <a:rPr lang="en-US" sz="2000" dirty="0" err="1">
                <a:solidFill>
                  <a:srgbClr val="073763"/>
                </a:solidFill>
              </a:rPr>
              <a:t>aplicação</a:t>
            </a:r>
            <a:r>
              <a:rPr lang="en-US" sz="2000" dirty="0">
                <a:solidFill>
                  <a:srgbClr val="073763"/>
                </a:solidFill>
              </a:rPr>
              <a:t> </a:t>
            </a:r>
            <a:r>
              <a:rPr lang="en-US" sz="2000" dirty="0" err="1">
                <a:solidFill>
                  <a:srgbClr val="073763"/>
                </a:solidFill>
              </a:rPr>
              <a:t>geradora</a:t>
            </a:r>
            <a:r>
              <a:rPr lang="en-US" sz="2000" dirty="0">
                <a:solidFill>
                  <a:srgbClr val="073763"/>
                </a:solidFill>
              </a:rPr>
              <a:t> do token</a:t>
            </a:r>
          </a:p>
          <a:p>
            <a:pPr marL="285750" indent="-285750">
              <a:buChar char="•"/>
            </a:pPr>
            <a:r>
              <a:rPr lang="en-US" sz="2000" dirty="0">
                <a:solidFill>
                  <a:srgbClr val="073763"/>
                </a:solidFill>
              </a:rPr>
              <a:t>“sub” - É o </a:t>
            </a:r>
            <a:r>
              <a:rPr lang="en-US" sz="2000" dirty="0" err="1">
                <a:solidFill>
                  <a:srgbClr val="073763"/>
                </a:solidFill>
              </a:rPr>
              <a:t>assunto</a:t>
            </a:r>
            <a:r>
              <a:rPr lang="en-US" sz="2000" dirty="0">
                <a:solidFill>
                  <a:srgbClr val="073763"/>
                </a:solidFill>
              </a:rPr>
              <a:t> do token, mas é </a:t>
            </a:r>
            <a:r>
              <a:rPr lang="en-US" sz="2000" dirty="0" err="1">
                <a:solidFill>
                  <a:srgbClr val="073763"/>
                </a:solidFill>
              </a:rPr>
              <a:t>muito</a:t>
            </a:r>
            <a:r>
              <a:rPr lang="en-US" sz="2000" dirty="0">
                <a:solidFill>
                  <a:srgbClr val="073763"/>
                </a:solidFill>
              </a:rPr>
              <a:t> </a:t>
            </a:r>
            <a:r>
              <a:rPr lang="en-US" sz="2000" dirty="0" err="1">
                <a:solidFill>
                  <a:srgbClr val="073763"/>
                </a:solidFill>
              </a:rPr>
              <a:t>utilizado</a:t>
            </a:r>
            <a:r>
              <a:rPr lang="en-US" sz="2000" dirty="0">
                <a:solidFill>
                  <a:srgbClr val="073763"/>
                </a:solidFill>
              </a:rPr>
              <a:t> para </a:t>
            </a:r>
            <a:r>
              <a:rPr lang="en-US" sz="2000" dirty="0" err="1">
                <a:solidFill>
                  <a:srgbClr val="073763"/>
                </a:solidFill>
              </a:rPr>
              <a:t>guarda</a:t>
            </a:r>
            <a:r>
              <a:rPr lang="en-US" sz="2000" dirty="0">
                <a:solidFill>
                  <a:srgbClr val="073763"/>
                </a:solidFill>
              </a:rPr>
              <a:t> o ID do </a:t>
            </a:r>
            <a:r>
              <a:rPr lang="en-US" sz="2000" dirty="0" err="1">
                <a:solidFill>
                  <a:srgbClr val="073763"/>
                </a:solidFill>
              </a:rPr>
              <a:t>usuário</a:t>
            </a:r>
            <a:endParaRPr lang="en-US" sz="2000" dirty="0">
              <a:solidFill>
                <a:srgbClr val="073763"/>
              </a:solidFill>
            </a:endParaRPr>
          </a:p>
          <a:p>
            <a:pPr marL="285750" indent="-285750">
              <a:buChar char="•"/>
            </a:pPr>
            <a:r>
              <a:rPr lang="en-US" sz="2000" dirty="0">
                <a:solidFill>
                  <a:srgbClr val="073763"/>
                </a:solidFill>
              </a:rPr>
              <a:t>“</a:t>
            </a:r>
            <a:r>
              <a:rPr lang="en-US" sz="2000" dirty="0" err="1">
                <a:solidFill>
                  <a:srgbClr val="073763"/>
                </a:solidFill>
              </a:rPr>
              <a:t>aud</a:t>
            </a:r>
            <a:r>
              <a:rPr lang="en-US" sz="2000" dirty="0">
                <a:solidFill>
                  <a:srgbClr val="073763"/>
                </a:solidFill>
              </a:rPr>
              <a:t>” - Define </a:t>
            </a:r>
            <a:r>
              <a:rPr lang="en-US" sz="2000" dirty="0" err="1">
                <a:solidFill>
                  <a:srgbClr val="073763"/>
                </a:solidFill>
              </a:rPr>
              <a:t>quem</a:t>
            </a:r>
            <a:r>
              <a:rPr lang="en-US" sz="2000" dirty="0">
                <a:solidFill>
                  <a:srgbClr val="073763"/>
                </a:solidFill>
              </a:rPr>
              <a:t> </a:t>
            </a:r>
            <a:r>
              <a:rPr lang="en-US" sz="2000" dirty="0" err="1">
                <a:solidFill>
                  <a:srgbClr val="073763"/>
                </a:solidFill>
              </a:rPr>
              <a:t>pode</a:t>
            </a:r>
            <a:r>
              <a:rPr lang="en-US" sz="2000" dirty="0">
                <a:solidFill>
                  <a:srgbClr val="073763"/>
                </a:solidFill>
              </a:rPr>
              <a:t> usar o token</a:t>
            </a:r>
          </a:p>
          <a:p>
            <a:pPr marL="285750" indent="-285750">
              <a:buChar char="•"/>
            </a:pPr>
            <a:r>
              <a:rPr lang="en-US" sz="2000" dirty="0">
                <a:solidFill>
                  <a:srgbClr val="073763"/>
                </a:solidFill>
              </a:rPr>
              <a:t>“exp” - Data para </a:t>
            </a:r>
            <a:r>
              <a:rPr lang="en-US" sz="2000" dirty="0" err="1">
                <a:solidFill>
                  <a:srgbClr val="073763"/>
                </a:solidFill>
              </a:rPr>
              <a:t>expiração</a:t>
            </a:r>
            <a:r>
              <a:rPr lang="en-US" sz="2000" dirty="0">
                <a:solidFill>
                  <a:srgbClr val="073763"/>
                </a:solidFill>
              </a:rPr>
              <a:t> do token</a:t>
            </a:r>
          </a:p>
          <a:p>
            <a:pPr marL="285750" indent="-285750">
              <a:buChar char="•"/>
            </a:pPr>
            <a:r>
              <a:rPr lang="en-US" sz="2000" dirty="0">
                <a:solidFill>
                  <a:srgbClr val="073763"/>
                </a:solidFill>
              </a:rPr>
              <a:t>“</a:t>
            </a:r>
            <a:r>
              <a:rPr lang="en-US" sz="2000" dirty="0" err="1">
                <a:solidFill>
                  <a:srgbClr val="073763"/>
                </a:solidFill>
              </a:rPr>
              <a:t>nbf</a:t>
            </a:r>
            <a:r>
              <a:rPr lang="en-US" sz="2000" dirty="0">
                <a:solidFill>
                  <a:srgbClr val="073763"/>
                </a:solidFill>
              </a:rPr>
              <a:t>” - Define </a:t>
            </a:r>
            <a:r>
              <a:rPr lang="en-US" sz="2000" dirty="0" err="1">
                <a:solidFill>
                  <a:srgbClr val="073763"/>
                </a:solidFill>
              </a:rPr>
              <a:t>uma</a:t>
            </a:r>
            <a:r>
              <a:rPr lang="en-US" sz="2000" dirty="0">
                <a:solidFill>
                  <a:srgbClr val="073763"/>
                </a:solidFill>
              </a:rPr>
              <a:t> data para qual o token </a:t>
            </a:r>
            <a:r>
              <a:rPr lang="en-US" sz="2000" dirty="0" err="1">
                <a:solidFill>
                  <a:srgbClr val="073763"/>
                </a:solidFill>
              </a:rPr>
              <a:t>não</a:t>
            </a:r>
            <a:r>
              <a:rPr lang="en-US" sz="2000" dirty="0">
                <a:solidFill>
                  <a:srgbClr val="073763"/>
                </a:solidFill>
              </a:rPr>
              <a:t> </a:t>
            </a:r>
            <a:r>
              <a:rPr lang="en-US" sz="2000" dirty="0" err="1">
                <a:solidFill>
                  <a:srgbClr val="073763"/>
                </a:solidFill>
              </a:rPr>
              <a:t>pode</a:t>
            </a:r>
            <a:r>
              <a:rPr lang="en-US" sz="2000" dirty="0">
                <a:solidFill>
                  <a:srgbClr val="073763"/>
                </a:solidFill>
              </a:rPr>
              <a:t> ser </a:t>
            </a:r>
            <a:r>
              <a:rPr lang="en-US" sz="2000" dirty="0" err="1">
                <a:solidFill>
                  <a:srgbClr val="073763"/>
                </a:solidFill>
              </a:rPr>
              <a:t>aceito</a:t>
            </a:r>
            <a:r>
              <a:rPr lang="en-US" sz="2000" dirty="0">
                <a:solidFill>
                  <a:srgbClr val="073763"/>
                </a:solidFill>
              </a:rPr>
              <a:t> antes dela</a:t>
            </a:r>
          </a:p>
          <a:p>
            <a:pPr marL="285750" indent="-285750">
              <a:buChar char="•"/>
            </a:pPr>
            <a:r>
              <a:rPr lang="en-US" sz="2000" dirty="0">
                <a:solidFill>
                  <a:srgbClr val="073763"/>
                </a:solidFill>
              </a:rPr>
              <a:t>“</a:t>
            </a:r>
            <a:r>
              <a:rPr lang="en-US" sz="2000" dirty="0" err="1">
                <a:solidFill>
                  <a:srgbClr val="073763"/>
                </a:solidFill>
              </a:rPr>
              <a:t>iat</a:t>
            </a:r>
            <a:r>
              <a:rPr lang="en-US" sz="2000" dirty="0">
                <a:solidFill>
                  <a:srgbClr val="073763"/>
                </a:solidFill>
              </a:rPr>
              <a:t>” - Data de </a:t>
            </a:r>
            <a:r>
              <a:rPr lang="en-US" sz="2000" dirty="0" err="1">
                <a:solidFill>
                  <a:srgbClr val="073763"/>
                </a:solidFill>
              </a:rPr>
              <a:t>criação</a:t>
            </a:r>
            <a:r>
              <a:rPr lang="en-US" sz="2000" dirty="0">
                <a:solidFill>
                  <a:srgbClr val="073763"/>
                </a:solidFill>
              </a:rPr>
              <a:t> do token</a:t>
            </a:r>
          </a:p>
          <a:p>
            <a:pPr marL="285750" indent="-285750">
              <a:buChar char="•"/>
            </a:pPr>
            <a:r>
              <a:rPr lang="en-US" sz="2000" dirty="0">
                <a:solidFill>
                  <a:srgbClr val="073763"/>
                </a:solidFill>
              </a:rPr>
              <a:t>“</a:t>
            </a:r>
            <a:r>
              <a:rPr lang="en-US" sz="2000" dirty="0" err="1">
                <a:solidFill>
                  <a:srgbClr val="073763"/>
                </a:solidFill>
              </a:rPr>
              <a:t>jti</a:t>
            </a:r>
            <a:r>
              <a:rPr lang="en-US" sz="2000" dirty="0">
                <a:solidFill>
                  <a:srgbClr val="073763"/>
                </a:solidFill>
              </a:rPr>
              <a:t>” - O id do token</a:t>
            </a:r>
          </a:p>
        </p:txBody>
      </p:sp>
    </p:spTree>
    <p:extLst>
      <p:ext uri="{BB962C8B-B14F-4D97-AF65-F5344CB8AC3E}">
        <p14:creationId xmlns:p14="http://schemas.microsoft.com/office/powerpoint/2010/main" val="113353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1003</Words>
  <Application>Microsoft Office PowerPoint</Application>
  <PresentationFormat>On-screen Show (16:9)</PresentationFormat>
  <Paragraphs>102</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Noto Sans Symbols,Sans-Serif</vt:lpstr>
      <vt:lpstr>Century Gothic</vt:lpstr>
      <vt:lpstr>Proxima Nova</vt:lpstr>
      <vt:lpstr>Noto Sans Symbols</vt:lpstr>
      <vt:lpstr>Arial</vt:lpstr>
      <vt:lpstr>Calibri</vt:lpstr>
      <vt:lpstr>fakt-web</vt:lpstr>
      <vt:lpstr>Simple Light</vt:lpstr>
      <vt:lpstr>[Nome do palestrante] [Posição]</vt:lpstr>
      <vt:lpstr>{Thiago Almeida} Developer – everis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[Nome do palestrante] [Posição]</vt:lpstr>
      <vt:lpstr>PowerPoint Presentation</vt:lpstr>
      <vt:lpstr>PowerPoint Presentation</vt:lpstr>
      <vt:lpstr>[Nome do palestrante] [Posição]</vt:lpstr>
      <vt:lpstr>[Nome do palestrante] [Posição]</vt:lpstr>
      <vt:lpstr>PowerPoint Presentation</vt:lpstr>
      <vt:lpstr>[Nome do palestrante] [Posição]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Larissa Mestieri</dc:creator>
  <cp:lastModifiedBy>Thiago Santos Almeida</cp:lastModifiedBy>
  <cp:revision>230</cp:revision>
  <dcterms:modified xsi:type="dcterms:W3CDTF">2021-09-07T04:57:04Z</dcterms:modified>
</cp:coreProperties>
</file>