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60" r:id="rId3"/>
    <p:sldId id="261" r:id="rId4"/>
    <p:sldId id="262" r:id="rId5"/>
    <p:sldId id="270" r:id="rId6"/>
    <p:sldId id="273" r:id="rId7"/>
    <p:sldId id="271" r:id="rId8"/>
    <p:sldId id="274" r:id="rId9"/>
    <p:sldId id="272" r:id="rId10"/>
    <p:sldId id="264" r:id="rId11"/>
    <p:sldId id="263" r:id="rId12"/>
    <p:sldId id="265" r:id="rId13"/>
    <p:sldId id="266" r:id="rId14"/>
    <p:sldId id="275" r:id="rId15"/>
    <p:sldId id="276" r:id="rId16"/>
    <p:sldId id="277" r:id="rId17"/>
    <p:sldId id="278" r:id="rId18"/>
    <p:sldId id="279" r:id="rId19"/>
    <p:sldId id="280" r:id="rId20"/>
    <p:sldId id="269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LG0qHwc5KaOFWU3d3cgClDfJ2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92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16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71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35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0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33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27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5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3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813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l.pstmn.io/download/latest/win6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thiago-almeida-developer/" TargetMode="External"/><Relationship Id="rId4" Type="http://schemas.openxmlformats.org/officeDocument/2006/relationships/hyperlink" Target="https://github.com/tsdevelop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4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4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4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metodológica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44"/>
          <p:cNvSpPr txBox="1"/>
          <p:nvPr/>
        </p:nvSpPr>
        <p:spPr>
          <a:xfrm>
            <a:off x="539552" y="228371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DIO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16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NET SDK 5.x 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16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https://dotnet.microsoft.com/download/dotnet/thank-you/sdk-5.0.400-windows-x64-installer</a:t>
            </a:r>
            <a:endParaRPr sz="16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1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1600" dirty="0">
                <a:hlinkClick r:id="rId4"/>
              </a:rPr>
              <a:t>https://dl.pstmn.io/download/latest/win64</a:t>
            </a:r>
            <a:endParaRPr lang="en-US" sz="1600" dirty="0"/>
          </a:p>
          <a:p>
            <a:pPr marL="76200" lvl="0" indent="0" algn="l">
              <a:lnSpc>
                <a:spcPct val="150000"/>
              </a:lnSpc>
              <a:buClr>
                <a:srgbClr val="073763"/>
              </a:buClr>
              <a:buSzPts val="2400"/>
            </a:pPr>
            <a:r>
              <a:rPr lang="en-US" sz="1600" dirty="0"/>
              <a:t>https://dl.pstmn.io/download/latest/win32</a:t>
            </a:r>
            <a:endParaRPr sz="16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16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16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16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683576" y="14916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67753" y="1548825"/>
            <a:ext cx="55783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 com DONET CLI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83576" y="2283725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267753" y="2340925"/>
            <a:ext cx="36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API Core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83576" y="30758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267753" y="3133000"/>
            <a:ext cx="376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Conhecendo</a:t>
            </a:r>
            <a:r>
              <a:rPr lang="en-US" sz="24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83576" y="3867900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67754" y="3925100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via Postman </a:t>
            </a:r>
            <a:endParaRPr sz="24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88564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Criando projeto API Core com DONET CLI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87900" y="307841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dotnet cli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pastas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67550" y="144892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Conhecendo a API Core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579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pastas da API Core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0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Conhecendo as Rotas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2934300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29054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classes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 Core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HTTP API Core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</a:t>
            </a: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5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400" y="1376867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pt-BR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4: Acessando as Rotas via Postman</a:t>
            </a:r>
          </a:p>
        </p:txBody>
      </p:sp>
      <p:sp>
        <p:nvSpPr>
          <p:cNvPr id="132" name="Google Shape;132;p5"/>
          <p:cNvSpPr txBox="1"/>
          <p:nvPr/>
        </p:nvSpPr>
        <p:spPr>
          <a:xfrm>
            <a:off x="311700" y="3239696"/>
            <a:ext cx="8397542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</a:p>
        </p:txBody>
      </p:sp>
    </p:spTree>
    <p:extLst>
      <p:ext uri="{BB962C8B-B14F-4D97-AF65-F5344CB8AC3E}">
        <p14:creationId xmlns:p14="http://schemas.microsoft.com/office/powerpoint/2010/main" val="8599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rotas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via Postman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lvl="0"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request para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API</a:t>
            </a:r>
          </a:p>
          <a:p>
            <a:pPr indent="-457200" algn="l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Adicionando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no request do Postman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0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[Thiago Almeida]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[Developer ]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everis -  Criando uma API REST com .Net Core</a:t>
            </a:r>
            <a:endParaRPr sz="40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67551" y="2787775"/>
            <a:ext cx="69687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DIO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5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Web (.NET, PHP, Angular, Vue)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Técnico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Informática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desafios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melhores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Trabalho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há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10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anos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Amo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jogar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físicas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diárias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ouvir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Heavy Metal,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inglês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bebam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água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87" name="Google Shape;8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1E6B0-4048-4798-93C7-9ECD8F1257E8}"/>
              </a:ext>
            </a:extLst>
          </p:cNvPr>
          <p:cNvSpPr txBox="1"/>
          <p:nvPr/>
        </p:nvSpPr>
        <p:spPr>
          <a:xfrm>
            <a:off x="560438" y="4005727"/>
            <a:ext cx="3932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Redes </a:t>
            </a:r>
            <a:r>
              <a:rPr lang="en-US" dirty="0" err="1"/>
              <a:t>Sociais</a:t>
            </a:r>
            <a:r>
              <a:rPr lang="en-US" dirty="0"/>
              <a:t>: </a:t>
            </a:r>
          </a:p>
          <a:p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tsdeveloper</a:t>
            </a:r>
            <a:endParaRPr lang="en-US" dirty="0"/>
          </a:p>
          <a:p>
            <a:r>
              <a:rPr lang="en-US" dirty="0">
                <a:hlinkClick r:id="rId5"/>
              </a:rPr>
              <a:t>linkedin.com/in/</a:t>
            </a:r>
            <a:r>
              <a:rPr lang="en-US" dirty="0" err="1">
                <a:hlinkClick r:id="rId5"/>
              </a:rPr>
              <a:t>thiago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almeida</a:t>
            </a:r>
            <a:r>
              <a:rPr lang="en-US" dirty="0">
                <a:hlinkClick r:id="rId5"/>
              </a:rPr>
              <a:t>-developer/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everisStore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referente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um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E-commerce,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API Core </a:t>
            </a:r>
            <a:r>
              <a:rPr lang="en-US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.NET 5.x e software de Rest API do Postman.</a:t>
            </a: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Consumindo API REST com Retrofit + Kotlin no Android | by Alifyz F. Pires |  Medium">
            <a:extLst>
              <a:ext uri="{FF2B5EF4-FFF2-40B4-BE49-F238E27FC236}">
                <a16:creationId xmlns:a16="http://schemas.microsoft.com/office/drawing/2014/main" id="{84E12FB8-BE38-4802-A2B2-DB3DBB9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97000"/>
            <a:ext cx="6376670" cy="416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1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4FD57-0768-4D78-92E9-BFB2F59C419D}"/>
              </a:ext>
            </a:extLst>
          </p:cNvPr>
          <p:cNvSpPr txBox="1"/>
          <p:nvPr/>
        </p:nvSpPr>
        <p:spPr>
          <a:xfrm>
            <a:off x="403123" y="1667680"/>
            <a:ext cx="8347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O acrônimo 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API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que provém do inglês </a:t>
            </a:r>
            <a:r>
              <a:rPr lang="pt-BR" sz="2800" b="1" i="1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Application Programming Interface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(Em português, significa Interface de Programação de Aplicações)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026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API RESTful – JR Dev – Learining day after day the ecosystem in JS">
            <a:extLst>
              <a:ext uri="{FF2B5EF4-FFF2-40B4-BE49-F238E27FC236}">
                <a16:creationId xmlns:a16="http://schemas.microsoft.com/office/drawing/2014/main" id="{973414E3-9C13-4BAE-9DE9-0EAC57BB9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49" y="1037590"/>
            <a:ext cx="4512310" cy="3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9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200150" y="305700"/>
            <a:ext cx="76321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pouco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 Rest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6AB7CC-F3BC-4B9E-8812-5EB8437C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46700"/>
            <a:ext cx="796211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9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3;p3">
            <a:extLst>
              <a:ext uri="{FF2B5EF4-FFF2-40B4-BE49-F238E27FC236}">
                <a16:creationId xmlns:a16="http://schemas.microsoft.com/office/drawing/2014/main" id="{CA7214CC-E5A2-4D48-BB40-1B2F821F43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2;p3">
            <a:extLst>
              <a:ext uri="{FF2B5EF4-FFF2-40B4-BE49-F238E27FC236}">
                <a16:creationId xmlns:a16="http://schemas.microsoft.com/office/drawing/2014/main" id="{11CDDA55-9555-4DED-A666-CC7865A23802}"/>
              </a:ext>
            </a:extLst>
          </p:cNvPr>
          <p:cNvSpPr txBox="1">
            <a:spLocks/>
          </p:cNvSpPr>
          <p:nvPr/>
        </p:nvSpPr>
        <p:spPr>
          <a:xfrm>
            <a:off x="1270000" y="305700"/>
            <a:ext cx="763342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Fases de API e API RESTful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D0449C-7896-46E4-93D2-11B52D44A388}"/>
              </a:ext>
            </a:extLst>
          </p:cNvPr>
          <p:cNvGrpSpPr/>
          <p:nvPr/>
        </p:nvGrpSpPr>
        <p:grpSpPr>
          <a:xfrm>
            <a:off x="177424" y="959686"/>
            <a:ext cx="1975226" cy="3878114"/>
            <a:chOff x="177424" y="959686"/>
            <a:chExt cx="1975226" cy="3878114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FAAFF4C-E9BE-4150-865C-DF4B84695097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B79E8E-4C00-4040-9718-8FE12BFA8ADC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zero de maturidade não utiliza recursos de URI, HTTP Methods e HATEOAS.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A API têm um único URI e usa um único método HTTP (normalmente POST). Um exemplo são os Antigos WebServices do ASP.NET (ASMX).</a:t>
              </a:r>
            </a:p>
            <a:p>
              <a:pPr algn="ctr"/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DDB4AE-3706-437A-BF4B-B58DF92C9ADF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390241-3C42-42D3-9856-16A8BC0210BC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The Swamp of POX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411C1C-1A09-455F-B081-31B68EB4EF93}"/>
              </a:ext>
            </a:extLst>
          </p:cNvPr>
          <p:cNvGrpSpPr/>
          <p:nvPr/>
        </p:nvGrpSpPr>
        <p:grpSpPr>
          <a:xfrm>
            <a:off x="2317925" y="954448"/>
            <a:ext cx="1975226" cy="3878114"/>
            <a:chOff x="177424" y="959686"/>
            <a:chExt cx="1975226" cy="3878114"/>
          </a:xfrm>
          <a:solidFill>
            <a:srgbClr val="92D050"/>
          </a:solidFill>
        </p:grpSpPr>
        <p:sp>
          <p:nvSpPr>
            <p:cNvPr id="18" name="Arrow: Pentagon 6">
              <a:extLst>
                <a:ext uri="{FF2B5EF4-FFF2-40B4-BE49-F238E27FC236}">
                  <a16:creationId xmlns:a16="http://schemas.microsoft.com/office/drawing/2014/main" id="{958C38B3-C6D7-47EA-A748-3263DA082D59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3FCC60-9BB9-4B80-B34D-3B1F5AA76781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um de maturidade já considera a utilização eficiente de URIs. Os recursos são mapeados, mas ainda não emprega o uso eficiente dos verbos. Geralmente utilizam apenas GET e POST.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530D5A-1622-413B-A885-243A4F8EB226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7FDBFA-2B55-4755-BA5D-45ED98A00337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URI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FECAE4-2B43-4D78-B1A8-6F83F2C62B1D}"/>
              </a:ext>
            </a:extLst>
          </p:cNvPr>
          <p:cNvGrpSpPr/>
          <p:nvPr/>
        </p:nvGrpSpPr>
        <p:grpSpPr>
          <a:xfrm>
            <a:off x="4424562" y="954447"/>
            <a:ext cx="1975226" cy="3878114"/>
            <a:chOff x="177424" y="959686"/>
            <a:chExt cx="1975226" cy="3878114"/>
          </a:xfrm>
          <a:solidFill>
            <a:srgbClr val="92D050"/>
          </a:solidFill>
        </p:grpSpPr>
        <p:sp>
          <p:nvSpPr>
            <p:cNvPr id="23" name="Arrow: Pentagon 6">
              <a:extLst>
                <a:ext uri="{FF2B5EF4-FFF2-40B4-BE49-F238E27FC236}">
                  <a16:creationId xmlns:a16="http://schemas.microsoft.com/office/drawing/2014/main" id="{471644E6-9422-4014-9C25-DB7414CBBABB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348540-A5C0-4B0D-8C59-5A060BF5E28D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200" dirty="0">
                <a:solidFill>
                  <a:srgbClr val="666666"/>
                </a:solidFill>
                <a:latin typeface="Century Gothic" panose="020B0502020202020204" pitchFamily="34" charset="0"/>
              </a:endParaRP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dois de maturidade faz o uso eficiente de URIs e verbos HTTP.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A API suporta os diversos verbos HTTP:</a:t>
              </a:r>
            </a:p>
            <a:p>
              <a:pPr algn="l"/>
              <a:endParaRPr lang="pt-BR" sz="12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POST - Criar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GET - Ler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PUT - Atualizar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DELETE - Excluir</a:t>
              </a:r>
            </a:p>
            <a:p>
              <a:pPr algn="l"/>
              <a:r>
                <a:rPr lang="pt-BR" sz="12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PATCH - Atualizar parcialmente</a:t>
              </a:r>
            </a:p>
            <a:p>
              <a:pPr algn="ctr"/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C68C5-BCDC-4297-A2B4-7223B04494D9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C5F3E5-2355-424E-973D-3F68FD8EE108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HTTP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67472-1710-4B28-A437-BF6B2B7A24E8}"/>
              </a:ext>
            </a:extLst>
          </p:cNvPr>
          <p:cNvGrpSpPr/>
          <p:nvPr/>
        </p:nvGrpSpPr>
        <p:grpSpPr>
          <a:xfrm>
            <a:off x="6565063" y="954447"/>
            <a:ext cx="1975226" cy="3878114"/>
            <a:chOff x="177424" y="959686"/>
            <a:chExt cx="1975226" cy="3878114"/>
          </a:xfrm>
        </p:grpSpPr>
        <p:sp>
          <p:nvSpPr>
            <p:cNvPr id="28" name="Arrow: Pentagon 6">
              <a:extLst>
                <a:ext uri="{FF2B5EF4-FFF2-40B4-BE49-F238E27FC236}">
                  <a16:creationId xmlns:a16="http://schemas.microsoft.com/office/drawing/2014/main" id="{41DEFF18-254A-4232-9DF1-6847DAE911B5}"/>
                </a:ext>
              </a:extLst>
            </p:cNvPr>
            <p:cNvSpPr/>
            <p:nvPr/>
          </p:nvSpPr>
          <p:spPr>
            <a:xfrm rot="16200000">
              <a:off x="-774020" y="1911130"/>
              <a:ext cx="3878114" cy="1975225"/>
            </a:xfrm>
            <a:custGeom>
              <a:avLst/>
              <a:gdLst>
                <a:gd name="connsiteX0" fmla="*/ 0 w 3313800"/>
                <a:gd name="connsiteY0" fmla="*/ 0 h 1394200"/>
                <a:gd name="connsiteX1" fmla="*/ 2616700 w 3313800"/>
                <a:gd name="connsiteY1" fmla="*/ 0 h 1394200"/>
                <a:gd name="connsiteX2" fmla="*/ 3313800 w 3313800"/>
                <a:gd name="connsiteY2" fmla="*/ 697100 h 1394200"/>
                <a:gd name="connsiteX3" fmla="*/ 2616700 w 3313800"/>
                <a:gd name="connsiteY3" fmla="*/ 1394200 h 1394200"/>
                <a:gd name="connsiteX4" fmla="*/ 0 w 3313800"/>
                <a:gd name="connsiteY4" fmla="*/ 1394200 h 1394200"/>
                <a:gd name="connsiteX5" fmla="*/ 0 w 3313800"/>
                <a:gd name="connsiteY5" fmla="*/ 0 h 1394200"/>
                <a:gd name="connsiteX0" fmla="*/ 0 w 2875650"/>
                <a:gd name="connsiteY0" fmla="*/ 0 h 1394200"/>
                <a:gd name="connsiteX1" fmla="*/ 2616700 w 2875650"/>
                <a:gd name="connsiteY1" fmla="*/ 0 h 1394200"/>
                <a:gd name="connsiteX2" fmla="*/ 2875650 w 2875650"/>
                <a:gd name="connsiteY2" fmla="*/ 706625 h 1394200"/>
                <a:gd name="connsiteX3" fmla="*/ 2616700 w 2875650"/>
                <a:gd name="connsiteY3" fmla="*/ 1394200 h 1394200"/>
                <a:gd name="connsiteX4" fmla="*/ 0 w 2875650"/>
                <a:gd name="connsiteY4" fmla="*/ 1394200 h 1394200"/>
                <a:gd name="connsiteX5" fmla="*/ 0 w 2875650"/>
                <a:gd name="connsiteY5" fmla="*/ 0 h 139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75650" h="1394200">
                  <a:moveTo>
                    <a:pt x="0" y="0"/>
                  </a:moveTo>
                  <a:lnTo>
                    <a:pt x="2616700" y="0"/>
                  </a:lnTo>
                  <a:lnTo>
                    <a:pt x="2875650" y="706625"/>
                  </a:lnTo>
                  <a:lnTo>
                    <a:pt x="2616700" y="1394200"/>
                  </a:lnTo>
                  <a:lnTo>
                    <a:pt x="0" y="1394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D62420-B5A4-49C7-A1AB-B90ED6823014}"/>
                </a:ext>
              </a:extLst>
            </p:cNvPr>
            <p:cNvSpPr/>
            <p:nvPr/>
          </p:nvSpPr>
          <p:spPr>
            <a:xfrm>
              <a:off x="177424" y="1666876"/>
              <a:ext cx="1975226" cy="30289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pt-BR" sz="9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0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endParaRPr lang="pt-BR" sz="1000" dirty="0">
                <a:solidFill>
                  <a:srgbClr val="666666"/>
                </a:solidFill>
                <a:latin typeface="Century Gothic" panose="020B0502020202020204" pitchFamily="34" charset="0"/>
              </a:endParaRPr>
            </a:p>
            <a:p>
              <a:pPr algn="l"/>
              <a:endParaRPr lang="pt-BR" sz="10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l"/>
              <a:r>
                <a:rPr lang="pt-BR" sz="10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nível três de maturidade faz o uso eficiente dos três fatores. URIs, HTTP e HATEOAS (é uma “maneira” de implementar APIs REST utilizando hipermídia para indicar que ações ou navegações estão disponíveis para um determinado recurso).</a:t>
              </a:r>
            </a:p>
            <a:p>
              <a:pPr algn="l"/>
              <a:r>
                <a:rPr lang="pt-BR" sz="1000" b="0" i="0" dirty="0">
                  <a:solidFill>
                    <a:srgbClr val="666666"/>
                  </a:solidFill>
                  <a:effectLst/>
                  <a:latin typeface="Century Gothic" panose="020B0502020202020204" pitchFamily="34" charset="0"/>
                </a:rPr>
                <a:t>O objetivo dos controles hipermídia é que eles nos digam o que podemos fazer a seguir e o URI do recurso que precisamos manipular para fazê-lo.</a:t>
              </a:r>
            </a:p>
            <a:p>
              <a:pPr algn="l"/>
              <a:endParaRPr lang="pt-BR" sz="900" b="0" i="0" dirty="0">
                <a:solidFill>
                  <a:srgbClr val="666666"/>
                </a:solidFill>
                <a:effectLst/>
                <a:latin typeface="Century Gothic" panose="020B0502020202020204" pitchFamily="34" charset="0"/>
              </a:endParaRPr>
            </a:p>
            <a:p>
              <a:pPr algn="ctr"/>
              <a:endParaRPr lang="en-US" sz="900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42E317-37F9-49DD-9823-9D2EFF16551F}"/>
                </a:ext>
              </a:extLst>
            </p:cNvPr>
            <p:cNvSpPr txBox="1"/>
            <p:nvPr/>
          </p:nvSpPr>
          <p:spPr>
            <a:xfrm>
              <a:off x="513423" y="1752600"/>
              <a:ext cx="1248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Level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2B65F2-7C02-4452-9908-D51F73D68E52}"/>
                </a:ext>
              </a:extLst>
            </p:cNvPr>
            <p:cNvSpPr txBox="1"/>
            <p:nvPr/>
          </p:nvSpPr>
          <p:spPr>
            <a:xfrm>
              <a:off x="308835" y="1248073"/>
              <a:ext cx="170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Hypermedia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3927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741</Words>
  <Application>Microsoft Office PowerPoint</Application>
  <PresentationFormat>On-screen Show (16:9)</PresentationFormat>
  <Paragraphs>107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Noto Sans Symbols</vt:lpstr>
      <vt:lpstr>Calibri</vt:lpstr>
      <vt:lpstr>Arial</vt:lpstr>
      <vt:lpstr>Roboto</vt:lpstr>
      <vt:lpstr>Proxima Nova</vt:lpstr>
      <vt:lpstr>Century Gothic</vt:lpstr>
      <vt:lpstr>Simple Light</vt:lpstr>
      <vt:lpstr>[Nome do palestrante] [Posição]</vt:lpstr>
      <vt:lpstr>[Thiago Almeida] [Developer 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  <vt:lpstr>PowerPoint Presentation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Larissa Mestieri</dc:creator>
  <cp:lastModifiedBy>Thiago Almeida</cp:lastModifiedBy>
  <cp:revision>7</cp:revision>
  <dcterms:modified xsi:type="dcterms:W3CDTF">2021-08-14T22:03:51Z</dcterms:modified>
</cp:coreProperties>
</file>