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70" r:id="rId6"/>
    <p:sldId id="285" r:id="rId7"/>
    <p:sldId id="286" r:id="rId8"/>
    <p:sldId id="287" r:id="rId9"/>
    <p:sldId id="290" r:id="rId10"/>
    <p:sldId id="291" r:id="rId11"/>
    <p:sldId id="289" r:id="rId12"/>
    <p:sldId id="288" r:id="rId13"/>
    <p:sldId id="282" r:id="rId14"/>
    <p:sldId id="264" r:id="rId15"/>
    <p:sldId id="263" r:id="rId16"/>
    <p:sldId id="265" r:id="rId17"/>
    <p:sldId id="283" r:id="rId18"/>
    <p:sldId id="284" r:id="rId19"/>
    <p:sldId id="275" r:id="rId20"/>
    <p:sldId id="277" r:id="rId21"/>
    <p:sldId id="281" r:id="rId22"/>
    <p:sldId id="26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F1D8-F8DE-47F1-9D38-68486890B032}" v="3" vWet="4" dt="2021-08-20T18:18:01.955"/>
    <p1510:client id="{29D46D63-4F11-428E-8768-15699E3CED0A}" v="831" dt="2021-08-23T02:12:38.076"/>
    <p1510:client id="{824127D3-C5EE-45F2-9ABE-A4C9A57BE986}" v="73" dt="2021-08-20T18:24:39.522"/>
    <p1510:client id="{925D903F-F651-4A63-8613-98348C02B342}" v="7" dt="2021-08-20T18:19:50.534"/>
    <p1510:client id="{F68E9E07-67C1-49A3-8C1A-525ED5BB39AF}" v="7" dt="2021-08-20T18:21:22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3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69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2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76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4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5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36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53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0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l.pstmn.io/download/latest/win3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6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wt.io/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Relationship Id="rId9" Type="http://schemas.openxmlformats.org/officeDocument/2006/relationships/hyperlink" Target="https://github.com/bchavez/Bogu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alta.io/artigos/aspnetcore-3-autenticacao-autorizacao-bearer-jw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acoratti.net/19/04/aspncore_jwt1.htm" TargetMode="External"/><Relationship Id="rId5" Type="http://schemas.openxmlformats.org/officeDocument/2006/relationships/hyperlink" Target="https://renatogroffe.medium.com/jwt-asp-net-core-2-2-exemplo-de-implementa%C3%A7%C3%A3o-3e10058c1a73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ols.ietf.org/html/rfc75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ols.ietf.org/html/rfc7519#section-4.3" TargetMode="External"/><Relationship Id="rId5" Type="http://schemas.openxmlformats.org/officeDocument/2006/relationships/hyperlink" Target="https://tools.ietf.org/html/rfc7519#section-4.2" TargetMode="External"/><Relationship Id="rId4" Type="http://schemas.openxmlformats.org/officeDocument/2006/relationships/hyperlink" Target="https://tools.ietf.org/html/rfc7519#section-4.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rgbClr val="073763"/>
                </a:solidFill>
                <a:sym typeface="Century Gothic"/>
              </a:rPr>
              <a:t>Estrutura do JSON Web Token?</a:t>
            </a:r>
            <a:endParaRPr lang="en-US">
              <a:solidFill>
                <a:srgbClr val="073763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60059-272E-491D-B4F6-57CB551E9F48}"/>
              </a:ext>
            </a:extLst>
          </p:cNvPr>
          <p:cNvSpPr txBox="1"/>
          <p:nvPr/>
        </p:nvSpPr>
        <p:spPr>
          <a:xfrm>
            <a:off x="654255" y="1093633"/>
            <a:ext cx="81168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73763"/>
                </a:solidFill>
              </a:rPr>
              <a:t>Public claims: atributos que usamos em nossas aplicações. Normalmente armazenamos as informações do usuário autenticado na aplicação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1FAC5F8-8118-418C-A8BF-A9CF02020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24" y="1704439"/>
            <a:ext cx="7923571" cy="1393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67C47-6B30-4676-91EF-6F299E3A608E}"/>
              </a:ext>
            </a:extLst>
          </p:cNvPr>
          <p:cNvSpPr txBox="1"/>
          <p:nvPr/>
        </p:nvSpPr>
        <p:spPr>
          <a:xfrm>
            <a:off x="656304" y="3099005"/>
            <a:ext cx="79973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73763"/>
                </a:solidFill>
              </a:rPr>
              <a:t>Private claims: atributos definidos especialmente para compartilhar informações entre aplicações.</a:t>
            </a:r>
            <a:endParaRPr lang="en-US" sz="1600" dirty="0">
              <a:solidFill>
                <a:srgbClr val="073763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64839BB-2C82-465C-956E-CC5BF791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303" y="3402947"/>
            <a:ext cx="4264127" cy="14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rgbClr val="073763"/>
                </a:solidFill>
                <a:sym typeface="Century Gothic"/>
              </a:rPr>
              <a:t>Estrutura do JSON Web Token?</a:t>
            </a:r>
            <a:endParaRPr lang="en-US">
              <a:sym typeface="Century Gothic"/>
            </a:endParaRPr>
          </a:p>
          <a:p>
            <a:endParaRPr lang="en-US" b="1" dirty="0">
              <a:solidFill>
                <a:srgbClr val="073763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60059-272E-491D-B4F6-57CB551E9F48}"/>
              </a:ext>
            </a:extLst>
          </p:cNvPr>
          <p:cNvSpPr txBox="1"/>
          <p:nvPr/>
        </p:nvSpPr>
        <p:spPr>
          <a:xfrm>
            <a:off x="755650" y="946150"/>
            <a:ext cx="811688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73763"/>
                </a:solidFill>
              </a:rPr>
              <a:t>Signature ou Assinatura</a:t>
            </a:r>
          </a:p>
          <a:p>
            <a:r>
              <a:rPr lang="en-US">
                <a:solidFill>
                  <a:srgbClr val="073763"/>
                </a:solidFill>
              </a:rPr>
              <a:t>Para criar a parte da assinatura, você deve pegar o cabeçalho codificado, a carga útil codificada, um segredo, o algoritmo especificado no cabeçalho e assiná-lo.</a:t>
            </a:r>
          </a:p>
          <a:p>
            <a:r>
              <a:rPr lang="en-US">
                <a:solidFill>
                  <a:srgbClr val="073763"/>
                </a:solidFill>
              </a:rPr>
              <a:t>Por exemplo, se você deseja usar o algoritmo HMAC SHA256, a assinatura será criada da seguinte maneira:</a:t>
            </a:r>
          </a:p>
        </p:txBody>
      </p:sp>
      <p:pic>
        <p:nvPicPr>
          <p:cNvPr id="3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1BC6CDD-8B5A-49C1-8FC5-38D96141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02" y="1960342"/>
            <a:ext cx="7481119" cy="16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rgbClr val="073763"/>
                </a:solidFill>
                <a:sym typeface="Century Gothic"/>
              </a:rPr>
              <a:t>Dicas JWT</a:t>
            </a:r>
            <a:endParaRPr lang="en-US"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60059-272E-491D-B4F6-57CB551E9F48}"/>
              </a:ext>
            </a:extLst>
          </p:cNvPr>
          <p:cNvSpPr txBox="1"/>
          <p:nvPr/>
        </p:nvSpPr>
        <p:spPr>
          <a:xfrm>
            <a:off x="755650" y="946150"/>
            <a:ext cx="81168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73763"/>
                </a:solidFill>
              </a:rPr>
              <a:t>Embora o JWT seja codificada, porém vale resltar que</a:t>
            </a:r>
            <a:r>
              <a:rPr lang="en-US" sz="1800" dirty="0">
                <a:solidFill>
                  <a:srgbClr val="073763"/>
                </a:solidFill>
              </a:rPr>
              <a:t> para tokens assinados, essas informações, embora protegidas contra adulteração, podem ser lidas por qualquer pessoa. Não coloque informações secretas na carga útil ou nos elementos do cabeçalho de um JWT, a menos que esteja criptografado.</a:t>
            </a:r>
          </a:p>
        </p:txBody>
      </p:sp>
    </p:spTree>
    <p:extLst>
      <p:ext uri="{BB962C8B-B14F-4D97-AF65-F5344CB8AC3E}">
        <p14:creationId xmlns:p14="http://schemas.microsoft.com/office/powerpoint/2010/main" val="13991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A36E2E-2D4A-4BD6-9770-898B9F804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94" y="959674"/>
            <a:ext cx="7025703" cy="38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259073" y="959686"/>
            <a:ext cx="7860700" cy="40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.NET SDK 5.0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285750" indent="-381000" algn="l">
              <a:lnSpc>
                <a:spcPct val="150000"/>
              </a:lnSpc>
              <a:buFont typeface="Noto Sans Symbols,Sans-Serif"/>
              <a:buChar char="✔"/>
            </a:pPr>
            <a:r>
              <a:rPr lang="pt-BR" sz="1400">
                <a:solidFill>
                  <a:srgbClr val="073763"/>
                </a:solidFill>
                <a:ea typeface="Calibri"/>
              </a:rPr>
              <a:t>JWT – Package para autorização</a:t>
            </a:r>
            <a:endParaRPr lang="en-US" sz="1400">
              <a:ea typeface="Calibri"/>
            </a:endParaRPr>
          </a:p>
          <a:p>
            <a:pPr marL="76200" indent="0" algn="l">
              <a:lnSpc>
                <a:spcPct val="150000"/>
              </a:lnSpc>
            </a:pPr>
            <a:r>
              <a:rPr lang="pt-BR" sz="1400" dirty="0">
                <a:ea typeface="Calibri"/>
                <a:hlinkClick r:id="rId6"/>
              </a:rPr>
              <a:t>https://jwt.io/</a:t>
            </a:r>
            <a:endParaRPr lang="pt-BR" sz="1400">
              <a:ea typeface="Calibri"/>
            </a:endParaRPr>
          </a:p>
          <a:p>
            <a:pPr indent="-228600" algn="l"/>
            <a:r>
              <a:rPr lang="pt-BR" sz="1400" b="1">
                <a:ea typeface="Calibri"/>
              </a:rPr>
              <a:t>dotnet</a:t>
            </a:r>
            <a:r>
              <a:rPr lang="pt-BR" sz="1400">
                <a:ea typeface="Calibri"/>
              </a:rPr>
              <a:t> </a:t>
            </a:r>
            <a:r>
              <a:rPr lang="pt-BR" sz="1400" b="1">
                <a:ea typeface="Calibri"/>
              </a:rPr>
              <a:t>add</a:t>
            </a:r>
            <a:r>
              <a:rPr lang="pt-BR" sz="1400">
                <a:ea typeface="Calibri"/>
              </a:rPr>
              <a:t> </a:t>
            </a:r>
            <a:r>
              <a:rPr lang="pt-BR" sz="1400" b="1">
                <a:ea typeface="Calibri"/>
              </a:rPr>
              <a:t>package</a:t>
            </a:r>
            <a:r>
              <a:rPr lang="pt-BR" sz="1400">
                <a:ea typeface="Calibri"/>
              </a:rPr>
              <a:t> System.IdentityModel.Tokens.Jwt --version 6.12.2</a:t>
            </a:r>
            <a:endParaRPr lang="en-US" sz="1400">
              <a:ea typeface="Calibri"/>
            </a:endParaRPr>
          </a:p>
          <a:p>
            <a:pPr indent="-228600" algn="l"/>
            <a:r>
              <a:rPr lang="pt-BR" sz="1400" b="1">
                <a:ea typeface="Calibri"/>
              </a:rPr>
              <a:t>dotnet</a:t>
            </a:r>
            <a:r>
              <a:rPr lang="pt-BR" sz="1400" dirty="0">
                <a:ea typeface="Calibri"/>
              </a:rPr>
              <a:t> </a:t>
            </a:r>
            <a:r>
              <a:rPr lang="pt-BR" sz="1400" b="1">
                <a:ea typeface="Calibri"/>
              </a:rPr>
              <a:t>add</a:t>
            </a:r>
            <a:r>
              <a:rPr lang="pt-BR" sz="1400" dirty="0">
                <a:ea typeface="Calibri"/>
              </a:rPr>
              <a:t> </a:t>
            </a:r>
            <a:r>
              <a:rPr lang="pt-BR" sz="1400" b="1">
                <a:ea typeface="Calibri"/>
              </a:rPr>
              <a:t>package</a:t>
            </a:r>
            <a:r>
              <a:rPr lang="pt-BR" sz="1400">
                <a:ea typeface="Calibri"/>
              </a:rPr>
              <a:t> Microsoft.AspNetCore.Authentication </a:t>
            </a:r>
            <a:endParaRPr lang="pt-BR" sz="1400" dirty="0">
              <a:ea typeface="Calibri"/>
            </a:endParaRPr>
          </a:p>
          <a:p>
            <a:pPr indent="-228600" algn="l"/>
            <a:r>
              <a:rPr lang="pt-BR" sz="1400" b="1">
                <a:ea typeface="Calibri"/>
              </a:rPr>
              <a:t>dotnet</a:t>
            </a:r>
            <a:r>
              <a:rPr lang="pt-BR" sz="1400" dirty="0">
                <a:ea typeface="Calibri"/>
              </a:rPr>
              <a:t> </a:t>
            </a:r>
            <a:r>
              <a:rPr lang="pt-BR" sz="1400" b="1">
                <a:ea typeface="Calibri"/>
              </a:rPr>
              <a:t>add</a:t>
            </a:r>
            <a:r>
              <a:rPr lang="pt-BR" sz="1400" dirty="0">
                <a:ea typeface="Calibri"/>
              </a:rPr>
              <a:t> </a:t>
            </a:r>
            <a:r>
              <a:rPr lang="pt-BR" sz="1400" b="1">
                <a:ea typeface="Calibri"/>
              </a:rPr>
              <a:t>package</a:t>
            </a:r>
            <a:r>
              <a:rPr lang="pt-BR" sz="1400">
                <a:ea typeface="Calibri"/>
              </a:rPr>
              <a:t> Microsoft.AspNetCore.Authentication.JwtBearer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  Testar serviços Web API </a:t>
            </a:r>
            <a:endParaRPr lang="pt-BR" sz="1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7"/>
              </a:rPr>
              <a:t>https://dl.pstmn.io/download/latest/win64</a:t>
            </a:r>
            <a:endParaRPr lang="pt-BR" sz="14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8"/>
              </a:rPr>
              <a:t>https://dl.pstmn.io/download/latest/win32</a:t>
            </a:r>
            <a:endParaRPr lang="pt-BR" sz="1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Gerador de dados fake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9"/>
              </a:rPr>
              <a:t>https://github.com/bchavez/Bogus</a:t>
            </a:r>
            <a:endParaRPr lang="pt-BR" sz="1400" dirty="0"/>
          </a:p>
          <a:p>
            <a:pPr lvl="0" indent="-22860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do terminal: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pt-BR" sz="1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pt-BR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33.0.2</a:t>
            </a:r>
            <a:endParaRPr lang="pt-BR" sz="1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228600" algn="l">
              <a:buClr>
                <a:srgbClr val="073763"/>
              </a:buClr>
              <a:buSzPts val="2400"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SzPts val="2400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Alguns recursos do DONET CLI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55094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SzPts val="2400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 sistemas de Autenticação JWT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323316" y="2282038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54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r>
              <a:rPr lang="en-US" sz="5400">
                <a:solidFill>
                  <a:srgbClr val="FFFFFF"/>
                </a:solidFill>
                <a:ea typeface="Century Gothic"/>
                <a:sym typeface="Century Gothic"/>
              </a:rPr>
              <a:t>Alguns recursos do</a:t>
            </a:r>
            <a:r>
              <a:rPr lang="en-US" sz="5400" i="0" u="none" strike="noStrike" cap="none">
                <a:solidFill>
                  <a:srgbClr val="FFFFFF"/>
                </a:solidFill>
                <a:ea typeface="Century Gothic"/>
                <a:sym typeface="Century Gothic"/>
              </a:rPr>
              <a:t>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7EDED4-B1A4-41A4-ABB6-2F2852AB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993"/>
            <a:ext cx="9144000" cy="40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Observações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56FE0-6FFE-432E-B69A-C652CCDB2885}"/>
              </a:ext>
            </a:extLst>
          </p:cNvPr>
          <p:cNvSpPr txBox="1"/>
          <p:nvPr/>
        </p:nvSpPr>
        <p:spPr>
          <a:xfrm>
            <a:off x="311699" y="1401288"/>
            <a:ext cx="63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comando vai criar um certificado seguro local para o projeto </a:t>
            </a:r>
            <a:r>
              <a:rPr lang="pt-BR" dirty="0" err="1"/>
              <a:t>localhost</a:t>
            </a:r>
            <a:br>
              <a:rPr lang="pt-BR" dirty="0"/>
            </a:br>
            <a:r>
              <a:rPr lang="pt-BR" b="1" dirty="0" err="1"/>
              <a:t>dotnet</a:t>
            </a:r>
            <a:r>
              <a:rPr lang="pt-BR" b="1" dirty="0"/>
              <a:t> </a:t>
            </a:r>
            <a:r>
              <a:rPr lang="pt-BR" b="1" dirty="0" err="1"/>
              <a:t>dev-certs</a:t>
            </a:r>
            <a:r>
              <a:rPr lang="pt-BR" b="1" dirty="0"/>
              <a:t> https --</a:t>
            </a:r>
            <a:r>
              <a:rPr lang="pt-BR" b="1" dirty="0" err="1"/>
              <a:t>trust</a:t>
            </a: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61DFF-CC5D-4660-B9DC-545B1AE6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715" y="1741371"/>
            <a:ext cx="5058890" cy="3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pt-BR" sz="4400" b="1">
                <a:solidFill>
                  <a:srgbClr val="F5F5F5"/>
                </a:solidFill>
                <a:sym typeface="Century Gothic"/>
              </a:rPr>
              <a:t>Etapa 2: </a:t>
            </a:r>
            <a:r>
              <a:rPr lang="pt-BR" sz="4400">
                <a:solidFill>
                  <a:srgbClr val="F5F5F5"/>
                </a:solidFill>
                <a:sym typeface="Century Gothic"/>
              </a:rPr>
              <a:t>A</a:t>
            </a:r>
            <a:r>
              <a:rPr lang="en-US" sz="4400">
                <a:solidFill>
                  <a:srgbClr val="F5F5F5"/>
                </a:solidFill>
                <a:sym typeface="Century Gothic"/>
              </a:rPr>
              <a:t>cessando as Rotas via Postman</a:t>
            </a:r>
            <a:endParaRPr lang="en-US" sz="4400">
              <a:solidFill>
                <a:srgbClr val="F5F5F5"/>
              </a:solidFill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Almeida</a:t>
            </a: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– </a:t>
            </a:r>
            <a:r>
              <a:rPr lang="en-US" sz="15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4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44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r>
              <a:rPr lang="en-US" sz="4400">
                <a:solidFill>
                  <a:srgbClr val="FFFFFF"/>
                </a:solidFill>
                <a:ea typeface="Century Gothic"/>
                <a:sym typeface="Century Gothic"/>
              </a:rPr>
              <a:t>Criando Autenticação JWT</a:t>
            </a:r>
            <a:endParaRPr lang="pt-BR" sz="4400">
              <a:solidFill>
                <a:srgbClr val="FFFFFF"/>
              </a:solidFill>
              <a:ea typeface="Century Gothic"/>
              <a:sym typeface="Century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400" dirty="0">
                <a:ea typeface="Calibri"/>
                <a:sym typeface="Calibri"/>
                <a:hlinkClick r:id="rId5"/>
              </a:rPr>
              <a:t>https://renatogroffe.medium.com/jwt-asp-net-core-2-2-exemplo-de-implementa%C3%A7%C3%A3o-3e10058c1a73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400" dirty="0">
                <a:ea typeface="Calibri"/>
                <a:hlinkClick r:id="rId6"/>
              </a:rPr>
              <a:t>http://www.macoratti.net/19/04/aspncore_jwt1.htm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400" dirty="0">
                <a:ea typeface="Calibri"/>
                <a:hlinkClick r:id="rId7"/>
              </a:rPr>
              <a:t>https://balta.io/artigos/aspnetcore-3-autenticacao-autorizacao-bearer-jwt</a:t>
            </a:r>
            <a:endParaRPr lang="en-US" sz="1400" dirty="0">
              <a:solidFill>
                <a:srgbClr val="595959"/>
              </a:solidFill>
              <a:ea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AutoNum type="arabicPeriod"/>
            </a:pP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do Conselho Federal, eventos e shows, Algodoeira, ERP, </a:t>
            </a:r>
            <a:r>
              <a:rPr lang="pt-BR" sz="16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 e o curso de inglês</a:t>
            </a:r>
            <a:endParaRPr lang="pt-BR" sz="16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Bebam água </a:t>
            </a:r>
            <a:r>
              <a:rPr lang="pt-BR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Redes </a:t>
            </a:r>
            <a:r>
              <a:rPr lang="en-US" err="1"/>
              <a:t>Sociais</a:t>
            </a:r>
            <a:r>
              <a:rPr lang="en-US"/>
              <a:t>: </a:t>
            </a:r>
          </a:p>
          <a:p>
            <a:r>
              <a:rPr lang="en-US">
                <a:hlinkClick r:id="rId4"/>
              </a:rPr>
              <a:t>github.com/</a:t>
            </a:r>
            <a:r>
              <a:rPr lang="en-US" err="1">
                <a:hlinkClick r:id="rId4"/>
              </a:rPr>
              <a:t>tsdeveloper</a:t>
            </a:r>
            <a:endParaRPr lang="en-US"/>
          </a:p>
          <a:p>
            <a:r>
              <a:rPr lang="en-US">
                <a:hlinkClick r:id="rId5"/>
              </a:rPr>
              <a:t>linkedin.com/in/</a:t>
            </a:r>
            <a:r>
              <a:rPr lang="en-US" err="1">
                <a:hlinkClick r:id="rId5"/>
              </a:rPr>
              <a:t>thiago</a:t>
            </a:r>
            <a:r>
              <a:rPr lang="en-US">
                <a:hlinkClick r:id="rId5"/>
              </a:rPr>
              <a:t>-</a:t>
            </a:r>
            <a:r>
              <a:rPr lang="en-US" err="1">
                <a:hlinkClick r:id="rId5"/>
              </a:rPr>
              <a:t>almeida</a:t>
            </a:r>
            <a:r>
              <a:rPr lang="en-US">
                <a:hlinkClick r:id="rId5"/>
              </a:rPr>
              <a:t>-developer/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>
              <a:buClr>
                <a:schemeClr val="dk1"/>
              </a:buClr>
              <a:buSzPts val="1100"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um sistema de segurança para o projeto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 utilizando JWT Token para proteger Web API Core.</a:t>
            </a: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o JWT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4;p3">
            <a:extLst>
              <a:ext uri="{FF2B5EF4-FFF2-40B4-BE49-F238E27FC236}">
                <a16:creationId xmlns:a16="http://schemas.microsoft.com/office/drawing/2014/main" id="{ED313642-D1FD-40BC-90AE-F5DF1AEEE200}"/>
              </a:ext>
            </a:extLst>
          </p:cNvPr>
          <p:cNvSpPr txBox="1">
            <a:spLocks/>
          </p:cNvSpPr>
          <p:nvPr/>
        </p:nvSpPr>
        <p:spPr>
          <a:xfrm>
            <a:off x="311700" y="1039804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indent="0" algn="just"/>
            <a:r>
              <a:rPr lang="pt-BR">
                <a:solidFill>
                  <a:srgbClr val="073763"/>
                </a:solidFill>
                <a:ea typeface="Calibri"/>
                <a:sym typeface="Calibri"/>
              </a:rPr>
              <a:t>WT significa JSON Web Tokens e, é um padrão aberto (</a:t>
            </a:r>
            <a:r>
              <a:rPr lang="pt-BR" dirty="0">
                <a:solidFill>
                  <a:srgbClr val="073763"/>
                </a:solidFill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7519</a:t>
            </a:r>
            <a:r>
              <a:rPr lang="pt-BR">
                <a:solidFill>
                  <a:srgbClr val="073763"/>
                </a:solidFill>
                <a:ea typeface="Calibri"/>
                <a:sym typeface="Calibri"/>
              </a:rPr>
              <a:t>) que define uma forma de passar dados do  cliente para o servidor. O JWT possui muitas vantagens em relação à autenticação tradicional de cookies.</a:t>
            </a:r>
            <a:endParaRPr lang="en-US">
              <a:solidFill>
                <a:srgbClr val="073763"/>
              </a:solidFill>
            </a:endParaRPr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DE08C441-6908-4BA0-B812-16372DC47DC1}"/>
              </a:ext>
            </a:extLst>
          </p:cNvPr>
          <p:cNvSpPr txBox="1">
            <a:spLocks/>
          </p:cNvSpPr>
          <p:nvPr/>
        </p:nvSpPr>
        <p:spPr>
          <a:xfrm>
            <a:off x="313287" y="3216267"/>
            <a:ext cx="7860700" cy="11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indent="0" algn="just"/>
            <a:r>
              <a:rPr lang="pt-BR">
                <a:solidFill>
                  <a:srgbClr val="073763"/>
                </a:solidFill>
              </a:rPr>
              <a:t>Podemos usar em clientes que não são um navegador web </a:t>
            </a:r>
            <a:r>
              <a:rPr lang="pt-BR" dirty="0">
                <a:solidFill>
                  <a:srgbClr val="073763"/>
                </a:solidFill>
              </a:rPr>
              <a:t>como aplicações mobile.</a:t>
            </a:r>
          </a:p>
        </p:txBody>
      </p:sp>
    </p:spTree>
    <p:extLst>
      <p:ext uri="{BB962C8B-B14F-4D97-AF65-F5344CB8AC3E}">
        <p14:creationId xmlns:p14="http://schemas.microsoft.com/office/powerpoint/2010/main" val="11886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rgbClr val="073763"/>
                </a:solidFill>
                <a:sym typeface="Century Gothic"/>
              </a:rPr>
              <a:t>Estrutura do JSON Web Token?</a:t>
            </a:r>
            <a:endParaRPr lang="en-US">
              <a:solidFill>
                <a:srgbClr val="073763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4;p3">
            <a:extLst>
              <a:ext uri="{FF2B5EF4-FFF2-40B4-BE49-F238E27FC236}">
                <a16:creationId xmlns:a16="http://schemas.microsoft.com/office/drawing/2014/main" id="{ED313642-D1FD-40BC-90AE-F5DF1AEEE200}"/>
              </a:ext>
            </a:extLst>
          </p:cNvPr>
          <p:cNvSpPr txBox="1">
            <a:spLocks/>
          </p:cNvSpPr>
          <p:nvPr/>
        </p:nvSpPr>
        <p:spPr>
          <a:xfrm>
            <a:off x="518075" y="896929"/>
            <a:ext cx="7860700" cy="47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indent="0" algn="just"/>
            <a:r>
              <a:rPr lang="pt-BR" sz="1400">
                <a:solidFill>
                  <a:srgbClr val="073763"/>
                </a:solidFill>
                <a:sym typeface="Calibri"/>
              </a:rPr>
              <a:t>Para implementar o JWT é necessário utilizar o padrão de estrutura conforme os campos </a:t>
            </a:r>
            <a:r>
              <a:rPr lang="pt-BR" sz="1400" dirty="0">
                <a:solidFill>
                  <a:srgbClr val="073763"/>
                </a:solidFill>
                <a:sym typeface="Calibri"/>
              </a:rPr>
              <a:t>abaixo: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59585-246C-4B61-BF98-67A59173F44E}"/>
              </a:ext>
            </a:extLst>
          </p:cNvPr>
          <p:cNvSpPr txBox="1"/>
          <p:nvPr/>
        </p:nvSpPr>
        <p:spPr>
          <a:xfrm>
            <a:off x="422275" y="1414463"/>
            <a:ext cx="81724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73763"/>
                </a:solidFill>
                <a:latin typeface="fakt-web"/>
              </a:rPr>
              <a:t>Cabeçalho</a:t>
            </a:r>
          </a:p>
          <a:p>
            <a:r>
              <a:rPr lang="en-US">
                <a:solidFill>
                  <a:srgbClr val="073763"/>
                </a:solidFill>
                <a:latin typeface="fakt-web"/>
              </a:rPr>
              <a:t>O cabeçalho </a:t>
            </a:r>
            <a:r>
              <a:rPr lang="en-US" i="1">
                <a:solidFill>
                  <a:srgbClr val="073763"/>
                </a:solidFill>
                <a:latin typeface="fakt-web"/>
              </a:rPr>
              <a:t>normalmente</a:t>
            </a:r>
            <a:r>
              <a:rPr lang="en-US">
                <a:solidFill>
                  <a:srgbClr val="073763"/>
                </a:solidFill>
                <a:latin typeface="fakt-web"/>
              </a:rPr>
              <a:t> consiste em duas partes: o tipo de token, que é JWT, e o algoritmo de assinatura que está sendo usado, como HMAC SHA256 ou RSA.</a:t>
            </a:r>
          </a:p>
          <a:p>
            <a:r>
              <a:rPr lang="en-US">
                <a:solidFill>
                  <a:srgbClr val="073763"/>
                </a:solidFill>
                <a:latin typeface="fakt-web"/>
              </a:rPr>
              <a:t>Por exemplo:</a:t>
            </a:r>
          </a:p>
        </p:txBody>
      </p:sp>
      <p:pic>
        <p:nvPicPr>
          <p:cNvPr id="8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73135247-22C0-4AC0-98FA-38A034E7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2475070"/>
            <a:ext cx="6418262" cy="12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rgbClr val="073763"/>
                </a:solidFill>
                <a:sym typeface="Century Gothic"/>
              </a:rPr>
              <a:t>Estrutura do JSON Web Token?</a:t>
            </a:r>
            <a:endParaRPr lang="en-US">
              <a:solidFill>
                <a:srgbClr val="073763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60059-272E-491D-B4F6-57CB551E9F48}"/>
              </a:ext>
            </a:extLst>
          </p:cNvPr>
          <p:cNvSpPr txBox="1"/>
          <p:nvPr/>
        </p:nvSpPr>
        <p:spPr>
          <a:xfrm>
            <a:off x="755650" y="946150"/>
            <a:ext cx="811688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73763"/>
                </a:solidFill>
              </a:rPr>
              <a:t>Payload ou Carga útil</a:t>
            </a:r>
            <a:endParaRPr lang="en-US" dirty="0">
              <a:solidFill>
                <a:srgbClr val="073763"/>
              </a:solidFill>
            </a:endParaRPr>
          </a:p>
          <a:p>
            <a:r>
              <a:rPr lang="en-US">
                <a:solidFill>
                  <a:srgbClr val="073763"/>
                </a:solidFill>
              </a:rPr>
              <a:t>A segunda parte do token é a payload, que contém as declarações. As declarações são informações sobre uma entidade (normalmente, o usuário) e dados adicionais. Existem três tipos de reivindicações: </a:t>
            </a:r>
            <a:r>
              <a:rPr lang="en-US" b="1" dirty="0">
                <a:hlinkClick r:id="rId4"/>
              </a:rPr>
              <a:t>Registered claims</a:t>
            </a:r>
            <a:r>
              <a:rPr lang="en-US">
                <a:solidFill>
                  <a:srgbClr val="073763"/>
                </a:solidFill>
              </a:rPr>
              <a:t>, </a:t>
            </a:r>
            <a:r>
              <a:rPr lang="en-US" b="1" dirty="0">
                <a:hlinkClick r:id="rId5"/>
              </a:rPr>
              <a:t>Public claims </a:t>
            </a:r>
            <a:r>
              <a:rPr lang="en-US">
                <a:solidFill>
                  <a:srgbClr val="073763"/>
                </a:solidFill>
              </a:rPr>
              <a:t>e </a:t>
            </a:r>
            <a:r>
              <a:rPr lang="en-US" b="1" dirty="0">
                <a:hlinkClick r:id="rId6"/>
              </a:rPr>
              <a:t>Private claims</a:t>
            </a:r>
            <a:r>
              <a:rPr lang="en-US" dirty="0">
                <a:solidFill>
                  <a:srgbClr val="073763"/>
                </a:solidFill>
              </a:rPr>
              <a:t>.</a:t>
            </a:r>
          </a:p>
          <a:p>
            <a:pPr algn="just">
              <a:buChar char="•"/>
            </a:pPr>
            <a:r>
              <a:rPr lang="en-US" b="1" dirty="0">
                <a:hlinkClick r:id="rId4"/>
              </a:rPr>
              <a:t>Registered claims</a:t>
            </a:r>
            <a:r>
              <a:rPr lang="en-US">
                <a:solidFill>
                  <a:srgbClr val="073763"/>
                </a:solidFill>
              </a:rPr>
              <a:t>: trata-se de um conjunto de declarações predefinidas que não são obrigatórias, mas recomendadas, para fornecer um conjunto de declarações úteis e interoperáveis. Alguns deles são: iss (emissor), exp (tempo de expiração), sub (assunto), aud (público) e</a:t>
            </a:r>
            <a:r>
              <a:rPr lang="en-US" dirty="0">
                <a:solidFill>
                  <a:srgbClr val="07376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outros</a:t>
            </a:r>
            <a:r>
              <a:rPr lang="en-US" dirty="0">
                <a:solidFill>
                  <a:srgbClr val="073763"/>
                </a:solidFill>
              </a:rPr>
              <a:t> .</a:t>
            </a:r>
          </a:p>
          <a:p>
            <a:r>
              <a:rPr lang="en-US">
                <a:solidFill>
                  <a:srgbClr val="073763"/>
                </a:solidFill>
              </a:rPr>
              <a:t>Um exemplo de carga útil poderia ser:</a:t>
            </a:r>
            <a:endParaRPr lang="en-US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823052F0-5AB8-4B80-A1B2-A2CBF8932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005" y="2971293"/>
            <a:ext cx="5499304" cy="13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>
                <a:solidFill>
                  <a:srgbClr val="073763"/>
                </a:solidFill>
                <a:sym typeface="Century Gothic"/>
              </a:rPr>
              <a:t>Estrutura do JSON Web Token?</a:t>
            </a:r>
            <a:endParaRPr lang="en-US">
              <a:solidFill>
                <a:srgbClr val="073763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60059-272E-491D-B4F6-57CB551E9F48}"/>
              </a:ext>
            </a:extLst>
          </p:cNvPr>
          <p:cNvSpPr txBox="1"/>
          <p:nvPr/>
        </p:nvSpPr>
        <p:spPr>
          <a:xfrm>
            <a:off x="755650" y="946150"/>
            <a:ext cx="811688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73763"/>
                </a:solidFill>
              </a:rPr>
              <a:t>Obs: O JWT possui palavras reservadas e recomendadas para serem colocadas dentro do payload. São elas: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“iss” - O domínio da aplicação geradora do token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“sub” - É o assunto do token, mas é muito utilizado para guarda o ID do usuário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“aud” - Define quem pode usar o token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“exp” - Data para expiração do token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“nbf” - Define uma data para qual o token não pode ser aceito antes dela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“iat” - Data de criação do token</a:t>
            </a:r>
          </a:p>
          <a:p>
            <a:pPr marL="285750" indent="-285750">
              <a:buChar char="•"/>
            </a:pPr>
            <a:r>
              <a:rPr lang="en-US" sz="2000">
                <a:solidFill>
                  <a:srgbClr val="073763"/>
                </a:solidFill>
              </a:rPr>
              <a:t>“jti” - O id do token</a:t>
            </a:r>
          </a:p>
        </p:txBody>
      </p:sp>
    </p:spTree>
    <p:extLst>
      <p:ext uri="{BB962C8B-B14F-4D97-AF65-F5344CB8AC3E}">
        <p14:creationId xmlns:p14="http://schemas.microsoft.com/office/powerpoint/2010/main" val="11335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926</Words>
  <Application>Microsoft Office PowerPoint</Application>
  <PresentationFormat>On-screen Show (16:9)</PresentationFormat>
  <Paragraphs>126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[Nome do palestrante] [Posição]</vt:lpstr>
      <vt:lpstr>{Thiago Almeida} Developer – everis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227</cp:revision>
  <dcterms:modified xsi:type="dcterms:W3CDTF">2021-08-23T03:02:50Z</dcterms:modified>
</cp:coreProperties>
</file>