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Source Code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7BB6C83-61EE-4809-B7E1-1D68FE7FEFA1}">
  <a:tblStyle styleId="{D7BB6C83-61EE-4809-B7E1-1D68FE7FEFA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c927b800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c927b800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c7cf6837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c7cf6837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c7cf6837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c7cf6837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Borg: </a:t>
            </a:r>
            <a:r>
              <a:rPr lang="en-GB" sz="1200">
                <a:highlight>
                  <a:srgbClr val="FFFFFF"/>
                </a:highlight>
              </a:rPr>
              <a:t>Borg was a large-scale internal cluster management system, which ran hundreds of thousands of jobs, from many thousands of different applications, across many clusters, each with up to tens of thousands of machines.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c927b80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c927b80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F"/>
                </a:highlight>
              </a:rPr>
              <a:t>Rkt: similar a docker, con la salvedad de poder ejecutar contenedor que siguen la 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</a:rPr>
              <a:t>appc specification, una especificación de la OCI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F"/>
                </a:highlight>
              </a:rPr>
              <a:t>Cri-o son contenedor lightweight especialmente diseñados para correr sobre k8s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c927b800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c927b800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7cf6837d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7cf6837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c927b800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c927b800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Mater: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Maintain the state of the Kubernetes runtime service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It’s the point of entry for all the clients to manager the kubernetes components, like nodes, pods, services, etc…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Represents the resource provided for provisioning pods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Runs a etcd (</a:t>
            </a:r>
            <a:r>
              <a:rPr lang="en-GB"/>
              <a:t>key-value store designed to securely store data across a cluster) </a:t>
            </a:r>
            <a:r>
              <a:rPr lang="en-GB"/>
              <a:t>and a kubelet daemon (ensures that the containers described in the PodSpecs are running and healthy)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It’s an abstraction which defines a logical set of pods and a policy to access them (usually called micro-service)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A service determines a TCP or UDP port reservation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c927b800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c927b800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Kubectl: the command line tool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Minikue: it’s a tool that makes it easy to run Kubernetes locally. Minikube runs a single-node Kubernetes cluster inside a VM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dae41b30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dae41b3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Kubectl: the command line tool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Minikue: it’s a tool that makes it easy to run Kubernetes locally. Minikube runs a single-node Kubernetes cluster inside a VM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dae41b30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dae41b30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docker.com" TargetMode="External"/><Relationship Id="rId4" Type="http://schemas.openxmlformats.org/officeDocument/2006/relationships/hyperlink" Target="https://hub.docker.com" TargetMode="External"/><Relationship Id="rId5" Type="http://schemas.openxmlformats.org/officeDocument/2006/relationships/hyperlink" Target="https://docs.docker.com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reos.com/rkt/docs/latest/rkt-vs-other-projects.html#rkt-vs-docker" TargetMode="External"/><Relationship Id="rId4" Type="http://schemas.openxmlformats.org/officeDocument/2006/relationships/hyperlink" Target="https://cri-o.io" TargetMode="External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hyperlink" Target="https://searchitoperations.techtarget.com/feature/Container-adoption-stats-reveal-a-ramp-up-in-production" TargetMode="External"/><Relationship Id="rId6" Type="http://schemas.openxmlformats.org/officeDocument/2006/relationships/hyperlink" Target="https://platform9.com/blog/kubernetes-docker-swarm-compared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kubernetes/kubernetes/issues/22687#issuecomment-210456387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kubernetes.io/docs/tasks/tools/install-kubectl/" TargetMode="External"/><Relationship Id="rId4" Type="http://schemas.openxmlformats.org/officeDocument/2006/relationships/hyperlink" Target="https://kubernetes.io/docs/tasks/tools/install-minikube/#linux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s://storage.googleapis.com/minikube/releases/latest/minikube-linux-amd64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je5WRKxOkWQ" TargetMode="Externa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Kubernetes Introduction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Another kubernetes introduction in 2019….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Kubernetes rancher dashboard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Open-source software for delivering Kubernetes-as-a-Service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Runs in docker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Manage different platforms AWS (Amazon), GCloud (Google), Azure (Microsoft), Digitalocean…</a:t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729450" y="2705100"/>
            <a:ext cx="8024100" cy="43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sudo docker run -d --restart=unless-stopped -p 80:80 -p 443:443 rancher/rancher:latest</a:t>
            </a:r>
            <a:endParaRPr sz="13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8924" y="4659227"/>
            <a:ext cx="2563449" cy="3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Gracias</a:t>
            </a:r>
            <a:r>
              <a:rPr lang="en-GB"/>
              <a:t>! preguntas?</a:t>
            </a:r>
            <a:endParaRPr/>
          </a:p>
        </p:txBody>
      </p:sp>
      <p:sp>
        <p:nvSpPr>
          <p:cNvPr id="202" name="Google Shape;202;p2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https://www.docker.com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https://hub.docker.com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https://docs.docker.com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 txBox="1"/>
          <p:nvPr>
            <p:ph idx="1" type="subTitle"/>
          </p:nvPr>
        </p:nvSpPr>
        <p:spPr>
          <a:xfrm>
            <a:off x="724950" y="3161525"/>
            <a:ext cx="37992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Enrique Mingorance Cano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Center Expert Specialist, HPC Alicante</a:t>
            </a:r>
            <a:br>
              <a:rPr i="1" lang="en-GB"/>
            </a:b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/>
              <a:t>g</a:t>
            </a:r>
            <a:r>
              <a:rPr b="1" lang="en-GB"/>
              <a:t>inxo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/>
              <a:t>emingora@everis.com</a:t>
            </a:r>
            <a:endParaRPr b="1"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6775" y="4014013"/>
            <a:ext cx="2190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2013" y="42767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50000" y="2678025"/>
            <a:ext cx="4262124" cy="23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History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GB" sz="1200"/>
              <a:t>2003-2004 Google </a:t>
            </a:r>
            <a:r>
              <a:rPr lang="en-GB" sz="1200"/>
              <a:t>introduces</a:t>
            </a:r>
            <a:r>
              <a:rPr b="1" lang="en-GB" sz="1200"/>
              <a:t> Borg.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GB" sz="1200"/>
              <a:t>2014 Google </a:t>
            </a:r>
            <a:r>
              <a:rPr lang="en-GB" sz="1200"/>
              <a:t>releases</a:t>
            </a:r>
            <a:r>
              <a:rPr b="1" lang="en-GB" sz="1200"/>
              <a:t> Kubernetes </a:t>
            </a:r>
            <a:r>
              <a:rPr lang="en-GB" sz="1200"/>
              <a:t>as an open source version of</a:t>
            </a:r>
            <a:r>
              <a:rPr b="1" lang="en-GB" sz="1200"/>
              <a:t> Borg. </a:t>
            </a:r>
            <a:r>
              <a:rPr b="1" lang="en-GB" sz="1200"/>
              <a:t>Kubernetes </a:t>
            </a:r>
            <a:r>
              <a:rPr lang="en-GB" sz="1200"/>
              <a:t>is the</a:t>
            </a:r>
            <a:r>
              <a:rPr b="1" lang="en-GB" sz="1200"/>
              <a:t> greek </a:t>
            </a:r>
            <a:r>
              <a:rPr lang="en-GB" sz="1200"/>
              <a:t>word</a:t>
            </a:r>
            <a:r>
              <a:rPr b="1" lang="en-GB" sz="1200"/>
              <a:t> </a:t>
            </a:r>
            <a:r>
              <a:rPr lang="en-GB" sz="1200"/>
              <a:t>for</a:t>
            </a:r>
            <a:r>
              <a:rPr b="1" lang="en-GB" sz="1200"/>
              <a:t> “governor”. Founded by Joe Beda, Brendan Burns and Craig McLuckie.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GB" sz="1200"/>
              <a:t>2015</a:t>
            </a:r>
            <a:r>
              <a:rPr lang="en-GB" sz="1200"/>
              <a:t> Kubernetes </a:t>
            </a:r>
            <a:r>
              <a:rPr b="1" lang="en-GB" sz="1200"/>
              <a:t>v1.0</a:t>
            </a:r>
            <a:r>
              <a:rPr lang="en-GB" sz="1200"/>
              <a:t> is </a:t>
            </a:r>
            <a:r>
              <a:rPr b="1" lang="en-GB" sz="1200"/>
              <a:t>released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On March 6, </a:t>
            </a:r>
            <a:r>
              <a:rPr b="1" lang="en-GB" sz="1200"/>
              <a:t>2018, Kubernetes </a:t>
            </a:r>
            <a:r>
              <a:rPr lang="en-GB" sz="1200"/>
              <a:t>Project reached </a:t>
            </a:r>
            <a:r>
              <a:rPr b="1" lang="en-GB" sz="1200"/>
              <a:t>ninth place </a:t>
            </a:r>
            <a:r>
              <a:rPr lang="en-GB" sz="1200"/>
              <a:t>in commits at </a:t>
            </a:r>
            <a:r>
              <a:rPr b="1" lang="en-GB" sz="1200"/>
              <a:t>GitHub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It’s usually called </a:t>
            </a:r>
            <a:r>
              <a:rPr b="1" lang="en-GB" sz="1200"/>
              <a:t>K8s</a:t>
            </a:r>
            <a:r>
              <a:rPr lang="en-GB" sz="1200"/>
              <a:t>. 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8 is the numbers of characters between the “K” and the “S” in Kubernetes, leading to the developer shorthand, K8s.</a:t>
            </a:r>
            <a:endParaRPr b="1" sz="12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5825" y="4058949"/>
            <a:ext cx="1659500" cy="843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So, WTF is this shit?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It’s an open source orchestrator for deploying, scaling and </a:t>
            </a:r>
            <a:r>
              <a:rPr lang="en-GB" sz="1200"/>
              <a:t>monitoring</a:t>
            </a:r>
            <a:r>
              <a:rPr lang="en-GB" sz="1200"/>
              <a:t> containers.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Not only docker but </a:t>
            </a:r>
            <a:r>
              <a:rPr lang="en-GB" sz="1200" u="sng">
                <a:solidFill>
                  <a:schemeClr val="hlink"/>
                </a:solidFill>
                <a:hlinkClick r:id="rId3"/>
              </a:rPr>
              <a:t>rkt</a:t>
            </a:r>
            <a:r>
              <a:rPr lang="en-GB" sz="1200"/>
              <a:t> o </a:t>
            </a:r>
            <a:r>
              <a:rPr lang="en-GB" sz="1200" u="sng">
                <a:solidFill>
                  <a:schemeClr val="hlink"/>
                </a:solidFill>
                <a:hlinkClick r:id="rId4"/>
              </a:rPr>
              <a:t>cri-o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What if you want to keep your service under the 80% loading…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Mine it’s a soccer magazine service and mondays are crazy and it can’t keep the demanding, i want to be ready for this.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And docker didn’t have that? Yes it’s called Docker Swarm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So…</a:t>
            </a:r>
            <a:r>
              <a:rPr lang="en-GB" sz="1200"/>
              <a:t>?</a:t>
            </a:r>
            <a:endParaRPr sz="12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3300" y="3327300"/>
            <a:ext cx="4470700" cy="18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Kubernetes vs Docker Swarm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Kubernetes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Autoscaling based on factors such as CPU utilization.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Largest community.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Do-it-yourself installation can be complex, but flexible.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Uses a separate set of tools for management, including kubectl CLI.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Not only docker.</a:t>
            </a:r>
            <a:endParaRPr sz="120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069" y="4444149"/>
            <a:ext cx="1261380" cy="621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16"/>
          <p:cNvGrpSpPr/>
          <p:nvPr/>
        </p:nvGrpSpPr>
        <p:grpSpPr>
          <a:xfrm>
            <a:off x="5143438" y="491189"/>
            <a:ext cx="3923644" cy="1082409"/>
            <a:chOff x="4788697" y="1815546"/>
            <a:chExt cx="4355249" cy="1328598"/>
          </a:xfrm>
        </p:grpSpPr>
        <p:pic>
          <p:nvPicPr>
            <p:cNvPr id="110" name="Google Shape;11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88697" y="1815546"/>
              <a:ext cx="4355249" cy="12268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4827084" y="2750844"/>
              <a:ext cx="28020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8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source: </a:t>
              </a:r>
              <a:r>
                <a:rPr lang="en-GB" sz="800" u="sng">
                  <a:solidFill>
                    <a:schemeClr val="accent5"/>
                  </a:solidFill>
                  <a:latin typeface="Lato"/>
                  <a:ea typeface="Lato"/>
                  <a:cs typeface="Lato"/>
                  <a:sym typeface="Lato"/>
                  <a:hlinkClick r:id="rId5"/>
                </a:rPr>
                <a:t>sysdig.com</a:t>
              </a:r>
              <a:endParaRPr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4643600" y="2078875"/>
            <a:ext cx="3774300" cy="25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200"/>
              <a:t>Docker Swarm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Autoscaling based on factors such as CPU utilization.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Smaller community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Deployment is simpler and Swarm mode is included in Docker Engine (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Integrates with Docker Compose and Docker CLI – native Docker tools.)</a:t>
            </a:r>
            <a:r>
              <a:rPr lang="en-GB" sz="1200"/>
              <a:t>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Limited to the Docker API’s capabilities.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Services can be scaled manually.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729331" y="4495500"/>
            <a:ext cx="1353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 </a:t>
            </a:r>
            <a:r>
              <a:rPr lang="en-GB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platform9.com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K8s concepts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632068" y="4679407"/>
            <a:ext cx="1353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 </a:t>
            </a:r>
            <a:r>
              <a:rPr lang="en-GB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github.com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0" name="Google Shape;120;p17"/>
          <p:cNvGraphicFramePr/>
          <p:nvPr/>
        </p:nvGraphicFramePr>
        <p:xfrm>
          <a:off x="729450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{D7BB6C83-61EE-4809-B7E1-1D68FE7FEFA1}</a:tableStyleId>
              </a:tblPr>
              <a:tblGrid>
                <a:gridCol w="1497125"/>
                <a:gridCol w="3189125"/>
                <a:gridCol w="1178225"/>
              </a:tblGrid>
              <a:tr h="19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Resource</a:t>
                      </a:r>
                      <a:endParaRPr b="1" sz="800">
                        <a:solidFill>
                          <a:srgbClr val="24292E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  <a:endParaRPr b="1" sz="800">
                        <a:solidFill>
                          <a:srgbClr val="24292E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Category</a:t>
                      </a:r>
                      <a:endParaRPr b="1" sz="800">
                        <a:solidFill>
                          <a:srgbClr val="24292E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Namespace</a:t>
                      </a:r>
                      <a:endParaRPr b="1" sz="800">
                        <a:solidFill>
                          <a:srgbClr val="24292E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provides support for multiple virtual clusters on the same physical cluster</a:t>
                      </a:r>
                      <a:endParaRPr sz="800">
                        <a:solidFill>
                          <a:srgbClr val="24292E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cluster</a:t>
                      </a:r>
                      <a:endParaRPr sz="800">
                        <a:solidFill>
                          <a:srgbClr val="24292E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Node</a:t>
                      </a:r>
                      <a:endParaRPr b="1" sz="800">
                        <a:solidFill>
                          <a:srgbClr val="24292E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working machine in Kubernetes. Runs a etcd and a kubelet</a:t>
                      </a:r>
                      <a:endParaRPr sz="800">
                        <a:solidFill>
                          <a:srgbClr val="24292E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cluster</a:t>
                      </a:r>
                      <a:endParaRPr sz="800">
                        <a:solidFill>
                          <a:srgbClr val="24292E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0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Pod</a:t>
                      </a:r>
                      <a:endParaRPr b="1" sz="800">
                        <a:solidFill>
                          <a:srgbClr val="24292E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group of one or more containers, shared storage for those containters and options how to run them. Volumes can be shared between containers in the same pod</a:t>
                      </a:r>
                      <a:endParaRPr sz="800">
                        <a:solidFill>
                          <a:srgbClr val="24292E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workloads</a:t>
                      </a:r>
                      <a:endParaRPr sz="800">
                        <a:solidFill>
                          <a:srgbClr val="24292E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Service</a:t>
                      </a:r>
                      <a:endParaRPr b="1" sz="800">
                        <a:solidFill>
                          <a:srgbClr val="24292E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abstraction defining logical sets of pods and policy to access them, sometimes called microservice</a:t>
                      </a:r>
                      <a:endParaRPr sz="800">
                        <a:solidFill>
                          <a:srgbClr val="24292E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exposing workloads</a:t>
                      </a:r>
                      <a:endParaRPr sz="800">
                        <a:solidFill>
                          <a:srgbClr val="24292E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Replica set</a:t>
                      </a:r>
                      <a:endParaRPr b="1" sz="800">
                        <a:solidFill>
                          <a:srgbClr val="24292E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next-generation replication controller, different selector support, rolling update by deployments</a:t>
                      </a:r>
                      <a:endParaRPr sz="800">
                        <a:solidFill>
                          <a:srgbClr val="24292E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workloads</a:t>
                      </a:r>
                      <a:endParaRPr sz="800">
                        <a:solidFill>
                          <a:srgbClr val="24292E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Job</a:t>
                      </a:r>
                      <a:endParaRPr b="1" sz="800">
                        <a:solidFill>
                          <a:srgbClr val="24292E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creates one or more pods and ensures that specified number of them terminate</a:t>
                      </a:r>
                      <a:endParaRPr sz="800">
                        <a:solidFill>
                          <a:srgbClr val="24292E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workloads</a:t>
                      </a:r>
                      <a:endParaRPr sz="800">
                        <a:solidFill>
                          <a:srgbClr val="24292E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Deployment</a:t>
                      </a:r>
                      <a:endParaRPr b="1" sz="800">
                        <a:solidFill>
                          <a:srgbClr val="24292E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provides declarative updates for pods and replica sets</a:t>
                      </a:r>
                      <a:endParaRPr sz="800">
                        <a:solidFill>
                          <a:srgbClr val="24292E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workloads</a:t>
                      </a:r>
                      <a:endParaRPr sz="800">
                        <a:solidFill>
                          <a:srgbClr val="24292E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Volume</a:t>
                      </a:r>
                      <a:endParaRPr b="1" sz="800">
                        <a:solidFill>
                          <a:srgbClr val="24292E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container's storage with ability to share files between containers within same pod</a:t>
                      </a:r>
                      <a:endParaRPr sz="800">
                        <a:solidFill>
                          <a:srgbClr val="24292E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2429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storage</a:t>
                      </a:r>
                      <a:endParaRPr sz="800">
                        <a:solidFill>
                          <a:srgbClr val="24292E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K8s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729450" y="2126725"/>
            <a:ext cx="1961400" cy="202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Source Code Pro"/>
                <a:ea typeface="Source Code Pro"/>
                <a:cs typeface="Source Code Pro"/>
                <a:sym typeface="Source Code Pro"/>
              </a:rPr>
              <a:t>App1.yaml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Source Code Pro"/>
              <a:buChar char="●"/>
            </a:pPr>
            <a:r>
              <a:rPr lang="en-GB" sz="1000">
                <a:highlight>
                  <a:srgbClr val="D5A6B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Pod1</a:t>
            </a:r>
            <a:endParaRPr sz="1000">
              <a:highlight>
                <a:srgbClr val="D5A6B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Source Code Pro"/>
              <a:buChar char="○"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Containers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Source Code Pro"/>
              <a:buChar char="■"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CA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Source Code Pro"/>
              <a:buChar char="■"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CB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Source Code Pro"/>
              <a:buChar char="○"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Replicas: 2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Source Code Pro"/>
              <a:buChar char="●"/>
            </a:pPr>
            <a:r>
              <a:rPr lang="en-GB" sz="1000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Pod2</a:t>
            </a:r>
            <a:endParaRPr sz="1000"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Source Code Pro"/>
              <a:buChar char="○"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Containers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Source Code Pro"/>
              <a:buChar char="■"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CC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Source Code Pro"/>
              <a:buChar char="○"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Replicas: 3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27" name="Google Shape;127;p18"/>
          <p:cNvGrpSpPr/>
          <p:nvPr/>
        </p:nvGrpSpPr>
        <p:grpSpPr>
          <a:xfrm>
            <a:off x="2690850" y="2720575"/>
            <a:ext cx="1964325" cy="836700"/>
            <a:chOff x="2690850" y="2720575"/>
            <a:chExt cx="1964325" cy="836700"/>
          </a:xfrm>
        </p:grpSpPr>
        <p:sp>
          <p:nvSpPr>
            <p:cNvPr id="128" name="Google Shape;128;p18"/>
            <p:cNvSpPr/>
            <p:nvPr/>
          </p:nvSpPr>
          <p:spPr>
            <a:xfrm>
              <a:off x="3741375" y="2720575"/>
              <a:ext cx="913800" cy="836700"/>
            </a:xfrm>
            <a:prstGeom prst="rect">
              <a:avLst/>
            </a:prstGeom>
            <a:solidFill>
              <a:srgbClr val="3A6FD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MASTER</a:t>
              </a:r>
              <a:endParaRPr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29" name="Google Shape;129;p18"/>
            <p:cNvCxnSpPr>
              <a:stCxn id="126" idx="3"/>
              <a:endCxn id="128" idx="1"/>
            </p:cNvCxnSpPr>
            <p:nvPr/>
          </p:nvCxnSpPr>
          <p:spPr>
            <a:xfrm>
              <a:off x="2690850" y="3138925"/>
              <a:ext cx="105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30" name="Google Shape;130;p18"/>
          <p:cNvGrpSpPr/>
          <p:nvPr/>
        </p:nvGrpSpPr>
        <p:grpSpPr>
          <a:xfrm>
            <a:off x="4655175" y="2208250"/>
            <a:ext cx="3763000" cy="930675"/>
            <a:chOff x="4655175" y="2208250"/>
            <a:chExt cx="3763000" cy="930675"/>
          </a:xfrm>
        </p:grpSpPr>
        <p:sp>
          <p:nvSpPr>
            <p:cNvPr id="131" name="Google Shape;131;p18"/>
            <p:cNvSpPr/>
            <p:nvPr/>
          </p:nvSpPr>
          <p:spPr>
            <a:xfrm>
              <a:off x="5931175" y="2208250"/>
              <a:ext cx="2487000" cy="6453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latin typeface="Lato"/>
                  <a:ea typeface="Lato"/>
                  <a:cs typeface="Lato"/>
                  <a:sym typeface="Lato"/>
                </a:rPr>
                <a:t>Node</a:t>
              </a:r>
              <a:r>
                <a:rPr b="1" lang="en-GB" sz="1000">
                  <a:latin typeface="Lato"/>
                  <a:ea typeface="Lato"/>
                  <a:cs typeface="Lato"/>
                  <a:sym typeface="Lato"/>
                </a:rPr>
                <a:t> 2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32" name="Google Shape;132;p18"/>
            <p:cNvCxnSpPr>
              <a:stCxn id="128" idx="3"/>
              <a:endCxn id="131" idx="2"/>
            </p:cNvCxnSpPr>
            <p:nvPr/>
          </p:nvCxnSpPr>
          <p:spPr>
            <a:xfrm flipH="1" rot="10800000">
              <a:off x="4655175" y="2530825"/>
              <a:ext cx="1275900" cy="60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3" name="Google Shape;133;p18"/>
          <p:cNvGrpSpPr/>
          <p:nvPr/>
        </p:nvGrpSpPr>
        <p:grpSpPr>
          <a:xfrm>
            <a:off x="4655175" y="1433575"/>
            <a:ext cx="3763000" cy="1705350"/>
            <a:chOff x="4655175" y="1433575"/>
            <a:chExt cx="3763000" cy="1705350"/>
          </a:xfrm>
        </p:grpSpPr>
        <p:sp>
          <p:nvSpPr>
            <p:cNvPr id="134" name="Google Shape;134;p18"/>
            <p:cNvSpPr/>
            <p:nvPr/>
          </p:nvSpPr>
          <p:spPr>
            <a:xfrm>
              <a:off x="5931175" y="1433575"/>
              <a:ext cx="2487000" cy="6453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latin typeface="Lato"/>
                  <a:ea typeface="Lato"/>
                  <a:cs typeface="Lato"/>
                  <a:sym typeface="Lato"/>
                </a:rPr>
                <a:t>Node</a:t>
              </a:r>
              <a:r>
                <a:rPr b="1" lang="en-GB" sz="1000">
                  <a:latin typeface="Lato"/>
                  <a:ea typeface="Lato"/>
                  <a:cs typeface="Lato"/>
                  <a:sym typeface="Lato"/>
                </a:rPr>
                <a:t> 1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35" name="Google Shape;135;p18"/>
            <p:cNvCxnSpPr>
              <a:stCxn id="128" idx="3"/>
              <a:endCxn id="134" idx="2"/>
            </p:cNvCxnSpPr>
            <p:nvPr/>
          </p:nvCxnSpPr>
          <p:spPr>
            <a:xfrm flipH="1" rot="10800000">
              <a:off x="4655175" y="1756225"/>
              <a:ext cx="1275900" cy="1382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6" name="Google Shape;136;p18"/>
          <p:cNvGrpSpPr/>
          <p:nvPr/>
        </p:nvGrpSpPr>
        <p:grpSpPr>
          <a:xfrm>
            <a:off x="4655175" y="2982925"/>
            <a:ext cx="3763000" cy="645300"/>
            <a:chOff x="4655175" y="2982925"/>
            <a:chExt cx="3763000" cy="645300"/>
          </a:xfrm>
        </p:grpSpPr>
        <p:sp>
          <p:nvSpPr>
            <p:cNvPr id="137" name="Google Shape;137;p18"/>
            <p:cNvSpPr/>
            <p:nvPr/>
          </p:nvSpPr>
          <p:spPr>
            <a:xfrm>
              <a:off x="5931175" y="2982925"/>
              <a:ext cx="2487000" cy="6453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latin typeface="Lato"/>
                  <a:ea typeface="Lato"/>
                  <a:cs typeface="Lato"/>
                  <a:sym typeface="Lato"/>
                </a:rPr>
                <a:t>Node</a:t>
              </a:r>
              <a:r>
                <a:rPr b="1" lang="en-GB" sz="1000">
                  <a:latin typeface="Lato"/>
                  <a:ea typeface="Lato"/>
                  <a:cs typeface="Lato"/>
                  <a:sym typeface="Lato"/>
                </a:rPr>
                <a:t> 3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38" name="Google Shape;138;p18"/>
            <p:cNvCxnSpPr>
              <a:stCxn id="128" idx="3"/>
              <a:endCxn id="137" idx="2"/>
            </p:cNvCxnSpPr>
            <p:nvPr/>
          </p:nvCxnSpPr>
          <p:spPr>
            <a:xfrm>
              <a:off x="4655175" y="3138925"/>
              <a:ext cx="1275900" cy="166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9" name="Google Shape;139;p18"/>
          <p:cNvGrpSpPr/>
          <p:nvPr/>
        </p:nvGrpSpPr>
        <p:grpSpPr>
          <a:xfrm>
            <a:off x="4655175" y="3138925"/>
            <a:ext cx="3763000" cy="1263975"/>
            <a:chOff x="4655175" y="3138925"/>
            <a:chExt cx="3763000" cy="1263975"/>
          </a:xfrm>
        </p:grpSpPr>
        <p:sp>
          <p:nvSpPr>
            <p:cNvPr id="140" name="Google Shape;140;p18"/>
            <p:cNvSpPr/>
            <p:nvPr/>
          </p:nvSpPr>
          <p:spPr>
            <a:xfrm>
              <a:off x="5931175" y="3757600"/>
              <a:ext cx="2487000" cy="6453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latin typeface="Lato"/>
                  <a:ea typeface="Lato"/>
                  <a:cs typeface="Lato"/>
                  <a:sym typeface="Lato"/>
                </a:rPr>
                <a:t>Node</a:t>
              </a:r>
              <a:r>
                <a:rPr b="1" lang="en-GB" sz="1000">
                  <a:latin typeface="Lato"/>
                  <a:ea typeface="Lato"/>
                  <a:cs typeface="Lato"/>
                  <a:sym typeface="Lato"/>
                </a:rPr>
                <a:t> 4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41" name="Google Shape;141;p18"/>
            <p:cNvCxnSpPr>
              <a:stCxn id="128" idx="3"/>
              <a:endCxn id="140" idx="2"/>
            </p:cNvCxnSpPr>
            <p:nvPr/>
          </p:nvCxnSpPr>
          <p:spPr>
            <a:xfrm>
              <a:off x="4655175" y="3138925"/>
              <a:ext cx="1275900" cy="94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2" name="Google Shape;142;p18"/>
          <p:cNvSpPr/>
          <p:nvPr/>
        </p:nvSpPr>
        <p:spPr>
          <a:xfrm>
            <a:off x="6033575" y="2468175"/>
            <a:ext cx="661800" cy="330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71ABFA"/>
          </a:solidFill>
          <a:ln cap="flat" cmpd="sng" w="9525">
            <a:solidFill>
              <a:srgbClr val="3A6F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CA_R2</a:t>
            </a:r>
            <a:endParaRPr b="1" sz="9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6033575" y="3250725"/>
            <a:ext cx="661800" cy="330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71ABFA"/>
          </a:solidFill>
          <a:ln cap="flat" cmpd="sng" w="9525">
            <a:solidFill>
              <a:srgbClr val="3A6F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CB_R1</a:t>
            </a:r>
            <a:endParaRPr b="1" sz="9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6033575" y="4033275"/>
            <a:ext cx="661800" cy="330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71ABFA"/>
          </a:solidFill>
          <a:ln cap="flat" cmpd="sng" w="9525">
            <a:solidFill>
              <a:srgbClr val="3A6F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CB_R2</a:t>
            </a:r>
            <a:endParaRPr b="1" sz="9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6797875" y="1685625"/>
            <a:ext cx="661800" cy="330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2"/>
          </a:solidFill>
          <a:ln cap="flat" cmpd="sng" w="9525">
            <a:solidFill>
              <a:srgbClr val="3A6F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CC_R1</a:t>
            </a:r>
            <a:endParaRPr b="1" sz="9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6797875" y="2468175"/>
            <a:ext cx="661800" cy="330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2"/>
          </a:solidFill>
          <a:ln cap="flat" cmpd="sng" w="9525">
            <a:solidFill>
              <a:srgbClr val="3A6F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CC_R2</a:t>
            </a:r>
            <a:endParaRPr b="1" sz="9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6797875" y="3250725"/>
            <a:ext cx="661800" cy="330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2"/>
          </a:solidFill>
          <a:ln cap="flat" cmpd="sng" w="9525">
            <a:solidFill>
              <a:srgbClr val="3A6F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CC_R3</a:t>
            </a:r>
            <a:endParaRPr b="1" sz="9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6033575" y="1685625"/>
            <a:ext cx="661800" cy="330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71ABFA"/>
          </a:solidFill>
          <a:ln cap="flat" cmpd="sng" w="9525">
            <a:solidFill>
              <a:srgbClr val="3A6F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CA_R1</a:t>
            </a:r>
            <a:endParaRPr b="1" sz="9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9" name="Google Shape;149;p18"/>
          <p:cNvGrpSpPr/>
          <p:nvPr/>
        </p:nvGrpSpPr>
        <p:grpSpPr>
          <a:xfrm>
            <a:off x="5795133" y="2281978"/>
            <a:ext cx="2667300" cy="540600"/>
            <a:chOff x="2906808" y="438690"/>
            <a:chExt cx="2667300" cy="540600"/>
          </a:xfrm>
        </p:grpSpPr>
        <p:sp>
          <p:nvSpPr>
            <p:cNvPr id="150" name="Google Shape;150;p18"/>
            <p:cNvSpPr/>
            <p:nvPr/>
          </p:nvSpPr>
          <p:spPr>
            <a:xfrm rot="613874">
              <a:off x="2893463" y="677448"/>
              <a:ext cx="2693936" cy="63084"/>
            </a:xfrm>
            <a:prstGeom prst="rect">
              <a:avLst/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 rot="-570760">
              <a:off x="2893536" y="677397"/>
              <a:ext cx="2693843" cy="62981"/>
            </a:xfrm>
            <a:prstGeom prst="rect">
              <a:avLst/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18"/>
          <p:cNvSpPr/>
          <p:nvPr/>
        </p:nvSpPr>
        <p:spPr>
          <a:xfrm>
            <a:off x="7562175" y="1685625"/>
            <a:ext cx="661800" cy="330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71ABFA"/>
          </a:solidFill>
          <a:ln cap="flat" cmpd="sng" w="9525">
            <a:solidFill>
              <a:srgbClr val="3A6F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CA_R2</a:t>
            </a:r>
            <a:endParaRPr b="1" sz="9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6797875" y="4033275"/>
            <a:ext cx="661800" cy="330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2"/>
          </a:solidFill>
          <a:ln cap="flat" cmpd="sng" w="9525">
            <a:solidFill>
              <a:srgbClr val="3A6F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CC_R2</a:t>
            </a:r>
            <a:endParaRPr b="1" sz="9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54" name="Google Shape;154;p18"/>
          <p:cNvGrpSpPr/>
          <p:nvPr/>
        </p:nvGrpSpPr>
        <p:grpSpPr>
          <a:xfrm>
            <a:off x="3032500" y="565013"/>
            <a:ext cx="2331600" cy="645300"/>
            <a:chOff x="2906500" y="3820575"/>
            <a:chExt cx="2331600" cy="645300"/>
          </a:xfrm>
        </p:grpSpPr>
        <p:sp>
          <p:nvSpPr>
            <p:cNvPr id="155" name="Google Shape;155;p18"/>
            <p:cNvSpPr/>
            <p:nvPr/>
          </p:nvSpPr>
          <p:spPr>
            <a:xfrm>
              <a:off x="2906500" y="3820575"/>
              <a:ext cx="2331600" cy="6453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latin typeface="Lato"/>
                  <a:ea typeface="Lato"/>
                  <a:cs typeface="Lato"/>
                  <a:sym typeface="Lato"/>
                </a:rPr>
                <a:t>Service 1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56" name="Google Shape;156;p18"/>
            <p:cNvGrpSpPr/>
            <p:nvPr/>
          </p:nvGrpSpPr>
          <p:grpSpPr>
            <a:xfrm>
              <a:off x="3994500" y="3899025"/>
              <a:ext cx="630000" cy="488400"/>
              <a:chOff x="3182275" y="756150"/>
              <a:chExt cx="630000" cy="488400"/>
            </a:xfrm>
          </p:grpSpPr>
          <p:sp>
            <p:nvSpPr>
              <p:cNvPr id="157" name="Google Shape;157;p18"/>
              <p:cNvSpPr/>
              <p:nvPr/>
            </p:nvSpPr>
            <p:spPr>
              <a:xfrm>
                <a:off x="3253075" y="756150"/>
                <a:ext cx="488400" cy="488400"/>
              </a:xfrm>
              <a:prstGeom prst="ellipse">
                <a:avLst/>
              </a:prstGeom>
              <a:solidFill>
                <a:srgbClr val="D5A6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8" name="Google Shape;158;p18"/>
              <p:cNvSpPr txBox="1"/>
              <p:nvPr/>
            </p:nvSpPr>
            <p:spPr>
              <a:xfrm>
                <a:off x="3182275" y="834900"/>
                <a:ext cx="6300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latin typeface="Lato"/>
                    <a:ea typeface="Lato"/>
                    <a:cs typeface="Lato"/>
                    <a:sym typeface="Lato"/>
                  </a:rPr>
                  <a:t>Pod1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59" name="Google Shape;159;p18"/>
            <p:cNvGrpSpPr/>
            <p:nvPr/>
          </p:nvGrpSpPr>
          <p:grpSpPr>
            <a:xfrm>
              <a:off x="4590750" y="3899025"/>
              <a:ext cx="630000" cy="488400"/>
              <a:chOff x="3182275" y="756150"/>
              <a:chExt cx="630000" cy="488400"/>
            </a:xfrm>
          </p:grpSpPr>
          <p:sp>
            <p:nvSpPr>
              <p:cNvPr id="160" name="Google Shape;160;p18"/>
              <p:cNvSpPr/>
              <p:nvPr/>
            </p:nvSpPr>
            <p:spPr>
              <a:xfrm>
                <a:off x="3253075" y="756150"/>
                <a:ext cx="488400" cy="488400"/>
              </a:xfrm>
              <a:prstGeom prst="ellipse">
                <a:avLst/>
              </a:pr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1" name="Google Shape;161;p18"/>
              <p:cNvSpPr txBox="1"/>
              <p:nvPr/>
            </p:nvSpPr>
            <p:spPr>
              <a:xfrm>
                <a:off x="3182275" y="834900"/>
                <a:ext cx="6300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latin typeface="Lato"/>
                    <a:ea typeface="Lato"/>
                    <a:cs typeface="Lato"/>
                    <a:sym typeface="Lato"/>
                  </a:rPr>
                  <a:t>Pod2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62" name="Google Shape;162;p18"/>
          <p:cNvGrpSpPr/>
          <p:nvPr/>
        </p:nvGrpSpPr>
        <p:grpSpPr>
          <a:xfrm>
            <a:off x="3032500" y="1263588"/>
            <a:ext cx="2331600" cy="645300"/>
            <a:chOff x="3032500" y="1263588"/>
            <a:chExt cx="2331600" cy="645300"/>
          </a:xfrm>
        </p:grpSpPr>
        <p:sp>
          <p:nvSpPr>
            <p:cNvPr id="163" name="Google Shape;163;p18"/>
            <p:cNvSpPr/>
            <p:nvPr/>
          </p:nvSpPr>
          <p:spPr>
            <a:xfrm>
              <a:off x="3032500" y="1263588"/>
              <a:ext cx="2331600" cy="6453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latin typeface="Lato"/>
                  <a:ea typeface="Lato"/>
                  <a:cs typeface="Lato"/>
                  <a:sym typeface="Lato"/>
                </a:rPr>
                <a:t>Service 2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64" name="Google Shape;164;p18"/>
            <p:cNvGrpSpPr/>
            <p:nvPr/>
          </p:nvGrpSpPr>
          <p:grpSpPr>
            <a:xfrm>
              <a:off x="4716750" y="1342038"/>
              <a:ext cx="630000" cy="488400"/>
              <a:chOff x="3182275" y="756150"/>
              <a:chExt cx="630000" cy="488400"/>
            </a:xfrm>
          </p:grpSpPr>
          <p:sp>
            <p:nvSpPr>
              <p:cNvPr id="165" name="Google Shape;165;p18"/>
              <p:cNvSpPr/>
              <p:nvPr/>
            </p:nvSpPr>
            <p:spPr>
              <a:xfrm>
                <a:off x="3253075" y="756150"/>
                <a:ext cx="488400" cy="488400"/>
              </a:xfrm>
              <a:prstGeom prst="ellipse">
                <a:avLst/>
              </a:prstGeom>
              <a:solidFill>
                <a:srgbClr val="D5A6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Google Shape;166;p18"/>
              <p:cNvSpPr txBox="1"/>
              <p:nvPr/>
            </p:nvSpPr>
            <p:spPr>
              <a:xfrm>
                <a:off x="3182275" y="834900"/>
                <a:ext cx="6300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latin typeface="Lato"/>
                    <a:ea typeface="Lato"/>
                    <a:cs typeface="Lato"/>
                    <a:sym typeface="Lato"/>
                  </a:rPr>
                  <a:t>Pod1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3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rock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729450" y="2078875"/>
            <a:ext cx="76887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>
                <a:latin typeface="Arial"/>
                <a:ea typeface="Arial"/>
                <a:cs typeface="Arial"/>
                <a:sym typeface="Arial"/>
              </a:rPr>
              <a:t>Install</a:t>
            </a:r>
            <a:r>
              <a:rPr b="1" lang="en-GB" sz="1000">
                <a:latin typeface="Arial"/>
                <a:ea typeface="Arial"/>
                <a:cs typeface="Arial"/>
                <a:sym typeface="Arial"/>
              </a:rPr>
              <a:t> kubectl </a:t>
            </a:r>
            <a:r>
              <a:rPr b="1" lang="en-GB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https://kubernetes.io/docs/tasks/tools/install-kubectl/</a:t>
            </a:r>
            <a:r>
              <a:rPr b="1" lang="en-GB" sz="1000">
                <a:latin typeface="Arial"/>
                <a:ea typeface="Arial"/>
                <a:cs typeface="Arial"/>
                <a:sym typeface="Arial"/>
              </a:rPr>
              <a:t> 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-GB" sz="1000">
                <a:latin typeface="Arial"/>
                <a:ea typeface="Arial"/>
                <a:cs typeface="Arial"/>
                <a:sym typeface="Arial"/>
              </a:rPr>
              <a:t>Check the cluster state</a:t>
            </a:r>
            <a:r>
              <a:rPr b="1" lang="en-GB" sz="1000">
                <a:latin typeface="Arial"/>
                <a:ea typeface="Arial"/>
                <a:cs typeface="Arial"/>
                <a:sym typeface="Arial"/>
              </a:rPr>
              <a:t> 					    </a:t>
            </a:r>
            <a:r>
              <a:rPr i="1" lang="en-GB" sz="1000">
                <a:latin typeface="Arial"/>
                <a:ea typeface="Arial"/>
                <a:cs typeface="Arial"/>
                <a:sym typeface="Arial"/>
              </a:rPr>
              <a:t>(this will fail)</a:t>
            </a:r>
            <a:r>
              <a:rPr b="1" lang="en-GB" sz="1000">
                <a:latin typeface="Arial"/>
                <a:ea typeface="Arial"/>
                <a:cs typeface="Arial"/>
                <a:sym typeface="Arial"/>
              </a:rPr>
              <a:t> 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-GB" sz="1000">
                <a:latin typeface="Arial"/>
                <a:ea typeface="Arial"/>
                <a:cs typeface="Arial"/>
                <a:sym typeface="Arial"/>
              </a:rPr>
              <a:t>Install</a:t>
            </a:r>
            <a:r>
              <a:rPr b="1" lang="en-GB" sz="1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000">
                <a:latin typeface="Arial"/>
                <a:ea typeface="Arial"/>
                <a:cs typeface="Arial"/>
                <a:sym typeface="Arial"/>
              </a:rPr>
              <a:t>Minikube </a:t>
            </a:r>
            <a:r>
              <a:rPr b="1" lang="en-GB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https://kubernetes.io/docs/tasks/tools/install-minikube/#linux</a:t>
            </a:r>
            <a:r>
              <a:rPr b="1" lang="en-GB" sz="1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3" name="Google Shape;173;p19"/>
          <p:cNvSpPr txBox="1"/>
          <p:nvPr/>
        </p:nvSpPr>
        <p:spPr>
          <a:xfrm>
            <a:off x="913700" y="2411152"/>
            <a:ext cx="7868700" cy="661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sudo apt-get update &amp;&amp; sudo apt-get install -y apt-transport-https</a:t>
            </a:r>
            <a:br>
              <a:rPr lang="en-GB" sz="7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7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curl -s https://packages.cloud.google.com/apt/doc/apt-key.gpg | sudo apt-key add - echo "deb https://apt.kubernetes.io/ kubernetes-xenial main" | sudo tee -a /etc/apt/sources.list.d/kubernetes.list</a:t>
            </a:r>
            <a:br>
              <a:rPr lang="en-GB" sz="7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7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sudo apt-get update</a:t>
            </a:r>
            <a:br>
              <a:rPr lang="en-GB" sz="7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7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sudo apt-get install -y kubectl</a:t>
            </a:r>
            <a:br>
              <a:rPr lang="en-GB" sz="7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7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echo "source &lt;(kubectl completion bash)" &gt;&gt; ~/.bashrc // add </a:t>
            </a:r>
            <a:r>
              <a:rPr lang="en-GB" sz="7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autocompletion</a:t>
            </a:r>
            <a:r>
              <a:rPr lang="en-GB" sz="7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 to your current shell</a:t>
            </a:r>
            <a:endParaRPr sz="7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  <a:p>
            <a:pPr indent="6223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913700" y="3417325"/>
            <a:ext cx="7868700" cy="27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7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kubectl cluster-info</a:t>
            </a:r>
            <a:endParaRPr sz="7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9900" y="3223707"/>
            <a:ext cx="936450" cy="66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913700" y="4118600"/>
            <a:ext cx="7868700" cy="59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curl -Lo </a:t>
            </a:r>
            <a:r>
              <a:rPr lang="en-GB" sz="7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minikube</a:t>
            </a:r>
            <a:r>
              <a:rPr lang="en-GB" sz="7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700">
                <a:solidFill>
                  <a:srgbClr val="93C47D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6"/>
              </a:rPr>
              <a:t>https://storage.googleapis.com/minikube/releases/latest/minikube-linux-amd64</a:t>
            </a:r>
            <a:br>
              <a:rPr lang="en-GB" sz="7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7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sudo install minikube-linux-amd64 /usr/local/bin/minikube</a:t>
            </a:r>
            <a:br>
              <a:rPr lang="en-GB" sz="7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7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sudo apt install virtualbox virtualbox-ext-pack</a:t>
            </a:r>
            <a:br>
              <a:rPr lang="en-GB" sz="7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7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minikube start</a:t>
            </a:r>
            <a:endParaRPr sz="7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7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rock in windows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450" y="1892900"/>
            <a:ext cx="4345627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Kubernetes minikube dashboard</a:t>
            </a:r>
            <a:endParaRPr/>
          </a:p>
        </p:txBody>
      </p:sp>
      <p:pic>
        <p:nvPicPr>
          <p:cNvPr descr="Learn how to deploy a Docker container into Kubernetes using the Dashboard." id="188" name="Google Shape;188;p21" title="Deploy Docker container to Kubernetes from Dashboar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6062" y="1970825"/>
            <a:ext cx="3935476" cy="29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