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77" r:id="rId5"/>
    <p:sldId id="322" r:id="rId6"/>
    <p:sldId id="325" r:id="rId7"/>
    <p:sldId id="326" r:id="rId8"/>
    <p:sldId id="321" r:id="rId9"/>
    <p:sldId id="323" r:id="rId10"/>
    <p:sldId id="324" r:id="rId11"/>
    <p:sldId id="328" r:id="rId12"/>
    <p:sldId id="329" r:id="rId13"/>
  </p:sldIdLst>
  <p:sldSz cx="9144000" cy="6858000" type="screen4x3"/>
  <p:notesSz cx="6833870" cy="997902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CC"/>
    <a:srgbClr val="F8A720"/>
    <a:srgbClr val="E4C12C"/>
    <a:srgbClr val="FFCC00"/>
    <a:srgbClr val="F6C813"/>
    <a:srgbClr val="45B26F"/>
    <a:srgbClr val="41CDBA"/>
    <a:srgbClr val="2EBCE4"/>
    <a:srgbClr val="05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53" autoAdjust="0"/>
  </p:normalViewPr>
  <p:slideViewPr>
    <p:cSldViewPr showGuides="1">
      <p:cViewPr>
        <p:scale>
          <a:sx n="55" d="100"/>
          <a:sy n="55" d="100"/>
        </p:scale>
        <p:origin x="1248" y="1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29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9170D-09E2-4B5D-9D07-3DCBEB7D8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9627-CC98-4D05-AF36-8342E1F9B3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5F260-EDFC-4F6B-AD36-20A0FECB7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1EB8-6F76-483F-B885-25D817C8F3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61EB8-6F76-483F-B885-25D817C8F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 / true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0 4 0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‘B’,‘B’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61EB8-6F76-483F-B885-25D817C8F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int main() {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int score = 75;</a:t>
            </a:r>
            <a:endParaRPr lang="en-US" altLang="zh-CN" dirty="0"/>
          </a:p>
          <a:p>
            <a:r>
              <a:rPr lang="en-US" altLang="zh-CN" dirty="0"/>
              <a:t>    std::string grade = (score &gt;= 70) ? "Pass" : "Fail";</a:t>
            </a:r>
            <a:endParaRPr lang="en-US" altLang="zh-CN" dirty="0"/>
          </a:p>
          <a:p>
            <a:r>
              <a:rPr lang="en-US" altLang="zh-CN" dirty="0"/>
              <a:t>    std::</a:t>
            </a:r>
            <a:r>
              <a:rPr lang="en-US" altLang="zh-CN" dirty="0" err="1"/>
              <a:t>cout</a:t>
            </a:r>
            <a:r>
              <a:rPr lang="en-US" altLang="zh-CN" dirty="0"/>
              <a:t> &lt;&lt; "Score: " &lt;&lt; score &lt;&lt; " Grade: " &lt;&lt; grade &lt;&lt; std::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61EB8-6F76-483F-B885-25D817C8F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rgbClr val="F6C813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7026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6019800" cy="5016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>
            <a:lvl1pPr>
              <a:defRPr>
                <a:solidFill>
                  <a:srgbClr val="F6C813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9900CC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B050"/>
                </a:solidFill>
              </a:defRPr>
            </a:lvl4pPr>
            <a:lvl5pPr>
              <a:defRPr>
                <a:solidFill>
                  <a:srgbClr val="F8A72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6019800" cy="5016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57551"/>
            <a:ext cx="7772400" cy="1362075"/>
          </a:xfrm>
          <a:solidFill>
            <a:schemeClr val="accent5"/>
          </a:solidFill>
        </p:spPr>
        <p:txBody>
          <a:bodyPr anchor="t"/>
          <a:lstStyle>
            <a:lvl1pPr algn="ctr">
              <a:defRPr sz="4000" b="1" cap="all">
                <a:solidFill>
                  <a:srgbClr val="F6C813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85736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6019800" cy="5016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90800" cy="501650"/>
          </a:xfrm>
        </p:spPr>
        <p:txBody>
          <a:bodyPr/>
          <a:lstStyle>
            <a:lvl1pPr>
              <a:defRPr sz="2000" b="1">
                <a:solidFill>
                  <a:srgbClr val="F8A720"/>
                </a:solidFill>
              </a:defRPr>
            </a:lvl1pPr>
          </a:lstStyle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>
            <a:lvl1pPr>
              <a:defRPr>
                <a:solidFill>
                  <a:srgbClr val="F6C813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6019800" cy="5016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语言程序设计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6019800" cy="5016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语言程序设计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582594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F8A720"/>
                </a:solidFill>
              </a:defRPr>
            </a:lvl1pPr>
          </a:lstStyle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F6C81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9900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B0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F8A7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56"/>
          <p:cNvSpPr txBox="1"/>
          <p:nvPr/>
        </p:nvSpPr>
        <p:spPr>
          <a:xfrm>
            <a:off x="2248271" y="2309063"/>
            <a:ext cx="4814655" cy="683287"/>
          </a:xfrm>
          <a:prstGeom prst="rect">
            <a:avLst/>
          </a:prstGeom>
          <a:solidFill>
            <a:srgbClr val="404040"/>
          </a:solidFill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10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6C813"/>
                </a:solidFill>
              </a:rPr>
              <a:t>C++</a:t>
            </a:r>
            <a:r>
              <a:rPr lang="zh-CN" altLang="en-US" dirty="0">
                <a:solidFill>
                  <a:srgbClr val="F6C813"/>
                </a:solidFill>
              </a:rPr>
              <a:t>语言程序设计</a:t>
            </a:r>
            <a:endParaRPr lang="zh-CN" altLang="en-US" dirty="0">
              <a:solidFill>
                <a:srgbClr val="F6C813"/>
              </a:solidFill>
            </a:endParaRPr>
          </a:p>
        </p:txBody>
      </p:sp>
      <p:sp>
        <p:nvSpPr>
          <p:cNvPr id="7" name="Shape 157"/>
          <p:cNvSpPr txBox="1"/>
          <p:nvPr/>
        </p:nvSpPr>
        <p:spPr>
          <a:xfrm>
            <a:off x="11282172" y="5710323"/>
            <a:ext cx="712834" cy="207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8172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565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第十一组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C/C++</a:t>
            </a:r>
            <a:r>
              <a:rPr lang="zh-CN" altLang="en-US" sz="4000" b="1" dirty="0"/>
              <a:t>程序设计与编程方法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基本数据类型与表达式</a:t>
            </a:r>
            <a:endParaRPr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语言程序设计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2"/>
          <p:cNvSpPr txBox="1"/>
          <p:nvPr/>
        </p:nvSpPr>
        <p:spPr>
          <a:xfrm>
            <a:off x="1391032" y="4603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人工智能学院</a:t>
            </a:r>
            <a:endParaRPr lang="en-US" altLang="zh-CN" sz="2400" dirty="0"/>
          </a:p>
          <a:p>
            <a:r>
              <a:rPr lang="zh-CN" altLang="en-US" sz="2400" dirty="0"/>
              <a:t>胡佳妮</a:t>
            </a:r>
            <a:endParaRPr lang="en-US" altLang="zh-CN" sz="2400" dirty="0"/>
          </a:p>
          <a:p>
            <a:r>
              <a:rPr lang="en-US" altLang="zh-CN" sz="2400" dirty="0"/>
              <a:t>jnhu@bupt.edu.cn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语言程序设计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5536" y="764704"/>
            <a:ext cx="11449271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&lt;string&gt;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 {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"Hello, World!"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"Length of the string: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str.length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greeting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"Good morning,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completeGreeting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greeting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str;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字符串拼接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"Complete greeting: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completeGreeting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completeGreeting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字符串比较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strings are equal."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strings are not equal."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str.find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"World"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字符串查找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(pos !=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"Found 'World' at position: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modifiedStr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str;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modifiedStr.replace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(7, 5,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"there"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字符串替换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"Modified string: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modifiedStr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substring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str.substr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(7, 5);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字符串子串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"Substring: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substring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original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"C++ Programming"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upperCaseStr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original;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字符串大小写转换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transform(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upperCaseStr.begin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upperCaseStr.end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upperCaseStr.begin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toupper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"Upper case string: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upperCaseStr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lowerCaseStr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original;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字符串大小写转换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transform(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lowerCaseStr.begin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lowerCaseStr.end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lowerCaseStr.begin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tolower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"Lower case string: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lowerCaseStr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语言程序设计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975992" y="1484784"/>
            <a:ext cx="2960508" cy="2960508"/>
            <a:chOff x="8364991" y="3030991"/>
            <a:chExt cx="7654019" cy="7654019"/>
          </a:xfrm>
        </p:grpSpPr>
        <p:sp>
          <p:nvSpPr>
            <p:cNvPr id="7" name="Shape 141"/>
            <p:cNvSpPr/>
            <p:nvPr/>
          </p:nvSpPr>
          <p:spPr>
            <a:xfrm>
              <a:off x="8364991" y="3030991"/>
              <a:ext cx="7654019" cy="7654019"/>
            </a:xfrm>
            <a:prstGeom prst="ellipse">
              <a:avLst/>
            </a:prstGeom>
            <a:solidFill>
              <a:srgbClr val="DCDEE0">
                <a:alpha val="50000"/>
              </a:srgb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Shape 142"/>
            <p:cNvSpPr/>
            <p:nvPr/>
          </p:nvSpPr>
          <p:spPr>
            <a:xfrm>
              <a:off x="8800257" y="3466257"/>
              <a:ext cx="6783486" cy="6783486"/>
            </a:xfrm>
            <a:prstGeom prst="ellipse">
              <a:avLst/>
            </a:prstGeom>
            <a:solidFill>
              <a:srgbClr val="F6C81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solidFill>
                  <a:srgbClr val="F6C813"/>
                </a:solidFill>
              </a:endParaRPr>
            </a:p>
          </p:txBody>
        </p:sp>
        <p:sp>
          <p:nvSpPr>
            <p:cNvPr id="9" name="Shape 143"/>
            <p:cNvSpPr/>
            <p:nvPr/>
          </p:nvSpPr>
          <p:spPr>
            <a:xfrm>
              <a:off x="10447931" y="6951451"/>
              <a:ext cx="3448107" cy="122010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4000"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编程技能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Shape 144"/>
            <p:cNvSpPr/>
            <p:nvPr/>
          </p:nvSpPr>
          <p:spPr>
            <a:xfrm>
              <a:off x="11887707" y="4473492"/>
              <a:ext cx="683821" cy="122010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0800" tIns="50800" rIns="50800" bIns="50800" anchor="ctr">
              <a:spAutoFit/>
            </a:bodyPr>
            <a:lstStyle>
              <a:lvl1pPr>
                <a:defRPr sz="7000"/>
              </a:lvl1pPr>
            </a:lstStyle>
            <a:p>
              <a:r>
                <a:rPr lang="en-US" sz="2400" dirty="0"/>
                <a:t>b</a:t>
              </a:r>
              <a:endParaRPr sz="2400" dirty="0"/>
            </a:p>
          </p:txBody>
        </p:sp>
        <p:sp>
          <p:nvSpPr>
            <p:cNvPr id="11" name="Shape 145"/>
            <p:cNvSpPr/>
            <p:nvPr/>
          </p:nvSpPr>
          <p:spPr>
            <a:xfrm>
              <a:off x="11620500" y="4588240"/>
              <a:ext cx="1143000" cy="1143003"/>
            </a:xfrm>
            <a:prstGeom prst="ellips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</a:p>
          </p:txBody>
        </p:sp>
        <p:sp>
          <p:nvSpPr>
            <p:cNvPr id="12" name="Shape 146"/>
            <p:cNvSpPr/>
            <p:nvPr/>
          </p:nvSpPr>
          <p:spPr>
            <a:xfrm>
              <a:off x="9542933" y="6511925"/>
              <a:ext cx="5298135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</a:ln>
          </p:spPr>
          <p:txBody>
            <a:bodyPr lIns="45718" tIns="45718" rIns="45718" bIns="45718"/>
            <a:lstStyle/>
            <a:p/>
          </p:txBody>
        </p:sp>
        <p:sp>
          <p:nvSpPr>
            <p:cNvPr id="13" name="Shape 147"/>
            <p:cNvSpPr/>
            <p:nvPr/>
          </p:nvSpPr>
          <p:spPr>
            <a:xfrm>
              <a:off x="11887706" y="6207633"/>
              <a:ext cx="608587" cy="608587"/>
            </a:xfrm>
            <a:prstGeom prst="ellipse">
              <a:avLst/>
            </a:prstGeom>
            <a:solidFill>
              <a:srgbClr val="F5C91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" name="Shape 148"/>
            <p:cNvSpPr/>
            <p:nvPr/>
          </p:nvSpPr>
          <p:spPr>
            <a:xfrm>
              <a:off x="12136818" y="6456743"/>
              <a:ext cx="110365" cy="110365"/>
            </a:xfrm>
            <a:prstGeom prst="ellipse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语言程序设计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1764" y="692696"/>
            <a:ext cx="882047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表达式 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!10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的值是</a:t>
            </a:r>
            <a:r>
              <a:rPr lang="en-US" altLang="zh-CN" sz="2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 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执行程序段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int a = -1, b = 4, k; k = ( ++ a &lt; 0) &amp;&amp; !(--b &lt;= 0);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</a:t>
            </a:r>
            <a:r>
              <a:rPr lang="en-US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 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 </a:t>
            </a:r>
            <a:r>
              <a:rPr lang="en-US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 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k;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后的输出结果是</a:t>
            </a:r>
            <a:r>
              <a:rPr lang="zh-CN" altLang="zh-CN" sz="2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（前置自增，与运算符）</a:t>
            </a:r>
            <a:endParaRPr lang="en-US" altLang="zh-CN" sz="28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设整型变量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的值均为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，则表达式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x/(y-4); 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的值是</a:t>
            </a:r>
            <a:r>
              <a:rPr lang="en-US" altLang="zh-CN" sz="2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字符串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“\ta\017bc”;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的长度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不包括结束符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（转义字符）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5477" y="595547"/>
            <a:ext cx="896448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i,a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执行语句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i=(a=6,a*3,a+5);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后，变量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的值是</a:t>
            </a:r>
            <a:r>
              <a:rPr lang="en-US" altLang="zh-CN" sz="2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（逗号运算符）</a:t>
            </a:r>
            <a:endParaRPr lang="en-US" altLang="zh-CN" sz="28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8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为整型数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a=2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b=3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c=4,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则执行完以下语句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a*=16+(b++)-(++c);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后，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的值是</a:t>
            </a:r>
            <a:r>
              <a:rPr lang="en-US" altLang="zh-CN" sz="2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（复合运算符）</a:t>
            </a:r>
            <a:endParaRPr lang="en-US" altLang="zh-CN" sz="28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8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已知：</a:t>
            </a:r>
            <a:r>
              <a:rPr lang="es-E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s-E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</a:t>
            </a:r>
            <a:r>
              <a:rPr lang="es-E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s-E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y = </a:t>
            </a:r>
            <a:r>
              <a:rPr lang="es-E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  <a:r>
              <a:rPr lang="es-E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 = (x = 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|| (y = 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'C’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后，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x, y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的值分别为</a:t>
            </a:r>
            <a:r>
              <a:rPr lang="en-US" altLang="zh-CN" sz="2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（或运算符）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sz="28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语言程序设计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5258" y="980857"/>
            <a:ext cx="812615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l"/>
            <a:r>
              <a:rPr lang="en-US" altLang="zh-CN" sz="2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a,b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;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 = ((a = 1 * 3, a+=1), a + 3, a*a);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cout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800" kern="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b </a:t>
            </a:r>
            <a:r>
              <a:rPr lang="en-US" altLang="zh-CN" sz="2800" kern="0" dirty="0">
                <a:solidFill>
                  <a:srgbClr val="0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endl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en-US" altLang="zh-CN" sz="2800" kern="0" dirty="0">
              <a:solidFill>
                <a:srgbClr val="000000"/>
              </a:solidFill>
              <a:effectLst/>
              <a:latin typeface="新宋体" panose="02010609030101010101" pitchFamily="49" charset="-122"/>
              <a:ea typeface="等线" panose="02010600030101010101" pitchFamily="2" charset="-122"/>
              <a:cs typeface="新宋体" panose="02010609030101010101" pitchFamily="49" charset="-122"/>
            </a:endParaRPr>
          </a:p>
          <a:p>
            <a:pPr marL="266700" algn="just"/>
            <a:r>
              <a:rPr lang="zh-CN" altLang="en-US" sz="2800" b="1" kern="0" dirty="0">
                <a:solidFill>
                  <a:srgbClr val="FF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（逗号运算符）</a:t>
            </a:r>
            <a:endParaRPr lang="en-US" altLang="zh-CN" sz="2800" b="1" kern="0" dirty="0">
              <a:solidFill>
                <a:srgbClr val="FF0000"/>
              </a:solidFill>
              <a:latin typeface="新宋体" panose="02010609030101010101" pitchFamily="49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endParaRPr lang="en-US" altLang="zh-CN" sz="2800" b="1" kern="0" dirty="0">
              <a:solidFill>
                <a:srgbClr val="FF0000"/>
              </a:solidFill>
              <a:latin typeface="新宋体" panose="02010609030101010101" pitchFamily="49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endParaRPr lang="en-US" altLang="zh-CN" sz="2800" b="1" kern="0" dirty="0">
              <a:solidFill>
                <a:srgbClr val="FF0000"/>
              </a:solidFill>
              <a:latin typeface="新宋体" panose="02010609030101010101" pitchFamily="49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23900" indent="-457200" algn="just">
              <a:buFont typeface="Arial" panose="020B0604020202020204" pitchFamily="34" charset="0"/>
              <a:buChar char="•"/>
            </a:pPr>
            <a:r>
              <a:rPr lang="zh-CN" altLang="en-US" sz="2800" kern="0" dirty="0">
                <a:latin typeface="新宋体" panose="0201060903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用条件运算符写一个程序，输入整型数表示学生的成绩，用条件运算符判断得分，将大于等于</a:t>
            </a:r>
            <a:r>
              <a:rPr lang="en-US" altLang="zh-CN" sz="2800" kern="0" dirty="0">
                <a:latin typeface="新宋体" panose="0201060903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800" kern="0" dirty="0">
                <a:latin typeface="新宋体" panose="0201060903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分的输出字符串“通过”，否则输出“不及格”</a:t>
            </a:r>
            <a:endParaRPr lang="en-US" altLang="zh-CN" sz="2800" kern="0" dirty="0">
              <a:latin typeface="新宋体" panose="02010609030101010101" pitchFamily="49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endParaRPr lang="en-US" altLang="zh-CN" sz="1400" kern="0" dirty="0">
              <a:solidFill>
                <a:srgbClr val="000000"/>
              </a:solidFill>
              <a:effectLst/>
              <a:latin typeface="新宋体" panose="02010609030101010101" pitchFamily="49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隐式类型转换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语言程序设计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91680" y="1196752"/>
            <a:ext cx="6469969" cy="42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tabLst>
                <a:tab pos="400050" algn="l"/>
              </a:tabLst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fr-F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 </a:t>
            </a:r>
            <a:r>
              <a:rPr lang="fr-FR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fr-F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 + </a:t>
            </a:r>
            <a:r>
              <a:rPr lang="fr-FR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'c'</a:t>
            </a:r>
            <a:r>
              <a:rPr lang="fr-F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fr-FR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endl;</a:t>
            </a:r>
            <a:endParaRPr lang="fr-FR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algn="just">
              <a:lnSpc>
                <a:spcPct val="200000"/>
              </a:lnSpc>
              <a:tabLst>
                <a:tab pos="400050" algn="l"/>
              </a:tabLst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_____________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200000"/>
              </a:lnSpc>
              <a:tabLst>
                <a:tab pos="400050" algn="l"/>
              </a:tabLst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 + 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algn="just">
              <a:lnSpc>
                <a:spcPct val="200000"/>
              </a:lnSpc>
              <a:tabLst>
                <a:tab pos="400050" algn="l"/>
              </a:tabLst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_____________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200000"/>
              </a:lnSpc>
              <a:tabLst>
                <a:tab pos="400050" algn="l"/>
              </a:tabLst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’a’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码为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97)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语言程序设计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47664" y="1124744"/>
            <a:ext cx="63979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 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a,b,c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a = b = 30000;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c=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a+b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 </a:t>
            </a:r>
            <a:r>
              <a:rPr lang="en-US" altLang="zh-CN" sz="2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溢出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语言程序设计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980728"/>
            <a:ext cx="114127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&lt;limits&gt;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 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类型的最大值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numeric_limits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&gt;::max();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尝试将最大值加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，这将导致溢出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 =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"Max int value: 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"Result of overflow: 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bitset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&lt;16&gt; binary(result);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16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位整数</a:t>
            </a:r>
            <a:endParaRPr lang="zh-CN" altLang="en-US" sz="2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"Binary representation: " &lt;&lt; binary &lt;&lt;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0;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D8D-9A41-4A79-BCF8-9E8084623A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793" y="667852"/>
            <a:ext cx="9144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iomanip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 {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= 0.1;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 = 0.2;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 = 0.3;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验证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 + b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是否等于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 = a + b;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(sum == c) {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 + b is equal to c"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 + b is not equal to c"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a, b, c,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 + b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的实际值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actual value of a is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setprecision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actual value of b is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setprecision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actual value of c is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setprecision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actual value of a + b is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setprecision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BmOWFkYTQ3M2ZjMTM0YjIxMmJlMTliNjFmZTNiYTkifQ=="/>
</p:tagLst>
</file>

<file path=ppt/theme/theme1.xml><?xml version="1.0" encoding="utf-8"?>
<a:theme xmlns:a="http://schemas.openxmlformats.org/drawingml/2006/main" name="自定义设计方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3478</Words>
  <Application>WPS 演示</Application>
  <PresentationFormat>全屏显示(4:3)</PresentationFormat>
  <Paragraphs>186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黑体</vt:lpstr>
      <vt:lpstr>等线</vt:lpstr>
      <vt:lpstr>Times New Roman</vt:lpstr>
      <vt:lpstr>新宋体</vt:lpstr>
      <vt:lpstr>Calibri</vt:lpstr>
      <vt:lpstr>微软雅黑</vt:lpstr>
      <vt:lpstr>Arial Unicode MS</vt:lpstr>
      <vt:lpstr>自定义设计方案</vt:lpstr>
      <vt:lpstr>C/C++程序设计与编程方法</vt:lpstr>
      <vt:lpstr>PowerPoint 演示文稿</vt:lpstr>
      <vt:lpstr>运算符与表达式</vt:lpstr>
      <vt:lpstr>运算符与表达式</vt:lpstr>
      <vt:lpstr>运算符与表达式</vt:lpstr>
      <vt:lpstr>隐式类型转换</vt:lpstr>
      <vt:lpstr>PowerPoint 演示文稿</vt:lpstr>
      <vt:lpstr>溢出</vt:lpstr>
      <vt:lpstr>浮点数表示</vt:lpstr>
      <vt:lpstr>字符串操作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pris</dc:creator>
  <cp:lastModifiedBy>许嘉怡</cp:lastModifiedBy>
  <cp:revision>208</cp:revision>
  <dcterms:created xsi:type="dcterms:W3CDTF">2016-04-28T02:26:00Z</dcterms:created>
  <dcterms:modified xsi:type="dcterms:W3CDTF">2024-10-19T09:49:07Z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6A166EE2E0984FFBB8C3F5B87834A270_12</vt:lpwstr>
  </property>
  <property fmtid="{D5CDD505-2E9C-101B-9397-08002B2CF9AE}" pid="3" name="KSOProductBuildVer">
    <vt:lpwstr>2052-12.1.0.18276</vt:lpwstr>
  </property>
</Properties>
</file>