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79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2" r:id="rId20"/>
    <p:sldId id="273" r:id="rId21"/>
    <p:sldId id="275" r:id="rId22"/>
    <p:sldId id="274" r:id="rId23"/>
    <p:sldId id="281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2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7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3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6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1035-1A57-4D31-A627-C6811108486E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67D-12F4-4BE7-81B4-94B435AD9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6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comparison/comparison_with_sql.html" TargetMode="External"/><Relationship Id="rId2" Type="http://schemas.openxmlformats.org/officeDocument/2006/relationships/hyperlink" Target="https://medium.com/jbennetcodes/how-to-rewrite-your-sql-queries-in-pandas-and-more-149d341fc53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Pandas </a:t>
            </a:r>
            <a:r>
              <a:rPr lang="ko-KR" altLang="en-US" smtClean="0"/>
              <a:t>맛보기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How to rewrite your SQL queries </a:t>
            </a:r>
            <a:r>
              <a:rPr lang="en-US" altLang="ko-KR"/>
              <a:t>in </a:t>
            </a:r>
            <a:r>
              <a:rPr lang="en-US" altLang="ko-KR" smtClean="0"/>
              <a:t>Pandas </a:t>
            </a:r>
            <a:r>
              <a:rPr lang="ko-KR" altLang="en-US" smtClean="0"/>
              <a:t>예제 따라하기</a:t>
            </a:r>
            <a:endParaRPr lang="en-US" altLang="ko-KR" smtClean="0"/>
          </a:p>
          <a:p>
            <a:r>
              <a:rPr lang="en-US" altLang="ko-KR" sz="1400" smtClean="0">
                <a:hlinkClick r:id="rId2"/>
              </a:rPr>
              <a:t>https://medium.com/jbennetcodes/how-to-rewrite-your-sql-queries-in-pandas-and-more-149d341fc53e</a:t>
            </a:r>
            <a:endParaRPr lang="en-US" altLang="ko-KR" sz="1400" smtClean="0"/>
          </a:p>
          <a:p>
            <a:r>
              <a:rPr lang="en-US" altLang="ko-KR" sz="1400" smtClean="0">
                <a:hlinkClick r:id="rId3"/>
              </a:rPr>
              <a:t>https://pandas.pydata.org/pandas-docs/stable/getting_started/comparison/comparison_with_sql.html</a:t>
            </a:r>
            <a:endParaRPr lang="en-US" altLang="ko-KR" sz="1400" smtClean="0"/>
          </a:p>
          <a:p>
            <a:endParaRPr lang="en-US" altLang="ko-KR"/>
          </a:p>
          <a:p>
            <a:r>
              <a:rPr lang="ko-KR" altLang="en-US" smtClean="0"/>
              <a:t>서세일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1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90545"/>
              </p:ext>
            </p:extLst>
          </p:nvPr>
        </p:nvGraphicFramePr>
        <p:xfrm>
          <a:off x="457200" y="719666"/>
          <a:ext cx="11277600" cy="49428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038975"/>
                <a:gridCol w="423862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airport_freq[airport_freq.airport_ident == 'KLAX'] \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.sort_values('type', ascending=False)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select *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airport_freq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where airport_ident = 'KLAX'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order by type desc;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id  airport_ref airport_ident  type description  frequency_mhz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11951  60776         3632          KLAX  UNIC      UNICOM         122.95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11950  60775         3632          KLAX   TWR         TWR         119.80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11949  60774         3632          KLAX   OPS          AF          37.22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11947  60772         3632          KLAX  MISC          CG          34.50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11948  60773         3632          KLAX  MISC          CG         898.40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11946  60771         3632          KLAX   GND         GND         121.65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11945  60770         3632          KLAX   DEP   SOCAL DEP         124.30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11944  60769         3632          KLAX   CLD    CLNC DEL         121.40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11943  60768         3632          KLAX  ATIS        ATIS         133.80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11941  60767         3632          KLAX   APP   SOCAL APP          36.07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11942  60766         3632          KLAX   APP   SOCAL APP         124.30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ORDER BY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3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10640"/>
              </p:ext>
            </p:extLst>
          </p:nvPr>
        </p:nvGraphicFramePr>
        <p:xfrm>
          <a:off x="457200" y="719666"/>
          <a:ext cx="11277600" cy="45770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391400"/>
                <a:gridCol w="3886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airports[airports.type.isin(['heliport', 'balloonport'])]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*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from airports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where type in ('heliport', 'balloonport');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id    ident      type                             name  \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6523      00A  heliport                Total Rf Heliport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      322658     00CN  heliport  Kitchen Creek Helibase Heliport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       6532     00FD  heliport               Ringhaver Heliport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       6535     00GE  heliport                 Caffrey Heliport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       6536     00HI  heliport               Kaupulehu Heliport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...      ...       ...                              ...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55674  312611  ZA-0117  heliport                    Pumba Helipad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55676  312624  ZA-0119  heliport               Cape Town Heliport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55697  318475  ZA-0140  heliport        Kuruman Hospital Heliport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55795  301278      ZIZ  heliport                 Zamzama Heliport  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56057   46378  ZZ-0001  heliport                  Sealand Helipad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* WHERE … IN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09929"/>
              </p:ext>
            </p:extLst>
          </p:nvPr>
        </p:nvGraphicFramePr>
        <p:xfrm>
          <a:off x="457200" y="719666"/>
          <a:ext cx="11277600" cy="552196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610350"/>
                <a:gridCol w="46672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airports.groupby(['iso_country', 'type']).size()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select iso_country,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type,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count(*)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airports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group by iso_country,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type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order by iso_country,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type;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iso_country  type          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AD           heliport            2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AE           closed              1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heliport           21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large_airport       4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medium_airport      7</a:t>
                      </a:r>
                    </a:p>
                    <a:p>
                      <a:pPr latinLnBrk="1"/>
                      <a:endParaRPr lang="en-US" altLang="ko-KR" sz="14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ZM           small_airport      94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ZW           closed              2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large_airport       1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medium_airport      8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small_airport     128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Length: 846, dtype: int64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GROUP BY, COUNT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4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40161"/>
              </p:ext>
            </p:extLst>
          </p:nvPr>
        </p:nvGraphicFramePr>
        <p:xfrm>
          <a:off x="457200" y="719666"/>
          <a:ext cx="11277600" cy="573532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191375"/>
                <a:gridCol w="408622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airports.groupby(['iso_country', 'type']).size()  \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.to_frame('size').reset_index()  \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.sort_values(['iso_country', 'size'],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  ascending=[True, False])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select iso_country,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type,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count(*)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airports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group by iso_country,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type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order by iso_country,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count(*) desc;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iso_country            type  size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    AD        heliport     2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        AE        heliport    21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            AE   small_airport    15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           AE  medium_airport     7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           AE   large_airport     4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          ...             ...   ...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839          ZM   large_airport     1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845          ZW   small_airport   128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844          ZW  medium_airport     8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842          ZW          closed     2</a:t>
                      </a:r>
                    </a:p>
                    <a:p>
                      <a:pPr marL="342900" indent="-342900" latinLnBrk="1">
                        <a:buAutoNum type="arabicPlain" startAt="843"/>
                      </a:pPr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ZW   large_airport     1</a:t>
                      </a:r>
                    </a:p>
                    <a:p>
                      <a:pPr marL="342900" indent="-342900" latinLnBrk="1">
                        <a:buAutoNum type="arabicPlain" startAt="843"/>
                      </a:pPr>
                      <a:endParaRPr lang="en-US" altLang="ko-KR" sz="14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342900" indent="-342900" latinLnBrk="1">
                        <a:buAutoNum type="arabicPlain" startAt="843"/>
                      </a:pPr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[846 rows x 3 columns]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GROUP BY, COUNT, ORDER BY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1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87885"/>
              </p:ext>
            </p:extLst>
          </p:nvPr>
        </p:nvGraphicFramePr>
        <p:xfrm>
          <a:off x="457200" y="719666"/>
          <a:ext cx="11277600" cy="384556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648575"/>
                <a:gridCol w="362902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airports[airports.iso_country == 'US'] \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.groupby('type').filter(lambda g: len(g) &gt; 1000) \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.groupby('type').size() \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.sort_values(ascending=False)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select type,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count(*)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airports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where iso_country = 'US'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group by type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having count(*) &gt; 1000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order by count(*) desc;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small_airport    13570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heliport          6241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closed            1684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dtype: int64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HAVING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9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26415"/>
              </p:ext>
            </p:extLst>
          </p:nvPr>
        </p:nvGraphicFramePr>
        <p:xfrm>
          <a:off x="457200" y="719666"/>
          <a:ext cx="11277600" cy="49428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715250"/>
                <a:gridCol w="35623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by_country = airports.groupby(['iso_country']).size()\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.to_frame('airport_count').reset_index()</a:t>
                      </a:r>
                    </a:p>
                    <a:p>
                      <a:pPr latinLnBrk="1"/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by_country.nlargest(10, columns='airport_count')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select iso_country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by_country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order by size desc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limit 10;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iso_country  airport_count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224          US          22939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           BR           4583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35           CA           2793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           AU           1949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117          KR           1374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152          MX           1343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74           GB           1126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184          RU           1072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54           DE            953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72           FR            869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Top N records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2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35306"/>
              </p:ext>
            </p:extLst>
          </p:nvPr>
        </p:nvGraphicFramePr>
        <p:xfrm>
          <a:off x="457200" y="719666"/>
          <a:ext cx="11277600" cy="329692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638800"/>
                <a:gridCol w="5638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runways.agg({'airport_ref': ['min', 'max', 'mean', 'median']})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select max(length_ft),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min(length_ft),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avg(length_ft),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median(length_ft) </a:t>
                      </a:r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-- </a:t>
                      </a:r>
                      <a:r>
                        <a:rPr lang="ko-KR" altLang="en-US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사용자정의 함수로 만들었다 치고</a:t>
                      </a:r>
                    </a:p>
                    <a:p>
                      <a:pPr latinLnBrk="1"/>
                      <a:r>
                        <a:rPr lang="ko-KR" altLang="en-US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 runways;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airport_ref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          2.000000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max     333692.000000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mean     33442.137345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median   18648.000000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Aggregate functions (MIN, MAX, MEAN)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9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84687"/>
              </p:ext>
            </p:extLst>
          </p:nvPr>
        </p:nvGraphicFramePr>
        <p:xfrm>
          <a:off x="457200" y="719666"/>
          <a:ext cx="11277600" cy="546586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219825"/>
                <a:gridCol w="505777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</a:t>
                      </a:r>
                      <a:r>
                        <a:rPr lang="en-US" altLang="ko-KR" sz="1600" b="1" smtClean="0">
                          <a:solidFill>
                            <a:srgbClr val="00B0F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airport_freq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.merge(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600" b="1" smtClean="0">
                          <a:solidFill>
                            <a:schemeClr val="accent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airports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[airports.ident == 'KLAX'][['id']],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left_on=</a:t>
                      </a:r>
                      <a:r>
                        <a:rPr lang="en-US" altLang="ko-KR" sz="1600" b="1" kern="1200" smtClean="0">
                          <a:solidFill>
                            <a:srgbClr val="00B0F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'airport_ref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right_on=</a:t>
                      </a:r>
                      <a:r>
                        <a:rPr lang="en-US" altLang="ko-KR" sz="1600" b="1" kern="1200" smtClean="0">
                          <a:solidFill>
                            <a:schemeClr val="accent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'id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how='inner'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)[['airport_ident', 'type', 'description', 'frequency_mhz']]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select airport_ident,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a.type,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a.description,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frequency_mhz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</a:t>
                      </a:r>
                      <a:r>
                        <a:rPr lang="en-US" altLang="ko-KR" sz="1600" b="1" kern="1200" smtClean="0">
                          <a:solidFill>
                            <a:srgbClr val="00B0F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airport_freq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a join </a:t>
                      </a:r>
                      <a:r>
                        <a:rPr lang="en-US" altLang="ko-KR" sz="1600" b="1" kern="1200" smtClean="0">
                          <a:solidFill>
                            <a:schemeClr val="accent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airports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b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on </a:t>
                      </a:r>
                      <a:r>
                        <a:rPr lang="en-US" altLang="ko-KR" sz="1600" b="1" kern="1200" smtClean="0">
                          <a:solidFill>
                            <a:srgbClr val="00B0F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a.airport_ref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600" b="1" kern="1200" smtClean="0">
                          <a:solidFill>
                            <a:schemeClr val="accent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b.id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where airports.ident = 'KLAX'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pd.merge(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600" b="1" kern="1200" smtClean="0">
                          <a:solidFill>
                            <a:srgbClr val="00B0F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airport_freq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en-US" altLang="ko-KR" sz="1600" b="1" kern="1200" smtClean="0">
                          <a:solidFill>
                            <a:schemeClr val="accent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airports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[airports.ident == 'KLAX'][['id']],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left_on=</a:t>
                      </a:r>
                      <a:r>
                        <a:rPr lang="en-US" altLang="ko-KR" sz="1600" b="1" kern="1200" smtClean="0">
                          <a:solidFill>
                            <a:srgbClr val="00B0F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'airport_ref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right_on=</a:t>
                      </a:r>
                      <a:r>
                        <a:rPr lang="en-US" altLang="ko-KR" sz="1600" b="1" kern="1200" smtClean="0">
                          <a:solidFill>
                            <a:schemeClr val="accent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'id</a:t>
                      </a:r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how='inner'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)[['airport_ident', 'type', 'description', 'frequency_mhz']]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airport_ident  type description  frequency_mhz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   KLAX   APP   SOCAL APP          36.07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        KLAX   APP   SOCAL APP         124.30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       KLAX  ATIS        ATIS         133.80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          KLAX   CLD    CLNC DEL         121.40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          KLAX   DEP   SOCAL DEP         124.30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           KLAX   GND         GND         121.65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           KLAX  MISC          CG          34.50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           KLAX  MISC          CG         898.40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           KLAX   OPS          AF          37.22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           KLAX   TWR         TWR         119.80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          KLAX  UNIC      UNICOM         122.95</a:t>
                      </a:r>
                      <a:endParaRPr lang="en-US" altLang="ko-KR" sz="14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JOIN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0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88050"/>
              </p:ext>
            </p:extLst>
          </p:nvPr>
        </p:nvGraphicFramePr>
        <p:xfrm>
          <a:off x="457200" y="719666"/>
          <a:ext cx="11277600" cy="35712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639050"/>
                <a:gridCol w="36385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pd.concat([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airports[airports.ident == 'KLAX'][['name', 'municipality']],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airports[airports.ident == 'KLGB'][['name', 'municipality']]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])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select name,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municipality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airports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where ident = 'KLAX'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union all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select name,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municipality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airports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where ident = 'KLGB';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               name municipality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28336     Los Angeles International Airport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28361  Long Beach /Daugherty Field/ Airport   Long Beach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UNION ALL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9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65715"/>
              </p:ext>
            </p:extLst>
          </p:nvPr>
        </p:nvGraphicFramePr>
        <p:xfrm>
          <a:off x="457200" y="719666"/>
          <a:ext cx="11277600" cy="27178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953250"/>
                <a:gridCol w="43243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df1 = pd.DataFrame({'id': [1, 2], 'name': ['Harry Potter', 'Ron Weasley']})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df2 = pd.DataFrame({'id': [3], 'name': ['Hermione Granger']})</a:t>
                      </a:r>
                    </a:p>
                    <a:p>
                      <a:pPr latinLnBrk="1"/>
                      <a:endParaRPr lang="en-US" altLang="ko-KR" sz="14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df1 = pd.concat([df1, df2]).reset_index(drop=True)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create table heroes (id integer, name text);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insert into heroes values (1, 'Harry Potter');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insert into heroes values (2, 'Ron Weasley');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insert into heroes values (3, 'Hermione Granger');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id              name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1      Harry Potter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2       Ron Weasley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3  Hermione Granger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INSERT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8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Pandas </a:t>
            </a:r>
            <a:r>
              <a:rPr lang="ko-KR" altLang="en-US" smtClean="0"/>
              <a:t>란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962025"/>
            <a:ext cx="63330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/>
              <a:t>R</a:t>
            </a:r>
            <a:r>
              <a:rPr lang="ko-KR" altLang="en-US" sz="2400" smtClean="0"/>
              <a:t>의 </a:t>
            </a:r>
            <a:r>
              <a:rPr lang="en-US" altLang="ko-KR" sz="2400" smtClean="0"/>
              <a:t>data.frame </a:t>
            </a:r>
            <a:r>
              <a:rPr lang="ko-KR" altLang="en-US" sz="2400" smtClean="0"/>
              <a:t>자료형을 </a:t>
            </a:r>
            <a:r>
              <a:rPr lang="en-US" altLang="ko-KR" sz="2400" smtClean="0"/>
              <a:t>python</a:t>
            </a:r>
            <a:r>
              <a:rPr lang="ko-KR" altLang="en-US" sz="2400" smtClean="0"/>
              <a:t>에서 구현</a:t>
            </a:r>
            <a:endParaRPr lang="en-US" altLang="ko-KR" sz="2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일종의 메모리</a:t>
            </a:r>
            <a:r>
              <a:rPr lang="en-US" altLang="ko-KR" sz="2400" smtClean="0"/>
              <a:t>DB</a:t>
            </a:r>
            <a:r>
              <a:rPr lang="ko-KR" altLang="en-US" sz="2400" smtClean="0"/>
              <a:t>로 이해하면 편함</a:t>
            </a:r>
            <a:endParaRPr lang="en-US" altLang="ko-KR" sz="240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/>
              <a:t>Pandas DataFrame </a:t>
            </a:r>
            <a:r>
              <a:rPr lang="ko-KR" altLang="en-US" sz="2400" smtClean="0"/>
              <a:t>구조</a:t>
            </a:r>
            <a:endParaRPr lang="en-US" altLang="ko-KR" sz="240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DataFrame:</a:t>
            </a:r>
            <a:r>
              <a:rPr lang="ko-KR" altLang="en-US" smtClean="0"/>
              <a:t> </a:t>
            </a:r>
            <a:r>
              <a:rPr lang="en-US" altLang="ko-KR" smtClean="0"/>
              <a:t>RDB</a:t>
            </a:r>
            <a:r>
              <a:rPr lang="ko-KR" altLang="en-US" smtClean="0"/>
              <a:t>의 </a:t>
            </a:r>
            <a:r>
              <a:rPr lang="en-US" altLang="ko-KR" smtClean="0"/>
              <a:t>table</a:t>
            </a:r>
            <a:r>
              <a:rPr lang="ko-KR" altLang="en-US" smtClean="0"/>
              <a:t>에 해당</a:t>
            </a:r>
            <a:r>
              <a:rPr lang="en-US" altLang="ko-KR" smtClean="0"/>
              <a:t>. Series</a:t>
            </a:r>
            <a:r>
              <a:rPr lang="ko-KR" altLang="en-US" smtClean="0"/>
              <a:t>의 집합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Series:</a:t>
            </a:r>
            <a:r>
              <a:rPr lang="ko-KR" altLang="en-US" smtClean="0"/>
              <a:t> </a:t>
            </a:r>
            <a:r>
              <a:rPr lang="en-US" altLang="ko-KR" smtClean="0"/>
              <a:t>RDB</a:t>
            </a:r>
            <a:r>
              <a:rPr lang="ko-KR" altLang="en-US" smtClean="0"/>
              <a:t>의 </a:t>
            </a:r>
            <a:r>
              <a:rPr lang="en-US" altLang="ko-KR" smtClean="0"/>
              <a:t>column</a:t>
            </a:r>
            <a:r>
              <a:rPr lang="ko-KR" altLang="en-US" smtClean="0"/>
              <a:t>에 해당</a:t>
            </a:r>
            <a:endParaRPr lang="ko-KR" altLang="en-US"/>
          </a:p>
        </p:txBody>
      </p:sp>
      <p:sp>
        <p:nvSpPr>
          <p:cNvPr id="13" name="AutoShape 20" descr="Python Pandas Tutorial: A Complete Introduction for Beginner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22" descr="Python Pandas Tutorial: A Complete Introduction for Beginners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8" name="Picture 24" descr="Series vs 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3782288"/>
            <a:ext cx="7035800" cy="26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5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29198"/>
              </p:ext>
            </p:extLst>
          </p:nvPr>
        </p:nvGraphicFramePr>
        <p:xfrm>
          <a:off x="457200" y="719666"/>
          <a:ext cx="11277600" cy="4699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524750"/>
                <a:gridCol w="37528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airports.loc[airports.type == 'heliport', 'home_link'] = 'http://haha'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print(airports[airports.type == 'heliport'] \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[['ident', 'name', 'home_link']])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update airports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set home_link = 'http://haha' 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where type == 'heliport';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ident                             name    home_link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  00A                Total Rf Heliport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         00CN  Kitchen Creek Helibase Heliport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        00FD               Ringhaver Heliport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        00GE                 Caffrey Heliport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        00HI               Kaupulehu Heliport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...                              ...          ...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55674  ZA-0117                    Pumba Helipad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55676  ZA-0119               Cape Town Heliport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55697  ZA-0140        Kuruman Hospital Heliport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55795      ZIZ                 Zamzama Heliport  http://haha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56057  ZZ-0001                  Sealand Helipad  http://haha</a:t>
                      </a:r>
                    </a:p>
                    <a:p>
                      <a:pPr latinLnBrk="1"/>
                      <a:endParaRPr lang="en-US" altLang="ko-KR" sz="16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[11482 rows x 3 columns]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UPDATE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0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5361"/>
              </p:ext>
            </p:extLst>
          </p:nvPr>
        </p:nvGraphicFramePr>
        <p:xfrm>
          <a:off x="457200" y="719666"/>
          <a:ext cx="11277600" cy="56134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715125"/>
                <a:gridCol w="685800"/>
                <a:gridCol w="387667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airports.home_link = </a:t>
                      </a: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altLang="ko-KR" sz="18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http//hoho</a:t>
                      </a: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print(airports.home_link)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update airports 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set home_link = 'http://hoho'</a:t>
                      </a:r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0        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http//hoho</a:t>
                      </a:r>
                      <a:endParaRPr lang="en-US" altLang="ko-KR" sz="1800" b="1" kern="1200" smtClean="0">
                        <a:solidFill>
                          <a:srgbClr val="00B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        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http//hoho</a:t>
                      </a:r>
                    </a:p>
                    <a:p>
                      <a:pPr latinLnBrk="1"/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56055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56056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56057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56058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56059</a:t>
                      </a:r>
                      <a:r>
                        <a:rPr lang="en-US" altLang="ko-KR" sz="1600" b="1" kern="1200" smtClean="0">
                          <a:solidFill>
                            <a:srgbClr val="00B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Name: home_link, Length: 56060, dtype: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airports[airports['ident'] == 'KLAX'].home_link = '</a:t>
                      </a:r>
                      <a:r>
                        <a:rPr lang="en-US" altLang="ko-KR" sz="1800" b="1" kern="1200" smtClean="0">
                          <a:solidFill>
                            <a:schemeClr val="accent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http//haha</a:t>
                      </a: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print(airports[airports['ident'] == 'KLAX'].home_link)</a:t>
                      </a:r>
                      <a:endParaRPr lang="en-US" altLang="ko-KR" sz="1800" kern="120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update airports 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set home_link = 'http://haha' 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where </a:t>
                      </a: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ident </a:t>
                      </a: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== </a:t>
                      </a:r>
                      <a:r>
                        <a:rPr lang="en-US" altLang="ko-KR" sz="18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'KLAX</a:t>
                      </a:r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';</a:t>
                      </a:r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28336    </a:t>
                      </a:r>
                      <a:r>
                        <a:rPr lang="en-US" altLang="ko-KR" sz="1600" b="1" kern="120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http//hoho</a:t>
                      </a:r>
                    </a:p>
                    <a:p>
                      <a:pPr latinLnBrk="1"/>
                      <a:r>
                        <a:rPr lang="en-US" altLang="ko-KR" sz="1600" kern="120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Name: home_link, dtype: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Immutability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5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95759"/>
              </p:ext>
            </p:extLst>
          </p:nvPr>
        </p:nvGraphicFramePr>
        <p:xfrm>
          <a:off x="457200" y="719666"/>
          <a:ext cx="11277600" cy="543052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924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airport_freq = airport_freq[airport_freq.type != 'MISC']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airport_freq)</a:t>
                      </a:r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delete from airport_freq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where type = 'MISC';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airport_freq = airport_freq.drop(airport_freq[airport_freq.type == 'MISC'].index)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print(airport_freq)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id  airport_ref airport_ident   type          description  frequency_mhz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70518         6528          00CA   CTAF                 CTAF         122.90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   307581         6589          01FL  ARCAL                  NaN         122.90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   75239         6589          01FL   CTAF  CEDAR KNOLL TRAFFIC         122.80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      60191         6756          04CA   CTAF                 CTAF         122.90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      59287         6779          04MS   UNIC               UNICOM         122.80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...          ...           ...    ...                  ...            ...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28867   51247        27242          ZYTL   ATIS                 ATIS         126.65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28868   51248        27242          ZYTL    TWR           DALIAN TWR         118.25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28869   51243        27243          ZYTX   ATIS                 ATIS         127.45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28870   51244        27243          ZYTX    TWR         SHENYANG TWR         118.10</a:t>
                      </a: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28871   51190        27244          ZYYJ    TWR                  TWR         130.00</a:t>
                      </a:r>
                    </a:p>
                    <a:p>
                      <a:pPr latinLnBrk="1"/>
                      <a:endParaRPr lang="en-US" altLang="ko-KR" sz="16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6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[26647 rows x 6 columns]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DELETE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1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77627"/>
              </p:ext>
            </p:extLst>
          </p:nvPr>
        </p:nvGraphicFramePr>
        <p:xfrm>
          <a:off x="457200" y="719666"/>
          <a:ext cx="11277600" cy="387604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534025"/>
                <a:gridCol w="574357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결과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df1 = airport_freq[airport_freq.airport_ident == 'KLAX'] \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.sort_values('type', ascending=False)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print(df1)</a:t>
                      </a:r>
                    </a:p>
                    <a:p>
                      <a:pPr latinLnBrk="1"/>
                      <a:endParaRPr lang="en-US" altLang="ko-KR" sz="14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print('='*80)</a:t>
                      </a:r>
                    </a:p>
                    <a:p>
                      <a:pPr latinLnBrk="1"/>
                      <a:endParaRPr lang="en-US" altLang="ko-KR" sz="14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400" b="1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pandasql</a:t>
                      </a:r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ps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sql = '''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select * 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from airport_freq 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where airport_ident = 'KLAX' 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order by type desc;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'''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df2 = ps.sqldf(sql)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 airport_ref airport_ident  type description  frequency_mhz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11951  60776         3632          KLAX  UNIC      UNICOM         122.95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11950  60775         3632          KLAX   TWR         TWR         119.80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11949  60774         3632          KLAX   OPS          AF          37.22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11946  60771         3632          KLAX   GND         GND         121.65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11945  60770         3632          KLAX   DEP   SOCAL DEP         124.30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11944  60769         3632          KLAX   CLD    CLNC DEL         121.40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11943  60768         3632          KLAX  ATIS        ATIS         133.80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11941  60767         3632          KLAX   APP   SOCAL APP          36.07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11942  60766         3632          KLAX   APP   SOCAL APP         124.30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==========================================================================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id  airport_ref airport_ident  type description  frequency_mhz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60776         3632          KLAX  UNIC      UNICOM         122.95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60775         3632          KLAX   TWR         TWR         119.80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60774         3632          KLAX   OPS          AF          37.22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 60771         3632          KLAX   GND         GND         121.65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 60770         3632          KLAX   DEP   SOCAL DEP         124.30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  60769         3632          KLAX   CLD    CLNC DEL         121.40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  60768         3632          KLAX  ATIS        ATIS         133.80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  60767         3632          KLAX   APP   SOCAL APP          36.07</a:t>
                      </a:r>
                    </a:p>
                    <a:p>
                      <a:pPr latinLnBrk="1"/>
                      <a:r>
                        <a:rPr lang="en-US" altLang="ko-KR" sz="105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  60766         3632          KLAX   APP   SOCAL APP         124.30</a:t>
                      </a:r>
                      <a:endParaRPr lang="en-US" altLang="ko-KR" sz="14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Pandas</a:t>
            </a:r>
            <a:r>
              <a:rPr lang="ko-KR" altLang="en-US" smtClean="0"/>
              <a:t>에서 직접 </a:t>
            </a:r>
            <a:r>
              <a:rPr lang="en-US" altLang="ko-KR" smtClean="0"/>
              <a:t>SQL </a:t>
            </a:r>
            <a:r>
              <a:rPr lang="ko-KR" altLang="en-US" smtClean="0"/>
              <a:t>구문 실행하기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5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81168"/>
              </p:ext>
            </p:extLst>
          </p:nvPr>
        </p:nvGraphicFramePr>
        <p:xfrm>
          <a:off x="457200" y="719666"/>
          <a:ext cx="11277600" cy="524107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610475"/>
                <a:gridCol w="366712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airport_freq = pd.read_csv('data/airport-frequencies.csv')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print(airport_freq)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*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from airport_freq;</a:t>
                      </a:r>
                      <a:endParaRPr lang="ko-KR" altLang="en-US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id  airport_ref airport_ident   type          description  frequency_mhz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70518         6528          00CA   CTAF                 CTAF         122.90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   307581         6589          01FL  ARCAL                  NaN         122.90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   75239         6589          01FL   CTAF  CEDAR KNOLL TRAFFIC         122.80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      60191         6756          04CA   CTAF                 CTAF         122.90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      59287         6779          04MS   UNIC               UNICOM         122.80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...          ...           ...    ...                  ...            ...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28867   51247        27242          ZYTL   ATIS                 ATIS         126.65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28868   51248        27242          ZYTL    TWR           DALIAN TWR         118.25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28869   51243        27243          ZYTX   ATIS                 ATIS         127.45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28870   51244        27243          ZYTX    TWR         SHENYANG TWR         118.10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28871   51190        27244          ZYYJ    TWR                  TWR         130.00</a:t>
                      </a:r>
                    </a:p>
                    <a:p>
                      <a:pPr latinLnBrk="1"/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[26647 rows x 6 columns]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</a:t>
            </a:r>
            <a:r>
              <a:rPr lang="en-US" altLang="ko-KR" smtClean="0"/>
              <a:t>*</a:t>
            </a:r>
            <a:endParaRPr lang="ko-KR" altLang="en-US"/>
          </a:p>
        </p:txBody>
      </p:sp>
      <p:sp>
        <p:nvSpPr>
          <p:cNvPr id="2" name="사각형 설명선 1"/>
          <p:cNvSpPr/>
          <p:nvPr/>
        </p:nvSpPr>
        <p:spPr>
          <a:xfrm>
            <a:off x="3171824" y="1466849"/>
            <a:ext cx="1514475" cy="431673"/>
          </a:xfrm>
          <a:prstGeom prst="wedgeRectCallout">
            <a:avLst>
              <a:gd name="adj1" fmla="val -91902"/>
              <a:gd name="adj2" fmla="val -245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DataFrame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0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42546"/>
              </p:ext>
            </p:extLst>
          </p:nvPr>
        </p:nvGraphicFramePr>
        <p:xfrm>
          <a:off x="457200" y="719666"/>
          <a:ext cx="11277600" cy="43942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638800"/>
                <a:gridCol w="5638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</a:t>
                      </a:r>
                      <a:r>
                        <a:rPr lang="en-US" altLang="ko-KR" baseline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airport_freq.description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description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from airport_freq;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               CTAF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                     NaN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    CEDAR KNOLL TRAFFIC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                      CTAF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                    UNICOM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28867                   ATIS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28868             DALIAN TWR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28869                   ATIS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28870           SHENYANG TWR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28871                    TWR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Name: description</a:t>
                      </a:r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Length: 26647, dtype: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</a:t>
            </a:r>
            <a:r>
              <a:rPr lang="en-US" altLang="ko-KR" smtClean="0"/>
              <a:t>colum </a:t>
            </a:r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4152900" y="1200149"/>
            <a:ext cx="1057276" cy="431673"/>
          </a:xfrm>
          <a:prstGeom prst="wedgeRectCallout">
            <a:avLst>
              <a:gd name="adj1" fmla="val -91902"/>
              <a:gd name="adj2" fmla="val -2456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Siries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84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5353"/>
              </p:ext>
            </p:extLst>
          </p:nvPr>
        </p:nvGraphicFramePr>
        <p:xfrm>
          <a:off x="457200" y="719666"/>
          <a:ext cx="11277600" cy="54914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238875"/>
                <a:gridCol w="503872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airports[['ident', 'name', 'municipality']]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ident,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name,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municipality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from airports;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ident                                name      municipality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  00A                   Total Rf Heliport          Bensalem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      00AA                Aero B Ranch Airport             Leoti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     00AK                        Lowell Field      Anchor Point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        00AL                        Epps Airpark           Harvest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        00AR  Newport Hospital &amp; Clinic Heliport           Newport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...                                 ...               ...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56055     ZYYK               Yingkou Lanqi Airport           Yingkou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56056     ZYYY             Shenyang Dongta Airport          Shenyang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56057  ZZ-0001                     Sealand Helipad           Sealand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56058  ZZ-0002           Glorioso Islands Airstrip  Grande Glorieuse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56059     ZZZZ              Satsuma Iōjima Airport      Mishima-Mura</a:t>
                      </a:r>
                    </a:p>
                    <a:p>
                      <a:pPr latinLnBrk="1"/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[56060 rows x 3 columns]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</a:t>
            </a:r>
            <a:r>
              <a:rPr lang="en-US" altLang="ko-KR" smtClean="0"/>
              <a:t>colums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8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50392"/>
              </p:ext>
            </p:extLst>
          </p:nvPr>
        </p:nvGraphicFramePr>
        <p:xfrm>
          <a:off x="457200" y="719666"/>
          <a:ext cx="11277600" cy="43942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638800"/>
                <a:gridCol w="5638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= airports.head(10).name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print(s)</a:t>
                      </a:r>
                    </a:p>
                    <a:p>
                      <a:pPr latinLnBrk="1"/>
                      <a:endParaRPr lang="en-US" altLang="ko-KR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name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from airports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limit 10;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                     Total Rf Heliport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                 Aero B Ranch Airport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                         Lowell Field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                         Epps Airpark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   Newport Hospital &amp; Clinic Heliport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                        Fulton Airport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                        Cordes Airport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               Goldstone /Gts/ Airport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                   Williams Ag Airport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       Kitchen Creek Helibase Heliport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Name: name, dtype: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</a:t>
            </a:r>
            <a:r>
              <a:rPr lang="en-US" altLang="ko-KR" smtClean="0"/>
              <a:t>limit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8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29211"/>
              </p:ext>
            </p:extLst>
          </p:nvPr>
        </p:nvGraphicFramePr>
        <p:xfrm>
          <a:off x="457200" y="719666"/>
          <a:ext cx="11277600" cy="57658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629400"/>
                <a:gridCol w="4648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Pandas</a:t>
                      </a:r>
                      <a:endParaRPr lang="ko-KR" altLang="en-US" sz="18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SQL</a:t>
                      </a: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airports[airports.municipality == 'Los Angeles'] \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[['ident', 'name', 'municipality']]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ident, 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name, 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municipality 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from airports 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where municipality = 'Los Angeles'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ident                                              name municipality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71        01CN  Los Angeles County Sheriff's Department Heliport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640       0CA0                      Drew Medical Center Heliport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667       0CL7                  Good Samaritan Hospital Heliport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1460       14L                          Devonshire Area Heliport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2502      22CN                                   ABC-TV Heliport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...                                               ...          ...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42109     SCGH                                Cholguahue Airport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43279      SFR                              San Fernando Airport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43404     SHTR                                 Sotracer Heliport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50443  US-0598        Ronald Reagan UCLA Medical Center Helistop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50588  US-0743                                       23R Airport  Los Angeles</a:t>
                      </a:r>
                    </a:p>
                    <a:p>
                      <a:pPr latinLnBrk="1"/>
                      <a:endParaRPr lang="en-US" altLang="ko-KR" sz="1800" smtClean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[70 rows x 3 columns]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</a:t>
            </a:r>
            <a:r>
              <a:rPr lang="en-US" altLang="ko-KR" smtClean="0"/>
              <a:t>where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3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93836"/>
              </p:ext>
            </p:extLst>
          </p:nvPr>
        </p:nvGraphicFramePr>
        <p:xfrm>
          <a:off x="457200" y="719666"/>
          <a:ext cx="11277600" cy="1651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638800"/>
                <a:gridCol w="56388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airports.type.unique()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distinct type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from airport;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array(['heliport', 'small_airport', 'closed', 'seaplane_base',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'balloonport', 'medium_airport', 'large_airport'], dtype=object)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</a:t>
            </a:r>
            <a:r>
              <a:rPr lang="en-US" altLang="ko-KR" smtClean="0"/>
              <a:t>distinct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5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27731"/>
              </p:ext>
            </p:extLst>
          </p:nvPr>
        </p:nvGraphicFramePr>
        <p:xfrm>
          <a:off x="457200" y="719666"/>
          <a:ext cx="11277600" cy="57658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7219950"/>
                <a:gridCol w="405765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Pandas</a:t>
                      </a:r>
                      <a:endParaRPr lang="ko-KR" altLang="en-US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SQL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df = airports[(airports.iso_region == 'US-CA')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&amp; (airports.type == 'large_airport')] \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[['ident', 'name', 'municipality']]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ident,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name,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municipality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from airports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where iso_region = 'US-CA' </a:t>
                      </a:r>
                    </a:p>
                    <a:p>
                      <a:pPr latinLnBrk="1"/>
                      <a:r>
                        <a:rPr lang="en-US" altLang="ko-KR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and type = 'large_airport';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ident                                             name   municipality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26708  KBAB                             Beale Air Force Base     Marysville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27546  KEDW                           Edwards Air Force Base        Edwards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28336  KLAX                Los Angeles International Airport    Los Angeles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28863  KOAK       Metropolitan Oakland International Airport        Oakland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28919  KONT                    Ontario International Airport        Ontario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30439  KSAN                  San Diego International Airport      San Diego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30479  KSFO              San Francisco International Airport  San Francisco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30500  KSJC  Norman Y. Mineta San Jose International Airport       San Jose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30522  KSMF                 Sacramento International Airport     Sacramento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30528  KSNA         John Wayne Airport-Orange County Airport      Santa Ana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30577  KSUU                            Travis Air Force Base      Fairfield</a:t>
                      </a:r>
                    </a:p>
                    <a:p>
                      <a:pPr latinLnBrk="1"/>
                      <a:r>
                        <a:rPr lang="en-US" altLang="ko-KR" sz="180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30810  KVBG                        Vandenberg Air Force Base         Lompoc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3754" y="110149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SELECT </a:t>
            </a:r>
            <a:r>
              <a:rPr lang="en-US" altLang="ko-KR" smtClean="0"/>
              <a:t>with multiple conditions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5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2329</Words>
  <Application>Microsoft Office PowerPoint</Application>
  <PresentationFormat>와이드스크린</PresentationFormat>
  <Paragraphs>497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D2Coding</vt:lpstr>
      <vt:lpstr>맑은 고딕</vt:lpstr>
      <vt:lpstr>Arial</vt:lpstr>
      <vt:lpstr>Office 테마</vt:lpstr>
      <vt:lpstr>Pandas 맛보기</vt:lpstr>
      <vt:lpstr>Pandas 란</vt:lpstr>
      <vt:lpstr>SELECT *</vt:lpstr>
      <vt:lpstr>SELECT colum </vt:lpstr>
      <vt:lpstr>SELECT colums </vt:lpstr>
      <vt:lpstr>SELECT limit</vt:lpstr>
      <vt:lpstr>SELECT where</vt:lpstr>
      <vt:lpstr>SELECT distinct</vt:lpstr>
      <vt:lpstr>SELECT with multiple conditions</vt:lpstr>
      <vt:lpstr>SELECT ORDER BY</vt:lpstr>
      <vt:lpstr>SELECT * WHERE … IN </vt:lpstr>
      <vt:lpstr>GROUP BY, COUNT</vt:lpstr>
      <vt:lpstr>GROUP BY, COUNT, ORDER BY</vt:lpstr>
      <vt:lpstr>HAVING</vt:lpstr>
      <vt:lpstr>Top N records</vt:lpstr>
      <vt:lpstr>Aggregate functions (MIN, MAX, MEAN)</vt:lpstr>
      <vt:lpstr>JOIN</vt:lpstr>
      <vt:lpstr>UNION ALL</vt:lpstr>
      <vt:lpstr>INSERT</vt:lpstr>
      <vt:lpstr>UPDATE</vt:lpstr>
      <vt:lpstr>Immutability</vt:lpstr>
      <vt:lpstr>DELETE</vt:lpstr>
      <vt:lpstr>Pandas에서 직접 SQL 구문 실행하기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서세일/SeilSuh</dc:creator>
  <cp:lastModifiedBy>서세일/SeilSuh</cp:lastModifiedBy>
  <cp:revision>26</cp:revision>
  <dcterms:created xsi:type="dcterms:W3CDTF">2020-04-16T06:10:34Z</dcterms:created>
  <dcterms:modified xsi:type="dcterms:W3CDTF">2020-04-16T08:48:53Z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D:\Learnng\Pandas\RewriteSQLinPandas\RewriteSQLinPandas.pptx</vt:lpwstr>
  </property>
  <property fmtid="{D5CDD505-2E9C-101B-9397-08002B2CF9AE}" pid="6" name="FLCMData">
    <vt:lpwstr>556ED4EC23E8427934B52559F74CA088D173DD159F058001880CCB95E1476E609FF35C004C0E8067BF8AA6AC015CA5D35A23D95666F1B79D930F087B40F88F88</vt:lpwstr>
  </property>
</Properties>
</file>