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B585-DCF3-63C0-6C59-F5FE8DA7B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3F28E-FE14-932E-8E61-AB97D616F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A1CC8-FA8F-C50D-77F9-96781C7D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0B3-2B09-4EFD-B69C-EC161370FE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40173-6900-225E-34EE-B57CA2E6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850EB-194B-324F-F675-C49D6453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A7E0-CF4F-47BA-B02C-12EC15E4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43F1-C7CB-5E64-A32B-10C3A69F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35B39-1D35-E433-B5F0-6CE5A7220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1E063-8DA4-0C7C-63A4-86F0E95F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0B3-2B09-4EFD-B69C-EC161370FE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49750-E03A-8D98-C5EB-11E20E85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2B327-A9BC-646D-4442-1195D0AD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A7E0-CF4F-47BA-B02C-12EC15E4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1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E3A613-10F3-1351-1B92-A74333223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F9A92-9A90-6546-C082-913FEA737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5286F-D8E1-34E7-B135-0169E7A6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0B3-2B09-4EFD-B69C-EC161370FE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6BA81-BDEE-1D1A-C80F-DD6F1EF6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9D889-05BA-39ED-6FEF-D9AB5FE4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A7E0-CF4F-47BA-B02C-12EC15E4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4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B353-8615-8C95-458A-73C154B8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7D93-15B9-87F3-F38C-DEEB4E7A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31F66-27EB-B570-3ABE-E2D03B75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0B3-2B09-4EFD-B69C-EC161370FE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52BCF-D525-039D-7FE0-C5599DEB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E2AB5-509C-5EFA-4E74-8E0986A1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A7E0-CF4F-47BA-B02C-12EC15E4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0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9668-5605-4630-4BE8-A35EBB6D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6FD56-7A18-4504-2C97-DCFB04219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45429-FCD5-4AA8-0A1B-05516F06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0B3-2B09-4EFD-B69C-EC161370FE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E88C-6385-CE43-1A08-A120186F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BF78-5653-099E-4CCE-B52BEDD8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A7E0-CF4F-47BA-B02C-12EC15E4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8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8F2A-C6BC-B502-931A-71C4DB7B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61B2-2B72-7B2F-FB3A-399254580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BFD0B-D412-C35A-1958-58AE92109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56860-AC10-96BA-15AD-D30D9F99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0B3-2B09-4EFD-B69C-EC161370FE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31019-DCE3-520B-A244-3A370380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F4A60-D097-D54D-4867-AD6DD365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A7E0-CF4F-47BA-B02C-12EC15E4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68E7-AB63-A879-F1AE-EA440BC0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6DEC3-CE3A-8C7B-7CD3-4F1AA4BCE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A4FF3-974B-A53E-FE91-2490BE89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B3FBB-E40D-CEE1-EB99-91D737ECB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BF5C1-AECF-FFD8-008E-E7624C60E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4D221-143D-DA0F-0F9E-B87218AE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0B3-2B09-4EFD-B69C-EC161370FE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DD181-EA3F-4EF5-8215-513DD15D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98D5F-2D54-1F49-444B-EA58A568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A7E0-CF4F-47BA-B02C-12EC15E4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3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8382-8767-5132-0298-FB6DDE7F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6F878-6FE4-17A3-102C-C38BB8F5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0B3-2B09-4EFD-B69C-EC161370FE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9D1C9-14A9-B474-FE07-2A4273A4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D5392-0DC0-9B2B-8894-57315C2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A7E0-CF4F-47BA-B02C-12EC15E4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5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416BD-6DCE-F50C-D883-47B37B0B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0B3-2B09-4EFD-B69C-EC161370FE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0E25B-CEC7-65EA-2FC6-D0CCD7CE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68970-3296-06D1-7148-FEEA6B36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A7E0-CF4F-47BA-B02C-12EC15E4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6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ED7C-73CB-0FB2-FC19-6BC7806E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494B-DCFE-1675-5999-B1BB0B6E3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FB38E-A249-0282-B052-17101D8DC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FE29A-6DF8-4CD1-09A2-EB2BCECA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0B3-2B09-4EFD-B69C-EC161370FE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C5FF1-ADA2-37C7-B055-E0177B86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A8601-9060-E28F-3A9E-99F4A431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A7E0-CF4F-47BA-B02C-12EC15E4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EC97-17C3-758F-859D-4F04712C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6B655-1AFE-A146-58D5-FEC329346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15224-8E5B-640D-06F4-31DDDCBC0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8AA2C-25FD-69CE-B504-724EB4CB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0B3-2B09-4EFD-B69C-EC161370FE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E7D50-2906-DEC5-697F-DA131932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201C5-1E25-C574-5623-A29CB6FC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A7E0-CF4F-47BA-B02C-12EC15E4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57C62-476A-4A00-63C7-597EC8AD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2C276-1DB4-01FD-C927-4997443E6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7576-3E16-99D7-2BF3-3EFE90BAF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50B3-2B09-4EFD-B69C-EC161370FE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CB7-69DD-C27D-FA09-D81FF2A98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A95AD-2AF2-91CE-95E0-C7BCDF5A5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7A7E0-CF4F-47BA-B02C-12EC15E4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4AFE4F-73A0-C2E3-BE4D-D66CA1BF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15495"/>
              </p:ext>
            </p:extLst>
          </p:nvPr>
        </p:nvGraphicFramePr>
        <p:xfrm>
          <a:off x="710276" y="847128"/>
          <a:ext cx="2872510" cy="84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255">
                  <a:extLst>
                    <a:ext uri="{9D8B030D-6E8A-4147-A177-3AD203B41FA5}">
                      <a16:colId xmlns:a16="http://schemas.microsoft.com/office/drawing/2014/main" val="1927497627"/>
                    </a:ext>
                  </a:extLst>
                </a:gridCol>
                <a:gridCol w="1436255">
                  <a:extLst>
                    <a:ext uri="{9D8B030D-6E8A-4147-A177-3AD203B41FA5}">
                      <a16:colId xmlns:a16="http://schemas.microsoft.com/office/drawing/2014/main" val="2506479942"/>
                    </a:ext>
                  </a:extLst>
                </a:gridCol>
              </a:tblGrid>
              <a:tr h="280016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project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880044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project_id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415429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project_name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2773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E1BCF5-E395-4FBD-37C7-221DD9DE2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265917"/>
              </p:ext>
            </p:extLst>
          </p:nvPr>
        </p:nvGraphicFramePr>
        <p:xfrm>
          <a:off x="710276" y="1949180"/>
          <a:ext cx="2872510" cy="195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255">
                  <a:extLst>
                    <a:ext uri="{9D8B030D-6E8A-4147-A177-3AD203B41FA5}">
                      <a16:colId xmlns:a16="http://schemas.microsoft.com/office/drawing/2014/main" val="1927497627"/>
                    </a:ext>
                  </a:extLst>
                </a:gridCol>
                <a:gridCol w="1436255">
                  <a:extLst>
                    <a:ext uri="{9D8B030D-6E8A-4147-A177-3AD203B41FA5}">
                      <a16:colId xmlns:a16="http://schemas.microsoft.com/office/drawing/2014/main" val="250647994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epic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880044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project_id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415429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epic_name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27737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epic_id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07315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start_date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964593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due_date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35035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completion_date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57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71ACC0-241A-7018-8699-097B65696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249739"/>
              </p:ext>
            </p:extLst>
          </p:nvPr>
        </p:nvGraphicFramePr>
        <p:xfrm>
          <a:off x="710276" y="4165600"/>
          <a:ext cx="2872510" cy="2234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255">
                  <a:extLst>
                    <a:ext uri="{9D8B030D-6E8A-4147-A177-3AD203B41FA5}">
                      <a16:colId xmlns:a16="http://schemas.microsoft.com/office/drawing/2014/main" val="1927497627"/>
                    </a:ext>
                  </a:extLst>
                </a:gridCol>
                <a:gridCol w="1436255">
                  <a:extLst>
                    <a:ext uri="{9D8B030D-6E8A-4147-A177-3AD203B41FA5}">
                      <a16:colId xmlns:a16="http://schemas.microsoft.com/office/drawing/2014/main" val="250647994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story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880044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story_id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415429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story_name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27737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epic_id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07315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start_date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964593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due_date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35035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completion_date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5784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352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06146B-441E-1E00-3DC1-341CA0B4B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63094"/>
              </p:ext>
            </p:extLst>
          </p:nvPr>
        </p:nvGraphicFramePr>
        <p:xfrm>
          <a:off x="4723472" y="914552"/>
          <a:ext cx="2872510" cy="251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255">
                  <a:extLst>
                    <a:ext uri="{9D8B030D-6E8A-4147-A177-3AD203B41FA5}">
                      <a16:colId xmlns:a16="http://schemas.microsoft.com/office/drawing/2014/main" val="1927497627"/>
                    </a:ext>
                  </a:extLst>
                </a:gridCol>
                <a:gridCol w="1436255">
                  <a:extLst>
                    <a:ext uri="{9D8B030D-6E8A-4147-A177-3AD203B41FA5}">
                      <a16:colId xmlns:a16="http://schemas.microsoft.com/office/drawing/2014/main" val="250647994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task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880044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task_id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415429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task_name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27737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story_id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07315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start_date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964593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due_date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35035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completion_date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5784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35206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user_id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6226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0C76F4-5457-1E49-6A0A-46CEFCFDD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725286"/>
              </p:ext>
            </p:extLst>
          </p:nvPr>
        </p:nvGraphicFramePr>
        <p:xfrm>
          <a:off x="4723472" y="4006581"/>
          <a:ext cx="2872510" cy="195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255">
                  <a:extLst>
                    <a:ext uri="{9D8B030D-6E8A-4147-A177-3AD203B41FA5}">
                      <a16:colId xmlns:a16="http://schemas.microsoft.com/office/drawing/2014/main" val="1927497627"/>
                    </a:ext>
                  </a:extLst>
                </a:gridCol>
                <a:gridCol w="1436255">
                  <a:extLst>
                    <a:ext uri="{9D8B030D-6E8A-4147-A177-3AD203B41FA5}">
                      <a16:colId xmlns:a16="http://schemas.microsoft.com/office/drawing/2014/main" val="250647994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880044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time_id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415429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work_done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keyword/text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27737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story_id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07315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964593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35035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user_id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3520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AD2C114-9A25-0F6D-BBE1-9DE3A947E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39209"/>
              </p:ext>
            </p:extLst>
          </p:nvPr>
        </p:nvGraphicFramePr>
        <p:xfrm>
          <a:off x="8538096" y="1109132"/>
          <a:ext cx="2872510" cy="84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255">
                  <a:extLst>
                    <a:ext uri="{9D8B030D-6E8A-4147-A177-3AD203B41FA5}">
                      <a16:colId xmlns:a16="http://schemas.microsoft.com/office/drawing/2014/main" val="1927497627"/>
                    </a:ext>
                  </a:extLst>
                </a:gridCol>
                <a:gridCol w="1436255">
                  <a:extLst>
                    <a:ext uri="{9D8B030D-6E8A-4147-A177-3AD203B41FA5}">
                      <a16:colId xmlns:a16="http://schemas.microsoft.com/office/drawing/2014/main" val="2506479942"/>
                    </a:ext>
                  </a:extLst>
                </a:gridCol>
              </a:tblGrid>
              <a:tr h="280016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880044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user_id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415429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user_name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27737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484BD1-8B16-FF5C-5C0F-3E5EE2D2A7D9}"/>
              </a:ext>
            </a:extLst>
          </p:cNvPr>
          <p:cNvCxnSpPr>
            <a:cxnSpLocks/>
          </p:cNvCxnSpPr>
          <p:nvPr/>
        </p:nvCxnSpPr>
        <p:spPr>
          <a:xfrm>
            <a:off x="4152665" y="1877136"/>
            <a:ext cx="0" cy="310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97348A-A7E9-9196-E7A9-487268F8D0C6}"/>
              </a:ext>
            </a:extLst>
          </p:cNvPr>
          <p:cNvCxnSpPr>
            <a:cxnSpLocks/>
          </p:cNvCxnSpPr>
          <p:nvPr/>
        </p:nvCxnSpPr>
        <p:spPr>
          <a:xfrm>
            <a:off x="8128922" y="1529156"/>
            <a:ext cx="0" cy="427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3C6D45-1719-076B-A083-A0969AD0F188}"/>
              </a:ext>
            </a:extLst>
          </p:cNvPr>
          <p:cNvCxnSpPr>
            <a:cxnSpLocks/>
          </p:cNvCxnSpPr>
          <p:nvPr/>
        </p:nvCxnSpPr>
        <p:spPr>
          <a:xfrm>
            <a:off x="3582786" y="4563687"/>
            <a:ext cx="565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E20549-42A0-DC44-53AD-E19D3177719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152665" y="4983789"/>
            <a:ext cx="570807" cy="2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8228F0-F456-037D-5453-A3DB0794E90C}"/>
              </a:ext>
            </a:extLst>
          </p:cNvPr>
          <p:cNvCxnSpPr>
            <a:cxnSpLocks/>
          </p:cNvCxnSpPr>
          <p:nvPr/>
        </p:nvCxnSpPr>
        <p:spPr>
          <a:xfrm>
            <a:off x="4152665" y="1877136"/>
            <a:ext cx="570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CE51D4-B4DC-0942-2431-75305584A591}"/>
              </a:ext>
            </a:extLst>
          </p:cNvPr>
          <p:cNvCxnSpPr>
            <a:cxnSpLocks/>
          </p:cNvCxnSpPr>
          <p:nvPr/>
        </p:nvCxnSpPr>
        <p:spPr>
          <a:xfrm>
            <a:off x="7595982" y="3313852"/>
            <a:ext cx="532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E31E15-E24F-A204-B883-996C679653C3}"/>
              </a:ext>
            </a:extLst>
          </p:cNvPr>
          <p:cNvCxnSpPr>
            <a:cxnSpLocks/>
          </p:cNvCxnSpPr>
          <p:nvPr/>
        </p:nvCxnSpPr>
        <p:spPr>
          <a:xfrm>
            <a:off x="7595982" y="5802128"/>
            <a:ext cx="532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434192A-1341-AD05-ECA6-0B92954E29B7}"/>
              </a:ext>
            </a:extLst>
          </p:cNvPr>
          <p:cNvCxnSpPr>
            <a:cxnSpLocks/>
          </p:cNvCxnSpPr>
          <p:nvPr/>
        </p:nvCxnSpPr>
        <p:spPr>
          <a:xfrm>
            <a:off x="8128922" y="1529156"/>
            <a:ext cx="409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E2B5BB8-FAEE-608C-56C8-352DCF4471C2}"/>
              </a:ext>
            </a:extLst>
          </p:cNvPr>
          <p:cNvCxnSpPr>
            <a:cxnSpLocks/>
          </p:cNvCxnSpPr>
          <p:nvPr/>
        </p:nvCxnSpPr>
        <p:spPr>
          <a:xfrm>
            <a:off x="490451" y="5144502"/>
            <a:ext cx="219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0798C1-501F-F8FF-EDA6-2A157D9997C0}"/>
              </a:ext>
            </a:extLst>
          </p:cNvPr>
          <p:cNvCxnSpPr>
            <a:cxnSpLocks/>
          </p:cNvCxnSpPr>
          <p:nvPr/>
        </p:nvCxnSpPr>
        <p:spPr>
          <a:xfrm>
            <a:off x="490450" y="2919770"/>
            <a:ext cx="219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CDEC56-7F8F-3BB3-09FC-2FDACD7FBA84}"/>
              </a:ext>
            </a:extLst>
          </p:cNvPr>
          <p:cNvCxnSpPr>
            <a:cxnSpLocks/>
          </p:cNvCxnSpPr>
          <p:nvPr/>
        </p:nvCxnSpPr>
        <p:spPr>
          <a:xfrm>
            <a:off x="490450" y="2926388"/>
            <a:ext cx="0" cy="2218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61DECAB-8088-8DC8-F085-A0845ABBA890}"/>
              </a:ext>
            </a:extLst>
          </p:cNvPr>
          <p:cNvCxnSpPr>
            <a:cxnSpLocks/>
          </p:cNvCxnSpPr>
          <p:nvPr/>
        </p:nvCxnSpPr>
        <p:spPr>
          <a:xfrm>
            <a:off x="490449" y="2377979"/>
            <a:ext cx="219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DB80E7D-F1D8-C2E4-A0B9-73B07027230F}"/>
              </a:ext>
            </a:extLst>
          </p:cNvPr>
          <p:cNvCxnSpPr>
            <a:cxnSpLocks/>
          </p:cNvCxnSpPr>
          <p:nvPr/>
        </p:nvCxnSpPr>
        <p:spPr>
          <a:xfrm>
            <a:off x="490449" y="1267152"/>
            <a:ext cx="219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F8F974-32B5-9D28-4C7D-32A8D97139D5}"/>
              </a:ext>
            </a:extLst>
          </p:cNvPr>
          <p:cNvCxnSpPr>
            <a:cxnSpLocks/>
          </p:cNvCxnSpPr>
          <p:nvPr/>
        </p:nvCxnSpPr>
        <p:spPr>
          <a:xfrm>
            <a:off x="490449" y="1268922"/>
            <a:ext cx="0" cy="1109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EDBB93A-18C4-4C7D-35CF-2EA04CB2D0B6}"/>
              </a:ext>
            </a:extLst>
          </p:cNvPr>
          <p:cNvSpPr txBox="1"/>
          <p:nvPr/>
        </p:nvSpPr>
        <p:spPr>
          <a:xfrm>
            <a:off x="5466051" y="336971"/>
            <a:ext cx="125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Normalized</a:t>
            </a:r>
          </a:p>
        </p:txBody>
      </p:sp>
    </p:spTree>
    <p:extLst>
      <p:ext uri="{BB962C8B-B14F-4D97-AF65-F5344CB8AC3E}">
        <p14:creationId xmlns:p14="http://schemas.microsoft.com/office/powerpoint/2010/main" val="198113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CEDBB93A-18C4-4C7D-35CF-2EA04CB2D0B6}"/>
              </a:ext>
            </a:extLst>
          </p:cNvPr>
          <p:cNvSpPr txBox="1"/>
          <p:nvPr/>
        </p:nvSpPr>
        <p:spPr>
          <a:xfrm>
            <a:off x="4667985" y="503226"/>
            <a:ext cx="227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De-normalized Indices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CE92A-59BA-06DD-B4BA-B1EF6DDAB796}"/>
              </a:ext>
            </a:extLst>
          </p:cNvPr>
          <p:cNvSpPr txBox="1"/>
          <p:nvPr/>
        </p:nvSpPr>
        <p:spPr>
          <a:xfrm>
            <a:off x="6039617" y="1916874"/>
            <a:ext cx="1799518" cy="418576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Task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task_id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task_name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start_date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completion_date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due_date</a:t>
            </a:r>
            <a:br>
              <a:rPr lang="en-US" sz="1400" dirty="0"/>
            </a:br>
            <a:r>
              <a:rPr lang="en-US" sz="1400" dirty="0"/>
              <a:t>- priority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project_id</a:t>
            </a:r>
            <a:endParaRPr lang="en-US" sz="1400" dirty="0"/>
          </a:p>
          <a:p>
            <a:r>
              <a:rPr lang="en-US" sz="1400" dirty="0"/>
              <a:t>- project</a:t>
            </a:r>
            <a:br>
              <a:rPr lang="en-US" sz="1400" dirty="0"/>
            </a:br>
            <a:r>
              <a:rPr lang="en-US" sz="1400" dirty="0"/>
              <a:t>   - </a:t>
            </a:r>
            <a:r>
              <a:rPr lang="en-US" sz="1400" dirty="0" err="1"/>
              <a:t>project_name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epic_id</a:t>
            </a:r>
            <a:br>
              <a:rPr lang="en-US" sz="1400" dirty="0"/>
            </a:br>
            <a:r>
              <a:rPr lang="en-US" sz="1400" dirty="0"/>
              <a:t>- epic</a:t>
            </a:r>
            <a:br>
              <a:rPr lang="en-US" sz="1400" dirty="0"/>
            </a:br>
            <a:r>
              <a:rPr lang="en-US" sz="1400" dirty="0"/>
              <a:t>   - </a:t>
            </a:r>
            <a:r>
              <a:rPr lang="en-US" sz="1400" dirty="0" err="1"/>
              <a:t>epic_name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story_id</a:t>
            </a:r>
            <a:br>
              <a:rPr lang="en-US" sz="1400" dirty="0"/>
            </a:br>
            <a:r>
              <a:rPr lang="en-US" sz="1400" dirty="0"/>
              <a:t>- story</a:t>
            </a:r>
            <a:br>
              <a:rPr lang="en-US" sz="1400" dirty="0"/>
            </a:br>
            <a:r>
              <a:rPr lang="en-US" sz="1400" dirty="0"/>
              <a:t>   - </a:t>
            </a:r>
            <a:r>
              <a:rPr lang="en-US" sz="1400" dirty="0" err="1"/>
              <a:t>story_name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user_id</a:t>
            </a:r>
            <a:br>
              <a:rPr lang="en-US" sz="1400" dirty="0"/>
            </a:br>
            <a:r>
              <a:rPr lang="en-US" sz="1400" dirty="0"/>
              <a:t>- user</a:t>
            </a:r>
            <a:br>
              <a:rPr lang="en-US" sz="1400" dirty="0"/>
            </a:br>
            <a:r>
              <a:rPr lang="en-US" sz="1400" dirty="0"/>
              <a:t>   - </a:t>
            </a:r>
            <a:r>
              <a:rPr lang="en-US" sz="1400" dirty="0" err="1"/>
              <a:t>user_name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8F70F-8A0B-20B2-CCDD-E94E3CE9C63A}"/>
              </a:ext>
            </a:extLst>
          </p:cNvPr>
          <p:cNvSpPr txBox="1"/>
          <p:nvPr/>
        </p:nvSpPr>
        <p:spPr>
          <a:xfrm>
            <a:off x="8388472" y="1916874"/>
            <a:ext cx="1799518" cy="375487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Time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time_id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work_done</a:t>
            </a:r>
            <a:br>
              <a:rPr lang="en-US" sz="1400" dirty="0"/>
            </a:br>
            <a:r>
              <a:rPr lang="en-US" sz="1400" dirty="0"/>
              <a:t>- hours</a:t>
            </a:r>
            <a:br>
              <a:rPr lang="en-US" sz="1400" dirty="0"/>
            </a:br>
            <a:r>
              <a:rPr lang="en-US" sz="1400" dirty="0"/>
              <a:t>- date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project_id</a:t>
            </a:r>
            <a:endParaRPr lang="en-US" sz="1400" dirty="0"/>
          </a:p>
          <a:p>
            <a:r>
              <a:rPr lang="en-US" sz="1400" dirty="0"/>
              <a:t>- project</a:t>
            </a:r>
            <a:br>
              <a:rPr lang="en-US" sz="1400" dirty="0"/>
            </a:br>
            <a:r>
              <a:rPr lang="en-US" sz="1400" dirty="0"/>
              <a:t>   - </a:t>
            </a:r>
            <a:r>
              <a:rPr lang="en-US" sz="1400" dirty="0" err="1"/>
              <a:t>project_name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epic_id</a:t>
            </a:r>
            <a:br>
              <a:rPr lang="en-US" sz="1400" dirty="0"/>
            </a:br>
            <a:r>
              <a:rPr lang="en-US" sz="1400" dirty="0"/>
              <a:t>- epic</a:t>
            </a:r>
            <a:br>
              <a:rPr lang="en-US" sz="1400" dirty="0"/>
            </a:br>
            <a:r>
              <a:rPr lang="en-US" sz="1400" dirty="0"/>
              <a:t>   - </a:t>
            </a:r>
            <a:r>
              <a:rPr lang="en-US" sz="1400" dirty="0" err="1"/>
              <a:t>epic_name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story_id</a:t>
            </a:r>
            <a:br>
              <a:rPr lang="en-US" sz="1400" dirty="0"/>
            </a:br>
            <a:r>
              <a:rPr lang="en-US" sz="1400" dirty="0"/>
              <a:t>- story</a:t>
            </a:r>
            <a:br>
              <a:rPr lang="en-US" sz="1400" dirty="0"/>
            </a:br>
            <a:r>
              <a:rPr lang="en-US" sz="1400" dirty="0"/>
              <a:t>   - </a:t>
            </a:r>
            <a:r>
              <a:rPr lang="en-US" sz="1400" dirty="0" err="1"/>
              <a:t>story_name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user_id</a:t>
            </a:r>
            <a:br>
              <a:rPr lang="en-US" sz="1400" dirty="0"/>
            </a:br>
            <a:r>
              <a:rPr lang="en-US" sz="1400" dirty="0"/>
              <a:t>- user</a:t>
            </a:r>
            <a:br>
              <a:rPr lang="en-US" sz="1400" dirty="0"/>
            </a:br>
            <a:r>
              <a:rPr lang="en-US" sz="1400" dirty="0"/>
              <a:t>   - </a:t>
            </a:r>
            <a:r>
              <a:rPr lang="en-US" sz="1400" dirty="0" err="1"/>
              <a:t>user_name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73C03-D560-7BB2-4C42-2AF5DDF78C31}"/>
              </a:ext>
            </a:extLst>
          </p:cNvPr>
          <p:cNvSpPr txBox="1"/>
          <p:nvPr/>
        </p:nvSpPr>
        <p:spPr>
          <a:xfrm>
            <a:off x="3690762" y="1916874"/>
            <a:ext cx="1799518" cy="28931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Story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story_id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story_name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start_date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completion_date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due_date</a:t>
            </a:r>
            <a:br>
              <a:rPr lang="en-US" sz="1400" dirty="0"/>
            </a:br>
            <a:r>
              <a:rPr lang="en-US" sz="1400" dirty="0"/>
              <a:t>- priority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project_id</a:t>
            </a:r>
            <a:endParaRPr lang="en-US" sz="1400" dirty="0"/>
          </a:p>
          <a:p>
            <a:r>
              <a:rPr lang="en-US" sz="1400" dirty="0"/>
              <a:t>- project</a:t>
            </a:r>
            <a:br>
              <a:rPr lang="en-US" sz="1400" dirty="0"/>
            </a:br>
            <a:r>
              <a:rPr lang="en-US" sz="1400" dirty="0"/>
              <a:t>   - </a:t>
            </a:r>
            <a:r>
              <a:rPr lang="en-US" sz="1400" dirty="0" err="1"/>
              <a:t>project_name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epic_id</a:t>
            </a:r>
            <a:br>
              <a:rPr lang="en-US" sz="1400" dirty="0"/>
            </a:br>
            <a:r>
              <a:rPr lang="en-US" sz="1400" dirty="0"/>
              <a:t>- epic</a:t>
            </a:r>
            <a:br>
              <a:rPr lang="en-US" sz="1400" dirty="0"/>
            </a:br>
            <a:r>
              <a:rPr lang="en-US" sz="1400" dirty="0"/>
              <a:t>   - </a:t>
            </a:r>
            <a:r>
              <a:rPr lang="en-US" sz="1400" dirty="0" err="1"/>
              <a:t>epic_name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5B008-DBB1-49C2-F595-472552B6ED95}"/>
              </a:ext>
            </a:extLst>
          </p:cNvPr>
          <p:cNvSpPr txBox="1"/>
          <p:nvPr/>
        </p:nvSpPr>
        <p:spPr>
          <a:xfrm>
            <a:off x="1341907" y="1916874"/>
            <a:ext cx="1799518" cy="203132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Epic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epic_id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epic_name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start_date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completion_date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due_date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project_id</a:t>
            </a:r>
            <a:endParaRPr lang="en-US" sz="1400" dirty="0"/>
          </a:p>
          <a:p>
            <a:r>
              <a:rPr lang="en-US" sz="1400" dirty="0"/>
              <a:t>- project</a:t>
            </a:r>
            <a:br>
              <a:rPr lang="en-US" sz="1400" dirty="0"/>
            </a:br>
            <a:r>
              <a:rPr lang="en-US" sz="1400" dirty="0"/>
              <a:t>   - </a:t>
            </a:r>
            <a:r>
              <a:rPr lang="en-US" sz="1400" dirty="0" err="1"/>
              <a:t>project_name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5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CEDBB93A-18C4-4C7D-35CF-2EA04CB2D0B6}"/>
              </a:ext>
            </a:extLst>
          </p:cNvPr>
          <p:cNvSpPr txBox="1"/>
          <p:nvPr/>
        </p:nvSpPr>
        <p:spPr>
          <a:xfrm>
            <a:off x="5466957" y="336970"/>
            <a:ext cx="11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One Index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CE92A-59BA-06DD-B4BA-B1EF6DDAB796}"/>
              </a:ext>
            </a:extLst>
          </p:cNvPr>
          <p:cNvSpPr txBox="1"/>
          <p:nvPr/>
        </p:nvSpPr>
        <p:spPr>
          <a:xfrm>
            <a:off x="5137097" y="706302"/>
            <a:ext cx="1799518" cy="569386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Content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content_type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project_id</a:t>
            </a:r>
            <a:endParaRPr lang="en-US" sz="1400" dirty="0"/>
          </a:p>
          <a:p>
            <a:r>
              <a:rPr lang="en-US" sz="1400" dirty="0"/>
              <a:t>- project</a:t>
            </a:r>
            <a:br>
              <a:rPr lang="en-US" sz="1400" dirty="0"/>
            </a:br>
            <a:r>
              <a:rPr lang="en-US" sz="1400" dirty="0"/>
              <a:t>   - </a:t>
            </a:r>
            <a:r>
              <a:rPr lang="en-US" sz="1400" dirty="0" err="1"/>
              <a:t>project_name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epic_id</a:t>
            </a:r>
            <a:br>
              <a:rPr lang="en-US" sz="1400" dirty="0"/>
            </a:br>
            <a:r>
              <a:rPr lang="en-US" sz="1400" dirty="0"/>
              <a:t>- epic</a:t>
            </a:r>
            <a:br>
              <a:rPr lang="en-US" sz="1400" dirty="0"/>
            </a:br>
            <a:r>
              <a:rPr lang="en-US" sz="1400" dirty="0"/>
              <a:t>   - </a:t>
            </a:r>
            <a:r>
              <a:rPr lang="en-US" sz="1400" dirty="0" err="1"/>
              <a:t>epic_name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story_id</a:t>
            </a:r>
            <a:br>
              <a:rPr lang="en-US" sz="1400" dirty="0"/>
            </a:br>
            <a:r>
              <a:rPr lang="en-US" sz="1400" dirty="0"/>
              <a:t>- story</a:t>
            </a:r>
            <a:br>
              <a:rPr lang="en-US" sz="1400" dirty="0"/>
            </a:br>
            <a:r>
              <a:rPr lang="en-US" sz="1400" dirty="0"/>
              <a:t>   - </a:t>
            </a:r>
            <a:r>
              <a:rPr lang="en-US" sz="1400" dirty="0" err="1"/>
              <a:t>story_name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task_id</a:t>
            </a:r>
            <a:br>
              <a:rPr lang="en-US" sz="1400" dirty="0"/>
            </a:br>
            <a:r>
              <a:rPr lang="en-US" sz="1400" dirty="0"/>
              <a:t>- task</a:t>
            </a:r>
            <a:br>
              <a:rPr lang="en-US" sz="1400" dirty="0"/>
            </a:br>
            <a:r>
              <a:rPr lang="en-US" sz="1400" dirty="0"/>
              <a:t>  - </a:t>
            </a:r>
            <a:r>
              <a:rPr lang="en-US" sz="1400" dirty="0" err="1"/>
              <a:t>task_name</a:t>
            </a:r>
            <a:br>
              <a:rPr lang="en-US" sz="1400" dirty="0"/>
            </a:br>
            <a:r>
              <a:rPr lang="en-US" sz="1400" dirty="0"/>
              <a:t>  - </a:t>
            </a:r>
            <a:r>
              <a:rPr lang="en-US" sz="1400" dirty="0" err="1"/>
              <a:t>start_date</a:t>
            </a:r>
            <a:br>
              <a:rPr lang="en-US" sz="1400" dirty="0"/>
            </a:br>
            <a:r>
              <a:rPr lang="en-US" sz="1400" dirty="0"/>
              <a:t>  - </a:t>
            </a:r>
            <a:r>
              <a:rPr lang="en-US" sz="1400" dirty="0" err="1"/>
              <a:t>completion_date</a:t>
            </a:r>
            <a:br>
              <a:rPr lang="en-US" sz="1400" dirty="0"/>
            </a:br>
            <a:r>
              <a:rPr lang="en-US" sz="1400" dirty="0"/>
              <a:t>  - </a:t>
            </a:r>
            <a:r>
              <a:rPr lang="en-US" sz="1400" dirty="0" err="1"/>
              <a:t>due_date</a:t>
            </a:r>
            <a:br>
              <a:rPr lang="en-US" sz="1400" dirty="0"/>
            </a:br>
            <a:r>
              <a:rPr lang="en-US" sz="1400" dirty="0"/>
              <a:t>  - priority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time_id</a:t>
            </a:r>
            <a:br>
              <a:rPr lang="en-US" sz="1400" dirty="0"/>
            </a:br>
            <a:r>
              <a:rPr lang="en-US" sz="1400" dirty="0"/>
              <a:t>- time</a:t>
            </a:r>
            <a:br>
              <a:rPr lang="en-US" sz="1400" dirty="0"/>
            </a:br>
            <a:r>
              <a:rPr lang="en-US" sz="1400" dirty="0"/>
              <a:t>  - </a:t>
            </a:r>
            <a:r>
              <a:rPr lang="en-US" sz="1400" dirty="0" err="1"/>
              <a:t>work_done</a:t>
            </a:r>
            <a:br>
              <a:rPr lang="en-US" sz="1400" dirty="0"/>
            </a:br>
            <a:r>
              <a:rPr lang="en-US" sz="1400" dirty="0"/>
              <a:t>  - date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user_id</a:t>
            </a:r>
            <a:br>
              <a:rPr lang="en-US" sz="1400" dirty="0"/>
            </a:br>
            <a:r>
              <a:rPr lang="en-US" sz="1400" dirty="0"/>
              <a:t>- user</a:t>
            </a:r>
            <a:br>
              <a:rPr lang="en-US" sz="1400" dirty="0"/>
            </a:br>
            <a:r>
              <a:rPr lang="en-US" sz="1400" dirty="0"/>
              <a:t>   - </a:t>
            </a:r>
            <a:r>
              <a:rPr lang="en-US" sz="1400" dirty="0" err="1"/>
              <a:t>user_name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904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496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Lai</dc:creator>
  <cp:lastModifiedBy>John Lai</cp:lastModifiedBy>
  <cp:revision>14</cp:revision>
  <dcterms:created xsi:type="dcterms:W3CDTF">2023-05-15T21:49:14Z</dcterms:created>
  <dcterms:modified xsi:type="dcterms:W3CDTF">2023-05-15T22:16:01Z</dcterms:modified>
</cp:coreProperties>
</file>