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3" r:id="rId4"/>
    <p:sldId id="294" r:id="rId5"/>
    <p:sldId id="296" r:id="rId6"/>
    <p:sldId id="298" r:id="rId7"/>
    <p:sldId id="297" r:id="rId8"/>
    <p:sldId id="299" r:id="rId9"/>
    <p:sldId id="300" r:id="rId10"/>
    <p:sldId id="295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CODING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682F8-2E7E-9A6D-49AD-EAFDEC248B2E}"/>
              </a:ext>
            </a:extLst>
          </p:cNvPr>
          <p:cNvSpPr txBox="1"/>
          <p:nvPr/>
        </p:nvSpPr>
        <p:spPr>
          <a:xfrm>
            <a:off x="924129" y="2994738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a collection of values.  Here are 2 ways to declare them: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BEC14-2C5C-A44A-DA22-1E58E7D150A5}"/>
              </a:ext>
            </a:extLst>
          </p:cNvPr>
          <p:cNvSpPr txBox="1"/>
          <p:nvPr/>
        </p:nvSpPr>
        <p:spPr>
          <a:xfrm>
            <a:off x="935477" y="3623793"/>
            <a:ext cx="10321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Array(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arr1[0]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34 to the console</a:t>
            </a: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arr2[2]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</a:t>
            </a:r>
            <a:r>
              <a:rPr lang="en-CA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9471-E2D0-DD24-2E6D-32CC98963B1F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r>
              <a:rPr lang="en-CA"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/file8.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30BF-9148-5672-A682-A6BB7CF006E1}"/>
              </a:ext>
            </a:extLst>
          </p:cNvPr>
          <p:cNvSpPr txBox="1"/>
          <p:nvPr/>
        </p:nvSpPr>
        <p:spPr>
          <a:xfrm>
            <a:off x="935477" y="2384042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another data type.  They are </a:t>
            </a:r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data type.</a:t>
            </a:r>
          </a:p>
        </p:txBody>
      </p:sp>
    </p:spTree>
    <p:extLst>
      <p:ext uri="{BB962C8B-B14F-4D97-AF65-F5344CB8AC3E}">
        <p14:creationId xmlns:p14="http://schemas.microsoft.com/office/powerpoint/2010/main" val="37508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 &amp;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7122A-EA4A-483E-D50F-6CB3D7DE5969}"/>
              </a:ext>
            </a:extLst>
          </p:cNvPr>
          <p:cNvSpPr txBox="1"/>
          <p:nvPr/>
        </p:nvSpPr>
        <p:spPr>
          <a:xfrm>
            <a:off x="964660" y="2212452"/>
            <a:ext cx="10321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become useful when combined with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DBAD-CC1E-650E-D317-8D572FB1BE47}"/>
              </a:ext>
            </a:extLst>
          </p:cNvPr>
          <p:cNvSpPr txBox="1"/>
          <p:nvPr/>
        </p:nvSpPr>
        <p:spPr>
          <a:xfrm>
            <a:off x="964660" y="320763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C3EC-85B8-0CB2-E904-0882249FA7EB}"/>
              </a:ext>
            </a:extLst>
          </p:cNvPr>
          <p:cNvSpPr txBox="1"/>
          <p:nvPr/>
        </p:nvSpPr>
        <p:spPr>
          <a:xfrm>
            <a:off x="5983132" y="320763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8363-CEEE-749B-86DC-43E2E502D6E3}"/>
              </a:ext>
            </a:extLst>
          </p:cNvPr>
          <p:cNvSpPr txBox="1"/>
          <p:nvPr/>
        </p:nvSpPr>
        <p:spPr>
          <a:xfrm>
            <a:off x="964660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9FA02-8D19-75CB-A58A-9EC13962B814}"/>
              </a:ext>
            </a:extLst>
          </p:cNvPr>
          <p:cNvSpPr txBox="1"/>
          <p:nvPr/>
        </p:nvSpPr>
        <p:spPr>
          <a:xfrm>
            <a:off x="5983132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5A846-97BB-9F39-1322-38E8BC8056A9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fundamentals/file9.js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fundamentals/file10.js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3463-4469-11F2-FA59-2AC3AB9213C7}"/>
              </a:ext>
            </a:extLst>
          </p:cNvPr>
          <p:cNvSpPr txBox="1"/>
          <p:nvPr/>
        </p:nvSpPr>
        <p:spPr>
          <a:xfrm>
            <a:off x="852900" y="2090175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give developers a way to re-use a set of code.  Here are two 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ED82-0A32-85A2-DCBD-FE57D3D363D9}"/>
              </a:ext>
            </a:extLst>
          </p:cNvPr>
          <p:cNvSpPr txBox="1"/>
          <p:nvPr/>
        </p:nvSpPr>
        <p:spPr>
          <a:xfrm>
            <a:off x="852900" y="3011432"/>
            <a:ext cx="3831076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console.log("Hello world!");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alert("it feels good to be alive");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console.log("Last words!");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EB55-76F2-D1C2-3D2E-BBD0028A144E}"/>
              </a:ext>
            </a:extLst>
          </p:cNvPr>
          <p:cNvSpPr txBox="1"/>
          <p:nvPr/>
        </p:nvSpPr>
        <p:spPr>
          <a:xfrm>
            <a:off x="5180086" y="3011432"/>
            <a:ext cx="5749047" cy="26314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principal,interest,years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var total = principal*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Math.pow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(1+interest,years);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return total;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110.25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(100,0.05,2)); 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729.60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(230,0.08,15));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47EA-A8BB-206E-11DE-03A89DFACE86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fundamentals/file11.js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CODING/PROGRAMMING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Write instructions for a microchip.  With high level coding languages like JavaScript, PHP, Python, C++, Ruby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the instructions are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readable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Microchips operate with a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code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(zeroes and ones).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Interpreters/compilers convert your human readable code to binary code.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downloading interpreter/compilers for JavaScript, PHP, Python.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Alternatively, you can find "online playgrounds" to test basic coding concepts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PRINT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most basic program all coders learn in any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fundamentals/file2.js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is basically what most backend coding does. Backend code works with a web server to print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109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CBBA-4E02-F594-004F-4AA9A40EAFDB}"/>
              </a:ext>
            </a:extLst>
          </p:cNvPr>
          <p:cNvSpPr txBox="1"/>
          <p:nvPr/>
        </p:nvSpPr>
        <p:spPr>
          <a:xfrm>
            <a:off x="935477" y="217177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six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data types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often store: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variable1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integer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32.342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float, decimal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variable3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"Hello World";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string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Boolean – true or false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variable5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null – means not set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variable can be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undefined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happens when it was never declared.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fundamentals/file3.js</a:t>
            </a:r>
          </a:p>
          <a:p>
            <a:endParaRPr lang="en-CA" sz="22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ARITHMATIC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99CAD-BB19-E05E-6F93-415C3334B2B3}"/>
              </a:ext>
            </a:extLst>
          </p:cNvPr>
          <p:cNvSpPr txBox="1"/>
          <p:nvPr/>
        </p:nvSpPr>
        <p:spPr>
          <a:xfrm>
            <a:off x="924129" y="2253058"/>
            <a:ext cx="1032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arithmetic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following operators:</a:t>
            </a:r>
          </a:p>
          <a:p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subtracting numbers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dividing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%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 modulus of two numbers (get the remainder)</a:t>
            </a: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fundamentals/file4.js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8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BOOLEAN &amp; 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statements will execute different sets of code based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conditions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23177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66709-9100-F419-6DC4-ACBCE68171F6}"/>
              </a:ext>
            </a:extLst>
          </p:cNvPr>
          <p:cNvSpPr txBox="1"/>
          <p:nvPr/>
        </p:nvSpPr>
        <p:spPr>
          <a:xfrm>
            <a:off x="5971048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RELATIONAL &amp; BOOLEAN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587D-924F-0A4B-45FB-27C80C0C17C1}"/>
              </a:ext>
            </a:extLst>
          </p:cNvPr>
          <p:cNvSpPr txBox="1"/>
          <p:nvPr/>
        </p:nvSpPr>
        <p:spPr>
          <a:xfrm>
            <a:off x="827345" y="2496007"/>
            <a:ext cx="4806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00B050"/>
                </a:solidFill>
              </a:rPr>
              <a:t>relational operators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==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equal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!= or &lt;&gt;</a:t>
            </a:r>
            <a:r>
              <a:rPr lang="en-CA" dirty="0">
                <a:sym typeface="Wingdings" panose="05000000000000000000" pitchFamily="2" charset="2"/>
              </a:rPr>
              <a:t>  not equal</a:t>
            </a:r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&gt;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greater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&gt;=</a:t>
            </a:r>
            <a:r>
              <a:rPr lang="en-CA" dirty="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CA" dirty="0">
                <a:sym typeface="Wingdings" panose="05000000000000000000" pitchFamily="2" charset="2"/>
              </a:rPr>
              <a:t>  less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&lt;=</a:t>
            </a:r>
            <a:r>
              <a:rPr lang="en-CA" dirty="0">
                <a:sym typeface="Wingdings" panose="05000000000000000000" pitchFamily="2" charset="2"/>
              </a:rPr>
              <a:t>  less than or equal to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5D9B8-28B9-D6D3-5B2D-90FCB99040F8}"/>
              </a:ext>
            </a:extLst>
          </p:cNvPr>
          <p:cNvSpPr txBox="1"/>
          <p:nvPr/>
        </p:nvSpPr>
        <p:spPr>
          <a:xfrm>
            <a:off x="6021899" y="2496007"/>
            <a:ext cx="480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7030A0"/>
                </a:solidFill>
              </a:rPr>
              <a:t>Boolean operators</a:t>
            </a:r>
            <a:r>
              <a:rPr lang="en-CA" dirty="0">
                <a:solidFill>
                  <a:srgbClr val="7030A0"/>
                </a:solidFill>
              </a:rPr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&amp;&amp;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and</a:t>
            </a:r>
          </a:p>
          <a:p>
            <a:r>
              <a:rPr lang="en-CA" dirty="0">
                <a:solidFill>
                  <a:srgbClr val="7030A0"/>
                </a:solidFill>
                <a:sym typeface="Wingdings" panose="05000000000000000000" pitchFamily="2" charset="2"/>
              </a:rPr>
              <a:t>||</a:t>
            </a:r>
            <a:r>
              <a:rPr lang="en-CA" dirty="0">
                <a:sym typeface="Wingdings" panose="05000000000000000000" pitchFamily="2" charset="2"/>
              </a:rPr>
              <a:t>  or</a:t>
            </a:r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!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5EFE0-12B6-A33C-8953-9246834F85C2}"/>
              </a:ext>
            </a:extLst>
          </p:cNvPr>
          <p:cNvSpPr txBox="1"/>
          <p:nvPr/>
        </p:nvSpPr>
        <p:spPr>
          <a:xfrm>
            <a:off x="827345" y="5015963"/>
            <a:ext cx="407993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4 &gt; 10;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12 == 12;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12 &lt;= 12;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659B-8B71-7C28-B156-06F870CFCDFF}"/>
              </a:ext>
            </a:extLst>
          </p:cNvPr>
          <p:cNvSpPr txBox="1"/>
          <p:nvPr/>
        </p:nvSpPr>
        <p:spPr>
          <a:xfrm>
            <a:off x="6096000" y="4214653"/>
            <a:ext cx="4998720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(4 &gt; 10) &amp;&amp; (12 == 12);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(4 &gt; 10) || (12 == 12);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!false;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myvar4 = !(4 &gt; 10)|| 12 == 12); // myvar4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8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263252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more interesting ways to use if statements: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84137" y="295125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9CB4-D6C5-7439-26C0-807ACBF20572}"/>
              </a:ext>
            </a:extLst>
          </p:cNvPr>
          <p:cNvSpPr txBox="1"/>
          <p:nvPr/>
        </p:nvSpPr>
        <p:spPr>
          <a:xfrm>
            <a:off x="1184136" y="419797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D65C-1F0E-9E02-DF5C-C9FC725650D9}"/>
              </a:ext>
            </a:extLst>
          </p:cNvPr>
          <p:cNvSpPr txBox="1"/>
          <p:nvPr/>
        </p:nvSpPr>
        <p:spPr>
          <a:xfrm>
            <a:off x="7403993" y="295148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alert("Default condition");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FC2E3-15D1-D43F-0491-450C035AFFF6}"/>
              </a:ext>
            </a:extLst>
          </p:cNvPr>
          <p:cNvSpPr txBox="1"/>
          <p:nvPr/>
        </p:nvSpPr>
        <p:spPr>
          <a:xfrm>
            <a:off x="4294064" y="295148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587DB-DB1D-94FC-E5C6-EFD5EEE71D57}"/>
              </a:ext>
            </a:extLst>
          </p:cNvPr>
          <p:cNvSpPr txBox="1"/>
          <p:nvPr/>
        </p:nvSpPr>
        <p:spPr>
          <a:xfrm>
            <a:off x="4246448" y="5615899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fundamentals/file5.js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fundamentals/file6.js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A53F-3FE1-6AA3-7EF2-FD3DBBB6CBE3}"/>
              </a:ext>
            </a:extLst>
          </p:cNvPr>
          <p:cNvSpPr txBox="1"/>
          <p:nvPr/>
        </p:nvSpPr>
        <p:spPr>
          <a:xfrm>
            <a:off x="964660" y="2212452"/>
            <a:ext cx="10321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 give developers a way to repeat a sets of code.  The two popular loops are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384E-5C2A-612F-83FF-9193AF0FDCF0}"/>
              </a:ext>
            </a:extLst>
          </p:cNvPr>
          <p:cNvSpPr txBox="1"/>
          <p:nvPr/>
        </p:nvSpPr>
        <p:spPr>
          <a:xfrm>
            <a:off x="964660" y="368515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3375-9284-8E4D-1450-9F90303E5A6F}"/>
              </a:ext>
            </a:extLst>
          </p:cNvPr>
          <p:cNvSpPr txBox="1"/>
          <p:nvPr/>
        </p:nvSpPr>
        <p:spPr>
          <a:xfrm>
            <a:off x="5983132" y="368515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D6CC-72A8-8202-EF63-4E9770E82EA6}"/>
              </a:ext>
            </a:extLst>
          </p:cNvPr>
          <p:cNvSpPr txBox="1"/>
          <p:nvPr/>
        </p:nvSpPr>
        <p:spPr>
          <a:xfrm>
            <a:off x="964660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7F1D9-67D5-BD56-726A-E8D12BFF4826}"/>
              </a:ext>
            </a:extLst>
          </p:cNvPr>
          <p:cNvSpPr txBox="1"/>
          <p:nvPr/>
        </p:nvSpPr>
        <p:spPr>
          <a:xfrm>
            <a:off x="5983132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D12C5-97E4-80E2-30D0-7CBF66E172FB}"/>
              </a:ext>
            </a:extLst>
          </p:cNvPr>
          <p:cNvSpPr txBox="1"/>
          <p:nvPr/>
        </p:nvSpPr>
        <p:spPr>
          <a:xfrm>
            <a:off x="5983132" y="5790844"/>
            <a:ext cx="36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fundamentals/file7.js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1112</Words>
  <Application>Microsoft Office PowerPoint</Application>
  <PresentationFormat>Widescreen</PresentationFormat>
  <Paragraphs>178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CODING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233</cp:revision>
  <dcterms:created xsi:type="dcterms:W3CDTF">2019-09-29T03:39:00Z</dcterms:created>
  <dcterms:modified xsi:type="dcterms:W3CDTF">2023-06-21T22:10:58Z</dcterms:modified>
</cp:coreProperties>
</file>