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77" r:id="rId4"/>
    <p:sldId id="278" r:id="rId5"/>
    <p:sldId id="279" r:id="rId6"/>
    <p:sldId id="280" r:id="rId7"/>
    <p:sldId id="281" r:id="rId8"/>
    <p:sldId id="282" r:id="rId9"/>
    <p:sldId id="289" r:id="rId10"/>
    <p:sldId id="284" r:id="rId11"/>
    <p:sldId id="285" r:id="rId12"/>
    <p:sldId id="286" r:id="rId13"/>
    <p:sldId id="288"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89A84-B49D-4BBC-B2F1-D40A0CCB7390}" type="datetimeFigureOut">
              <a:rPr lang="en-CA" smtClean="0"/>
              <a:t>2023-06-28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8CEA4-E0DA-4FC9-99DD-A233B7A97D42}" type="slidenum">
              <a:rPr lang="en-CA" smtClean="0"/>
              <a:t>‹#›</a:t>
            </a:fld>
            <a:endParaRPr lang="en-CA"/>
          </a:p>
        </p:txBody>
      </p:sp>
    </p:spTree>
    <p:extLst>
      <p:ext uri="{BB962C8B-B14F-4D97-AF65-F5344CB8AC3E}">
        <p14:creationId xmlns:p14="http://schemas.microsoft.com/office/powerpoint/2010/main" val="26909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638CEA4-E0DA-4FC9-99DD-A233B7A97D42}" type="slidenum">
              <a:rPr lang="en-CA" smtClean="0"/>
              <a:t>1</a:t>
            </a:fld>
            <a:endParaRPr lang="en-CA"/>
          </a:p>
        </p:txBody>
      </p:sp>
    </p:spTree>
    <p:extLst>
      <p:ext uri="{BB962C8B-B14F-4D97-AF65-F5344CB8AC3E}">
        <p14:creationId xmlns:p14="http://schemas.microsoft.com/office/powerpoint/2010/main" val="197201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638CEA4-E0DA-4FC9-99DD-A233B7A97D42}" type="slidenum">
              <a:rPr lang="en-CA" smtClean="0"/>
              <a:t>13</a:t>
            </a:fld>
            <a:endParaRPr lang="en-CA"/>
          </a:p>
        </p:txBody>
      </p:sp>
    </p:spTree>
    <p:extLst>
      <p:ext uri="{BB962C8B-B14F-4D97-AF65-F5344CB8AC3E}">
        <p14:creationId xmlns:p14="http://schemas.microsoft.com/office/powerpoint/2010/main" val="1943166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45CB60-FB0A-403A-91FD-DF5748EDA5EB}"/>
              </a:ext>
            </a:extLst>
          </p:cNvPr>
          <p:cNvSpPr/>
          <p:nvPr userDrawn="1"/>
        </p:nvSpPr>
        <p:spPr>
          <a:xfrm rot="21218795">
            <a:off x="-672991" y="-975245"/>
            <a:ext cx="13389780" cy="714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84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CE31-AD62-469C-9110-8E96C9C7F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B4DFF72-6DAF-4C56-A13D-0A4DF93FA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CB1695-0AF0-4DA9-93B3-20B718170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34F32-096E-4FDF-A808-EDD943159A1B}"/>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6" name="Footer Placeholder 5">
            <a:extLst>
              <a:ext uri="{FF2B5EF4-FFF2-40B4-BE49-F238E27FC236}">
                <a16:creationId xmlns:a16="http://schemas.microsoft.com/office/drawing/2014/main" id="{4F48A16B-D53F-4565-979F-893BC7267A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146028-FFDA-4282-B84F-C098B663B767}"/>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4254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896A-1B1F-4FC9-AC87-866606450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A42102-65D5-4D55-999D-19DE93C9E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A75529-7DEA-49F9-B94B-28CE00CC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8B16B-9289-4577-8B9B-AB045E366AA0}"/>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6" name="Footer Placeholder 5">
            <a:extLst>
              <a:ext uri="{FF2B5EF4-FFF2-40B4-BE49-F238E27FC236}">
                <a16:creationId xmlns:a16="http://schemas.microsoft.com/office/drawing/2014/main" id="{CDA2604F-E31D-42CF-B27C-85ED941B54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4E62E4-22BA-4915-824E-FADC9204B87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1624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093E-5EC4-40CB-BA5C-36998F3D8E5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495A1C-43F5-4197-B17E-28D22039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710F8F-3FA6-439E-BA84-031FA89CA31A}"/>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CD516F9D-C622-45C8-AFD1-07C28F58AC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816A4C-033D-40E4-BE05-2E61CA5EBA11}"/>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721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E550A-2E3B-4C21-B75E-8E3173D9D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753A88-42A2-4DE8-8ADE-942372C7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D04D4C-EFBE-4BE4-94D8-C404BE628A6F}"/>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C6B43A2E-A4CE-4976-AA36-192DFD8087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182309-A205-41CC-96A0-551260753B7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438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EF54D5-0817-4EBA-9668-66DE4BDB6313}"/>
              </a:ext>
            </a:extLst>
          </p:cNvPr>
          <p:cNvSpPr/>
          <p:nvPr userDrawn="1"/>
        </p:nvSpPr>
        <p:spPr>
          <a:xfrm>
            <a:off x="0" y="0"/>
            <a:ext cx="12192000" cy="66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40050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C15C-61FD-441A-8048-BFE9225C0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AAF218-2CD2-451F-9D68-89FE1FC58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F2750F-5DCB-4EB6-ADFD-BDA21A1E6396}"/>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16C805AC-4B6C-46E6-B24F-32C26FAFC3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BE1B9F-E3B9-4C59-9642-A7041066C71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7442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AA9F-6379-4102-916C-B4E5EB634C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37894-740D-4D4A-9783-B795E7000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B399EA-AE51-4652-B5B7-62C76905302E}"/>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ED3237AF-F548-45E0-93F4-8C006D37EF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192F24-4376-4ED2-A821-789BEE92FC0C}"/>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55216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828-624F-4C21-8AFE-B83180957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686A4D-28C5-4AA1-8B67-C60471789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18A29-FB06-4CD7-ABEA-9EC6A78A7E86}"/>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CCCB6910-D7BF-425B-91E4-0FD2742DA2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CF456A-965A-45FA-8AAA-B6EFA0F4DC8B}"/>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85229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A60F-DAC5-4226-A9C8-22FE76A750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AF0CDA-3738-44F4-AB87-C27F7B747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68A636-62D6-44DF-9A3D-AB5948E20D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31C0D6-B7A3-4032-B25F-C12BE1129EF4}"/>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6" name="Footer Placeholder 5">
            <a:extLst>
              <a:ext uri="{FF2B5EF4-FFF2-40B4-BE49-F238E27FC236}">
                <a16:creationId xmlns:a16="http://schemas.microsoft.com/office/drawing/2014/main" id="{E9820612-68C2-4640-B527-18E64251E7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20E6BC-09D2-4EBE-82F5-9EAE97FA734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26847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79B-8737-4E19-9EB5-F90B794CF11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629F9E-823B-4648-A988-20CC11FA3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DBD13-C49D-4495-96FD-86671E955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2AEA6F-18D8-4A54-B28A-90C7EE23E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0B04D-CE82-4402-ABDD-755BEFC95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B1E4652-56A4-406F-8422-594BC2F06BD2}"/>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8" name="Footer Placeholder 7">
            <a:extLst>
              <a:ext uri="{FF2B5EF4-FFF2-40B4-BE49-F238E27FC236}">
                <a16:creationId xmlns:a16="http://schemas.microsoft.com/office/drawing/2014/main" id="{CA7EDF03-EF43-4B7E-8496-794286FD15A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A0EAAD3-B806-4834-A559-A1FD487C5F43}"/>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6147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218E-375E-4860-80F6-FB1EFFCB4F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A8AD27-3442-4851-8DB1-1E24DCBB05B9}"/>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4" name="Footer Placeholder 3">
            <a:extLst>
              <a:ext uri="{FF2B5EF4-FFF2-40B4-BE49-F238E27FC236}">
                <a16:creationId xmlns:a16="http://schemas.microsoft.com/office/drawing/2014/main" id="{B1526788-30AE-442F-9CC3-853BE6D8C5B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DB509D2-12CD-49A1-BB1F-8301BF8316C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00098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FF0DD-8847-4429-B8BA-5705CF6C21E9}"/>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3" name="Footer Placeholder 2">
            <a:extLst>
              <a:ext uri="{FF2B5EF4-FFF2-40B4-BE49-F238E27FC236}">
                <a16:creationId xmlns:a16="http://schemas.microsoft.com/office/drawing/2014/main" id="{29D8266E-DB6F-4B90-97CB-73B9332FE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C9E981-125D-4123-AE57-0A84A453315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14970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70951-8767-4618-94EA-79A1CF59C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B6F6EBC-85E6-41C6-A216-0D911922A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0BFDF9-FA59-4ABD-870F-E950B0798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5C07283A-3F3F-4025-9537-9624E5D97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B83D0E6-0F98-450A-B197-D38BAFBA0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AFECF-B6B9-4F23-AE95-646D0E5E9046}" type="slidenum">
              <a:rPr lang="en-CA" smtClean="0"/>
              <a:t>‹#›</a:t>
            </a:fld>
            <a:endParaRPr lang="en-CA"/>
          </a:p>
        </p:txBody>
      </p:sp>
    </p:spTree>
    <p:extLst>
      <p:ext uri="{BB962C8B-B14F-4D97-AF65-F5344CB8AC3E}">
        <p14:creationId xmlns:p14="http://schemas.microsoft.com/office/powerpoint/2010/main" val="17727638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013-BF0E-4F65-B9BE-D3CC43AEC23E}"/>
              </a:ext>
            </a:extLst>
          </p:cNvPr>
          <p:cNvSpPr>
            <a:spLocks noGrp="1"/>
          </p:cNvSpPr>
          <p:nvPr>
            <p:ph type="ctrTitle"/>
          </p:nvPr>
        </p:nvSpPr>
        <p:spPr/>
        <p:txBody>
          <a:bodyPr>
            <a:normAutofit/>
          </a:bodyPr>
          <a:lstStyle/>
          <a:p>
            <a:r>
              <a:rPr lang="en-CA" sz="5000">
                <a:solidFill>
                  <a:schemeClr val="bg1"/>
                </a:solidFill>
                <a:latin typeface="Proxima Nova Bl" panose="02000506030000020004" pitchFamily="50" charset="0"/>
              </a:rPr>
              <a:t>CASCADING </a:t>
            </a:r>
            <a:r>
              <a:rPr lang="en-CA" sz="5000">
                <a:solidFill>
                  <a:srgbClr val="FF0000"/>
                </a:solidFill>
                <a:latin typeface="Proxima Nova Bl" panose="02000506030000020004" pitchFamily="50" charset="0"/>
              </a:rPr>
              <a:t>STYLE SHEETS</a:t>
            </a:r>
          </a:p>
        </p:txBody>
      </p:sp>
      <p:sp>
        <p:nvSpPr>
          <p:cNvPr id="3" name="Subtitle 2">
            <a:extLst>
              <a:ext uri="{FF2B5EF4-FFF2-40B4-BE49-F238E27FC236}">
                <a16:creationId xmlns:a16="http://schemas.microsoft.com/office/drawing/2014/main" id="{4D42338D-F093-4C67-A71E-4BAB4A3B99E7}"/>
              </a:ext>
            </a:extLst>
          </p:cNvPr>
          <p:cNvSpPr>
            <a:spLocks noGrp="1"/>
          </p:cNvSpPr>
          <p:nvPr>
            <p:ph type="subTitle" idx="1"/>
          </p:nvPr>
        </p:nvSpPr>
        <p:spPr/>
        <p:txBody>
          <a:bodyPr>
            <a:normAutofit/>
          </a:bodyPr>
          <a:lstStyle/>
          <a:p>
            <a:r>
              <a:rPr lang="en-CA" sz="1600">
                <a:solidFill>
                  <a:schemeClr val="bg1">
                    <a:lumMod val="65000"/>
                  </a:schemeClr>
                </a:solidFill>
                <a:latin typeface="Museo Slab 100" panose="02000000000000000000" pitchFamily="50" charset="0"/>
              </a:rPr>
              <a:t>Introduction to CSS</a:t>
            </a:r>
          </a:p>
        </p:txBody>
      </p:sp>
      <p:sp>
        <p:nvSpPr>
          <p:cNvPr id="4" name="Rectangle 3">
            <a:extLst>
              <a:ext uri="{FF2B5EF4-FFF2-40B4-BE49-F238E27FC236}">
                <a16:creationId xmlns:a16="http://schemas.microsoft.com/office/drawing/2014/main" id="{843D8E8B-0DDD-4761-A485-3113DCAA3C7E}"/>
              </a:ext>
            </a:extLst>
          </p:cNvPr>
          <p:cNvSpPr/>
          <p:nvPr/>
        </p:nvSpPr>
        <p:spPr>
          <a:xfrm>
            <a:off x="5696527" y="4202546"/>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ight Triangle 4">
            <a:extLst>
              <a:ext uri="{FF2B5EF4-FFF2-40B4-BE49-F238E27FC236}">
                <a16:creationId xmlns:a16="http://schemas.microsoft.com/office/drawing/2014/main" id="{81409929-C13E-4095-BE4F-BED0C67774BE}"/>
              </a:ext>
            </a:extLst>
          </p:cNvPr>
          <p:cNvSpPr/>
          <p:nvPr/>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1D096120-4856-4DC1-8986-05E70AF3E9D2}"/>
              </a:ext>
            </a:extLst>
          </p:cNvPr>
          <p:cNvPicPr>
            <a:picLocks noChangeAspect="1"/>
          </p:cNvPicPr>
          <p:nvPr/>
        </p:nvPicPr>
        <p:blipFill>
          <a:blip r:embed="rId4"/>
          <a:stretch>
            <a:fillRect/>
          </a:stretch>
        </p:blipFill>
        <p:spPr>
          <a:xfrm>
            <a:off x="75416" y="181146"/>
            <a:ext cx="1271611" cy="742679"/>
          </a:xfrm>
          <a:prstGeom prst="rect">
            <a:avLst/>
          </a:prstGeom>
        </p:spPr>
      </p:pic>
      <p:sp>
        <p:nvSpPr>
          <p:cNvPr id="7" name="Subtitle 2">
            <a:extLst>
              <a:ext uri="{FF2B5EF4-FFF2-40B4-BE49-F238E27FC236}">
                <a16:creationId xmlns:a16="http://schemas.microsoft.com/office/drawing/2014/main" id="{1C869EE8-5BBE-4A3E-8307-7455F1E32DE4}"/>
              </a:ext>
            </a:extLst>
          </p:cNvPr>
          <p:cNvSpPr txBox="1">
            <a:spLocks/>
          </p:cNvSpPr>
          <p:nvPr/>
        </p:nvSpPr>
        <p:spPr>
          <a:xfrm>
            <a:off x="1523999" y="6267652"/>
            <a:ext cx="9144000" cy="775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200">
                <a:solidFill>
                  <a:schemeClr val="bg1">
                    <a:lumMod val="65000"/>
                  </a:schemeClr>
                </a:solidFill>
                <a:latin typeface="Museo Slab 100" panose="02000000000000000000" pitchFamily="50" charset="0"/>
              </a:rPr>
              <a:t>https://academy.evermight.com</a:t>
            </a:r>
          </a:p>
        </p:txBody>
      </p:sp>
    </p:spTree>
    <p:extLst>
      <p:ext uri="{BB962C8B-B14F-4D97-AF65-F5344CB8AC3E}">
        <p14:creationId xmlns:p14="http://schemas.microsoft.com/office/powerpoint/2010/main" val="6825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JOINING SELECTORS</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You can also style HTML tags by joining several selectors.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671752" cy="3647152"/>
          </a:xfrm>
          <a:prstGeom prst="rect">
            <a:avLst/>
          </a:prstGeom>
          <a:solidFill>
            <a:schemeClr val="bg2"/>
          </a:solidFill>
        </p:spPr>
        <p:txBody>
          <a:bodyPr wrap="square" rtlCol="0">
            <a:spAutoFit/>
          </a:bodyPr>
          <a:lstStyle/>
          <a:p>
            <a:r>
              <a:rPr lang="en-US" sz="1100"/>
              <a:t>&lt;!DOCTYPE html&gt;</a:t>
            </a:r>
          </a:p>
          <a:p>
            <a:r>
              <a:rPr lang="en-US" sz="1100"/>
              <a:t>&lt;html&gt;</a:t>
            </a:r>
          </a:p>
          <a:p>
            <a:r>
              <a:rPr lang="en-US" sz="1100"/>
              <a:t>  &lt;head&gt;</a:t>
            </a:r>
          </a:p>
          <a:p>
            <a:r>
              <a:rPr lang="en-US" sz="1100"/>
              <a:t>    &lt;link href="my-style.css" rel="stylesheet" /&gt;</a:t>
            </a:r>
          </a:p>
          <a:p>
            <a:r>
              <a:rPr lang="en-US" sz="1100"/>
              <a:t>  &lt;/head&gt;</a:t>
            </a:r>
          </a:p>
          <a:p>
            <a:r>
              <a:rPr lang="en-US" sz="1100"/>
              <a:t>  &lt;body&gt;</a:t>
            </a:r>
          </a:p>
          <a:p>
            <a:r>
              <a:rPr lang="en-US" sz="1100"/>
              <a:t>    &lt;h1&gt;Hello World&lt;/h1&gt;</a:t>
            </a:r>
          </a:p>
          <a:p>
            <a:r>
              <a:rPr lang="en-US" sz="1100"/>
              <a:t>    &lt;p&gt;Take these with you on vacation:&lt;/p&gt;</a:t>
            </a:r>
          </a:p>
          <a:p>
            <a:r>
              <a:rPr lang="en-US" sz="1100"/>
              <a:t>    &lt;ul id="belongings"&gt;</a:t>
            </a:r>
          </a:p>
          <a:p>
            <a:r>
              <a:rPr lang="en-US" sz="1100"/>
              <a:t>      &lt;li class="high-priority" data-note="Expires 2020-01-01"&gt;Passport&lt;/li&gt;</a:t>
            </a:r>
          </a:p>
          <a:p>
            <a:r>
              <a:rPr lang="en-US" sz="1100"/>
              <a:t>      &lt;li class="high-priority"&gt;Cash&lt;/li&gt;</a:t>
            </a:r>
          </a:p>
          <a:p>
            <a:r>
              <a:rPr lang="en-US" sz="1100"/>
              <a:t>      &lt;li&gt;Clothes&lt;/li&gt;</a:t>
            </a:r>
          </a:p>
          <a:p>
            <a:r>
              <a:rPr lang="en-US" sz="1100"/>
              <a:t>    &lt;/ul&gt;</a:t>
            </a:r>
          </a:p>
          <a:p>
            <a:r>
              <a:rPr lang="en-US" sz="1100"/>
              <a:t>    &lt;p&gt;Remember to:&lt;/p&gt;</a:t>
            </a:r>
          </a:p>
          <a:p>
            <a:r>
              <a:rPr lang="en-US" sz="1100"/>
              <a:t>    &lt;ol id="remember-to"&gt;</a:t>
            </a:r>
          </a:p>
          <a:p>
            <a:r>
              <a:rPr lang="en-US" sz="1100"/>
              <a:t>      &lt;li&gt;Notify family of departure.&lt;/li&gt;</a:t>
            </a:r>
          </a:p>
          <a:p>
            <a:r>
              <a:rPr lang="en-US" sz="1100"/>
              <a:t>      &lt;li&gt;Lock the house door.&lt;/li&gt;</a:t>
            </a:r>
          </a:p>
          <a:p>
            <a:r>
              <a:rPr lang="en-US" sz="1100"/>
              <a:t>      &lt;li&gt;Call taxi.&lt;/li&gt;</a:t>
            </a:r>
          </a:p>
          <a:p>
            <a:r>
              <a:rPr lang="en-US" sz="1100"/>
              <a:t>    &lt;/ol&gt;</a:t>
            </a:r>
          </a:p>
          <a:p>
            <a:r>
              <a:rPr lang="en-US" sz="1100"/>
              <a:t>  &lt;/body&gt;</a:t>
            </a:r>
          </a:p>
          <a:p>
            <a:r>
              <a:rPr lang="en-US" sz="1100"/>
              <a:t>&lt;/html&gt;</a:t>
            </a:r>
            <a:endParaRPr lang="en-CA" sz="110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2862322"/>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&lt;</a:t>
            </a:r>
            <a:r>
              <a:rPr lang="en-US" sz="1200" dirty="0" err="1">
                <a:solidFill>
                  <a:srgbClr val="00B0F0"/>
                </a:solidFill>
              </a:rPr>
              <a:t>ul</a:t>
            </a:r>
            <a:r>
              <a:rPr lang="en-US" sz="1200" dirty="0">
                <a:solidFill>
                  <a:srgbClr val="00B0F0"/>
                </a:solidFill>
              </a:rPr>
              <a:t>&gt; and has the id="belongings"</a:t>
            </a:r>
          </a:p>
          <a:p>
            <a:r>
              <a:rPr lang="en-US" sz="1200" dirty="0">
                <a:solidFill>
                  <a:srgbClr val="00B0F0"/>
                </a:solidFill>
              </a:rPr>
              <a:t>     will have green background</a:t>
            </a:r>
          </a:p>
          <a:p>
            <a:r>
              <a:rPr lang="en-US" sz="1200" dirty="0">
                <a:solidFill>
                  <a:srgbClr val="00B0F0"/>
                </a:solidFill>
              </a:rPr>
              <a:t>*/</a:t>
            </a:r>
          </a:p>
          <a:p>
            <a:r>
              <a:rPr lang="en-US" sz="1200" dirty="0" err="1">
                <a:solidFill>
                  <a:srgbClr val="7030A0"/>
                </a:solidFill>
              </a:rPr>
              <a:t>ul#belongings</a:t>
            </a:r>
            <a:r>
              <a:rPr lang="en-US" sz="1200" dirty="0">
                <a:solidFill>
                  <a:srgbClr val="7030A0"/>
                </a:solidFill>
              </a:rPr>
              <a:t> </a:t>
            </a:r>
            <a:r>
              <a:rPr lang="en-US" sz="1200" dirty="0"/>
              <a:t>{</a:t>
            </a:r>
          </a:p>
          <a:p>
            <a:r>
              <a:rPr lang="en-US" sz="1200" dirty="0"/>
              <a:t>   </a:t>
            </a:r>
            <a:r>
              <a:rPr lang="en-US" sz="1200" dirty="0" err="1"/>
              <a:t>background-color:green</a:t>
            </a:r>
            <a:r>
              <a:rPr lang="en-US" sz="1200" dirty="0"/>
              <a:t>;</a:t>
            </a:r>
          </a:p>
          <a:p>
            <a:r>
              <a:rPr lang="en-US" sz="1200" dirty="0"/>
              <a:t>}</a:t>
            </a:r>
          </a:p>
          <a:p>
            <a:endParaRPr lang="en-US" sz="1200" dirty="0"/>
          </a:p>
          <a:p>
            <a:r>
              <a:rPr lang="en-US" sz="1200" dirty="0">
                <a:solidFill>
                  <a:srgbClr val="00B0F0"/>
                </a:solidFill>
              </a:rPr>
              <a:t>/* &lt;li&gt; with class="high-priority" and a data-note="Expires 2020-01-01"</a:t>
            </a:r>
          </a:p>
          <a:p>
            <a:r>
              <a:rPr lang="en-US" sz="1200" dirty="0">
                <a:solidFill>
                  <a:srgbClr val="00B0F0"/>
                </a:solidFill>
              </a:rPr>
              <a:t>     which happens to be Passport */</a:t>
            </a:r>
          </a:p>
          <a:p>
            <a:r>
              <a:rPr lang="en-US" sz="1200" dirty="0" err="1">
                <a:solidFill>
                  <a:srgbClr val="7030A0"/>
                </a:solidFill>
              </a:rPr>
              <a:t>li.high</a:t>
            </a:r>
            <a:r>
              <a:rPr lang="en-US" sz="1200" dirty="0">
                <a:solidFill>
                  <a:srgbClr val="7030A0"/>
                </a:solidFill>
              </a:rPr>
              <a:t>-priority[data-note="Expires 2020-01-01"] </a:t>
            </a:r>
            <a:r>
              <a:rPr lang="en-US" sz="1200" dirty="0"/>
              <a:t>{</a:t>
            </a:r>
          </a:p>
          <a:p>
            <a:r>
              <a:rPr lang="en-US" sz="1200" dirty="0"/>
              <a:t>   </a:t>
            </a:r>
            <a:r>
              <a:rPr lang="en-US" sz="1200" dirty="0" err="1"/>
              <a:t>color:red</a:t>
            </a:r>
            <a:r>
              <a:rPr lang="en-US" sz="1200" dirty="0"/>
              <a:t>;</a:t>
            </a:r>
          </a:p>
          <a:p>
            <a:r>
              <a:rPr lang="en-US" sz="1200" dirty="0"/>
              <a:t>}</a:t>
            </a:r>
            <a:endParaRPr lang="en-CA" sz="1200" dirty="0"/>
          </a:p>
          <a:p>
            <a:endParaRPr lang="en-CA" sz="1200" dirty="0"/>
          </a:p>
        </p:txBody>
      </p:sp>
      <p:sp>
        <p:nvSpPr>
          <p:cNvPr id="2" name="TextBox 1">
            <a:extLst>
              <a:ext uri="{FF2B5EF4-FFF2-40B4-BE49-F238E27FC236}">
                <a16:creationId xmlns:a16="http://schemas.microsoft.com/office/drawing/2014/main" id="{4B74E2B8-5CB4-BBDE-EFBA-432E9B845E2D}"/>
              </a:ext>
            </a:extLst>
          </p:cNvPr>
          <p:cNvSpPr txBox="1"/>
          <p:nvPr/>
        </p:nvSpPr>
        <p:spPr>
          <a:xfrm>
            <a:off x="607753" y="5648960"/>
            <a:ext cx="2198359" cy="369332"/>
          </a:xfrm>
          <a:prstGeom prst="rect">
            <a:avLst/>
          </a:prstGeom>
          <a:noFill/>
        </p:spPr>
        <p:txBody>
          <a:bodyPr wrap="none" rtlCol="0">
            <a:spAutoFit/>
          </a:bodyPr>
          <a:lstStyle/>
          <a:p>
            <a:r>
              <a:rPr lang="en-US" b="1" dirty="0"/>
              <a:t>See 06-example.html</a:t>
            </a:r>
          </a:p>
        </p:txBody>
      </p:sp>
    </p:spTree>
    <p:extLst>
      <p:ext uri="{BB962C8B-B14F-4D97-AF65-F5344CB8AC3E}">
        <p14:creationId xmlns:p14="http://schemas.microsoft.com/office/powerpoint/2010/main" val="240396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SHARING STYLES</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You can also style HTML tags by joining several selectors.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671752" cy="3647152"/>
          </a:xfrm>
          <a:prstGeom prst="rect">
            <a:avLst/>
          </a:prstGeom>
          <a:solidFill>
            <a:schemeClr val="bg2"/>
          </a:solidFill>
        </p:spPr>
        <p:txBody>
          <a:bodyPr wrap="square" rtlCol="0">
            <a:spAutoFit/>
          </a:bodyPr>
          <a:lstStyle/>
          <a:p>
            <a:r>
              <a:rPr lang="en-US" sz="1100" dirty="0"/>
              <a:t>&lt;!DOCTYPE html&gt;</a:t>
            </a:r>
          </a:p>
          <a:p>
            <a:r>
              <a:rPr lang="en-US" sz="1100" dirty="0"/>
              <a:t>&lt;html&gt;</a:t>
            </a:r>
          </a:p>
          <a:p>
            <a:r>
              <a:rPr lang="en-US" sz="1100" dirty="0"/>
              <a:t>  &lt;head&gt;</a:t>
            </a:r>
          </a:p>
          <a:p>
            <a:r>
              <a:rPr lang="en-US" sz="1100" dirty="0"/>
              <a:t>    &lt;link </a:t>
            </a:r>
            <a:r>
              <a:rPr lang="en-US" sz="1100" dirty="0" err="1"/>
              <a:t>href</a:t>
            </a:r>
            <a:r>
              <a:rPr lang="en-US" sz="1100" dirty="0"/>
              <a:t>="my-style.css" </a:t>
            </a:r>
            <a:r>
              <a:rPr lang="en-US" sz="1100" dirty="0" err="1"/>
              <a:t>rel</a:t>
            </a:r>
            <a:r>
              <a:rPr lang="en-US" sz="1100" dirty="0"/>
              <a:t>="stylesheet" /&gt;</a:t>
            </a:r>
          </a:p>
          <a:p>
            <a:r>
              <a:rPr lang="en-US" sz="1100" dirty="0"/>
              <a:t>  &lt;/head&gt;</a:t>
            </a:r>
          </a:p>
          <a:p>
            <a:r>
              <a:rPr lang="en-US" sz="1100" dirty="0"/>
              <a:t>  &lt;body&gt;</a:t>
            </a:r>
          </a:p>
          <a:p>
            <a:r>
              <a:rPr lang="en-US" sz="1100" dirty="0"/>
              <a:t>    &lt;h1&gt;Hello World&lt;/h1&gt;</a:t>
            </a:r>
          </a:p>
          <a:p>
            <a:r>
              <a:rPr lang="en-US" sz="1100" dirty="0"/>
              <a:t>    &lt;p&gt;Take these with you on vacation:&lt;/p&gt;</a:t>
            </a:r>
          </a:p>
          <a:p>
            <a:r>
              <a:rPr lang="en-US" sz="1100" dirty="0"/>
              <a:t>    &lt;</a:t>
            </a:r>
            <a:r>
              <a:rPr lang="en-US" sz="1100" dirty="0" err="1"/>
              <a:t>ul</a:t>
            </a:r>
            <a:r>
              <a:rPr lang="en-US" sz="1100" dirty="0"/>
              <a:t> id="belongings"&gt;</a:t>
            </a:r>
          </a:p>
          <a:p>
            <a:r>
              <a:rPr lang="en-US" sz="1100" dirty="0"/>
              <a:t>      &lt;li class="high-priority" data-note="Expires 2020-01-01"&gt;Passport&lt;/li&gt;</a:t>
            </a:r>
          </a:p>
          <a:p>
            <a:r>
              <a:rPr lang="en-US" sz="1100" dirty="0"/>
              <a:t>      &lt;li class="high-priority"&gt;Cash&lt;/li&gt;</a:t>
            </a:r>
          </a:p>
          <a:p>
            <a:r>
              <a:rPr lang="en-US" sz="1100" dirty="0"/>
              <a:t>      &lt;li&gt;Clothes&lt;/li&gt;</a:t>
            </a:r>
          </a:p>
          <a:p>
            <a:r>
              <a:rPr lang="en-US" sz="1100" dirty="0"/>
              <a:t>    &lt;/</a:t>
            </a:r>
            <a:r>
              <a:rPr lang="en-US" sz="1100" dirty="0" err="1"/>
              <a:t>ul</a:t>
            </a:r>
            <a:r>
              <a:rPr lang="en-US" sz="1100" dirty="0"/>
              <a:t>&gt;</a:t>
            </a:r>
          </a:p>
          <a:p>
            <a:r>
              <a:rPr lang="en-US" sz="1100" dirty="0"/>
              <a:t>    &lt;p&gt;Remember to:&lt;/p&gt;</a:t>
            </a:r>
          </a:p>
          <a:p>
            <a:r>
              <a:rPr lang="en-US" sz="1100" dirty="0"/>
              <a:t>    &lt;</a:t>
            </a:r>
            <a:r>
              <a:rPr lang="en-US" sz="1100" dirty="0" err="1"/>
              <a:t>ol</a:t>
            </a:r>
            <a:r>
              <a:rPr lang="en-US" sz="1100" dirty="0"/>
              <a:t> id="remember-to"&gt;</a:t>
            </a:r>
          </a:p>
          <a:p>
            <a:r>
              <a:rPr lang="en-US" sz="1100" dirty="0"/>
              <a:t>      &lt;li&gt;Notify family of departure.&lt;/li&gt;</a:t>
            </a:r>
          </a:p>
          <a:p>
            <a:r>
              <a:rPr lang="en-US" sz="1100" dirty="0"/>
              <a:t>      &lt;li&gt;Lock the house door.&lt;/li&gt;</a:t>
            </a:r>
          </a:p>
          <a:p>
            <a:r>
              <a:rPr lang="en-US" sz="1100" dirty="0"/>
              <a:t>      &lt;li&gt;Call taxi.&lt;/li&gt;</a:t>
            </a:r>
          </a:p>
          <a:p>
            <a:r>
              <a:rPr lang="en-US" sz="1100" dirty="0"/>
              <a:t>    &lt;/</a:t>
            </a:r>
            <a:r>
              <a:rPr lang="en-US" sz="1100" dirty="0" err="1"/>
              <a:t>ol</a:t>
            </a:r>
            <a:r>
              <a:rPr lang="en-US" sz="1100" dirty="0"/>
              <a:t>&gt;</a:t>
            </a:r>
          </a:p>
          <a:p>
            <a:r>
              <a:rPr lang="en-US" sz="1100" dirty="0"/>
              <a:t>  &lt;/body&gt;</a:t>
            </a:r>
          </a:p>
          <a:p>
            <a:r>
              <a:rPr lang="en-US" sz="1100" dirty="0"/>
              <a:t>&lt;/html&gt;</a:t>
            </a:r>
            <a:endParaRPr lang="en-CA" sz="11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2677656"/>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&lt;h1&gt; OR &lt;</a:t>
            </a:r>
            <a:r>
              <a:rPr lang="en-US" sz="1200" dirty="0" err="1">
                <a:solidFill>
                  <a:srgbClr val="00B0F0"/>
                </a:solidFill>
              </a:rPr>
              <a:t>ul</a:t>
            </a:r>
            <a:r>
              <a:rPr lang="en-US" sz="1200" dirty="0">
                <a:solidFill>
                  <a:srgbClr val="00B0F0"/>
                </a:solidFill>
              </a:rPr>
              <a:t> id="belongings"&gt; */</a:t>
            </a:r>
          </a:p>
          <a:p>
            <a:r>
              <a:rPr lang="en-US" sz="1200" dirty="0">
                <a:solidFill>
                  <a:srgbClr val="7030A0"/>
                </a:solidFill>
              </a:rPr>
              <a:t>h1, </a:t>
            </a:r>
            <a:r>
              <a:rPr lang="en-US" sz="1200" dirty="0" err="1">
                <a:solidFill>
                  <a:srgbClr val="7030A0"/>
                </a:solidFill>
              </a:rPr>
              <a:t>ul#belongings</a:t>
            </a:r>
            <a:r>
              <a:rPr lang="en-US" sz="1200" dirty="0">
                <a:solidFill>
                  <a:srgbClr val="7030A0"/>
                </a:solidFill>
              </a:rPr>
              <a:t> </a:t>
            </a:r>
            <a:r>
              <a:rPr lang="en-US" sz="1200" dirty="0"/>
              <a:t>{</a:t>
            </a:r>
          </a:p>
          <a:p>
            <a:r>
              <a:rPr lang="en-US" sz="1200" dirty="0"/>
              <a:t>   </a:t>
            </a:r>
            <a:r>
              <a:rPr lang="en-US" sz="1200" dirty="0" err="1"/>
              <a:t>background-color:green</a:t>
            </a:r>
            <a:r>
              <a:rPr lang="en-US" sz="1200" dirty="0"/>
              <a:t>;</a:t>
            </a:r>
          </a:p>
          <a:p>
            <a:r>
              <a:rPr lang="en-US" sz="1200" dirty="0"/>
              <a:t>}</a:t>
            </a:r>
          </a:p>
          <a:p>
            <a:endParaRPr lang="en-US" sz="1200" dirty="0"/>
          </a:p>
          <a:p>
            <a:r>
              <a:rPr lang="en-US" sz="1200" dirty="0">
                <a:solidFill>
                  <a:srgbClr val="00B0F0"/>
                </a:solidFill>
              </a:rPr>
              <a:t>/* &lt;h1&gt; OR &lt;p&gt; OR &lt;li class="high-priority" data-note="Expires 2020-01-01"&gt; */</a:t>
            </a:r>
          </a:p>
          <a:p>
            <a:r>
              <a:rPr lang="en-US" sz="1200" dirty="0">
                <a:solidFill>
                  <a:srgbClr val="7030A0"/>
                </a:solidFill>
              </a:rPr>
              <a:t>h1,</a:t>
            </a:r>
          </a:p>
          <a:p>
            <a:r>
              <a:rPr lang="en-US" sz="1200" dirty="0">
                <a:solidFill>
                  <a:srgbClr val="7030A0"/>
                </a:solidFill>
              </a:rPr>
              <a:t>p,</a:t>
            </a:r>
          </a:p>
          <a:p>
            <a:r>
              <a:rPr lang="en-US" sz="1200" dirty="0" err="1">
                <a:solidFill>
                  <a:srgbClr val="7030A0"/>
                </a:solidFill>
              </a:rPr>
              <a:t>li.high</a:t>
            </a:r>
            <a:r>
              <a:rPr lang="en-US" sz="1200" dirty="0">
                <a:solidFill>
                  <a:srgbClr val="7030A0"/>
                </a:solidFill>
              </a:rPr>
              <a:t>-priority[data-note="Expires 2020-01-01"] </a:t>
            </a:r>
            <a:r>
              <a:rPr lang="en-US" sz="1200" dirty="0"/>
              <a:t>{</a:t>
            </a:r>
          </a:p>
          <a:p>
            <a:r>
              <a:rPr lang="en-US" sz="1200" dirty="0"/>
              <a:t>   </a:t>
            </a:r>
            <a:r>
              <a:rPr lang="en-US" sz="1200" dirty="0" err="1"/>
              <a:t>color:red</a:t>
            </a:r>
            <a:r>
              <a:rPr lang="en-US" sz="1200" dirty="0"/>
              <a:t>;</a:t>
            </a:r>
          </a:p>
          <a:p>
            <a:r>
              <a:rPr lang="en-US" sz="1200" dirty="0"/>
              <a:t>}</a:t>
            </a:r>
            <a:endParaRPr lang="en-CA" sz="1200" dirty="0"/>
          </a:p>
          <a:p>
            <a:endParaRPr lang="en-CA" sz="1200" dirty="0"/>
          </a:p>
        </p:txBody>
      </p:sp>
      <p:sp>
        <p:nvSpPr>
          <p:cNvPr id="2" name="TextBox 1">
            <a:extLst>
              <a:ext uri="{FF2B5EF4-FFF2-40B4-BE49-F238E27FC236}">
                <a16:creationId xmlns:a16="http://schemas.microsoft.com/office/drawing/2014/main" id="{5437FF62-95B7-E55E-C156-9D7D77A4CCC1}"/>
              </a:ext>
            </a:extLst>
          </p:cNvPr>
          <p:cNvSpPr txBox="1"/>
          <p:nvPr/>
        </p:nvSpPr>
        <p:spPr>
          <a:xfrm>
            <a:off x="607753" y="5648960"/>
            <a:ext cx="2198359" cy="369332"/>
          </a:xfrm>
          <a:prstGeom prst="rect">
            <a:avLst/>
          </a:prstGeom>
          <a:noFill/>
        </p:spPr>
        <p:txBody>
          <a:bodyPr wrap="none" rtlCol="0">
            <a:spAutoFit/>
          </a:bodyPr>
          <a:lstStyle/>
          <a:p>
            <a:r>
              <a:rPr lang="en-US" b="1" dirty="0"/>
              <a:t>See 07-example.html</a:t>
            </a:r>
          </a:p>
        </p:txBody>
      </p:sp>
    </p:spTree>
    <p:extLst>
      <p:ext uri="{BB962C8B-B14F-4D97-AF65-F5344CB8AC3E}">
        <p14:creationId xmlns:p14="http://schemas.microsoft.com/office/powerpoint/2010/main" val="408518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RULES OF SPECIFICITY</a:t>
            </a:r>
          </a:p>
        </p:txBody>
      </p:sp>
      <p:sp>
        <p:nvSpPr>
          <p:cNvPr id="10" name="TextBox 9">
            <a:extLst>
              <a:ext uri="{FF2B5EF4-FFF2-40B4-BE49-F238E27FC236}">
                <a16:creationId xmlns:a16="http://schemas.microsoft.com/office/drawing/2014/main" id="{E163C9E1-2D28-443D-9835-D01E44CD7841}"/>
              </a:ext>
            </a:extLst>
          </p:cNvPr>
          <p:cNvSpPr txBox="1"/>
          <p:nvPr/>
        </p:nvSpPr>
        <p:spPr>
          <a:xfrm>
            <a:off x="839585" y="2049626"/>
            <a:ext cx="10665230" cy="954107"/>
          </a:xfrm>
          <a:prstGeom prst="rect">
            <a:avLst/>
          </a:prstGeom>
          <a:noFill/>
        </p:spPr>
        <p:txBody>
          <a:bodyPr wrap="square" rtlCol="0">
            <a:spAutoFit/>
          </a:bodyPr>
          <a:lstStyle/>
          <a:p>
            <a:r>
              <a:rPr lang="en-CA" sz="1400">
                <a:latin typeface="Open Sans" panose="020B0606030504020204" pitchFamily="34" charset="0"/>
                <a:ea typeface="Open Sans" panose="020B0606030504020204" pitchFamily="34" charset="0"/>
                <a:cs typeface="Open Sans" panose="020B0606030504020204" pitchFamily="34" charset="0"/>
              </a:rPr>
              <a:t>CSS, like plain language, has the notion of </a:t>
            </a:r>
            <a:r>
              <a:rPr lang="en-CA" sz="1400" b="1">
                <a:solidFill>
                  <a:srgbClr val="00B050"/>
                </a:solidFill>
                <a:latin typeface="Open Sans" panose="020B0606030504020204" pitchFamily="34" charset="0"/>
                <a:ea typeface="Open Sans" panose="020B0606030504020204" pitchFamily="34" charset="0"/>
                <a:cs typeface="Open Sans" panose="020B0606030504020204" pitchFamily="34" charset="0"/>
              </a:rPr>
              <a:t>general statements </a:t>
            </a:r>
            <a:r>
              <a:rPr lang="en-CA" sz="1400">
                <a:latin typeface="Open Sans" panose="020B0606030504020204" pitchFamily="34" charset="0"/>
                <a:ea typeface="Open Sans" panose="020B0606030504020204" pitchFamily="34" charset="0"/>
                <a:cs typeface="Open Sans" panose="020B0606030504020204" pitchFamily="34" charset="0"/>
              </a:rPr>
              <a:t>vs. </a:t>
            </a:r>
            <a:r>
              <a:rPr lang="en-CA" sz="1400" b="1">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specific statements</a:t>
            </a:r>
            <a:r>
              <a:rPr lang="en-CA" sz="1400">
                <a:latin typeface="Open Sans" panose="020B0606030504020204" pitchFamily="34" charset="0"/>
                <a:ea typeface="Open Sans" panose="020B0606030504020204" pitchFamily="34" charset="0"/>
                <a:cs typeface="Open Sans" panose="020B0606030504020204" pitchFamily="34" charset="0"/>
              </a:rPr>
              <a:t>.</a:t>
            </a:r>
          </a:p>
          <a:p>
            <a:endParaRPr lang="en-CA" sz="1400">
              <a:latin typeface="Open Sans" panose="020B0606030504020204" pitchFamily="34" charset="0"/>
              <a:ea typeface="Open Sans" panose="020B0606030504020204" pitchFamily="34" charset="0"/>
              <a:cs typeface="Open Sans" panose="020B0606030504020204" pitchFamily="34" charset="0"/>
            </a:endParaRPr>
          </a:p>
          <a:p>
            <a:r>
              <a:rPr lang="en-CA" sz="1400">
                <a:latin typeface="Open Sans" panose="020B0606030504020204" pitchFamily="34" charset="0"/>
                <a:ea typeface="Open Sans" panose="020B0606030504020204" pitchFamily="34" charset="0"/>
                <a:cs typeface="Open Sans" panose="020B0606030504020204" pitchFamily="34" charset="0"/>
              </a:rPr>
              <a:t>Using a real world analogy, imagine the following scenario:</a:t>
            </a:r>
          </a:p>
          <a:p>
            <a:endParaRPr lang="en-CA" sz="140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3E14E035-49F0-46FE-9F8B-DABF55F2D388}"/>
              </a:ext>
            </a:extLst>
          </p:cNvPr>
          <p:cNvSpPr txBox="1"/>
          <p:nvPr/>
        </p:nvSpPr>
        <p:spPr>
          <a:xfrm>
            <a:off x="6172200" y="2968611"/>
            <a:ext cx="5045826" cy="738664"/>
          </a:xfrm>
          <a:prstGeom prst="rect">
            <a:avLst/>
          </a:prstGeom>
          <a:noFill/>
        </p:spPr>
        <p:txBody>
          <a:bodyPr wrap="square" rtlCol="0">
            <a:spAutoFit/>
          </a:bodyPr>
          <a:lstStyle/>
          <a:p>
            <a:r>
              <a:rPr lang="en-CA" sz="1400" b="1">
                <a:solidFill>
                  <a:srgbClr val="7030A0"/>
                </a:solidFill>
                <a:latin typeface="Open Sans" panose="020B0606030504020204" pitchFamily="34" charset="0"/>
                <a:ea typeface="Open Sans" panose="020B0606030504020204" pitchFamily="34" charset="0"/>
                <a:cs typeface="Open Sans" panose="020B0606030504020204" pitchFamily="34" charset="0"/>
              </a:rPr>
              <a:t>Questions:</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Should George walk right now to stay healthy?</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Should George breathe right now to remain alive?</a:t>
            </a:r>
          </a:p>
        </p:txBody>
      </p:sp>
      <p:sp>
        <p:nvSpPr>
          <p:cNvPr id="12" name="TextBox 11">
            <a:extLst>
              <a:ext uri="{FF2B5EF4-FFF2-40B4-BE49-F238E27FC236}">
                <a16:creationId xmlns:a16="http://schemas.microsoft.com/office/drawing/2014/main" id="{65FDEF91-B50F-4F50-8303-1D26DE64DFB4}"/>
              </a:ext>
            </a:extLst>
          </p:cNvPr>
          <p:cNvSpPr txBox="1"/>
          <p:nvPr/>
        </p:nvSpPr>
        <p:spPr>
          <a:xfrm>
            <a:off x="899358" y="2958147"/>
            <a:ext cx="4734098" cy="1169551"/>
          </a:xfrm>
          <a:prstGeom prst="rect">
            <a:avLst/>
          </a:prstGeom>
          <a:noFill/>
        </p:spPr>
        <p:txBody>
          <a:bodyPr wrap="square" rtlCol="0">
            <a:spAutoFit/>
          </a:bodyPr>
          <a:lstStyle/>
          <a:p>
            <a:r>
              <a:rPr lang="en-CA" sz="1400" b="1">
                <a:solidFill>
                  <a:srgbClr val="7030A0"/>
                </a:solidFill>
                <a:latin typeface="Open Sans" panose="020B0606030504020204" pitchFamily="34" charset="0"/>
                <a:ea typeface="Open Sans" panose="020B0606030504020204" pitchFamily="34" charset="0"/>
                <a:cs typeface="Open Sans" panose="020B0606030504020204" pitchFamily="34" charset="0"/>
              </a:rPr>
              <a:t>Statements:</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George is a human that broke his leg</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Doctor says George should not walk for 3 months</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Humans should walk to remain healthy</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Humans should breathe to remain alive</a:t>
            </a:r>
          </a:p>
        </p:txBody>
      </p:sp>
      <p:sp>
        <p:nvSpPr>
          <p:cNvPr id="15" name="TextBox 14">
            <a:extLst>
              <a:ext uri="{FF2B5EF4-FFF2-40B4-BE49-F238E27FC236}">
                <a16:creationId xmlns:a16="http://schemas.microsoft.com/office/drawing/2014/main" id="{6A80669C-F83B-46A0-8C44-00FAE1C62CED}"/>
              </a:ext>
            </a:extLst>
          </p:cNvPr>
          <p:cNvSpPr txBox="1"/>
          <p:nvPr/>
        </p:nvSpPr>
        <p:spPr>
          <a:xfrm>
            <a:off x="899358" y="4443379"/>
            <a:ext cx="10665230" cy="1169551"/>
          </a:xfrm>
          <a:prstGeom prst="rect">
            <a:avLst/>
          </a:prstGeom>
          <a:noFill/>
        </p:spPr>
        <p:txBody>
          <a:bodyPr wrap="square" rtlCol="0">
            <a:spAutoFit/>
          </a:bodyPr>
          <a:lstStyle/>
          <a:p>
            <a:r>
              <a:rPr lang="en-CA" sz="1400" b="1">
                <a:solidFill>
                  <a:srgbClr val="7030A0"/>
                </a:solidFill>
                <a:latin typeface="Open Sans" panose="020B0606030504020204" pitchFamily="34" charset="0"/>
                <a:ea typeface="Open Sans" panose="020B0606030504020204" pitchFamily="34" charset="0"/>
                <a:cs typeface="Open Sans" panose="020B0606030504020204" pitchFamily="34" charset="0"/>
              </a:rPr>
              <a:t>Answer:</a:t>
            </a:r>
          </a:p>
          <a:p>
            <a:r>
              <a:rPr lang="en-CA" sz="1400">
                <a:latin typeface="Open Sans" panose="020B0606030504020204" pitchFamily="34" charset="0"/>
                <a:ea typeface="Open Sans" panose="020B0606030504020204" pitchFamily="34" charset="0"/>
                <a:cs typeface="Open Sans" panose="020B0606030504020204" pitchFamily="34" charset="0"/>
              </a:rPr>
              <a:t>Although there is a</a:t>
            </a:r>
            <a:r>
              <a:rPr lang="en-CA" sz="1400" b="1">
                <a:latin typeface="Open Sans" panose="020B0606030504020204" pitchFamily="34" charset="0"/>
                <a:ea typeface="Open Sans" panose="020B0606030504020204" pitchFamily="34" charset="0"/>
                <a:cs typeface="Open Sans" panose="020B0606030504020204" pitchFamily="34" charset="0"/>
              </a:rPr>
              <a:t> </a:t>
            </a:r>
            <a:r>
              <a:rPr lang="en-CA" sz="1400" b="1">
                <a:solidFill>
                  <a:srgbClr val="00B050"/>
                </a:solidFill>
                <a:latin typeface="Open Sans" panose="020B0606030504020204" pitchFamily="34" charset="0"/>
                <a:ea typeface="Open Sans" panose="020B0606030504020204" pitchFamily="34" charset="0"/>
                <a:cs typeface="Open Sans" panose="020B0606030504020204" pitchFamily="34" charset="0"/>
              </a:rPr>
              <a:t>general statement </a:t>
            </a:r>
            <a:r>
              <a:rPr lang="en-CA" sz="1400">
                <a:latin typeface="Open Sans" panose="020B0606030504020204" pitchFamily="34" charset="0"/>
                <a:ea typeface="Open Sans" panose="020B0606030504020204" pitchFamily="34" charset="0"/>
                <a:cs typeface="Open Sans" panose="020B0606030504020204" pitchFamily="34" charset="0"/>
              </a:rPr>
              <a:t>that humans should exercise to remain healthy, there is a </a:t>
            </a:r>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specific statement</a:t>
            </a:r>
            <a:r>
              <a:rPr lang="en-CA" sz="1400">
                <a:solidFill>
                  <a:srgbClr val="0070C0"/>
                </a:solidFill>
                <a:latin typeface="Open Sans" panose="020B0606030504020204" pitchFamily="34" charset="0"/>
                <a:ea typeface="Open Sans" panose="020B0606030504020204" pitchFamily="34" charset="0"/>
                <a:cs typeface="Open Sans" panose="020B0606030504020204" pitchFamily="34" charset="0"/>
              </a:rPr>
              <a:t> </a:t>
            </a:r>
            <a:r>
              <a:rPr lang="en-CA" sz="1400">
                <a:latin typeface="Open Sans" panose="020B0606030504020204" pitchFamily="34" charset="0"/>
                <a:ea typeface="Open Sans" panose="020B0606030504020204" pitchFamily="34" charset="0"/>
                <a:cs typeface="Open Sans" panose="020B0606030504020204" pitchFamily="34" charset="0"/>
              </a:rPr>
              <a:t>that George broke his leg and has been advised to not walk for 3 months which </a:t>
            </a:r>
            <a:r>
              <a:rPr lang="en-CA" sz="1400" b="1">
                <a:latin typeface="Open Sans" panose="020B0606030504020204" pitchFamily="34" charset="0"/>
                <a:ea typeface="Open Sans" panose="020B0606030504020204" pitchFamily="34" charset="0"/>
                <a:cs typeface="Open Sans" panose="020B0606030504020204" pitchFamily="34" charset="0"/>
              </a:rPr>
              <a:t>overrides</a:t>
            </a:r>
            <a:r>
              <a:rPr lang="en-CA" sz="1400">
                <a:latin typeface="Open Sans" panose="020B0606030504020204" pitchFamily="34" charset="0"/>
                <a:ea typeface="Open Sans" panose="020B0606030504020204" pitchFamily="34" charset="0"/>
                <a:cs typeface="Open Sans" panose="020B0606030504020204" pitchFamily="34" charset="0"/>
              </a:rPr>
              <a:t> the more </a:t>
            </a:r>
            <a:r>
              <a:rPr lang="en-CA" sz="1400" b="1">
                <a:solidFill>
                  <a:srgbClr val="00B050"/>
                </a:solidFill>
                <a:latin typeface="Open Sans" panose="020B0606030504020204" pitchFamily="34" charset="0"/>
                <a:ea typeface="Open Sans" panose="020B0606030504020204" pitchFamily="34" charset="0"/>
                <a:cs typeface="Open Sans" panose="020B0606030504020204" pitchFamily="34" charset="0"/>
              </a:rPr>
              <a:t>general statement </a:t>
            </a:r>
            <a:r>
              <a:rPr lang="en-CA" sz="1400">
                <a:latin typeface="Open Sans" panose="020B0606030504020204" pitchFamily="34" charset="0"/>
                <a:ea typeface="Open Sans" panose="020B0606030504020204" pitchFamily="34" charset="0"/>
                <a:cs typeface="Open Sans" panose="020B0606030504020204" pitchFamily="34" charset="0"/>
              </a:rPr>
              <a:t>that walking at this moment will improve George’s health.  However, there is no </a:t>
            </a:r>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specific statement</a:t>
            </a:r>
            <a:r>
              <a:rPr lang="en-CA" sz="1400">
                <a:solidFill>
                  <a:srgbClr val="0070C0"/>
                </a:solidFill>
                <a:latin typeface="Open Sans" panose="020B0606030504020204" pitchFamily="34" charset="0"/>
                <a:ea typeface="Open Sans" panose="020B0606030504020204" pitchFamily="34" charset="0"/>
                <a:cs typeface="Open Sans" panose="020B0606030504020204" pitchFamily="34" charset="0"/>
              </a:rPr>
              <a:t> </a:t>
            </a:r>
            <a:r>
              <a:rPr lang="en-CA" sz="1400">
                <a:latin typeface="Open Sans" panose="020B0606030504020204" pitchFamily="34" charset="0"/>
                <a:ea typeface="Open Sans" panose="020B0606030504020204" pitchFamily="34" charset="0"/>
                <a:cs typeface="Open Sans" panose="020B0606030504020204" pitchFamily="34" charset="0"/>
              </a:rPr>
              <a:t>that states George should not breathe, hence George will inherit the more </a:t>
            </a:r>
            <a:r>
              <a:rPr lang="en-CA" sz="1400" b="1">
                <a:solidFill>
                  <a:srgbClr val="00B050"/>
                </a:solidFill>
                <a:latin typeface="Open Sans" panose="020B0606030504020204" pitchFamily="34" charset="0"/>
                <a:ea typeface="Open Sans" panose="020B0606030504020204" pitchFamily="34" charset="0"/>
                <a:cs typeface="Open Sans" panose="020B0606030504020204" pitchFamily="34" charset="0"/>
              </a:rPr>
              <a:t>general statement </a:t>
            </a:r>
            <a:r>
              <a:rPr lang="en-CA" sz="1400">
                <a:latin typeface="Open Sans" panose="020B0606030504020204" pitchFamily="34" charset="0"/>
                <a:ea typeface="Open Sans" panose="020B0606030504020204" pitchFamily="34" charset="0"/>
                <a:cs typeface="Open Sans" panose="020B0606030504020204" pitchFamily="34" charset="0"/>
              </a:rPr>
              <a:t>to breathe.</a:t>
            </a:r>
            <a:endParaRPr lang="en-CA" sz="1400" b="1">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993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RULES OF SPECIFICITY</a:t>
            </a:r>
          </a:p>
        </p:txBody>
      </p:sp>
      <p:sp>
        <p:nvSpPr>
          <p:cNvPr id="6" name="TextBox 5">
            <a:extLst>
              <a:ext uri="{FF2B5EF4-FFF2-40B4-BE49-F238E27FC236}">
                <a16:creationId xmlns:a16="http://schemas.microsoft.com/office/drawing/2014/main" id="{181A1A10-AE3C-4A0E-B588-E36C57593D67}"/>
              </a:ext>
            </a:extLst>
          </p:cNvPr>
          <p:cNvSpPr txBox="1"/>
          <p:nvPr/>
        </p:nvSpPr>
        <p:spPr>
          <a:xfrm>
            <a:off x="6683433" y="2546470"/>
            <a:ext cx="4671752" cy="3647152"/>
          </a:xfrm>
          <a:prstGeom prst="rect">
            <a:avLst/>
          </a:prstGeom>
          <a:solidFill>
            <a:schemeClr val="bg2"/>
          </a:solidFill>
        </p:spPr>
        <p:txBody>
          <a:bodyPr wrap="square" rtlCol="0">
            <a:spAutoFit/>
          </a:bodyPr>
          <a:lstStyle/>
          <a:p>
            <a:r>
              <a:rPr lang="en-US" sz="1100"/>
              <a:t>&lt;!DOCTYPE html&gt;</a:t>
            </a:r>
          </a:p>
          <a:p>
            <a:r>
              <a:rPr lang="en-US" sz="1100"/>
              <a:t>&lt;html&gt;</a:t>
            </a:r>
          </a:p>
          <a:p>
            <a:r>
              <a:rPr lang="en-US" sz="1100"/>
              <a:t>  &lt;head&gt;</a:t>
            </a:r>
          </a:p>
          <a:p>
            <a:r>
              <a:rPr lang="en-US" sz="1100"/>
              <a:t>    &lt;link href="my-style.css" rel="stylesheet" /&gt;</a:t>
            </a:r>
          </a:p>
          <a:p>
            <a:r>
              <a:rPr lang="en-US" sz="1100"/>
              <a:t>  &lt;/head&gt;</a:t>
            </a:r>
          </a:p>
          <a:p>
            <a:r>
              <a:rPr lang="en-US" sz="1100"/>
              <a:t>  &lt;body&gt;</a:t>
            </a:r>
          </a:p>
          <a:p>
            <a:r>
              <a:rPr lang="en-US" sz="1100"/>
              <a:t>    &lt;h1&gt;Hello World&lt;/h1&gt;</a:t>
            </a:r>
          </a:p>
          <a:p>
            <a:r>
              <a:rPr lang="en-US" sz="1100"/>
              <a:t>    &lt;p&gt;Take these with you on vacation:&lt;/p&gt;</a:t>
            </a:r>
          </a:p>
          <a:p>
            <a:r>
              <a:rPr lang="en-US" sz="1100"/>
              <a:t>    &lt;ul id="belongings"&gt;</a:t>
            </a:r>
          </a:p>
          <a:p>
            <a:r>
              <a:rPr lang="en-US" sz="1100"/>
              <a:t>      &lt;li class="high-priority" data-note="Expires 2020-01-01"&gt;Passport&lt;/li&gt;</a:t>
            </a:r>
          </a:p>
          <a:p>
            <a:r>
              <a:rPr lang="en-US" sz="1100"/>
              <a:t>      &lt;li class="high-priority"&gt;Cash&lt;/li&gt;</a:t>
            </a:r>
          </a:p>
          <a:p>
            <a:r>
              <a:rPr lang="en-US" sz="1100"/>
              <a:t>      &lt;li&gt;Clothes&lt;/li&gt;</a:t>
            </a:r>
          </a:p>
          <a:p>
            <a:r>
              <a:rPr lang="en-US" sz="1100"/>
              <a:t>    &lt;/ul&gt;</a:t>
            </a:r>
          </a:p>
          <a:p>
            <a:r>
              <a:rPr lang="en-US" sz="1100"/>
              <a:t>    &lt;p&gt;Remember to:&lt;/p&gt;</a:t>
            </a:r>
          </a:p>
          <a:p>
            <a:r>
              <a:rPr lang="en-US" sz="1100"/>
              <a:t>    &lt;ol id="remember-to"&gt;</a:t>
            </a:r>
          </a:p>
          <a:p>
            <a:r>
              <a:rPr lang="en-US" sz="1100"/>
              <a:t>      &lt;li&gt;Notify family of departure.&lt;/li&gt;</a:t>
            </a:r>
          </a:p>
          <a:p>
            <a:r>
              <a:rPr lang="en-US" sz="1100"/>
              <a:t>      &lt;li&gt;Lock the house door.&lt;/li&gt;</a:t>
            </a:r>
          </a:p>
          <a:p>
            <a:r>
              <a:rPr lang="en-US" sz="1100"/>
              <a:t>      &lt;li&gt;Call taxi.&lt;/li&gt;</a:t>
            </a:r>
          </a:p>
          <a:p>
            <a:r>
              <a:rPr lang="en-US" sz="1100"/>
              <a:t>    &lt;/ol&gt;</a:t>
            </a:r>
          </a:p>
          <a:p>
            <a:r>
              <a:rPr lang="en-US" sz="1100"/>
              <a:t>  &lt;/body&gt;</a:t>
            </a:r>
          </a:p>
          <a:p>
            <a:r>
              <a:rPr lang="en-US" sz="1100"/>
              <a:t>&lt;/html&gt;</a:t>
            </a:r>
            <a:endParaRPr lang="en-CA" sz="1100"/>
          </a:p>
        </p:txBody>
      </p:sp>
      <p:sp>
        <p:nvSpPr>
          <p:cNvPr id="7" name="TextBox 6">
            <a:extLst>
              <a:ext uri="{FF2B5EF4-FFF2-40B4-BE49-F238E27FC236}">
                <a16:creationId xmlns:a16="http://schemas.microsoft.com/office/drawing/2014/main" id="{7AC23080-D428-43BC-B9F7-A3F5D273C644}"/>
              </a:ext>
            </a:extLst>
          </p:cNvPr>
          <p:cNvSpPr txBox="1"/>
          <p:nvPr/>
        </p:nvSpPr>
        <p:spPr>
          <a:xfrm>
            <a:off x="656707" y="2557551"/>
            <a:ext cx="5439294" cy="3416320"/>
          </a:xfrm>
          <a:prstGeom prst="rect">
            <a:avLst/>
          </a:prstGeom>
          <a:solidFill>
            <a:schemeClr val="bg2"/>
          </a:solidFill>
        </p:spPr>
        <p:txBody>
          <a:bodyPr wrap="square" rtlCol="0">
            <a:spAutoFit/>
          </a:bodyPr>
          <a:lstStyle/>
          <a:p>
            <a:r>
              <a:rPr lang="en-US" sz="1200"/>
              <a:t>/* my-style.css */</a:t>
            </a:r>
          </a:p>
          <a:p>
            <a:r>
              <a:rPr lang="en-US" sz="1200">
                <a:solidFill>
                  <a:srgbClr val="00B0F0"/>
                </a:solidFill>
              </a:rPr>
              <a:t>/* all &lt;li class="high-priority" data-note="Expires 2020-01-01"&gt;</a:t>
            </a:r>
          </a:p>
          <a:p>
            <a:r>
              <a:rPr lang="en-US" sz="1200">
                <a:solidFill>
                  <a:srgbClr val="00B0F0"/>
                </a:solidFill>
              </a:rPr>
              <a:t>     are white text with red background */</a:t>
            </a:r>
          </a:p>
          <a:p>
            <a:r>
              <a:rPr lang="en-US" sz="1200">
                <a:solidFill>
                  <a:srgbClr val="7030A0"/>
                </a:solidFill>
              </a:rPr>
              <a:t>li.high-priority[data-note="Expires 2020-01-01"] </a:t>
            </a:r>
            <a:r>
              <a:rPr lang="en-US" sz="1200"/>
              <a:t>{</a:t>
            </a:r>
          </a:p>
          <a:p>
            <a:r>
              <a:rPr lang="en-US" sz="1200"/>
              <a:t>   background-color:red;</a:t>
            </a:r>
          </a:p>
          <a:p>
            <a:r>
              <a:rPr lang="en-US" sz="1200"/>
              <a:t>   color:white;</a:t>
            </a:r>
          </a:p>
          <a:p>
            <a:r>
              <a:rPr lang="en-US" sz="1200"/>
              <a:t>}</a:t>
            </a:r>
            <a:endParaRPr lang="en-CA" sz="1200"/>
          </a:p>
          <a:p>
            <a:endParaRPr lang="en-US" sz="1200"/>
          </a:p>
          <a:p>
            <a:r>
              <a:rPr lang="en-US" sz="1200">
                <a:solidFill>
                  <a:srgbClr val="00B0F0"/>
                </a:solidFill>
              </a:rPr>
              <a:t>/* all &lt;li class="high-priority"&gt; is red text */</a:t>
            </a:r>
          </a:p>
          <a:p>
            <a:r>
              <a:rPr lang="en-US" sz="1200">
                <a:solidFill>
                  <a:srgbClr val="7030A0"/>
                </a:solidFill>
              </a:rPr>
              <a:t>li.high-priority </a:t>
            </a:r>
            <a:r>
              <a:rPr lang="en-US" sz="1200"/>
              <a:t>{</a:t>
            </a:r>
          </a:p>
          <a:p>
            <a:r>
              <a:rPr lang="en-US" sz="1200"/>
              <a:t>   color:red;</a:t>
            </a:r>
          </a:p>
          <a:p>
            <a:r>
              <a:rPr lang="en-US" sz="1200"/>
              <a:t>}</a:t>
            </a:r>
          </a:p>
          <a:p>
            <a:endParaRPr lang="en-US" sz="1200"/>
          </a:p>
          <a:p>
            <a:endParaRPr lang="en-US" sz="1200"/>
          </a:p>
          <a:p>
            <a:r>
              <a:rPr lang="en-US" sz="1200">
                <a:solidFill>
                  <a:srgbClr val="00B0F0"/>
                </a:solidFill>
              </a:rPr>
              <a:t>/* all &lt;li&gt; are gray text */</a:t>
            </a:r>
          </a:p>
          <a:p>
            <a:r>
              <a:rPr lang="en-US" sz="1200">
                <a:solidFill>
                  <a:srgbClr val="7030A0"/>
                </a:solidFill>
              </a:rPr>
              <a:t>li </a:t>
            </a:r>
            <a:r>
              <a:rPr lang="en-US" sz="1200"/>
              <a:t>{</a:t>
            </a:r>
          </a:p>
          <a:p>
            <a:r>
              <a:rPr lang="en-US" sz="1200"/>
              <a:t>   color:gray;</a:t>
            </a:r>
          </a:p>
          <a:p>
            <a:r>
              <a:rPr lang="en-US" sz="1200"/>
              <a:t>}</a:t>
            </a:r>
          </a:p>
        </p:txBody>
      </p:sp>
      <p:sp>
        <p:nvSpPr>
          <p:cNvPr id="10" name="TextBox 9">
            <a:extLst>
              <a:ext uri="{FF2B5EF4-FFF2-40B4-BE49-F238E27FC236}">
                <a16:creationId xmlns:a16="http://schemas.microsoft.com/office/drawing/2014/main" id="{E163C9E1-2D28-443D-9835-D01E44CD7841}"/>
              </a:ext>
            </a:extLst>
          </p:cNvPr>
          <p:cNvSpPr txBox="1"/>
          <p:nvPr/>
        </p:nvSpPr>
        <p:spPr>
          <a:xfrm>
            <a:off x="555302" y="2049626"/>
            <a:ext cx="10979991" cy="307777"/>
          </a:xfrm>
          <a:prstGeom prst="rect">
            <a:avLst/>
          </a:prstGeom>
          <a:noFill/>
        </p:spPr>
        <p:txBody>
          <a:bodyPr wrap="square" rtlCol="0">
            <a:spAutoFit/>
          </a:bodyPr>
          <a:lstStyle/>
          <a:p>
            <a:r>
              <a:rPr lang="en-CA" sz="1400">
                <a:latin typeface="Open Sans" panose="020B0606030504020204" pitchFamily="34" charset="0"/>
                <a:ea typeface="Open Sans" panose="020B0606030504020204" pitchFamily="34" charset="0"/>
                <a:cs typeface="Open Sans" panose="020B0606030504020204" pitchFamily="34" charset="0"/>
              </a:rPr>
              <a:t>If you apply multiple style declarations to the same tag, the more specific rule, followed by the most recent rule takes precedence.</a:t>
            </a:r>
          </a:p>
        </p:txBody>
      </p:sp>
    </p:spTree>
    <p:extLst>
      <p:ext uri="{BB962C8B-B14F-4D97-AF65-F5344CB8AC3E}">
        <p14:creationId xmlns:p14="http://schemas.microsoft.com/office/powerpoint/2010/main" val="180367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RULES OF SPECIFICITY</a:t>
            </a:r>
          </a:p>
        </p:txBody>
      </p:sp>
      <p:graphicFrame>
        <p:nvGraphicFramePr>
          <p:cNvPr id="8" name="Table 7">
            <a:extLst>
              <a:ext uri="{FF2B5EF4-FFF2-40B4-BE49-F238E27FC236}">
                <a16:creationId xmlns:a16="http://schemas.microsoft.com/office/drawing/2014/main" id="{246441F6-8A05-49EF-ACF9-3D9A5039A07A}"/>
              </a:ext>
            </a:extLst>
          </p:cNvPr>
          <p:cNvGraphicFramePr>
            <a:graphicFrameLocks noGrp="1"/>
          </p:cNvGraphicFramePr>
          <p:nvPr/>
        </p:nvGraphicFramePr>
        <p:xfrm>
          <a:off x="1312024" y="2008357"/>
          <a:ext cx="8480370" cy="2346960"/>
        </p:xfrm>
        <a:graphic>
          <a:graphicData uri="http://schemas.openxmlformats.org/drawingml/2006/table">
            <a:tbl>
              <a:tblPr firstRow="1" bandRow="1">
                <a:tableStyleId>{5C22544A-7EE6-4342-B048-85BDC9FD1C3A}</a:tableStyleId>
              </a:tblPr>
              <a:tblGrid>
                <a:gridCol w="1548072">
                  <a:extLst>
                    <a:ext uri="{9D8B030D-6E8A-4147-A177-3AD203B41FA5}">
                      <a16:colId xmlns:a16="http://schemas.microsoft.com/office/drawing/2014/main" val="2353471304"/>
                    </a:ext>
                  </a:extLst>
                </a:gridCol>
                <a:gridCol w="2932061">
                  <a:extLst>
                    <a:ext uri="{9D8B030D-6E8A-4147-A177-3AD203B41FA5}">
                      <a16:colId xmlns:a16="http://schemas.microsoft.com/office/drawing/2014/main" val="1363431631"/>
                    </a:ext>
                  </a:extLst>
                </a:gridCol>
                <a:gridCol w="4000237">
                  <a:extLst>
                    <a:ext uri="{9D8B030D-6E8A-4147-A177-3AD203B41FA5}">
                      <a16:colId xmlns:a16="http://schemas.microsoft.com/office/drawing/2014/main" val="3313339508"/>
                    </a:ext>
                  </a:extLst>
                </a:gridCol>
              </a:tblGrid>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Selector Type</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HTML</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CSS</a:t>
                      </a:r>
                    </a:p>
                  </a:txBody>
                  <a:tcPr/>
                </a:tc>
                <a:extLst>
                  <a:ext uri="{0D108BD9-81ED-4DB2-BD59-A6C34878D82A}">
                    <a16:rowId xmlns:a16="http://schemas.microsoft.com/office/drawing/2014/main" val="1407599022"/>
                  </a:ext>
                </a:extLst>
              </a:tr>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inline</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 </a:t>
                      </a:r>
                      <a:r>
                        <a:rPr lang="en-CA" sz="1400">
                          <a:latin typeface="Open Sans" panose="020B0606030504020204" pitchFamily="34" charset="0"/>
                          <a:ea typeface="Open Sans" panose="020B0606030504020204" pitchFamily="34" charset="0"/>
                          <a:cs typeface="Open Sans" panose="020B0606030504020204" pitchFamily="34" charset="0"/>
                        </a:rPr>
                        <a:t>style="color</a:t>
                      </a:r>
                      <a:r>
                        <a:rPr lang="en-CA" sz="1400" dirty="0" err="1">
                          <a:latin typeface="Open Sans" panose="020B0606030504020204" pitchFamily="34" charset="0"/>
                          <a:ea typeface="Open Sans" panose="020B0606030504020204" pitchFamily="34" charset="0"/>
                          <a:cs typeface="Open Sans" panose="020B0606030504020204" pitchFamily="34" charset="0"/>
                        </a:rPr>
                        <a:t>:red</a:t>
                      </a:r>
                      <a:r>
                        <a:rPr lang="en-CA" sz="1400" dirty="0">
                          <a:latin typeface="Open Sans" panose="020B0606030504020204" pitchFamily="34" charset="0"/>
                          <a:ea typeface="Open Sans" panose="020B0606030504020204" pitchFamily="34" charset="0"/>
                          <a:cs typeface="Open Sans" panose="020B0606030504020204" pitchFamily="34" charset="0"/>
                        </a:rPr>
                        <a:t>; padding:</a:t>
                      </a:r>
                      <a:r>
                        <a:rPr lang="en-CA" sz="1400">
                          <a:latin typeface="Open Sans" panose="020B0606030504020204" pitchFamily="34" charset="0"/>
                          <a:ea typeface="Open Sans" panose="020B0606030504020204" pitchFamily="34" charset="0"/>
                          <a:cs typeface="Open Sans" panose="020B0606030504020204" pitchFamily="34" charset="0"/>
                        </a:rPr>
                        <a:t>0px;"&gt;</a:t>
                      </a:r>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400406635"/>
                  </a:ext>
                </a:extLst>
              </a:tr>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id</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 </a:t>
                      </a:r>
                      <a:r>
                        <a:rPr lang="en-CA" sz="1400">
                          <a:latin typeface="Open Sans" panose="020B0606030504020204" pitchFamily="34" charset="0"/>
                          <a:ea typeface="Open Sans" panose="020B0606030504020204" pitchFamily="34" charset="0"/>
                          <a:cs typeface="Open Sans" panose="020B0606030504020204" pitchFamily="34" charset="0"/>
                        </a:rPr>
                        <a:t>id="intro"&gt;</a:t>
                      </a:r>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#intro {</a:t>
                      </a:r>
                      <a:r>
                        <a:rPr lang="en-CA" sz="1400" dirty="0" err="1">
                          <a:latin typeface="Open Sans" panose="020B0606030504020204" pitchFamily="34" charset="0"/>
                          <a:ea typeface="Open Sans" panose="020B0606030504020204" pitchFamily="34" charset="0"/>
                          <a:cs typeface="Open Sans" panose="020B0606030504020204" pitchFamily="34" charset="0"/>
                        </a:rPr>
                        <a:t>color:red</a:t>
                      </a:r>
                      <a:r>
                        <a:rPr lang="en-CA" sz="1400" dirty="0">
                          <a:latin typeface="Open Sans" panose="020B0606030504020204" pitchFamily="34" charset="0"/>
                          <a:ea typeface="Open Sans" panose="020B0606030504020204" pitchFamily="34" charset="0"/>
                          <a:cs typeface="Open Sans" panose="020B0606030504020204" pitchFamily="34" charset="0"/>
                        </a:rPr>
                        <a:t>; padding:0px;}</a:t>
                      </a:r>
                    </a:p>
                  </a:txBody>
                  <a:tcPr/>
                </a:tc>
                <a:extLst>
                  <a:ext uri="{0D108BD9-81ED-4DB2-BD59-A6C34878D82A}">
                    <a16:rowId xmlns:a16="http://schemas.microsoft.com/office/drawing/2014/main" val="1265709997"/>
                  </a:ext>
                </a:extLst>
              </a:tr>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class</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 </a:t>
                      </a:r>
                      <a:r>
                        <a:rPr lang="en-CA" sz="1400">
                          <a:latin typeface="Open Sans" panose="020B0606030504020204" pitchFamily="34" charset="0"/>
                          <a:ea typeface="Open Sans" panose="020B0606030504020204" pitchFamily="34" charset="0"/>
                          <a:cs typeface="Open Sans" panose="020B0606030504020204" pitchFamily="34" charset="0"/>
                        </a:rPr>
                        <a:t>class="intro"&gt;</a:t>
                      </a:r>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.intro {</a:t>
                      </a:r>
                      <a:r>
                        <a:rPr lang="en-CA" sz="1400" dirty="0" err="1">
                          <a:latin typeface="Open Sans" panose="020B0606030504020204" pitchFamily="34" charset="0"/>
                          <a:ea typeface="Open Sans" panose="020B0606030504020204" pitchFamily="34" charset="0"/>
                          <a:cs typeface="Open Sans" panose="020B0606030504020204" pitchFamily="34" charset="0"/>
                        </a:rPr>
                        <a:t>color:red</a:t>
                      </a:r>
                      <a:r>
                        <a:rPr lang="en-CA" sz="1400" dirty="0">
                          <a:latin typeface="Open Sans" panose="020B0606030504020204" pitchFamily="34" charset="0"/>
                          <a:ea typeface="Open Sans" panose="020B0606030504020204" pitchFamily="34" charset="0"/>
                          <a:cs typeface="Open Sans" panose="020B0606030504020204" pitchFamily="34" charset="0"/>
                        </a:rPr>
                        <a:t>; padding:0px;}</a:t>
                      </a:r>
                    </a:p>
                  </a:txBody>
                  <a:tcPr/>
                </a:tc>
                <a:extLst>
                  <a:ext uri="{0D108BD9-81ED-4DB2-BD59-A6C34878D82A}">
                    <a16:rowId xmlns:a16="http://schemas.microsoft.com/office/drawing/2014/main" val="194565824"/>
                  </a:ext>
                </a:extLst>
              </a:tr>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pseudo class*</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&lt;p&gt;</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:hover {</a:t>
                      </a:r>
                      <a:r>
                        <a:rPr lang="en-CA" sz="1400" dirty="0" err="1">
                          <a:latin typeface="Open Sans" panose="020B0606030504020204" pitchFamily="34" charset="0"/>
                          <a:ea typeface="Open Sans" panose="020B0606030504020204" pitchFamily="34" charset="0"/>
                          <a:cs typeface="Open Sans" panose="020B0606030504020204" pitchFamily="34" charset="0"/>
                        </a:rPr>
                        <a:t>color:red</a:t>
                      </a:r>
                      <a:r>
                        <a:rPr lang="en-CA" sz="1400" dirty="0">
                          <a:latin typeface="Open Sans" panose="020B0606030504020204" pitchFamily="34" charset="0"/>
                          <a:ea typeface="Open Sans" panose="020B0606030504020204" pitchFamily="34" charset="0"/>
                          <a:cs typeface="Open Sans" panose="020B0606030504020204" pitchFamily="34" charset="0"/>
                        </a:rPr>
                        <a:t>; padding:0px;}</a:t>
                      </a:r>
                    </a:p>
                  </a:txBody>
                  <a:tcPr/>
                </a:tc>
                <a:extLst>
                  <a:ext uri="{0D108BD9-81ED-4DB2-BD59-A6C34878D82A}">
                    <a16:rowId xmlns:a16="http://schemas.microsoft.com/office/drawing/2014/main" val="1545799130"/>
                  </a:ext>
                </a:extLst>
              </a:tr>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attributes</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 </a:t>
                      </a:r>
                      <a:r>
                        <a:rPr lang="en-CA" sz="1400">
                          <a:latin typeface="Open Sans" panose="020B0606030504020204" pitchFamily="34" charset="0"/>
                          <a:ea typeface="Open Sans" panose="020B0606030504020204" pitchFamily="34" charset="0"/>
                          <a:cs typeface="Open Sans" panose="020B0606030504020204" pitchFamily="34" charset="0"/>
                        </a:rPr>
                        <a:t>data-blah="hello"&gt;</a:t>
                      </a:r>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a:t>
                      </a:r>
                      <a:r>
                        <a:rPr lang="en-CA" sz="1400">
                          <a:latin typeface="Open Sans" panose="020B0606030504020204" pitchFamily="34" charset="0"/>
                          <a:ea typeface="Open Sans" panose="020B0606030504020204" pitchFamily="34" charset="0"/>
                          <a:cs typeface="Open Sans" panose="020B0606030504020204" pitchFamily="34" charset="0"/>
                        </a:rPr>
                        <a:t>data-blah="hello"] </a:t>
                      </a:r>
                      <a:r>
                        <a:rPr lang="en-CA" sz="1400" dirty="0">
                          <a:latin typeface="Open Sans" panose="020B0606030504020204" pitchFamily="34" charset="0"/>
                          <a:ea typeface="Open Sans" panose="020B0606030504020204" pitchFamily="34" charset="0"/>
                          <a:cs typeface="Open Sans" panose="020B0606030504020204" pitchFamily="34" charset="0"/>
                        </a:rPr>
                        <a:t>{</a:t>
                      </a:r>
                      <a:r>
                        <a:rPr lang="en-CA" sz="1400" dirty="0" err="1">
                          <a:latin typeface="Open Sans" panose="020B0606030504020204" pitchFamily="34" charset="0"/>
                          <a:ea typeface="Open Sans" panose="020B0606030504020204" pitchFamily="34" charset="0"/>
                          <a:cs typeface="Open Sans" panose="020B0606030504020204" pitchFamily="34" charset="0"/>
                        </a:rPr>
                        <a:t>color:red</a:t>
                      </a:r>
                      <a:r>
                        <a:rPr lang="en-CA" sz="1400" dirty="0">
                          <a:latin typeface="Open Sans" panose="020B0606030504020204" pitchFamily="34" charset="0"/>
                          <a:ea typeface="Open Sans" panose="020B0606030504020204" pitchFamily="34" charset="0"/>
                          <a:cs typeface="Open Sans" panose="020B0606030504020204" pitchFamily="34" charset="0"/>
                        </a:rPr>
                        <a:t>; padding:0px;}</a:t>
                      </a:r>
                    </a:p>
                  </a:txBody>
                  <a:tcPr/>
                </a:tc>
                <a:extLst>
                  <a:ext uri="{0D108BD9-81ED-4DB2-BD59-A6C34878D82A}">
                    <a16:rowId xmlns:a16="http://schemas.microsoft.com/office/drawing/2014/main" val="2969412831"/>
                  </a:ext>
                </a:extLst>
              </a:tr>
              <a:tr h="281971">
                <a:tc>
                  <a:txBody>
                    <a:bodyPr/>
                    <a:lstStyle/>
                    <a:p>
                      <a:r>
                        <a:rPr lang="en-CA" sz="1400">
                          <a:latin typeface="Open Sans" panose="020B0606030504020204" pitchFamily="34" charset="0"/>
                          <a:ea typeface="Open Sans" panose="020B0606030504020204" pitchFamily="34" charset="0"/>
                          <a:cs typeface="Open Sans" panose="020B0606030504020204" pitchFamily="34" charset="0"/>
                        </a:rPr>
                        <a:t>tag</a:t>
                      </a:r>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&lt;p&gt;</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p {</a:t>
                      </a:r>
                      <a:r>
                        <a:rPr lang="en-CA" sz="1400" dirty="0" err="1">
                          <a:latin typeface="Open Sans" panose="020B0606030504020204" pitchFamily="34" charset="0"/>
                          <a:ea typeface="Open Sans" panose="020B0606030504020204" pitchFamily="34" charset="0"/>
                          <a:cs typeface="Open Sans" panose="020B0606030504020204" pitchFamily="34" charset="0"/>
                        </a:rPr>
                        <a:t>color:red</a:t>
                      </a:r>
                      <a:r>
                        <a:rPr lang="en-CA" sz="1400" dirty="0">
                          <a:latin typeface="Open Sans" panose="020B0606030504020204" pitchFamily="34" charset="0"/>
                          <a:ea typeface="Open Sans" panose="020B0606030504020204" pitchFamily="34" charset="0"/>
                          <a:cs typeface="Open Sans" panose="020B0606030504020204" pitchFamily="34" charset="0"/>
                        </a:rPr>
                        <a:t>; padding:0px;}</a:t>
                      </a:r>
                    </a:p>
                  </a:txBody>
                  <a:tcPr/>
                </a:tc>
                <a:extLst>
                  <a:ext uri="{0D108BD9-81ED-4DB2-BD59-A6C34878D82A}">
                    <a16:rowId xmlns:a16="http://schemas.microsoft.com/office/drawing/2014/main" val="2434941287"/>
                  </a:ext>
                </a:extLst>
              </a:tr>
            </a:tbl>
          </a:graphicData>
        </a:graphic>
      </p:graphicFrame>
      <p:sp>
        <p:nvSpPr>
          <p:cNvPr id="9" name="TextBox 8">
            <a:extLst>
              <a:ext uri="{FF2B5EF4-FFF2-40B4-BE49-F238E27FC236}">
                <a16:creationId xmlns:a16="http://schemas.microsoft.com/office/drawing/2014/main" id="{53F8A7CD-0CD6-44A7-A33E-B78B77C30963}"/>
              </a:ext>
            </a:extLst>
          </p:cNvPr>
          <p:cNvSpPr txBox="1"/>
          <p:nvPr/>
        </p:nvSpPr>
        <p:spPr>
          <a:xfrm>
            <a:off x="1312024" y="4587130"/>
            <a:ext cx="10284231" cy="1200329"/>
          </a:xfrm>
          <a:prstGeom prst="rect">
            <a:avLst/>
          </a:prstGeom>
          <a:noFill/>
        </p:spPr>
        <p:txBody>
          <a:bodyPr wrap="square" rtlCol="0">
            <a:spAutoFit/>
          </a:bodyPr>
          <a:lstStyle/>
          <a:p>
            <a:r>
              <a:rPr lang="en-CA" sz="1200">
                <a:latin typeface="Open Sans" panose="020B0606030504020204" pitchFamily="34" charset="0"/>
                <a:ea typeface="Open Sans" panose="020B0606030504020204" pitchFamily="34" charset="0"/>
                <a:cs typeface="Open Sans" panose="020B0606030504020204" pitchFamily="34" charset="0"/>
              </a:rPr>
              <a:t>*</a:t>
            </a:r>
            <a:r>
              <a:rPr lang="en-CA" sz="1200" dirty="0">
                <a:latin typeface="Open Sans" panose="020B0606030504020204" pitchFamily="34" charset="0"/>
                <a:ea typeface="Open Sans" panose="020B0606030504020204" pitchFamily="34" charset="0"/>
                <a:cs typeface="Open Sans" panose="020B0606030504020204" pitchFamily="34" charset="0"/>
              </a:rPr>
              <a:t>pseudo class – there are only a handful of other pseudo classes such as:</a:t>
            </a:r>
          </a:p>
          <a:p>
            <a:r>
              <a:rPr lang="en-CA" sz="1200" dirty="0">
                <a:latin typeface="Open Sans" panose="020B0606030504020204" pitchFamily="34" charset="0"/>
                <a:ea typeface="Open Sans" panose="020B0606030504020204" pitchFamily="34" charset="0"/>
                <a:cs typeface="Open Sans" panose="020B0606030504020204" pitchFamily="34" charset="0"/>
              </a:rPr>
              <a:t>:nth-child([num])  - select the [num]</a:t>
            </a:r>
            <a:r>
              <a:rPr lang="en-CA" sz="1200" dirty="0" err="1">
                <a:latin typeface="Open Sans" panose="020B0606030504020204" pitchFamily="34" charset="0"/>
                <a:ea typeface="Open Sans" panose="020B0606030504020204" pitchFamily="34" charset="0"/>
                <a:cs typeface="Open Sans" panose="020B0606030504020204" pitchFamily="34" charset="0"/>
              </a:rPr>
              <a:t>th</a:t>
            </a:r>
            <a:r>
              <a:rPr lang="en-CA" sz="1200" dirty="0">
                <a:latin typeface="Open Sans" panose="020B0606030504020204" pitchFamily="34" charset="0"/>
                <a:ea typeface="Open Sans" panose="020B0606030504020204" pitchFamily="34" charset="0"/>
                <a:cs typeface="Open Sans" panose="020B0606030504020204" pitchFamily="34" charset="0"/>
              </a:rPr>
              <a:t> child element</a:t>
            </a: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:first-child – select the first child element</a:t>
            </a:r>
          </a:p>
          <a:p>
            <a:r>
              <a:rPr lang="en-CA" sz="1200" dirty="0">
                <a:latin typeface="Open Sans" panose="020B0606030504020204" pitchFamily="34" charset="0"/>
                <a:ea typeface="Open Sans" panose="020B0606030504020204" pitchFamily="34" charset="0"/>
                <a:cs typeface="Open Sans" panose="020B0606030504020204" pitchFamily="34" charset="0"/>
              </a:rPr>
              <a:t>:last-child – select the last child element</a:t>
            </a:r>
          </a:p>
          <a:p>
            <a:r>
              <a:rPr lang="en-CA" sz="1200" dirty="0">
                <a:latin typeface="Open Sans" panose="020B0606030504020204" pitchFamily="34" charset="0"/>
                <a:ea typeface="Open Sans" panose="020B0606030504020204" pitchFamily="34" charset="0"/>
                <a:cs typeface="Open Sans" panose="020B0606030504020204" pitchFamily="34" charset="0"/>
              </a:rPr>
              <a:t>:visited – select &lt;a&gt; that have been visited</a:t>
            </a:r>
            <a:br>
              <a:rPr lang="en-CA" sz="1200" dirty="0">
                <a:latin typeface="Open Sans" panose="020B0606030504020204" pitchFamily="34" charset="0"/>
                <a:ea typeface="Open Sans" panose="020B0606030504020204" pitchFamily="34" charset="0"/>
                <a:cs typeface="Open Sans" panose="020B0606030504020204" pitchFamily="34" charset="0"/>
              </a:rPr>
            </a:br>
            <a:endParaRPr lang="en-CA" sz="1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6995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WHAT IS CSS?</a:t>
            </a:r>
          </a:p>
        </p:txBody>
      </p:sp>
      <p:sp>
        <p:nvSpPr>
          <p:cNvPr id="41" name="TextBox 40">
            <a:extLst>
              <a:ext uri="{FF2B5EF4-FFF2-40B4-BE49-F238E27FC236}">
                <a16:creationId xmlns:a16="http://schemas.microsoft.com/office/drawing/2014/main" id="{112C593A-D674-4560-94D0-D966A34F1135}"/>
              </a:ext>
            </a:extLst>
          </p:cNvPr>
          <p:cNvSpPr txBox="1"/>
          <p:nvPr/>
        </p:nvSpPr>
        <p:spPr>
          <a:xfrm>
            <a:off x="822960" y="2002192"/>
            <a:ext cx="10831484"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Cascading Style Sheets (CSS)</a:t>
            </a:r>
            <a:r>
              <a:rPr lang="en-CA" sz="1600">
                <a:latin typeface="Open Sans" panose="020B0606030504020204" pitchFamily="34" charset="0"/>
                <a:ea typeface="Open Sans" panose="020B0606030504020204" pitchFamily="34" charset="0"/>
                <a:cs typeface="Open Sans" panose="020B0606030504020204" pitchFamily="34" charset="0"/>
              </a:rPr>
              <a:t> is a language that consist of declarations / rules that describe the visual representation of HTML documents in a web browser.  Here are 3 different ways to incorporate CSS into HTML:</a:t>
            </a:r>
          </a:p>
        </p:txBody>
      </p:sp>
      <p:sp>
        <p:nvSpPr>
          <p:cNvPr id="5" name="TextBox 4">
            <a:extLst>
              <a:ext uri="{FF2B5EF4-FFF2-40B4-BE49-F238E27FC236}">
                <a16:creationId xmlns:a16="http://schemas.microsoft.com/office/drawing/2014/main" id="{180F00A1-6704-422F-A6B6-F16CACEAB547}"/>
              </a:ext>
            </a:extLst>
          </p:cNvPr>
          <p:cNvSpPr txBox="1"/>
          <p:nvPr/>
        </p:nvSpPr>
        <p:spPr>
          <a:xfrm>
            <a:off x="8013470" y="3645127"/>
            <a:ext cx="3092334" cy="1754326"/>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solidFill>
                  <a:srgbClr val="00B0F0"/>
                </a:solidFill>
              </a:rPr>
              <a:t>    &lt;link href="my-style.css" rel="stylesheet" /&gt;</a:t>
            </a:r>
          </a:p>
          <a:p>
            <a:r>
              <a:rPr lang="en-US" sz="1200"/>
              <a:t>  &lt;/head&gt;</a:t>
            </a:r>
          </a:p>
          <a:p>
            <a:r>
              <a:rPr lang="en-US" sz="1200"/>
              <a:t>  &lt;body&gt;</a:t>
            </a:r>
          </a:p>
          <a:p>
            <a:r>
              <a:rPr lang="en-US" sz="1200"/>
              <a:t>    &lt;p&gt;hello world&lt;/p&gt;</a:t>
            </a:r>
          </a:p>
          <a:p>
            <a:r>
              <a:rPr lang="en-US" sz="1200"/>
              <a:t>  &lt;/body&gt;</a:t>
            </a:r>
          </a:p>
          <a:p>
            <a:r>
              <a:rPr lang="en-US" sz="1200"/>
              <a:t>&lt;/html&gt;</a:t>
            </a:r>
            <a:endParaRPr lang="en-CA" sz="1200"/>
          </a:p>
        </p:txBody>
      </p:sp>
      <p:sp>
        <p:nvSpPr>
          <p:cNvPr id="6" name="TextBox 5">
            <a:extLst>
              <a:ext uri="{FF2B5EF4-FFF2-40B4-BE49-F238E27FC236}">
                <a16:creationId xmlns:a16="http://schemas.microsoft.com/office/drawing/2014/main" id="{06265920-5389-47D1-9CFC-0770F329EB55}"/>
              </a:ext>
            </a:extLst>
          </p:cNvPr>
          <p:cNvSpPr txBox="1"/>
          <p:nvPr/>
        </p:nvSpPr>
        <p:spPr>
          <a:xfrm>
            <a:off x="822960" y="3149763"/>
            <a:ext cx="2948246" cy="1569660"/>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t>  &lt;/head&gt;</a:t>
            </a:r>
          </a:p>
          <a:p>
            <a:r>
              <a:rPr lang="en-US" sz="1200"/>
              <a:t>  &lt;body&gt;</a:t>
            </a:r>
          </a:p>
          <a:p>
            <a:r>
              <a:rPr lang="en-US" sz="1200"/>
              <a:t>    &lt;p</a:t>
            </a:r>
            <a:r>
              <a:rPr lang="en-US" sz="1200">
                <a:solidFill>
                  <a:srgbClr val="00B0F0"/>
                </a:solidFill>
              </a:rPr>
              <a:t> style="color:red;"</a:t>
            </a:r>
            <a:r>
              <a:rPr lang="en-US" sz="1200"/>
              <a:t>&gt;hello world&lt;/p&gt;</a:t>
            </a:r>
          </a:p>
          <a:p>
            <a:r>
              <a:rPr lang="en-US" sz="1200"/>
              <a:t>  &lt;/body&gt;</a:t>
            </a:r>
          </a:p>
          <a:p>
            <a:r>
              <a:rPr lang="en-US" sz="1200"/>
              <a:t>&lt;/html&gt;</a:t>
            </a:r>
            <a:endParaRPr lang="en-CA" sz="1200"/>
          </a:p>
        </p:txBody>
      </p:sp>
      <p:sp>
        <p:nvSpPr>
          <p:cNvPr id="7" name="TextBox 6">
            <a:extLst>
              <a:ext uri="{FF2B5EF4-FFF2-40B4-BE49-F238E27FC236}">
                <a16:creationId xmlns:a16="http://schemas.microsoft.com/office/drawing/2014/main" id="{5DEE1AE2-DD6F-474B-B579-5423ACC6398C}"/>
              </a:ext>
            </a:extLst>
          </p:cNvPr>
          <p:cNvSpPr txBox="1"/>
          <p:nvPr/>
        </p:nvSpPr>
        <p:spPr>
          <a:xfrm>
            <a:off x="4418215" y="3153159"/>
            <a:ext cx="2948246" cy="2123658"/>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solidFill>
                  <a:srgbClr val="00B0F0"/>
                </a:solidFill>
              </a:rPr>
              <a:t>    &lt;style&gt;</a:t>
            </a:r>
          </a:p>
          <a:p>
            <a:r>
              <a:rPr lang="en-US" sz="1200">
                <a:solidFill>
                  <a:srgbClr val="00B0F0"/>
                </a:solidFill>
              </a:rPr>
              <a:t>       p {color:red;}</a:t>
            </a:r>
          </a:p>
          <a:p>
            <a:r>
              <a:rPr lang="en-US" sz="1200">
                <a:solidFill>
                  <a:srgbClr val="00B0F0"/>
                </a:solidFill>
              </a:rPr>
              <a:t>    &lt;/style&gt;</a:t>
            </a:r>
          </a:p>
          <a:p>
            <a:r>
              <a:rPr lang="en-US" sz="1200"/>
              <a:t>  &lt;/head&gt;</a:t>
            </a:r>
          </a:p>
          <a:p>
            <a:r>
              <a:rPr lang="en-US" sz="1200"/>
              <a:t>  &lt;body&gt;</a:t>
            </a:r>
          </a:p>
          <a:p>
            <a:r>
              <a:rPr lang="en-US" sz="1200"/>
              <a:t>    &lt;p&gt;hello world&lt;/p&gt;</a:t>
            </a:r>
          </a:p>
          <a:p>
            <a:r>
              <a:rPr lang="en-US" sz="1200"/>
              <a:t>  &lt;/body&gt;</a:t>
            </a:r>
          </a:p>
          <a:p>
            <a:r>
              <a:rPr lang="en-US" sz="1200"/>
              <a:t>&lt;/html&gt;</a:t>
            </a:r>
            <a:endParaRPr lang="en-CA" sz="1200"/>
          </a:p>
        </p:txBody>
      </p:sp>
      <p:sp>
        <p:nvSpPr>
          <p:cNvPr id="9" name="TextBox 8">
            <a:extLst>
              <a:ext uri="{FF2B5EF4-FFF2-40B4-BE49-F238E27FC236}">
                <a16:creationId xmlns:a16="http://schemas.microsoft.com/office/drawing/2014/main" id="{CD981239-4259-418C-B772-9A66E5427D6D}"/>
              </a:ext>
            </a:extLst>
          </p:cNvPr>
          <p:cNvSpPr txBox="1"/>
          <p:nvPr/>
        </p:nvSpPr>
        <p:spPr>
          <a:xfrm>
            <a:off x="8013470" y="3112356"/>
            <a:ext cx="3092334" cy="461665"/>
          </a:xfrm>
          <a:prstGeom prst="rect">
            <a:avLst/>
          </a:prstGeom>
          <a:solidFill>
            <a:schemeClr val="bg2"/>
          </a:solidFill>
        </p:spPr>
        <p:txBody>
          <a:bodyPr wrap="square" rtlCol="0">
            <a:spAutoFit/>
          </a:bodyPr>
          <a:lstStyle/>
          <a:p>
            <a:r>
              <a:rPr lang="en-US" sz="1200"/>
              <a:t>/* my-style.css */</a:t>
            </a:r>
          </a:p>
          <a:p>
            <a:r>
              <a:rPr lang="en-US" sz="1200">
                <a:solidFill>
                  <a:srgbClr val="00B0F0"/>
                </a:solidFill>
              </a:rPr>
              <a:t>p {color:red;}</a:t>
            </a:r>
            <a:endParaRPr lang="en-CA" sz="1200">
              <a:solidFill>
                <a:srgbClr val="00B0F0"/>
              </a:solidFill>
            </a:endParaRPr>
          </a:p>
        </p:txBody>
      </p:sp>
      <p:sp>
        <p:nvSpPr>
          <p:cNvPr id="10" name="TextBox 9">
            <a:extLst>
              <a:ext uri="{FF2B5EF4-FFF2-40B4-BE49-F238E27FC236}">
                <a16:creationId xmlns:a16="http://schemas.microsoft.com/office/drawing/2014/main" id="{E5C22B5C-FF64-4BB7-912C-4E5FEA69CE8D}"/>
              </a:ext>
            </a:extLst>
          </p:cNvPr>
          <p:cNvSpPr txBox="1"/>
          <p:nvPr/>
        </p:nvSpPr>
        <p:spPr>
          <a:xfrm>
            <a:off x="822960"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Inline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0DC97268-956F-4195-BBFA-7259F6B701CC}"/>
              </a:ext>
            </a:extLst>
          </p:cNvPr>
          <p:cNvSpPr txBox="1"/>
          <p:nvPr/>
        </p:nvSpPr>
        <p:spPr>
          <a:xfrm>
            <a:off x="4418215"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Style Block</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28AAE82-F25C-45BA-A952-D6B042A4FABC}"/>
              </a:ext>
            </a:extLst>
          </p:cNvPr>
          <p:cNvSpPr txBox="1"/>
          <p:nvPr/>
        </p:nvSpPr>
        <p:spPr>
          <a:xfrm>
            <a:off x="8013470" y="2702696"/>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Separate File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03802D8E-166D-4386-AC5B-24A2560A2D8B}"/>
              </a:ext>
            </a:extLst>
          </p:cNvPr>
          <p:cNvSpPr txBox="1"/>
          <p:nvPr/>
        </p:nvSpPr>
        <p:spPr>
          <a:xfrm>
            <a:off x="821574" y="5459182"/>
            <a:ext cx="10548851"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In all 3 examples above, the page will show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hello world</a:t>
            </a:r>
            <a:r>
              <a:rPr lang="en-CA" sz="1600">
                <a:latin typeface="Open Sans" panose="020B0606030504020204" pitchFamily="34" charset="0"/>
                <a:ea typeface="Open Sans" panose="020B0606030504020204" pitchFamily="34" charset="0"/>
                <a:cs typeface="Open Sans" panose="020B0606030504020204" pitchFamily="34" charset="0"/>
              </a:rPr>
              <a:t> in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red</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33582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ANATOMY OF CSS DECLARATION</a:t>
            </a:r>
          </a:p>
        </p:txBody>
      </p:sp>
      <p:pic>
        <p:nvPicPr>
          <p:cNvPr id="3" name="Picture 2" descr="A screenshot of a cell phone&#10;&#10;Description automatically generated">
            <a:extLst>
              <a:ext uri="{FF2B5EF4-FFF2-40B4-BE49-F238E27FC236}">
                <a16:creationId xmlns:a16="http://schemas.microsoft.com/office/drawing/2014/main" id="{BF40036A-4388-4878-8658-CAE745B4F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77" y="2255680"/>
            <a:ext cx="3711724" cy="2096032"/>
          </a:xfrm>
          <a:prstGeom prst="rect">
            <a:avLst/>
          </a:prstGeom>
        </p:spPr>
      </p:pic>
      <p:sp>
        <p:nvSpPr>
          <p:cNvPr id="16" name="TextBox 15">
            <a:extLst>
              <a:ext uri="{FF2B5EF4-FFF2-40B4-BE49-F238E27FC236}">
                <a16:creationId xmlns:a16="http://schemas.microsoft.com/office/drawing/2014/main" id="{B8412BF5-979E-4299-B0FD-8B14CA130DFB}"/>
              </a:ext>
            </a:extLst>
          </p:cNvPr>
          <p:cNvSpPr txBox="1"/>
          <p:nvPr/>
        </p:nvSpPr>
        <p:spPr>
          <a:xfrm>
            <a:off x="4480562" y="2255680"/>
            <a:ext cx="7124007" cy="830997"/>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Selector</a:t>
            </a:r>
            <a:r>
              <a:rPr lang="en-CA" sz="1600">
                <a:latin typeface="Open Sans" panose="020B0606030504020204" pitchFamily="34" charset="0"/>
                <a:ea typeface="Open Sans" panose="020B0606030504020204" pitchFamily="34" charset="0"/>
                <a:cs typeface="Open Sans" panose="020B0606030504020204" pitchFamily="34" charset="0"/>
              </a:rPr>
              <a:t> – The HTML tags to style.  We will learn shortly that there are many ways to express the specific HTML tag you wish to style.  In this example, we are selecting ALL &lt;p&gt; tags.</a:t>
            </a:r>
          </a:p>
        </p:txBody>
      </p:sp>
      <p:sp>
        <p:nvSpPr>
          <p:cNvPr id="17" name="TextBox 16">
            <a:extLst>
              <a:ext uri="{FF2B5EF4-FFF2-40B4-BE49-F238E27FC236}">
                <a16:creationId xmlns:a16="http://schemas.microsoft.com/office/drawing/2014/main" id="{760FB81C-2473-451F-98FC-B19EA742514E}"/>
              </a:ext>
            </a:extLst>
          </p:cNvPr>
          <p:cNvSpPr txBox="1"/>
          <p:nvPr/>
        </p:nvSpPr>
        <p:spPr>
          <a:xfrm>
            <a:off x="4454414" y="3322573"/>
            <a:ext cx="7124007" cy="1077218"/>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Declaration</a:t>
            </a:r>
            <a:r>
              <a:rPr lang="en-CA" sz="1600">
                <a:latin typeface="Open Sans" panose="020B0606030504020204" pitchFamily="34" charset="0"/>
                <a:ea typeface="Open Sans" panose="020B0606030504020204" pitchFamily="34" charset="0"/>
                <a:cs typeface="Open Sans" panose="020B0606030504020204" pitchFamily="34" charset="0"/>
              </a:rPr>
              <a:t> – The style rule to apply.  In this example, we have only one declaration.  However, we can have multiple style declarations separated by the semi-colon.  Each declaration is made up of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and and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
        <p:nvSpPr>
          <p:cNvPr id="18" name="TextBox 17">
            <a:extLst>
              <a:ext uri="{FF2B5EF4-FFF2-40B4-BE49-F238E27FC236}">
                <a16:creationId xmlns:a16="http://schemas.microsoft.com/office/drawing/2014/main" id="{1767824A-53DD-4019-BE67-C9116F0B2168}"/>
              </a:ext>
            </a:extLst>
          </p:cNvPr>
          <p:cNvSpPr txBox="1"/>
          <p:nvPr/>
        </p:nvSpPr>
        <p:spPr>
          <a:xfrm>
            <a:off x="505425" y="4658616"/>
            <a:ext cx="11056370"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 The style property to change.  There are many types of properties to choose from, most of which are obvious like font, background, padding, margin, etc…</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05425" y="5424592"/>
            <a:ext cx="10675193"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 – The specific style you wish to apply to a property.  The acceptable properties will depend on the property you are trying to change.</a:t>
            </a:r>
          </a:p>
        </p:txBody>
      </p:sp>
    </p:spTree>
    <p:extLst>
      <p:ext uri="{BB962C8B-B14F-4D97-AF65-F5344CB8AC3E}">
        <p14:creationId xmlns:p14="http://schemas.microsoft.com/office/powerpoint/2010/main" val="102203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&lt;TAG&gt;</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As mentioned, you can select HTML tags by their tag name.  Here are examples:</a:t>
            </a:r>
          </a:p>
        </p:txBody>
      </p:sp>
      <p:sp>
        <p:nvSpPr>
          <p:cNvPr id="9" name="TextBox 8">
            <a:extLst>
              <a:ext uri="{FF2B5EF4-FFF2-40B4-BE49-F238E27FC236}">
                <a16:creationId xmlns:a16="http://schemas.microsoft.com/office/drawing/2014/main" id="{C70A9F98-AF83-42E5-B3B1-D2DCB624C974}"/>
              </a:ext>
            </a:extLst>
          </p:cNvPr>
          <p:cNvSpPr txBox="1"/>
          <p:nvPr/>
        </p:nvSpPr>
        <p:spPr>
          <a:xfrm>
            <a:off x="555302" y="2463203"/>
            <a:ext cx="10291157" cy="3539430"/>
          </a:xfrm>
          <a:prstGeom prst="rect">
            <a:avLst/>
          </a:prstGeom>
          <a:solidFill>
            <a:schemeClr val="bg2"/>
          </a:solidFill>
        </p:spPr>
        <p:txBody>
          <a:bodyPr wrap="square" rtlCol="0">
            <a:spAutoFit/>
          </a:bodyPr>
          <a:lstStyle/>
          <a:p>
            <a:r>
              <a:rPr lang="en-US" sz="1600"/>
              <a:t>/* Anything between the forward slash and asterisk is a </a:t>
            </a:r>
            <a:r>
              <a:rPr lang="en-US" sz="1600" b="1"/>
              <a:t>comment</a:t>
            </a:r>
            <a:r>
              <a:rPr lang="en-US" sz="1600"/>
              <a:t> and ignored by web browsers */</a:t>
            </a:r>
          </a:p>
          <a:p>
            <a:endParaRPr lang="en-US" sz="1600"/>
          </a:p>
          <a:p>
            <a:r>
              <a:rPr lang="en-US" sz="1600">
                <a:solidFill>
                  <a:srgbClr val="7030A0"/>
                </a:solidFill>
              </a:rPr>
              <a:t>/* Make all paragraph tags blue, font size 15px, font face Arial */</a:t>
            </a:r>
          </a:p>
          <a:p>
            <a:r>
              <a:rPr lang="en-US" sz="1600"/>
              <a:t>p {color:blue; font: 15px Arial; }</a:t>
            </a:r>
          </a:p>
          <a:p>
            <a:endParaRPr lang="en-US" sz="1600"/>
          </a:p>
          <a:p>
            <a:r>
              <a:rPr lang="en-US" sz="1600">
                <a:solidFill>
                  <a:srgbClr val="7030A0"/>
                </a:solidFill>
              </a:rPr>
              <a:t>/* Make all h1 tags have underline and bold */</a:t>
            </a:r>
          </a:p>
          <a:p>
            <a:r>
              <a:rPr lang="en-US" sz="1600"/>
              <a:t>h1 {text-decoration:underline; font-weight:bold;}</a:t>
            </a:r>
            <a:endParaRPr lang="en-CA" sz="1600"/>
          </a:p>
          <a:p>
            <a:endParaRPr lang="en-CA" sz="1600"/>
          </a:p>
          <a:p>
            <a:r>
              <a:rPr lang="en-US" sz="1600">
                <a:solidFill>
                  <a:srgbClr val="7030A0"/>
                </a:solidFill>
              </a:rPr>
              <a:t>/* Make all img tags have 10px solid yellow border, and the image should be 500px by 10px */</a:t>
            </a:r>
          </a:p>
          <a:p>
            <a:r>
              <a:rPr lang="en-US" sz="1600"/>
              <a:t>img {border:10px solid yellow; width:500px; height:10px;}</a:t>
            </a:r>
          </a:p>
          <a:p>
            <a:endParaRPr lang="en-US" sz="1600"/>
          </a:p>
          <a:p>
            <a:r>
              <a:rPr lang="en-US" sz="1600">
                <a:solidFill>
                  <a:srgbClr val="00B050"/>
                </a:solidFill>
              </a:rPr>
              <a:t>/* The asterisks means everything.  Make everything have green background color.  */</a:t>
            </a:r>
            <a:endParaRPr lang="en-US" sz="1600"/>
          </a:p>
          <a:p>
            <a:r>
              <a:rPr lang="en-US" sz="1600"/>
              <a:t>* {background-color: green; }</a:t>
            </a:r>
            <a:endParaRPr lang="en-CA" sz="1600"/>
          </a:p>
          <a:p>
            <a:endParaRPr lang="en-CA" sz="1600"/>
          </a:p>
        </p:txBody>
      </p:sp>
    </p:spTree>
    <p:extLst>
      <p:ext uri="{BB962C8B-B14F-4D97-AF65-F5344CB8AC3E}">
        <p14:creationId xmlns:p14="http://schemas.microsoft.com/office/powerpoint/2010/main" val="238156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ID</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dirty="0">
                <a:latin typeface="Open Sans" panose="020B0606030504020204" pitchFamily="34" charset="0"/>
                <a:ea typeface="Open Sans" panose="020B0606030504020204" pitchFamily="34" charset="0"/>
                <a:cs typeface="Open Sans" panose="020B0606030504020204" pitchFamily="34" charset="0"/>
              </a:rPr>
              <a:t>You can also style HTML tags by their IDs.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3"/>
            <a:ext cx="4405745" cy="2308324"/>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t>    &lt;link </a:t>
            </a:r>
            <a:r>
              <a:rPr lang="en-US" sz="1200" dirty="0" err="1"/>
              <a:t>href</a:t>
            </a:r>
            <a:r>
              <a:rPr lang="en-US" sz="1200" dirty="0"/>
              <a:t>="my-style.css" </a:t>
            </a:r>
            <a:r>
              <a:rPr lang="en-US" sz="1200" dirty="0" err="1"/>
              <a:t>rel</a:t>
            </a:r>
            <a:r>
              <a:rPr lang="en-US" sz="1200" dirty="0"/>
              <a:t>="stylesheet" /&gt;</a:t>
            </a:r>
          </a:p>
          <a:p>
            <a:r>
              <a:rPr lang="en-US" sz="1200" dirty="0"/>
              <a:t>  &lt;/head&gt;</a:t>
            </a:r>
          </a:p>
          <a:p>
            <a:r>
              <a:rPr lang="en-US" sz="1200" dirty="0"/>
              <a:t>  &lt;body&gt;</a:t>
            </a:r>
          </a:p>
          <a:p>
            <a:r>
              <a:rPr lang="en-US" sz="1200" dirty="0"/>
              <a:t>    &lt;h1&gt;Hello World&lt;/h1&gt;</a:t>
            </a:r>
          </a:p>
          <a:p>
            <a:r>
              <a:rPr lang="en-US" sz="1200" dirty="0"/>
              <a:t>    &lt;p&gt;Last modified Sept 1, 2019&lt;/p&gt;</a:t>
            </a:r>
          </a:p>
          <a:p>
            <a:r>
              <a:rPr lang="en-US" sz="1200" dirty="0"/>
              <a:t>    &lt;p id="</a:t>
            </a:r>
            <a:r>
              <a:rPr lang="en-US" sz="1200" dirty="0">
                <a:solidFill>
                  <a:srgbClr val="7030A0"/>
                </a:solidFill>
              </a:rPr>
              <a:t>review</a:t>
            </a:r>
            <a:r>
              <a:rPr lang="en-US" sz="1200" dirty="0"/>
              <a:t>"&gt;I love to eat pizza&lt;/p&gt;</a:t>
            </a:r>
          </a:p>
          <a:p>
            <a:r>
              <a:rPr lang="en-US" sz="1200" dirty="0"/>
              <a:t>    &lt;</a:t>
            </a:r>
            <a:r>
              <a:rPr lang="en-US" sz="1200" dirty="0" err="1"/>
              <a:t>img</a:t>
            </a:r>
            <a:r>
              <a:rPr lang="en-US" sz="1200" dirty="0"/>
              <a:t> id="</a:t>
            </a:r>
            <a:r>
              <a:rPr lang="en-US" sz="1200" dirty="0">
                <a:solidFill>
                  <a:srgbClr val="7030A0"/>
                </a:solidFill>
              </a:rPr>
              <a:t>food</a:t>
            </a:r>
            <a:r>
              <a:rPr lang="en-US" sz="1200" dirty="0"/>
              <a:t>" </a:t>
            </a:r>
            <a:r>
              <a:rPr lang="en-US" sz="1200" dirty="0" err="1"/>
              <a:t>src</a:t>
            </a:r>
            <a:r>
              <a:rPr lang="en-US" sz="1200" dirty="0"/>
              <a:t>="pizza.jpg" /&gt;</a:t>
            </a:r>
          </a:p>
          <a:p>
            <a:r>
              <a:rPr lang="en-US" sz="1200" dirty="0"/>
              <a:t>  &lt;/body&gt;</a:t>
            </a:r>
          </a:p>
          <a:p>
            <a:r>
              <a:rPr lang="en-US" sz="1200" dirty="0"/>
              <a:t>&lt;/html&gt;</a:t>
            </a:r>
            <a:endParaRPr lang="en-CA" sz="12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6" y="2557554"/>
            <a:ext cx="5439294" cy="3046988"/>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"I love to eat pizza" will be italicized and green */</a:t>
            </a:r>
          </a:p>
          <a:p>
            <a:r>
              <a:rPr lang="en-US" sz="1200" dirty="0">
                <a:solidFill>
                  <a:srgbClr val="7030A0"/>
                </a:solidFill>
              </a:rPr>
              <a:t>#review </a:t>
            </a:r>
            <a:r>
              <a:rPr lang="en-US" sz="1200" dirty="0"/>
              <a:t>{</a:t>
            </a:r>
          </a:p>
          <a:p>
            <a:r>
              <a:rPr lang="en-US" sz="1200" dirty="0"/>
              <a:t>  </a:t>
            </a:r>
            <a:r>
              <a:rPr lang="en-US" sz="1200" dirty="0" err="1"/>
              <a:t>font-style:italic</a:t>
            </a:r>
            <a:r>
              <a:rPr lang="en-US" sz="1200" dirty="0"/>
              <a:t>;</a:t>
            </a:r>
          </a:p>
          <a:p>
            <a:r>
              <a:rPr lang="en-US" sz="1200" dirty="0"/>
              <a:t>  </a:t>
            </a:r>
            <a:r>
              <a:rPr lang="en-US" sz="1200" dirty="0" err="1"/>
              <a:t>color:green</a:t>
            </a:r>
            <a:r>
              <a:rPr lang="en-US" sz="1200" dirty="0"/>
              <a:t>;</a:t>
            </a:r>
          </a:p>
          <a:p>
            <a:r>
              <a:rPr lang="en-US" sz="1200" dirty="0"/>
              <a:t>}</a:t>
            </a:r>
          </a:p>
          <a:p>
            <a:endParaRPr lang="en-US" sz="1200" dirty="0"/>
          </a:p>
          <a:p>
            <a:endParaRPr lang="en-US" sz="1200" dirty="0"/>
          </a:p>
          <a:p>
            <a:r>
              <a:rPr lang="en-US" sz="1200" dirty="0">
                <a:solidFill>
                  <a:srgbClr val="00B0F0"/>
                </a:solidFill>
              </a:rPr>
              <a:t>/* "pizza.png" will be 200px by 200px and 50% opacity*/</a:t>
            </a:r>
          </a:p>
          <a:p>
            <a:r>
              <a:rPr lang="en-US" sz="1200" dirty="0">
                <a:solidFill>
                  <a:srgbClr val="7030A0"/>
                </a:solidFill>
              </a:rPr>
              <a:t>#food</a:t>
            </a:r>
            <a:r>
              <a:rPr lang="en-US" sz="1200" dirty="0"/>
              <a:t> {</a:t>
            </a:r>
          </a:p>
          <a:p>
            <a:r>
              <a:rPr lang="en-US" sz="1200" dirty="0"/>
              <a:t>  width: 200px;</a:t>
            </a:r>
          </a:p>
          <a:p>
            <a:r>
              <a:rPr lang="en-US" sz="1200" dirty="0"/>
              <a:t>  height: 200px;</a:t>
            </a:r>
          </a:p>
          <a:p>
            <a:r>
              <a:rPr lang="en-US" sz="1200" dirty="0"/>
              <a:t>  opacity: 0.5;</a:t>
            </a:r>
          </a:p>
          <a:p>
            <a:r>
              <a:rPr lang="en-US" sz="1200" dirty="0"/>
              <a:t>}</a:t>
            </a:r>
            <a:endParaRPr lang="en-CA" sz="1200" dirty="0"/>
          </a:p>
          <a:p>
            <a:endParaRPr lang="en-CA" sz="1200" dirty="0"/>
          </a:p>
        </p:txBody>
      </p:sp>
      <p:sp>
        <p:nvSpPr>
          <p:cNvPr id="2" name="TextBox 1">
            <a:extLst>
              <a:ext uri="{FF2B5EF4-FFF2-40B4-BE49-F238E27FC236}">
                <a16:creationId xmlns:a16="http://schemas.microsoft.com/office/drawing/2014/main" id="{CA4A2104-72CF-B0E1-1689-5BC0C6819BFB}"/>
              </a:ext>
            </a:extLst>
          </p:cNvPr>
          <p:cNvSpPr txBox="1"/>
          <p:nvPr/>
        </p:nvSpPr>
        <p:spPr>
          <a:xfrm>
            <a:off x="6683433" y="5293360"/>
            <a:ext cx="2198359" cy="369332"/>
          </a:xfrm>
          <a:prstGeom prst="rect">
            <a:avLst/>
          </a:prstGeom>
          <a:noFill/>
        </p:spPr>
        <p:txBody>
          <a:bodyPr wrap="none" rtlCol="0">
            <a:spAutoFit/>
          </a:bodyPr>
          <a:lstStyle/>
          <a:p>
            <a:r>
              <a:rPr lang="en-US" b="1" dirty="0"/>
              <a:t>See 01-example.html</a:t>
            </a:r>
          </a:p>
        </p:txBody>
      </p:sp>
    </p:spTree>
    <p:extLst>
      <p:ext uri="{BB962C8B-B14F-4D97-AF65-F5344CB8AC3E}">
        <p14:creationId xmlns:p14="http://schemas.microsoft.com/office/powerpoint/2010/main" val="386453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CLASS</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You can also style HTML tags by their class.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405745" cy="2677656"/>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t>    &lt;link </a:t>
            </a:r>
            <a:r>
              <a:rPr lang="en-US" sz="1200" dirty="0" err="1"/>
              <a:t>href</a:t>
            </a:r>
            <a:r>
              <a:rPr lang="en-US" sz="1200" dirty="0"/>
              <a:t>="my-style.css" </a:t>
            </a:r>
            <a:r>
              <a:rPr lang="en-US" sz="1200" dirty="0" err="1"/>
              <a:t>rel</a:t>
            </a:r>
            <a:r>
              <a:rPr lang="en-US" sz="1200" dirty="0"/>
              <a:t>="stylesheet" /&gt;</a:t>
            </a:r>
          </a:p>
          <a:p>
            <a:r>
              <a:rPr lang="en-US" sz="1200" dirty="0"/>
              <a:t>  &lt;/head&gt;</a:t>
            </a:r>
          </a:p>
          <a:p>
            <a:r>
              <a:rPr lang="en-US" sz="1200" dirty="0"/>
              <a:t>  &lt;body&gt;</a:t>
            </a:r>
          </a:p>
          <a:p>
            <a:r>
              <a:rPr lang="en-US" sz="1200" dirty="0"/>
              <a:t>    &lt;h1&gt;Hello World&lt;/h1&gt;</a:t>
            </a:r>
          </a:p>
          <a:p>
            <a:r>
              <a:rPr lang="en-US" sz="1200" dirty="0"/>
              <a:t>    &lt;p&gt;Last modified Sept 1, 2019&lt;/p&gt;</a:t>
            </a:r>
          </a:p>
          <a:p>
            <a:r>
              <a:rPr lang="en-US" sz="1200" dirty="0"/>
              <a:t>    &lt;p class="</a:t>
            </a:r>
            <a:r>
              <a:rPr lang="en-US" sz="1200" dirty="0">
                <a:solidFill>
                  <a:srgbClr val="7030A0"/>
                </a:solidFill>
              </a:rPr>
              <a:t>review</a:t>
            </a:r>
            <a:r>
              <a:rPr lang="en-US" sz="1200" dirty="0"/>
              <a:t>"&gt;I love to eat pizza&lt;/p&gt;</a:t>
            </a:r>
          </a:p>
          <a:p>
            <a:r>
              <a:rPr lang="en-US" sz="1200" dirty="0"/>
              <a:t>    &lt;p class="</a:t>
            </a:r>
            <a:r>
              <a:rPr lang="en-US" sz="1200" dirty="0">
                <a:solidFill>
                  <a:srgbClr val="7030A0"/>
                </a:solidFill>
              </a:rPr>
              <a:t>review</a:t>
            </a:r>
            <a:r>
              <a:rPr lang="en-US" sz="1200" dirty="0"/>
              <a:t>"&gt;I love to eat chocolate&lt;/p&gt;</a:t>
            </a:r>
          </a:p>
          <a:p>
            <a:r>
              <a:rPr lang="en-US" sz="1200" dirty="0"/>
              <a:t>    &lt;</a:t>
            </a:r>
            <a:r>
              <a:rPr lang="en-US" sz="1200" dirty="0" err="1"/>
              <a:t>img</a:t>
            </a:r>
            <a:r>
              <a:rPr lang="en-US" sz="1200" dirty="0"/>
              <a:t> class="</a:t>
            </a:r>
            <a:r>
              <a:rPr lang="en-US" sz="1200" dirty="0">
                <a:solidFill>
                  <a:srgbClr val="7030A0"/>
                </a:solidFill>
              </a:rPr>
              <a:t>food</a:t>
            </a:r>
            <a:r>
              <a:rPr lang="en-US" sz="1200" dirty="0"/>
              <a:t>" </a:t>
            </a:r>
            <a:r>
              <a:rPr lang="en-US" sz="1200" dirty="0" err="1"/>
              <a:t>src</a:t>
            </a:r>
            <a:r>
              <a:rPr lang="en-US" sz="1200" dirty="0"/>
              <a:t>="pizza.jpg" /&gt;</a:t>
            </a:r>
          </a:p>
          <a:p>
            <a:r>
              <a:rPr lang="en-US" sz="1200" dirty="0"/>
              <a:t>    &lt;</a:t>
            </a:r>
            <a:r>
              <a:rPr lang="en-US" sz="1200" dirty="0" err="1"/>
              <a:t>img</a:t>
            </a:r>
            <a:r>
              <a:rPr lang="en-US" sz="1200" dirty="0"/>
              <a:t> class="</a:t>
            </a:r>
            <a:r>
              <a:rPr lang="en-US" sz="1200" dirty="0">
                <a:solidFill>
                  <a:srgbClr val="7030A0"/>
                </a:solidFill>
              </a:rPr>
              <a:t>food</a:t>
            </a:r>
            <a:r>
              <a:rPr lang="en-US" sz="1200" dirty="0"/>
              <a:t>" </a:t>
            </a:r>
            <a:r>
              <a:rPr lang="en-US" sz="1200" dirty="0" err="1"/>
              <a:t>src</a:t>
            </a:r>
            <a:r>
              <a:rPr lang="en-US" sz="1200" dirty="0"/>
              <a:t>="dipping-sauce.jpg" /&gt;</a:t>
            </a:r>
          </a:p>
          <a:p>
            <a:r>
              <a:rPr lang="en-US" sz="1200" dirty="0"/>
              <a:t>  &lt;/body&gt;</a:t>
            </a:r>
          </a:p>
          <a:p>
            <a:r>
              <a:rPr lang="en-US" sz="1200" dirty="0"/>
              <a:t>&lt;/html&gt;</a:t>
            </a:r>
            <a:endParaRPr lang="en-CA" sz="12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3046988"/>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"I love to eat pizza" and "I love to eat chocolate" will be italicized and green */</a:t>
            </a:r>
          </a:p>
          <a:p>
            <a:r>
              <a:rPr lang="en-US" sz="1200" dirty="0">
                <a:solidFill>
                  <a:srgbClr val="7030A0"/>
                </a:solidFill>
              </a:rPr>
              <a:t>.review </a:t>
            </a:r>
            <a:r>
              <a:rPr lang="en-US" sz="1200" dirty="0"/>
              <a:t>{</a:t>
            </a:r>
          </a:p>
          <a:p>
            <a:r>
              <a:rPr lang="en-US" sz="1200" dirty="0"/>
              <a:t>  </a:t>
            </a:r>
            <a:r>
              <a:rPr lang="en-US" sz="1200" dirty="0" err="1"/>
              <a:t>font-style:italic</a:t>
            </a:r>
            <a:r>
              <a:rPr lang="en-US" sz="1200" dirty="0"/>
              <a:t>;</a:t>
            </a:r>
          </a:p>
          <a:p>
            <a:r>
              <a:rPr lang="en-US" sz="1200" dirty="0"/>
              <a:t>  </a:t>
            </a:r>
            <a:r>
              <a:rPr lang="en-US" sz="1200" dirty="0" err="1"/>
              <a:t>color:green</a:t>
            </a:r>
            <a:r>
              <a:rPr lang="en-US" sz="1200" dirty="0"/>
              <a:t>;</a:t>
            </a:r>
          </a:p>
          <a:p>
            <a:r>
              <a:rPr lang="en-US" sz="1200" dirty="0"/>
              <a:t>}</a:t>
            </a:r>
          </a:p>
          <a:p>
            <a:endParaRPr lang="en-US" sz="1200" dirty="0"/>
          </a:p>
          <a:p>
            <a:endParaRPr lang="en-US" sz="1200" dirty="0"/>
          </a:p>
          <a:p>
            <a:r>
              <a:rPr lang="en-US" sz="1200" dirty="0">
                <a:solidFill>
                  <a:srgbClr val="00B0F0"/>
                </a:solidFill>
              </a:rPr>
              <a:t>/* "pizza.png" and "dipping-sauce.png" will be 200px by 200px and 50% opacity*/</a:t>
            </a:r>
          </a:p>
          <a:p>
            <a:r>
              <a:rPr lang="en-US" sz="1200" dirty="0">
                <a:solidFill>
                  <a:srgbClr val="7030A0"/>
                </a:solidFill>
              </a:rPr>
              <a:t>.food</a:t>
            </a:r>
            <a:r>
              <a:rPr lang="en-US" sz="1200" dirty="0"/>
              <a:t> {</a:t>
            </a:r>
          </a:p>
          <a:p>
            <a:r>
              <a:rPr lang="en-US" sz="1200" dirty="0"/>
              <a:t>  width: 200px;</a:t>
            </a:r>
          </a:p>
          <a:p>
            <a:r>
              <a:rPr lang="en-US" sz="1200" dirty="0"/>
              <a:t>  height: 200px;</a:t>
            </a:r>
          </a:p>
          <a:p>
            <a:r>
              <a:rPr lang="en-US" sz="1200" dirty="0"/>
              <a:t>  opacity: 0.5;</a:t>
            </a:r>
          </a:p>
          <a:p>
            <a:r>
              <a:rPr lang="en-US" sz="1200" dirty="0"/>
              <a:t>}</a:t>
            </a:r>
            <a:endParaRPr lang="en-CA" sz="1200" dirty="0"/>
          </a:p>
          <a:p>
            <a:endParaRPr lang="en-CA" sz="1200" dirty="0"/>
          </a:p>
        </p:txBody>
      </p:sp>
      <p:sp>
        <p:nvSpPr>
          <p:cNvPr id="2" name="TextBox 1">
            <a:extLst>
              <a:ext uri="{FF2B5EF4-FFF2-40B4-BE49-F238E27FC236}">
                <a16:creationId xmlns:a16="http://schemas.microsoft.com/office/drawing/2014/main" id="{66EE19C8-86FD-8C6B-4D78-DFECAF7206D2}"/>
              </a:ext>
            </a:extLst>
          </p:cNvPr>
          <p:cNvSpPr txBox="1"/>
          <p:nvPr/>
        </p:nvSpPr>
        <p:spPr>
          <a:xfrm>
            <a:off x="6683433" y="5293360"/>
            <a:ext cx="2198359" cy="369332"/>
          </a:xfrm>
          <a:prstGeom prst="rect">
            <a:avLst/>
          </a:prstGeom>
          <a:noFill/>
        </p:spPr>
        <p:txBody>
          <a:bodyPr wrap="none" rtlCol="0">
            <a:spAutoFit/>
          </a:bodyPr>
          <a:lstStyle/>
          <a:p>
            <a:r>
              <a:rPr lang="en-US" b="1" dirty="0"/>
              <a:t>See 02-example.html</a:t>
            </a:r>
          </a:p>
        </p:txBody>
      </p:sp>
    </p:spTree>
    <p:extLst>
      <p:ext uri="{BB962C8B-B14F-4D97-AF65-F5344CB8AC3E}">
        <p14:creationId xmlns:p14="http://schemas.microsoft.com/office/powerpoint/2010/main" val="279107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ATTRIBUTES</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You can also style HTML tags by their attributes.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405745" cy="2677656"/>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t>    &lt;link </a:t>
            </a:r>
            <a:r>
              <a:rPr lang="en-US" sz="1200" dirty="0" err="1"/>
              <a:t>href</a:t>
            </a:r>
            <a:r>
              <a:rPr lang="en-US" sz="1200" dirty="0"/>
              <a:t>="my-style.css" </a:t>
            </a:r>
            <a:r>
              <a:rPr lang="en-US" sz="1200" dirty="0" err="1"/>
              <a:t>rel</a:t>
            </a:r>
            <a:r>
              <a:rPr lang="en-US" sz="1200" dirty="0"/>
              <a:t>="stylesheet" /&gt;</a:t>
            </a:r>
          </a:p>
          <a:p>
            <a:r>
              <a:rPr lang="en-US" sz="1200" dirty="0"/>
              <a:t>  &lt;/head&gt;</a:t>
            </a:r>
          </a:p>
          <a:p>
            <a:r>
              <a:rPr lang="en-US" sz="1200" dirty="0"/>
              <a:t>  &lt;body&gt;</a:t>
            </a:r>
          </a:p>
          <a:p>
            <a:r>
              <a:rPr lang="en-US" sz="1200" dirty="0"/>
              <a:t>    &lt;h1&gt;Hello World&lt;/h1&gt;</a:t>
            </a:r>
          </a:p>
          <a:p>
            <a:r>
              <a:rPr lang="en-US" sz="1200" dirty="0"/>
              <a:t>    &lt;p&gt;Last modified Sept 1, 2019&lt;/p&gt;</a:t>
            </a:r>
          </a:p>
          <a:p>
            <a:r>
              <a:rPr lang="en-US" sz="1200" dirty="0"/>
              <a:t>    &lt;p data-msg="</a:t>
            </a:r>
            <a:r>
              <a:rPr lang="en-US" sz="1200" dirty="0">
                <a:solidFill>
                  <a:srgbClr val="7030A0"/>
                </a:solidFill>
              </a:rPr>
              <a:t>review</a:t>
            </a:r>
            <a:r>
              <a:rPr lang="en-US" sz="1200" dirty="0"/>
              <a:t>"&gt;I love to eat pizza&lt;/p&gt;</a:t>
            </a:r>
          </a:p>
          <a:p>
            <a:r>
              <a:rPr lang="en-US" sz="1200" dirty="0"/>
              <a:t>    &lt;p data-msg="</a:t>
            </a:r>
            <a:r>
              <a:rPr lang="en-US" sz="1200" dirty="0">
                <a:solidFill>
                  <a:srgbClr val="7030A0"/>
                </a:solidFill>
              </a:rPr>
              <a:t>review</a:t>
            </a:r>
            <a:r>
              <a:rPr lang="en-US" sz="1200" dirty="0"/>
              <a:t>"&gt;I love to eat chocolate&lt;/p&gt;</a:t>
            </a:r>
          </a:p>
          <a:p>
            <a:r>
              <a:rPr lang="en-US" sz="1200" dirty="0"/>
              <a:t>    &lt;</a:t>
            </a:r>
            <a:r>
              <a:rPr lang="en-US" sz="1200" dirty="0" err="1"/>
              <a:t>img</a:t>
            </a:r>
            <a:r>
              <a:rPr lang="en-US" sz="1200" dirty="0"/>
              <a:t> class="</a:t>
            </a:r>
            <a:r>
              <a:rPr lang="en-US" sz="1200" dirty="0">
                <a:solidFill>
                  <a:srgbClr val="7030A0"/>
                </a:solidFill>
              </a:rPr>
              <a:t>food</a:t>
            </a:r>
            <a:r>
              <a:rPr lang="en-US" sz="1200" dirty="0"/>
              <a:t>" </a:t>
            </a:r>
            <a:r>
              <a:rPr lang="en-US" sz="1200" dirty="0" err="1"/>
              <a:t>src</a:t>
            </a:r>
            <a:r>
              <a:rPr lang="en-US" sz="1200" dirty="0"/>
              <a:t>="pizza.jpg" /&gt;</a:t>
            </a:r>
          </a:p>
          <a:p>
            <a:r>
              <a:rPr lang="en-US" sz="1200" dirty="0"/>
              <a:t>    &lt;</a:t>
            </a:r>
            <a:r>
              <a:rPr lang="en-US" sz="1200" dirty="0" err="1"/>
              <a:t>img</a:t>
            </a:r>
            <a:r>
              <a:rPr lang="en-US" sz="1200" dirty="0"/>
              <a:t> class="</a:t>
            </a:r>
            <a:r>
              <a:rPr lang="en-US" sz="1200" dirty="0">
                <a:solidFill>
                  <a:srgbClr val="7030A0"/>
                </a:solidFill>
              </a:rPr>
              <a:t>food</a:t>
            </a:r>
            <a:r>
              <a:rPr lang="en-US" sz="1200" dirty="0"/>
              <a:t>" </a:t>
            </a:r>
            <a:r>
              <a:rPr lang="en-US" sz="1200" dirty="0" err="1"/>
              <a:t>src</a:t>
            </a:r>
            <a:r>
              <a:rPr lang="en-US" sz="1200" dirty="0"/>
              <a:t>="dipping-sauce.jpg" /&gt;</a:t>
            </a:r>
          </a:p>
          <a:p>
            <a:r>
              <a:rPr lang="en-US" sz="1200" dirty="0"/>
              <a:t>  &lt;/body&gt;</a:t>
            </a:r>
          </a:p>
          <a:p>
            <a:r>
              <a:rPr lang="en-US" sz="1200" dirty="0"/>
              <a:t>&lt;/html&gt;</a:t>
            </a:r>
            <a:endParaRPr lang="en-CA" sz="12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3046988"/>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Tags that have data-msg="review"</a:t>
            </a:r>
          </a:p>
          <a:p>
            <a:r>
              <a:rPr lang="en-US" sz="1200" dirty="0">
                <a:solidFill>
                  <a:srgbClr val="00B0F0"/>
                </a:solidFill>
              </a:rPr>
              <a:t>    "I love to eat pizza" and "I love to eat chocolate" will be italicized and green */</a:t>
            </a:r>
          </a:p>
          <a:p>
            <a:r>
              <a:rPr lang="en-US" sz="1200" dirty="0">
                <a:solidFill>
                  <a:srgbClr val="7030A0"/>
                </a:solidFill>
              </a:rPr>
              <a:t>[data-msg="review"] </a:t>
            </a:r>
            <a:r>
              <a:rPr lang="en-US" sz="1200" dirty="0"/>
              <a:t>{</a:t>
            </a:r>
          </a:p>
          <a:p>
            <a:r>
              <a:rPr lang="en-US" sz="1200" dirty="0"/>
              <a:t>  </a:t>
            </a:r>
            <a:r>
              <a:rPr lang="en-US" sz="1200" dirty="0" err="1"/>
              <a:t>font-style:italic</a:t>
            </a:r>
            <a:r>
              <a:rPr lang="en-US" sz="1200" dirty="0"/>
              <a:t>;</a:t>
            </a:r>
          </a:p>
          <a:p>
            <a:r>
              <a:rPr lang="en-US" sz="1200" dirty="0"/>
              <a:t>  </a:t>
            </a:r>
            <a:r>
              <a:rPr lang="en-US" sz="1200" dirty="0" err="1"/>
              <a:t>color:green</a:t>
            </a:r>
            <a:r>
              <a:rPr lang="en-US" sz="1200" dirty="0"/>
              <a:t>;</a:t>
            </a:r>
          </a:p>
          <a:p>
            <a:r>
              <a:rPr lang="en-US" sz="1200" dirty="0"/>
              <a:t>}</a:t>
            </a:r>
          </a:p>
          <a:p>
            <a:endParaRPr lang="en-US" sz="1200" dirty="0"/>
          </a:p>
          <a:p>
            <a:r>
              <a:rPr lang="en-US" sz="1200" dirty="0">
                <a:solidFill>
                  <a:srgbClr val="00B0F0"/>
                </a:solidFill>
              </a:rPr>
              <a:t>/* Tags that have class="food"</a:t>
            </a:r>
          </a:p>
          <a:p>
            <a:r>
              <a:rPr lang="en-US" sz="1200" dirty="0">
                <a:solidFill>
                  <a:srgbClr val="00B0F0"/>
                </a:solidFill>
              </a:rPr>
              <a:t>    "pizza.png" and "dipping-sauce.png" will be 200px by 200px and 50% opacity */</a:t>
            </a:r>
          </a:p>
          <a:p>
            <a:r>
              <a:rPr lang="en-US" sz="1200" dirty="0">
                <a:solidFill>
                  <a:srgbClr val="7030A0"/>
                </a:solidFill>
              </a:rPr>
              <a:t>[class="food"]</a:t>
            </a:r>
            <a:r>
              <a:rPr lang="en-US" sz="1200" dirty="0"/>
              <a:t> {</a:t>
            </a:r>
          </a:p>
          <a:p>
            <a:r>
              <a:rPr lang="en-US" sz="1200" dirty="0"/>
              <a:t>  width: 200px;</a:t>
            </a:r>
          </a:p>
          <a:p>
            <a:r>
              <a:rPr lang="en-US" sz="1200" dirty="0"/>
              <a:t>  height: 200px;</a:t>
            </a:r>
          </a:p>
          <a:p>
            <a:r>
              <a:rPr lang="en-US" sz="1200" dirty="0"/>
              <a:t>  opacity: 0.5;</a:t>
            </a:r>
          </a:p>
          <a:p>
            <a:r>
              <a:rPr lang="en-US" sz="1200" dirty="0"/>
              <a:t>}</a:t>
            </a:r>
            <a:endParaRPr lang="en-CA" sz="1200" dirty="0"/>
          </a:p>
        </p:txBody>
      </p:sp>
      <p:sp>
        <p:nvSpPr>
          <p:cNvPr id="2" name="TextBox 1">
            <a:extLst>
              <a:ext uri="{FF2B5EF4-FFF2-40B4-BE49-F238E27FC236}">
                <a16:creationId xmlns:a16="http://schemas.microsoft.com/office/drawing/2014/main" id="{92692798-D2D9-18E1-1DC6-38A6E883296D}"/>
              </a:ext>
            </a:extLst>
          </p:cNvPr>
          <p:cNvSpPr txBox="1"/>
          <p:nvPr/>
        </p:nvSpPr>
        <p:spPr>
          <a:xfrm>
            <a:off x="6683433" y="5293360"/>
            <a:ext cx="2198359" cy="369332"/>
          </a:xfrm>
          <a:prstGeom prst="rect">
            <a:avLst/>
          </a:prstGeom>
          <a:noFill/>
        </p:spPr>
        <p:txBody>
          <a:bodyPr wrap="none" rtlCol="0">
            <a:spAutoFit/>
          </a:bodyPr>
          <a:lstStyle/>
          <a:p>
            <a:r>
              <a:rPr lang="en-US" b="1" dirty="0"/>
              <a:t>See 03-example.html</a:t>
            </a:r>
          </a:p>
        </p:txBody>
      </p:sp>
    </p:spTree>
    <p:extLst>
      <p:ext uri="{BB962C8B-B14F-4D97-AF65-F5344CB8AC3E}">
        <p14:creationId xmlns:p14="http://schemas.microsoft.com/office/powerpoint/2010/main" val="130603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dirty="0">
                <a:latin typeface="Proxima Nova Bl" panose="02000506030000020004" pitchFamily="50" charset="0"/>
              </a:rPr>
              <a:t>SELECTOR – PSEUDO-CLASS</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You can also style HTML tags by their place in HTML hierarchy.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671752" cy="3647152"/>
          </a:xfrm>
          <a:prstGeom prst="rect">
            <a:avLst/>
          </a:prstGeom>
          <a:solidFill>
            <a:schemeClr val="bg2"/>
          </a:solidFill>
        </p:spPr>
        <p:txBody>
          <a:bodyPr wrap="square" rtlCol="0">
            <a:spAutoFit/>
          </a:bodyPr>
          <a:lstStyle/>
          <a:p>
            <a:r>
              <a:rPr lang="en-US" sz="1100" dirty="0"/>
              <a:t>&lt;!DOCTYPE html&gt;</a:t>
            </a:r>
          </a:p>
          <a:p>
            <a:r>
              <a:rPr lang="en-US" sz="1100" dirty="0"/>
              <a:t>&lt;html&gt;</a:t>
            </a:r>
          </a:p>
          <a:p>
            <a:r>
              <a:rPr lang="en-US" sz="1100" dirty="0"/>
              <a:t>  &lt;head&gt;</a:t>
            </a:r>
          </a:p>
          <a:p>
            <a:r>
              <a:rPr lang="en-US" sz="1100" dirty="0"/>
              <a:t>    &lt;link </a:t>
            </a:r>
            <a:r>
              <a:rPr lang="en-US" sz="1100" dirty="0" err="1"/>
              <a:t>href</a:t>
            </a:r>
            <a:r>
              <a:rPr lang="en-US" sz="1100" dirty="0"/>
              <a:t>="my-style.css" </a:t>
            </a:r>
            <a:r>
              <a:rPr lang="en-US" sz="1100" dirty="0" err="1"/>
              <a:t>rel</a:t>
            </a:r>
            <a:r>
              <a:rPr lang="en-US" sz="1100" dirty="0"/>
              <a:t>="stylesheet" /&gt;</a:t>
            </a:r>
          </a:p>
          <a:p>
            <a:r>
              <a:rPr lang="en-US" sz="1100" dirty="0"/>
              <a:t>  &lt;/head&gt;</a:t>
            </a:r>
          </a:p>
          <a:p>
            <a:r>
              <a:rPr lang="en-US" sz="1100" dirty="0"/>
              <a:t>  &lt;body&gt;</a:t>
            </a:r>
          </a:p>
          <a:p>
            <a:r>
              <a:rPr lang="en-US" sz="1100" dirty="0"/>
              <a:t>    &lt;h1&gt;Hello World&lt;/h1&gt;</a:t>
            </a:r>
          </a:p>
          <a:p>
            <a:r>
              <a:rPr lang="en-US" sz="1100" dirty="0"/>
              <a:t>    &lt;p&gt;Take these with you on vacation:&lt;/p&gt;</a:t>
            </a:r>
          </a:p>
          <a:p>
            <a:r>
              <a:rPr lang="en-US" sz="1100" dirty="0"/>
              <a:t>    &lt;</a:t>
            </a:r>
            <a:r>
              <a:rPr lang="en-US" sz="1100" dirty="0" err="1"/>
              <a:t>ul</a:t>
            </a:r>
            <a:r>
              <a:rPr lang="en-US" sz="1100" dirty="0"/>
              <a:t> id="belongings"&gt;</a:t>
            </a:r>
          </a:p>
          <a:p>
            <a:r>
              <a:rPr lang="en-US" sz="1100" dirty="0"/>
              <a:t>      &lt;li class="high-priority" data-note="Expires 2020-01-01"&gt;Passport&lt;/li&gt;</a:t>
            </a:r>
          </a:p>
          <a:p>
            <a:r>
              <a:rPr lang="en-US" sz="1100" dirty="0"/>
              <a:t>      &lt;li class="high-priority"&gt;Cash&lt;/li&gt;</a:t>
            </a:r>
          </a:p>
          <a:p>
            <a:r>
              <a:rPr lang="en-US" sz="1100" dirty="0"/>
              <a:t>      &lt;li&gt;Clothes&lt;/li&gt;</a:t>
            </a:r>
          </a:p>
          <a:p>
            <a:r>
              <a:rPr lang="en-US" sz="1100" dirty="0"/>
              <a:t>    &lt;/</a:t>
            </a:r>
            <a:r>
              <a:rPr lang="en-US" sz="1100" dirty="0" err="1"/>
              <a:t>ul</a:t>
            </a:r>
            <a:r>
              <a:rPr lang="en-US" sz="1100" dirty="0"/>
              <a:t>&gt;</a:t>
            </a:r>
          </a:p>
          <a:p>
            <a:r>
              <a:rPr lang="en-US" sz="1100" dirty="0"/>
              <a:t>    &lt;p&gt;Remember to:&lt;/p&gt;</a:t>
            </a:r>
          </a:p>
          <a:p>
            <a:r>
              <a:rPr lang="en-US" sz="1100" dirty="0"/>
              <a:t>    &lt;</a:t>
            </a:r>
            <a:r>
              <a:rPr lang="en-US" sz="1100" dirty="0" err="1"/>
              <a:t>ol</a:t>
            </a:r>
            <a:r>
              <a:rPr lang="en-US" sz="1100" dirty="0"/>
              <a:t> id="remember-to"&gt;</a:t>
            </a:r>
          </a:p>
          <a:p>
            <a:r>
              <a:rPr lang="en-US" sz="1100" dirty="0"/>
              <a:t>      &lt;li&gt;Notify family of departure.&lt;/li&gt;</a:t>
            </a:r>
          </a:p>
          <a:p>
            <a:r>
              <a:rPr lang="en-US" sz="1100" dirty="0"/>
              <a:t>      &lt;li&gt;Lock the house door.&lt;/li&gt;</a:t>
            </a:r>
          </a:p>
          <a:p>
            <a:r>
              <a:rPr lang="en-US" sz="1100" dirty="0"/>
              <a:t>      &lt;li&gt;Call taxi.&lt;/li&gt;</a:t>
            </a:r>
          </a:p>
          <a:p>
            <a:r>
              <a:rPr lang="en-US" sz="1100" dirty="0"/>
              <a:t>    &lt;/</a:t>
            </a:r>
            <a:r>
              <a:rPr lang="en-US" sz="1100" dirty="0" err="1"/>
              <a:t>ol</a:t>
            </a:r>
            <a:r>
              <a:rPr lang="en-US" sz="1100" dirty="0"/>
              <a:t>&gt;</a:t>
            </a:r>
          </a:p>
          <a:p>
            <a:r>
              <a:rPr lang="en-US" sz="1100" dirty="0"/>
              <a:t>  &lt;/body&gt;</a:t>
            </a:r>
          </a:p>
          <a:p>
            <a:r>
              <a:rPr lang="en-US" sz="1100" dirty="0"/>
              <a:t>&lt;/html&gt;</a:t>
            </a:r>
            <a:endParaRPr lang="en-CA" sz="11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3231654"/>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first element of each child */</a:t>
            </a:r>
          </a:p>
          <a:p>
            <a:r>
              <a:rPr lang="en-US" sz="1200" dirty="0">
                <a:solidFill>
                  <a:srgbClr val="7030A0"/>
                </a:solidFill>
              </a:rPr>
              <a:t>:first-child </a:t>
            </a:r>
            <a:r>
              <a:rPr lang="en-US" sz="1200" dirty="0"/>
              <a:t>{</a:t>
            </a:r>
          </a:p>
          <a:p>
            <a:r>
              <a:rPr lang="en-US" sz="1200" dirty="0"/>
              <a:t>    color: green;</a:t>
            </a:r>
          </a:p>
          <a:p>
            <a:r>
              <a:rPr lang="en-US" sz="1200" dirty="0"/>
              <a:t>}</a:t>
            </a:r>
          </a:p>
          <a:p>
            <a:endParaRPr lang="en-US" sz="1200" dirty="0"/>
          </a:p>
          <a:p>
            <a:r>
              <a:rPr lang="en-US" sz="1200" dirty="0">
                <a:solidFill>
                  <a:srgbClr val="00B0F0"/>
                </a:solidFill>
              </a:rPr>
              <a:t>/* every even numbered child – could also be :nth-child(even) , or :nth-child(odd) for odd number */</a:t>
            </a:r>
          </a:p>
          <a:p>
            <a:r>
              <a:rPr lang="en-US" sz="1200" dirty="0">
                <a:solidFill>
                  <a:srgbClr val="7030A0"/>
                </a:solidFill>
              </a:rPr>
              <a:t>:nth-child(2n) </a:t>
            </a:r>
            <a:r>
              <a:rPr lang="en-US" sz="1200" dirty="0"/>
              <a:t>{</a:t>
            </a:r>
          </a:p>
          <a:p>
            <a:r>
              <a:rPr lang="en-US" sz="1200" dirty="0"/>
              <a:t>    color: red;</a:t>
            </a:r>
          </a:p>
          <a:p>
            <a:r>
              <a:rPr lang="en-US" sz="1200" dirty="0"/>
              <a:t>}</a:t>
            </a:r>
            <a:br>
              <a:rPr lang="en-US" sz="1200" dirty="0"/>
            </a:br>
            <a:endParaRPr lang="en-US" sz="1200" dirty="0"/>
          </a:p>
          <a:p>
            <a:r>
              <a:rPr lang="en-US" sz="1200" dirty="0">
                <a:solidFill>
                  <a:srgbClr val="00B0F0"/>
                </a:solidFill>
              </a:rPr>
              <a:t>/* 4th child */</a:t>
            </a:r>
          </a:p>
          <a:p>
            <a:r>
              <a:rPr lang="en-US" sz="1200" dirty="0"/>
              <a:t>:nth-child(4) {</a:t>
            </a:r>
            <a:br>
              <a:rPr lang="en-US" sz="1200" dirty="0"/>
            </a:br>
            <a:r>
              <a:rPr lang="en-US" sz="1200" dirty="0"/>
              <a:t>    font-family: cursive;</a:t>
            </a:r>
          </a:p>
          <a:p>
            <a:r>
              <a:rPr lang="en-US" sz="1200" dirty="0"/>
              <a:t>}</a:t>
            </a:r>
            <a:endParaRPr lang="en-CA" sz="1200" dirty="0"/>
          </a:p>
        </p:txBody>
      </p:sp>
      <p:sp>
        <p:nvSpPr>
          <p:cNvPr id="2" name="TextBox 1">
            <a:extLst>
              <a:ext uri="{FF2B5EF4-FFF2-40B4-BE49-F238E27FC236}">
                <a16:creationId xmlns:a16="http://schemas.microsoft.com/office/drawing/2014/main" id="{E25DC948-5B42-4C6B-3B79-F5672CD14F96}"/>
              </a:ext>
            </a:extLst>
          </p:cNvPr>
          <p:cNvSpPr txBox="1"/>
          <p:nvPr/>
        </p:nvSpPr>
        <p:spPr>
          <a:xfrm>
            <a:off x="607753" y="5831840"/>
            <a:ext cx="2198359" cy="369332"/>
          </a:xfrm>
          <a:prstGeom prst="rect">
            <a:avLst/>
          </a:prstGeom>
          <a:noFill/>
        </p:spPr>
        <p:txBody>
          <a:bodyPr wrap="none" rtlCol="0">
            <a:spAutoFit/>
          </a:bodyPr>
          <a:lstStyle/>
          <a:p>
            <a:r>
              <a:rPr lang="en-US" b="1" dirty="0"/>
              <a:t>See 04-example.html</a:t>
            </a:r>
          </a:p>
        </p:txBody>
      </p:sp>
    </p:spTree>
    <p:extLst>
      <p:ext uri="{BB962C8B-B14F-4D97-AF65-F5344CB8AC3E}">
        <p14:creationId xmlns:p14="http://schemas.microsoft.com/office/powerpoint/2010/main" val="58980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CHILDREN</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You can also style HTML tags by their place in HTML hierarchy.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671752" cy="3647152"/>
          </a:xfrm>
          <a:prstGeom prst="rect">
            <a:avLst/>
          </a:prstGeom>
          <a:solidFill>
            <a:schemeClr val="bg2"/>
          </a:solidFill>
        </p:spPr>
        <p:txBody>
          <a:bodyPr wrap="square" rtlCol="0">
            <a:spAutoFit/>
          </a:bodyPr>
          <a:lstStyle/>
          <a:p>
            <a:r>
              <a:rPr lang="en-US" sz="1100" dirty="0"/>
              <a:t>&lt;!DOCTYPE html&gt;</a:t>
            </a:r>
          </a:p>
          <a:p>
            <a:r>
              <a:rPr lang="en-US" sz="1100" dirty="0"/>
              <a:t>&lt;html&gt;</a:t>
            </a:r>
          </a:p>
          <a:p>
            <a:r>
              <a:rPr lang="en-US" sz="1100" dirty="0"/>
              <a:t>  &lt;head&gt;</a:t>
            </a:r>
          </a:p>
          <a:p>
            <a:r>
              <a:rPr lang="en-US" sz="1100" dirty="0"/>
              <a:t>    &lt;link </a:t>
            </a:r>
            <a:r>
              <a:rPr lang="en-US" sz="1100" dirty="0" err="1"/>
              <a:t>href</a:t>
            </a:r>
            <a:r>
              <a:rPr lang="en-US" sz="1100" dirty="0"/>
              <a:t>="my-style.css" </a:t>
            </a:r>
            <a:r>
              <a:rPr lang="en-US" sz="1100" dirty="0" err="1"/>
              <a:t>rel</a:t>
            </a:r>
            <a:r>
              <a:rPr lang="en-US" sz="1100" dirty="0"/>
              <a:t>="stylesheet" /&gt;</a:t>
            </a:r>
          </a:p>
          <a:p>
            <a:r>
              <a:rPr lang="en-US" sz="1100" dirty="0"/>
              <a:t>  &lt;/head&gt;</a:t>
            </a:r>
          </a:p>
          <a:p>
            <a:r>
              <a:rPr lang="en-US" sz="1100" dirty="0"/>
              <a:t>  &lt;body&gt;</a:t>
            </a:r>
          </a:p>
          <a:p>
            <a:r>
              <a:rPr lang="en-US" sz="1100" dirty="0"/>
              <a:t>    &lt;h1&gt;Hello World&lt;/h1&gt;</a:t>
            </a:r>
          </a:p>
          <a:p>
            <a:r>
              <a:rPr lang="en-US" sz="1100" dirty="0"/>
              <a:t>    &lt;p&gt;Take these with you on vacation:&lt;/p&gt;</a:t>
            </a:r>
          </a:p>
          <a:p>
            <a:r>
              <a:rPr lang="en-US" sz="1100" dirty="0"/>
              <a:t>    &lt;</a:t>
            </a:r>
            <a:r>
              <a:rPr lang="en-US" sz="1100" dirty="0" err="1"/>
              <a:t>ul</a:t>
            </a:r>
            <a:r>
              <a:rPr lang="en-US" sz="1100" dirty="0"/>
              <a:t> id="belongings"&gt;</a:t>
            </a:r>
          </a:p>
          <a:p>
            <a:r>
              <a:rPr lang="en-US" sz="1100" dirty="0"/>
              <a:t>      &lt;li class="high-priority" data-note="Expires 2020-01-01"&gt;Passport&lt;/li&gt;</a:t>
            </a:r>
          </a:p>
          <a:p>
            <a:r>
              <a:rPr lang="en-US" sz="1100" dirty="0"/>
              <a:t>      &lt;li class="high-priority"&gt;Cash&lt;/li&gt;</a:t>
            </a:r>
          </a:p>
          <a:p>
            <a:r>
              <a:rPr lang="en-US" sz="1100" dirty="0"/>
              <a:t>      &lt;li&gt;Clothes&lt;/li&gt;</a:t>
            </a:r>
          </a:p>
          <a:p>
            <a:r>
              <a:rPr lang="en-US" sz="1100" dirty="0"/>
              <a:t>    &lt;/</a:t>
            </a:r>
            <a:r>
              <a:rPr lang="en-US" sz="1100" dirty="0" err="1"/>
              <a:t>ul</a:t>
            </a:r>
            <a:r>
              <a:rPr lang="en-US" sz="1100" dirty="0"/>
              <a:t>&gt;</a:t>
            </a:r>
          </a:p>
          <a:p>
            <a:r>
              <a:rPr lang="en-US" sz="1100" dirty="0"/>
              <a:t>    &lt;p&gt;Remember to:&lt;/p&gt;</a:t>
            </a:r>
          </a:p>
          <a:p>
            <a:r>
              <a:rPr lang="en-US" sz="1100" dirty="0"/>
              <a:t>    &lt;</a:t>
            </a:r>
            <a:r>
              <a:rPr lang="en-US" sz="1100" dirty="0" err="1"/>
              <a:t>ol</a:t>
            </a:r>
            <a:r>
              <a:rPr lang="en-US" sz="1100" dirty="0"/>
              <a:t> id="remember-to"&gt;</a:t>
            </a:r>
          </a:p>
          <a:p>
            <a:r>
              <a:rPr lang="en-US" sz="1100" dirty="0"/>
              <a:t>      &lt;li&gt;Notify family of departure.&lt;/li&gt;</a:t>
            </a:r>
          </a:p>
          <a:p>
            <a:r>
              <a:rPr lang="en-US" sz="1100" dirty="0"/>
              <a:t>      &lt;li&gt;Lock the house door.&lt;/li&gt;</a:t>
            </a:r>
          </a:p>
          <a:p>
            <a:r>
              <a:rPr lang="en-US" sz="1100" dirty="0"/>
              <a:t>      &lt;li&gt;Call taxi.&lt;/li&gt;</a:t>
            </a:r>
          </a:p>
          <a:p>
            <a:r>
              <a:rPr lang="en-US" sz="1100" dirty="0"/>
              <a:t>    &lt;/</a:t>
            </a:r>
            <a:r>
              <a:rPr lang="en-US" sz="1100" dirty="0" err="1"/>
              <a:t>ol</a:t>
            </a:r>
            <a:r>
              <a:rPr lang="en-US" sz="1100" dirty="0"/>
              <a:t>&gt;</a:t>
            </a:r>
          </a:p>
          <a:p>
            <a:r>
              <a:rPr lang="en-US" sz="1100" dirty="0"/>
              <a:t>  &lt;/body&gt;</a:t>
            </a:r>
          </a:p>
          <a:p>
            <a:r>
              <a:rPr lang="en-US" sz="1100" dirty="0"/>
              <a:t>&lt;/html&gt;</a:t>
            </a:r>
            <a:endParaRPr lang="en-CA" sz="11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2677656"/>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&lt;li&gt; under the &lt;body&gt; under any tag with id="belongings"</a:t>
            </a:r>
          </a:p>
          <a:p>
            <a:r>
              <a:rPr lang="en-US" sz="1200" dirty="0">
                <a:solidFill>
                  <a:srgbClr val="00B0F0"/>
                </a:solidFill>
              </a:rPr>
              <a:t>     which happens to be Passport, Cash and Clothes */</a:t>
            </a:r>
          </a:p>
          <a:p>
            <a:r>
              <a:rPr lang="en-US" sz="1200" dirty="0">
                <a:solidFill>
                  <a:srgbClr val="7030A0"/>
                </a:solidFill>
              </a:rPr>
              <a:t>body #belongings li </a:t>
            </a:r>
            <a:r>
              <a:rPr lang="en-US" sz="1200" dirty="0"/>
              <a:t>{</a:t>
            </a:r>
          </a:p>
          <a:p>
            <a:r>
              <a:rPr lang="en-US" sz="1200" dirty="0"/>
              <a:t>  </a:t>
            </a:r>
            <a:r>
              <a:rPr lang="en-US" sz="1200" dirty="0" err="1"/>
              <a:t>font-style:italic</a:t>
            </a:r>
            <a:r>
              <a:rPr lang="en-US" sz="1200" dirty="0"/>
              <a:t>;</a:t>
            </a:r>
          </a:p>
          <a:p>
            <a:r>
              <a:rPr lang="en-US" sz="1200" dirty="0"/>
              <a:t>  </a:t>
            </a:r>
            <a:r>
              <a:rPr lang="en-US" sz="1200" dirty="0" err="1"/>
              <a:t>color:green</a:t>
            </a:r>
            <a:r>
              <a:rPr lang="en-US" sz="1200" dirty="0"/>
              <a:t>;</a:t>
            </a:r>
          </a:p>
          <a:p>
            <a:r>
              <a:rPr lang="en-US" sz="1200" dirty="0"/>
              <a:t>}</a:t>
            </a:r>
          </a:p>
          <a:p>
            <a:endParaRPr lang="en-US" sz="1200" dirty="0"/>
          </a:p>
          <a:p>
            <a:r>
              <a:rPr lang="en-US" sz="1200" dirty="0">
                <a:solidFill>
                  <a:srgbClr val="00B0F0"/>
                </a:solidFill>
              </a:rPr>
              <a:t>/* &lt;li&gt; under &lt;</a:t>
            </a:r>
            <a:r>
              <a:rPr lang="en-US" sz="1200" dirty="0" err="1">
                <a:solidFill>
                  <a:srgbClr val="00B0F0"/>
                </a:solidFill>
              </a:rPr>
              <a:t>ol</a:t>
            </a:r>
            <a:r>
              <a:rPr lang="en-US" sz="1200" dirty="0">
                <a:solidFill>
                  <a:srgbClr val="00B0F0"/>
                </a:solidFill>
              </a:rPr>
              <a:t>&gt;</a:t>
            </a:r>
          </a:p>
          <a:p>
            <a:r>
              <a:rPr lang="en-US" sz="1200" dirty="0">
                <a:solidFill>
                  <a:srgbClr val="00B0F0"/>
                </a:solidFill>
              </a:rPr>
              <a:t>     which happens to be Notify family of departure, Lock the house door, Call taxi */</a:t>
            </a:r>
          </a:p>
          <a:p>
            <a:r>
              <a:rPr lang="en-US" sz="1200" dirty="0" err="1">
                <a:solidFill>
                  <a:srgbClr val="7030A0"/>
                </a:solidFill>
              </a:rPr>
              <a:t>ol</a:t>
            </a:r>
            <a:r>
              <a:rPr lang="en-US" sz="1200" dirty="0">
                <a:solidFill>
                  <a:srgbClr val="7030A0"/>
                </a:solidFill>
              </a:rPr>
              <a:t> li </a:t>
            </a:r>
            <a:r>
              <a:rPr lang="en-US" sz="1200" dirty="0"/>
              <a:t>{</a:t>
            </a:r>
          </a:p>
          <a:p>
            <a:r>
              <a:rPr lang="en-US" sz="1200" dirty="0"/>
              <a:t>    </a:t>
            </a:r>
            <a:r>
              <a:rPr lang="en-US" sz="1200" dirty="0" err="1"/>
              <a:t>color:red</a:t>
            </a:r>
            <a:r>
              <a:rPr lang="en-US" sz="1200" dirty="0"/>
              <a:t>;</a:t>
            </a:r>
          </a:p>
          <a:p>
            <a:r>
              <a:rPr lang="en-US" sz="1200" dirty="0"/>
              <a:t>}</a:t>
            </a:r>
            <a:endParaRPr lang="en-CA" sz="1200" dirty="0"/>
          </a:p>
        </p:txBody>
      </p:sp>
      <p:sp>
        <p:nvSpPr>
          <p:cNvPr id="2" name="TextBox 1">
            <a:extLst>
              <a:ext uri="{FF2B5EF4-FFF2-40B4-BE49-F238E27FC236}">
                <a16:creationId xmlns:a16="http://schemas.microsoft.com/office/drawing/2014/main" id="{E25DC948-5B42-4C6B-3B79-F5672CD14F96}"/>
              </a:ext>
            </a:extLst>
          </p:cNvPr>
          <p:cNvSpPr txBox="1"/>
          <p:nvPr/>
        </p:nvSpPr>
        <p:spPr>
          <a:xfrm>
            <a:off x="607753" y="5648960"/>
            <a:ext cx="2198359" cy="369332"/>
          </a:xfrm>
          <a:prstGeom prst="rect">
            <a:avLst/>
          </a:prstGeom>
          <a:noFill/>
        </p:spPr>
        <p:txBody>
          <a:bodyPr wrap="none" rtlCol="0">
            <a:spAutoFit/>
          </a:bodyPr>
          <a:lstStyle/>
          <a:p>
            <a:r>
              <a:rPr lang="en-US" b="1" dirty="0"/>
              <a:t>See 05-example.html</a:t>
            </a:r>
          </a:p>
        </p:txBody>
      </p:sp>
    </p:spTree>
    <p:extLst>
      <p:ext uri="{BB962C8B-B14F-4D97-AF65-F5344CB8AC3E}">
        <p14:creationId xmlns:p14="http://schemas.microsoft.com/office/powerpoint/2010/main" val="72527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2801</Words>
  <Application>Microsoft Office PowerPoint</Application>
  <PresentationFormat>Widescreen</PresentationFormat>
  <Paragraphs>387</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Museo Slab 100</vt:lpstr>
      <vt:lpstr>Open Sans</vt:lpstr>
      <vt:lpstr>Proxima Nova Bl</vt:lpstr>
      <vt:lpstr>Office Theme</vt:lpstr>
      <vt:lpstr>CASCADING STYLE SHEETS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EVERMIGHT ACADEMY</dc:title>
  <dc:creator>John Lai</dc:creator>
  <cp:lastModifiedBy>John Lai</cp:lastModifiedBy>
  <cp:revision>156</cp:revision>
  <cp:lastPrinted>2023-06-28T14:52:31Z</cp:lastPrinted>
  <dcterms:created xsi:type="dcterms:W3CDTF">2019-09-29T03:39:00Z</dcterms:created>
  <dcterms:modified xsi:type="dcterms:W3CDTF">2023-06-28T15:09:06Z</dcterms:modified>
</cp:coreProperties>
</file>