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8" r:id="rId1"/>
  </p:sldMasterIdLst>
  <p:sldIdLst>
    <p:sldId id="257" r:id="rId2"/>
    <p:sldId id="271" r:id="rId3"/>
    <p:sldId id="272"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1655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2023-05-25</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63111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66068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endParaRPr lang="en-US" sz="9600" b="0" i="0" dirty="0">
              <a:solidFill>
                <a:schemeClr val="accent1">
                  <a:lumMod val="60000"/>
                  <a:lumOff val="40000"/>
                </a:schemeClr>
              </a:solidFill>
              <a:latin typeface="Arial"/>
              <a:cs typeface="Arial"/>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endParaRPr lang="en-US" sz="9600" b="0" i="0" dirty="0">
              <a:solidFill>
                <a:schemeClr val="accent1">
                  <a:lumMod val="60000"/>
                  <a:lumOff val="40000"/>
                </a:schemeClr>
              </a:solidFill>
              <a:latin typeface="Arial"/>
              <a:cs typeface="Arial"/>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43036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089771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301C44-7CAA-45FC-9F3E-D9A5F9BC41BE}" type="datetimeFigureOut">
              <a:rPr lang="en-CA" smtClean="0"/>
              <a:t>2023-05-25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13927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301C44-7CAA-45FC-9F3E-D9A5F9BC41BE}" type="datetimeFigureOut">
              <a:rPr lang="en-CA" smtClean="0"/>
              <a:t>2023-05-25</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78166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1175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34930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1743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01C44-7CAA-45FC-9F3E-D9A5F9BC41BE}" type="datetimeFigureOut">
              <a:rPr lang="en-CA" smtClean="0"/>
              <a:t>2023-05-25</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88295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01C44-7CAA-45FC-9F3E-D9A5F9BC41BE}" type="datetimeFigureOut">
              <a:rPr lang="en-CA" smtClean="0"/>
              <a:t>2023-05-25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24167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01C44-7CAA-45FC-9F3E-D9A5F9BC41BE}" type="datetimeFigureOut">
              <a:rPr lang="en-CA" smtClean="0"/>
              <a:t>2023-05-25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39596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01C44-7CAA-45FC-9F3E-D9A5F9BC41BE}" type="datetimeFigureOut">
              <a:rPr lang="en-CA" smtClean="0"/>
              <a:t>2023-05-25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26175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01C44-7CAA-45FC-9F3E-D9A5F9BC41BE}" type="datetimeFigureOut">
              <a:rPr lang="en-CA" smtClean="0"/>
              <a:t>2023-05-25</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136675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2023-05-25</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20373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01C44-7CAA-45FC-9F3E-D9A5F9BC41BE}" type="datetimeFigureOut">
              <a:rPr lang="en-CA" smtClean="0"/>
              <a:t>2023-05-25</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F8AD2A-3330-42E1-87AF-E8969FF63B4E}" type="slidenum">
              <a:rPr lang="en-CA" smtClean="0"/>
              <a:t>‹#›</a:t>
            </a:fld>
            <a:endParaRPr lang="en-CA"/>
          </a:p>
        </p:txBody>
      </p:sp>
    </p:spTree>
    <p:extLst>
      <p:ext uri="{BB962C8B-B14F-4D97-AF65-F5344CB8AC3E}">
        <p14:creationId xmlns:p14="http://schemas.microsoft.com/office/powerpoint/2010/main" val="414739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2301C44-7CAA-45FC-9F3E-D9A5F9BC41BE}" type="datetimeFigureOut">
              <a:rPr lang="en-CA" smtClean="0"/>
              <a:t>2023-05-25</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F8AD2A-3330-42E1-87AF-E8969FF63B4E}" type="slidenum">
              <a:rPr lang="en-CA" smtClean="0"/>
              <a:t>‹#›</a:t>
            </a:fld>
            <a:endParaRPr lang="en-CA"/>
          </a:p>
        </p:txBody>
      </p:sp>
    </p:spTree>
    <p:extLst>
      <p:ext uri="{BB962C8B-B14F-4D97-AF65-F5344CB8AC3E}">
        <p14:creationId xmlns:p14="http://schemas.microsoft.com/office/powerpoint/2010/main" val="2289440392"/>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 id="21474841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4" name="Group 10">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11">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14">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1" name="Group 1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6" name="TextBox 5">
            <a:extLst>
              <a:ext uri="{FF2B5EF4-FFF2-40B4-BE49-F238E27FC236}">
                <a16:creationId xmlns:a16="http://schemas.microsoft.com/office/drawing/2014/main" id="{FED061A9-8B53-4B57-BE75-9EDCB1DC64A2}"/>
              </a:ext>
            </a:extLst>
          </p:cNvPr>
          <p:cNvSpPr txBox="1"/>
          <p:nvPr/>
        </p:nvSpPr>
        <p:spPr>
          <a:xfrm>
            <a:off x="1683171" y="1169773"/>
            <a:ext cx="8825658" cy="287016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cap="all" spc="200" dirty="0">
                <a:ln w="3175" cmpd="sng">
                  <a:noFill/>
                </a:ln>
                <a:latin typeface="+mj-lt"/>
                <a:ea typeface="+mj-ea"/>
                <a:cs typeface="+mj-cs"/>
              </a:rPr>
              <a:t>Introduction to </a:t>
            </a:r>
            <a:r>
              <a:rPr lang="en-US" sz="5000" cap="all" spc="200">
                <a:ln w="3175" cmpd="sng">
                  <a:noFill/>
                </a:ln>
                <a:latin typeface="+mj-lt"/>
                <a:ea typeface="+mj-ea"/>
                <a:cs typeface="+mj-cs"/>
              </a:rPr>
              <a:t>Web Programming - CONCEPTS</a:t>
            </a:r>
            <a:endParaRPr lang="en-US" sz="5000" cap="all" spc="200" dirty="0">
              <a:ln w="3175" cmpd="sng">
                <a:noFill/>
              </a:ln>
              <a:latin typeface="+mj-lt"/>
              <a:ea typeface="+mj-ea"/>
              <a:cs typeface="+mj-cs"/>
            </a:endParaRPr>
          </a:p>
        </p:txBody>
      </p:sp>
      <p:cxnSp>
        <p:nvCxnSpPr>
          <p:cNvPr id="39" name="Straight Connector 2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E52F2C-53FC-4BFF-B347-5E2B9B747381}"/>
              </a:ext>
            </a:extLst>
          </p:cNvPr>
          <p:cNvSpPr txBox="1"/>
          <p:nvPr/>
        </p:nvSpPr>
        <p:spPr>
          <a:xfrm>
            <a:off x="1683171" y="5486407"/>
            <a:ext cx="8825658" cy="395408"/>
          </a:xfrm>
          <a:prstGeom prst="rect">
            <a:avLst/>
          </a:prstGeom>
        </p:spPr>
        <p:txBody>
          <a:bodyPr vert="horz" lIns="91440" tIns="45720" rIns="91440" bIns="45720" rtlCol="0" anchor="b">
            <a:normAutofit/>
          </a:bodyPr>
          <a:lstStyle/>
          <a:p>
            <a:pPr algn="ctr">
              <a:lnSpc>
                <a:spcPct val="90000"/>
              </a:lnSpc>
              <a:spcBef>
                <a:spcPct val="0"/>
              </a:spcBef>
              <a:spcAft>
                <a:spcPts val="600"/>
              </a:spcAft>
            </a:pPr>
            <a:br>
              <a:rPr lang="en-US" sz="1000" cap="all" spc="200">
                <a:ln w="3175" cmpd="sng">
                  <a:noFill/>
                </a:ln>
                <a:latin typeface="+mj-lt"/>
                <a:ea typeface="+mj-ea"/>
                <a:cs typeface="+mj-cs"/>
              </a:rPr>
            </a:br>
            <a:r>
              <a:rPr lang="en-US" sz="1000" cap="all" spc="200">
                <a:ln w="3175" cmpd="sng">
                  <a:noFill/>
                </a:ln>
                <a:latin typeface="+mj-lt"/>
                <a:ea typeface="+mj-ea"/>
                <a:cs typeface="+mj-cs"/>
              </a:rPr>
              <a:t>https://academy.evermight.com</a:t>
            </a:r>
          </a:p>
        </p:txBody>
      </p:sp>
    </p:spTree>
    <p:extLst>
      <p:ext uri="{BB962C8B-B14F-4D97-AF65-F5344CB8AC3E}">
        <p14:creationId xmlns:p14="http://schemas.microsoft.com/office/powerpoint/2010/main" val="18946803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FD0C-1A4A-4C53-82CF-F9F0ECFAEF33}"/>
              </a:ext>
            </a:extLst>
          </p:cNvPr>
          <p:cNvSpPr>
            <a:spLocks noGrp="1"/>
          </p:cNvSpPr>
          <p:nvPr>
            <p:ph type="title"/>
          </p:nvPr>
        </p:nvSpPr>
        <p:spPr/>
        <p:txBody>
          <a:bodyPr/>
          <a:lstStyle/>
          <a:p>
            <a:r>
              <a:rPr lang="en-CA" dirty="0"/>
              <a:t>The Internet </a:t>
            </a:r>
            <a:endParaRPr lang="en-CA" dirty="0">
              <a:solidFill>
                <a:schemeClr val="accent2">
                  <a:lumMod val="75000"/>
                </a:schemeClr>
              </a:solidFill>
            </a:endParaRPr>
          </a:p>
        </p:txBody>
      </p:sp>
      <p:pic>
        <p:nvPicPr>
          <p:cNvPr id="27" name="Graphic 26">
            <a:extLst>
              <a:ext uri="{FF2B5EF4-FFF2-40B4-BE49-F238E27FC236}">
                <a16:creationId xmlns:a16="http://schemas.microsoft.com/office/drawing/2014/main" id="{8A9D96EF-15E4-4944-9A37-C87BAF3B7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180" y="5107659"/>
            <a:ext cx="1385216" cy="1385216"/>
          </a:xfrm>
          <a:prstGeom prst="rect">
            <a:avLst/>
          </a:prstGeom>
        </p:spPr>
      </p:pic>
      <p:sp>
        <p:nvSpPr>
          <p:cNvPr id="42" name="TextBox 41">
            <a:extLst>
              <a:ext uri="{FF2B5EF4-FFF2-40B4-BE49-F238E27FC236}">
                <a16:creationId xmlns:a16="http://schemas.microsoft.com/office/drawing/2014/main" id="{82DB3459-F92D-4D7A-BB96-66E78CADC515}"/>
              </a:ext>
            </a:extLst>
          </p:cNvPr>
          <p:cNvSpPr txBox="1"/>
          <p:nvPr/>
        </p:nvSpPr>
        <p:spPr>
          <a:xfrm>
            <a:off x="2905986" y="5525327"/>
            <a:ext cx="881603" cy="246221"/>
          </a:xfrm>
          <a:prstGeom prst="rect">
            <a:avLst/>
          </a:prstGeom>
          <a:noFill/>
        </p:spPr>
        <p:txBody>
          <a:bodyPr wrap="square" rtlCol="0">
            <a:spAutoFit/>
          </a:bodyPr>
          <a:lstStyle/>
          <a:p>
            <a:pPr algn="ctr"/>
            <a:r>
              <a:rPr lang="en-CA" sz="1000" dirty="0"/>
              <a:t>GoDaddy</a:t>
            </a:r>
          </a:p>
        </p:txBody>
      </p:sp>
      <p:pic>
        <p:nvPicPr>
          <p:cNvPr id="51" name="Graphic 50">
            <a:extLst>
              <a:ext uri="{FF2B5EF4-FFF2-40B4-BE49-F238E27FC236}">
                <a16:creationId xmlns:a16="http://schemas.microsoft.com/office/drawing/2014/main" id="{A5EB61CD-A2C9-4171-8098-55C84F999A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9395" y="5107659"/>
            <a:ext cx="1385216" cy="1385216"/>
          </a:xfrm>
          <a:prstGeom prst="rect">
            <a:avLst/>
          </a:prstGeom>
        </p:spPr>
      </p:pic>
      <p:sp>
        <p:nvSpPr>
          <p:cNvPr id="52" name="TextBox 51">
            <a:extLst>
              <a:ext uri="{FF2B5EF4-FFF2-40B4-BE49-F238E27FC236}">
                <a16:creationId xmlns:a16="http://schemas.microsoft.com/office/drawing/2014/main" id="{C1D58608-7249-416E-9CE6-C35708E4CD23}"/>
              </a:ext>
            </a:extLst>
          </p:cNvPr>
          <p:cNvSpPr txBox="1"/>
          <p:nvPr/>
        </p:nvSpPr>
        <p:spPr>
          <a:xfrm>
            <a:off x="4291201" y="5525327"/>
            <a:ext cx="881603" cy="246221"/>
          </a:xfrm>
          <a:prstGeom prst="rect">
            <a:avLst/>
          </a:prstGeom>
          <a:noFill/>
        </p:spPr>
        <p:txBody>
          <a:bodyPr wrap="square" rtlCol="0">
            <a:spAutoFit/>
          </a:bodyPr>
          <a:lstStyle/>
          <a:p>
            <a:pPr algn="ctr"/>
            <a:r>
              <a:rPr lang="en-CA" sz="1000" dirty="0"/>
              <a:t>Google</a:t>
            </a:r>
          </a:p>
        </p:txBody>
      </p:sp>
      <p:sp>
        <p:nvSpPr>
          <p:cNvPr id="60" name="TextBox 59">
            <a:extLst>
              <a:ext uri="{FF2B5EF4-FFF2-40B4-BE49-F238E27FC236}">
                <a16:creationId xmlns:a16="http://schemas.microsoft.com/office/drawing/2014/main" id="{D174F15F-C3E7-49A8-A03D-E8B8506D346B}"/>
              </a:ext>
            </a:extLst>
          </p:cNvPr>
          <p:cNvSpPr txBox="1"/>
          <p:nvPr/>
        </p:nvSpPr>
        <p:spPr>
          <a:xfrm>
            <a:off x="919318" y="5376141"/>
            <a:ext cx="1860765" cy="707886"/>
          </a:xfrm>
          <a:prstGeom prst="rect">
            <a:avLst/>
          </a:prstGeom>
          <a:noFill/>
        </p:spPr>
        <p:txBody>
          <a:bodyPr wrap="square" rtlCol="0">
            <a:spAutoFit/>
          </a:bodyPr>
          <a:lstStyle/>
          <a:p>
            <a:r>
              <a:rPr lang="en-CA" sz="1000" dirty="0"/>
              <a:t>C:\www.espn.com</a:t>
            </a:r>
            <a:br>
              <a:rPr lang="en-CA" sz="1000" dirty="0"/>
            </a:br>
            <a:r>
              <a:rPr lang="en-CA" sz="1000" dirty="0"/>
              <a:t>C:\www.bbc.com</a:t>
            </a:r>
            <a:br>
              <a:rPr lang="en-CA" sz="1000" dirty="0"/>
            </a:br>
            <a:r>
              <a:rPr lang="en-CA" sz="1000" dirty="0"/>
              <a:t>C:\www.mcdonalds.com</a:t>
            </a:r>
            <a:br>
              <a:rPr lang="en-CA" sz="1000" dirty="0"/>
            </a:br>
            <a:r>
              <a:rPr lang="en-CA" sz="1000" dirty="0" err="1"/>
              <a:t>etc</a:t>
            </a:r>
            <a:r>
              <a:rPr lang="en-CA" sz="1000" dirty="0"/>
              <a:t>…</a:t>
            </a:r>
          </a:p>
        </p:txBody>
      </p:sp>
      <p:sp>
        <p:nvSpPr>
          <p:cNvPr id="63" name="TextBox 62">
            <a:extLst>
              <a:ext uri="{FF2B5EF4-FFF2-40B4-BE49-F238E27FC236}">
                <a16:creationId xmlns:a16="http://schemas.microsoft.com/office/drawing/2014/main" id="{371615EE-D6A3-40DC-AAD3-07D355AF8E72}"/>
              </a:ext>
            </a:extLst>
          </p:cNvPr>
          <p:cNvSpPr txBox="1"/>
          <p:nvPr/>
        </p:nvSpPr>
        <p:spPr>
          <a:xfrm>
            <a:off x="5504863" y="5376141"/>
            <a:ext cx="1957822" cy="707886"/>
          </a:xfrm>
          <a:prstGeom prst="rect">
            <a:avLst/>
          </a:prstGeom>
          <a:noFill/>
        </p:spPr>
        <p:txBody>
          <a:bodyPr wrap="square" rtlCol="0">
            <a:spAutoFit/>
          </a:bodyPr>
          <a:lstStyle/>
          <a:p>
            <a:r>
              <a:rPr lang="en-CA" sz="1000" dirty="0"/>
              <a:t>C:\www.pizzapizza.com</a:t>
            </a:r>
            <a:br>
              <a:rPr lang="en-CA" sz="1000" dirty="0"/>
            </a:br>
            <a:r>
              <a:rPr lang="en-CA" sz="1000" dirty="0"/>
              <a:t>C:\www.starwars.com</a:t>
            </a:r>
            <a:br>
              <a:rPr lang="en-CA" sz="1000" dirty="0"/>
            </a:br>
            <a:r>
              <a:rPr lang="en-CA" sz="1000" dirty="0"/>
              <a:t>C:\www.youtube.com</a:t>
            </a:r>
            <a:br>
              <a:rPr lang="en-CA" sz="1000" dirty="0"/>
            </a:br>
            <a:r>
              <a:rPr lang="en-CA" sz="1000" dirty="0" err="1"/>
              <a:t>etc</a:t>
            </a:r>
            <a:r>
              <a:rPr lang="en-CA" sz="1000" dirty="0"/>
              <a:t>…</a:t>
            </a:r>
          </a:p>
        </p:txBody>
      </p:sp>
      <p:sp>
        <p:nvSpPr>
          <p:cNvPr id="82" name="TextBox 81">
            <a:extLst>
              <a:ext uri="{FF2B5EF4-FFF2-40B4-BE49-F238E27FC236}">
                <a16:creationId xmlns:a16="http://schemas.microsoft.com/office/drawing/2014/main" id="{5FE6265E-4D70-4836-851B-4D8B75F5B83B}"/>
              </a:ext>
            </a:extLst>
          </p:cNvPr>
          <p:cNvSpPr txBox="1"/>
          <p:nvPr/>
        </p:nvSpPr>
        <p:spPr>
          <a:xfrm>
            <a:off x="7625406" y="3615011"/>
            <a:ext cx="4123170" cy="646331"/>
          </a:xfrm>
          <a:prstGeom prst="rect">
            <a:avLst/>
          </a:prstGeom>
          <a:noFill/>
        </p:spPr>
        <p:txBody>
          <a:bodyPr wrap="square" rtlCol="0">
            <a:spAutoFit/>
          </a:bodyPr>
          <a:lstStyle/>
          <a:p>
            <a:r>
              <a:rPr lang="en-CA" dirty="0"/>
              <a:t>EXAMPLE</a:t>
            </a:r>
            <a:br>
              <a:rPr lang="en-CA" dirty="0"/>
            </a:br>
            <a:r>
              <a:rPr lang="en-CA" dirty="0"/>
              <a:t>http://toyota.com/corolla.html</a:t>
            </a:r>
          </a:p>
        </p:txBody>
      </p:sp>
      <p:sp>
        <p:nvSpPr>
          <p:cNvPr id="83" name="TextBox 82">
            <a:extLst>
              <a:ext uri="{FF2B5EF4-FFF2-40B4-BE49-F238E27FC236}">
                <a16:creationId xmlns:a16="http://schemas.microsoft.com/office/drawing/2014/main" id="{B753F439-0826-4067-9CAA-DD2E4E0CCE28}"/>
              </a:ext>
            </a:extLst>
          </p:cNvPr>
          <p:cNvSpPr txBox="1"/>
          <p:nvPr/>
        </p:nvSpPr>
        <p:spPr>
          <a:xfrm>
            <a:off x="7627161" y="4358116"/>
            <a:ext cx="4024848" cy="646331"/>
          </a:xfrm>
          <a:prstGeom prst="rect">
            <a:avLst/>
          </a:prstGeom>
          <a:noFill/>
        </p:spPr>
        <p:txBody>
          <a:bodyPr wrap="square" rtlCol="0">
            <a:spAutoFit/>
          </a:bodyPr>
          <a:lstStyle/>
          <a:p>
            <a:r>
              <a:rPr lang="en-CA" sz="1200" dirty="0"/>
              <a:t>You are looking for the file corolla.html in the C:\www.toyata.com folder on the Rogers computer</a:t>
            </a:r>
          </a:p>
        </p:txBody>
      </p:sp>
      <p:pic>
        <p:nvPicPr>
          <p:cNvPr id="64" name="Graphic 63">
            <a:extLst>
              <a:ext uri="{FF2B5EF4-FFF2-40B4-BE49-F238E27FC236}">
                <a16:creationId xmlns:a16="http://schemas.microsoft.com/office/drawing/2014/main" id="{70EDDCD9-C6BE-4FEE-AF32-6C2DFF294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180" y="2330046"/>
            <a:ext cx="1385216" cy="1385216"/>
          </a:xfrm>
          <a:prstGeom prst="rect">
            <a:avLst/>
          </a:prstGeom>
        </p:spPr>
      </p:pic>
      <p:sp>
        <p:nvSpPr>
          <p:cNvPr id="65" name="TextBox 64">
            <a:extLst>
              <a:ext uri="{FF2B5EF4-FFF2-40B4-BE49-F238E27FC236}">
                <a16:creationId xmlns:a16="http://schemas.microsoft.com/office/drawing/2014/main" id="{B505335F-90D6-424A-9A98-99ACCA758099}"/>
              </a:ext>
            </a:extLst>
          </p:cNvPr>
          <p:cNvSpPr txBox="1"/>
          <p:nvPr/>
        </p:nvSpPr>
        <p:spPr>
          <a:xfrm>
            <a:off x="2905986" y="2747714"/>
            <a:ext cx="881603" cy="246221"/>
          </a:xfrm>
          <a:prstGeom prst="rect">
            <a:avLst/>
          </a:prstGeom>
          <a:noFill/>
        </p:spPr>
        <p:txBody>
          <a:bodyPr wrap="square" rtlCol="0">
            <a:spAutoFit/>
          </a:bodyPr>
          <a:lstStyle/>
          <a:p>
            <a:pPr algn="ctr"/>
            <a:r>
              <a:rPr lang="en-CA" sz="1000" dirty="0"/>
              <a:t>Rogers</a:t>
            </a:r>
          </a:p>
        </p:txBody>
      </p:sp>
      <p:pic>
        <p:nvPicPr>
          <p:cNvPr id="77" name="Graphic 76">
            <a:extLst>
              <a:ext uri="{FF2B5EF4-FFF2-40B4-BE49-F238E27FC236}">
                <a16:creationId xmlns:a16="http://schemas.microsoft.com/office/drawing/2014/main" id="{4CCB9060-B956-42BE-9E21-4903081D1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9395" y="2330046"/>
            <a:ext cx="1385216" cy="1385216"/>
          </a:xfrm>
          <a:prstGeom prst="rect">
            <a:avLst/>
          </a:prstGeom>
        </p:spPr>
      </p:pic>
      <p:sp>
        <p:nvSpPr>
          <p:cNvPr id="78" name="TextBox 77">
            <a:extLst>
              <a:ext uri="{FF2B5EF4-FFF2-40B4-BE49-F238E27FC236}">
                <a16:creationId xmlns:a16="http://schemas.microsoft.com/office/drawing/2014/main" id="{0EADD881-7E69-41D1-9951-8389C604B56B}"/>
              </a:ext>
            </a:extLst>
          </p:cNvPr>
          <p:cNvSpPr txBox="1"/>
          <p:nvPr/>
        </p:nvSpPr>
        <p:spPr>
          <a:xfrm>
            <a:off x="4291201" y="2747714"/>
            <a:ext cx="881603" cy="246221"/>
          </a:xfrm>
          <a:prstGeom prst="rect">
            <a:avLst/>
          </a:prstGeom>
          <a:noFill/>
        </p:spPr>
        <p:txBody>
          <a:bodyPr wrap="square" rtlCol="0">
            <a:spAutoFit/>
          </a:bodyPr>
          <a:lstStyle/>
          <a:p>
            <a:pPr algn="ctr"/>
            <a:r>
              <a:rPr lang="en-CA" sz="1000" dirty="0"/>
              <a:t>Verizon</a:t>
            </a:r>
          </a:p>
        </p:txBody>
      </p:sp>
      <p:sp>
        <p:nvSpPr>
          <p:cNvPr id="80" name="TextBox 79">
            <a:extLst>
              <a:ext uri="{FF2B5EF4-FFF2-40B4-BE49-F238E27FC236}">
                <a16:creationId xmlns:a16="http://schemas.microsoft.com/office/drawing/2014/main" id="{578F7BC8-1A01-4A0F-92BF-643AA8D55355}"/>
              </a:ext>
            </a:extLst>
          </p:cNvPr>
          <p:cNvSpPr txBox="1"/>
          <p:nvPr/>
        </p:nvSpPr>
        <p:spPr>
          <a:xfrm>
            <a:off x="919318" y="2598528"/>
            <a:ext cx="1860765" cy="707886"/>
          </a:xfrm>
          <a:prstGeom prst="rect">
            <a:avLst/>
          </a:prstGeom>
          <a:noFill/>
        </p:spPr>
        <p:txBody>
          <a:bodyPr wrap="square" rtlCol="0">
            <a:spAutoFit/>
          </a:bodyPr>
          <a:lstStyle/>
          <a:p>
            <a:r>
              <a:rPr lang="en-CA" sz="1000" dirty="0"/>
              <a:t>C:\www.toyota.com</a:t>
            </a:r>
            <a:br>
              <a:rPr lang="en-CA" sz="1000" dirty="0"/>
            </a:br>
            <a:r>
              <a:rPr lang="en-CA" sz="1000" dirty="0"/>
              <a:t>C:\www.ford.com</a:t>
            </a:r>
            <a:br>
              <a:rPr lang="en-CA" sz="1000" dirty="0"/>
            </a:br>
            <a:r>
              <a:rPr lang="en-CA" sz="1000" dirty="0"/>
              <a:t>C:\www.cadillac.com</a:t>
            </a:r>
            <a:br>
              <a:rPr lang="en-CA" sz="1000" dirty="0"/>
            </a:br>
            <a:r>
              <a:rPr lang="en-CA" sz="1000" dirty="0" err="1"/>
              <a:t>etc</a:t>
            </a:r>
            <a:r>
              <a:rPr lang="en-CA" sz="1000" dirty="0"/>
              <a:t>…</a:t>
            </a:r>
          </a:p>
        </p:txBody>
      </p:sp>
      <p:sp>
        <p:nvSpPr>
          <p:cNvPr id="81" name="TextBox 80">
            <a:extLst>
              <a:ext uri="{FF2B5EF4-FFF2-40B4-BE49-F238E27FC236}">
                <a16:creationId xmlns:a16="http://schemas.microsoft.com/office/drawing/2014/main" id="{4BD9700B-A89D-43F6-915F-0A6EEB449101}"/>
              </a:ext>
            </a:extLst>
          </p:cNvPr>
          <p:cNvSpPr txBox="1"/>
          <p:nvPr/>
        </p:nvSpPr>
        <p:spPr>
          <a:xfrm>
            <a:off x="5504863" y="2598528"/>
            <a:ext cx="1957822" cy="707886"/>
          </a:xfrm>
          <a:prstGeom prst="rect">
            <a:avLst/>
          </a:prstGeom>
          <a:noFill/>
        </p:spPr>
        <p:txBody>
          <a:bodyPr wrap="square" rtlCol="0">
            <a:spAutoFit/>
          </a:bodyPr>
          <a:lstStyle/>
          <a:p>
            <a:r>
              <a:rPr lang="en-CA" sz="1000" dirty="0"/>
              <a:t>C:\www.facebook.com</a:t>
            </a:r>
            <a:br>
              <a:rPr lang="en-CA" sz="1000" dirty="0"/>
            </a:br>
            <a:r>
              <a:rPr lang="en-CA" sz="1000" dirty="0"/>
              <a:t>C:\www.twitter.com</a:t>
            </a:r>
            <a:br>
              <a:rPr lang="en-CA" sz="1000" dirty="0"/>
            </a:br>
            <a:r>
              <a:rPr lang="en-CA" sz="1000" dirty="0"/>
              <a:t>C:\www.nhl.com</a:t>
            </a:r>
            <a:br>
              <a:rPr lang="en-CA" sz="1000" dirty="0"/>
            </a:br>
            <a:r>
              <a:rPr lang="en-CA" sz="1000" dirty="0" err="1"/>
              <a:t>etc</a:t>
            </a:r>
            <a:r>
              <a:rPr lang="en-CA" sz="1000" dirty="0"/>
              <a:t>…</a:t>
            </a:r>
          </a:p>
        </p:txBody>
      </p:sp>
      <p:pic>
        <p:nvPicPr>
          <p:cNvPr id="84" name="Graphic 83">
            <a:extLst>
              <a:ext uri="{FF2B5EF4-FFF2-40B4-BE49-F238E27FC236}">
                <a16:creationId xmlns:a16="http://schemas.microsoft.com/office/drawing/2014/main" id="{782B291C-D17D-4292-AD8A-D5616E16A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2735" y="3615011"/>
            <a:ext cx="1385216" cy="1385216"/>
          </a:xfrm>
          <a:prstGeom prst="rect">
            <a:avLst/>
          </a:prstGeom>
        </p:spPr>
      </p:pic>
      <p:sp>
        <p:nvSpPr>
          <p:cNvPr id="85" name="TextBox 84">
            <a:extLst>
              <a:ext uri="{FF2B5EF4-FFF2-40B4-BE49-F238E27FC236}">
                <a16:creationId xmlns:a16="http://schemas.microsoft.com/office/drawing/2014/main" id="{DA6E5147-4197-4420-B10A-D981CA5E90BD}"/>
              </a:ext>
            </a:extLst>
          </p:cNvPr>
          <p:cNvSpPr txBox="1"/>
          <p:nvPr/>
        </p:nvSpPr>
        <p:spPr>
          <a:xfrm>
            <a:off x="1574541" y="4032679"/>
            <a:ext cx="881603" cy="246221"/>
          </a:xfrm>
          <a:prstGeom prst="rect">
            <a:avLst/>
          </a:prstGeom>
          <a:noFill/>
        </p:spPr>
        <p:txBody>
          <a:bodyPr wrap="square" rtlCol="0">
            <a:spAutoFit/>
          </a:bodyPr>
          <a:lstStyle/>
          <a:p>
            <a:pPr algn="ctr"/>
            <a:r>
              <a:rPr lang="en-CA" sz="1000" dirty="0">
                <a:solidFill>
                  <a:schemeClr val="accent1">
                    <a:lumMod val="60000"/>
                    <a:lumOff val="40000"/>
                  </a:schemeClr>
                </a:solidFill>
              </a:rPr>
              <a:t>Louise</a:t>
            </a:r>
          </a:p>
        </p:txBody>
      </p:sp>
      <p:pic>
        <p:nvPicPr>
          <p:cNvPr id="87" name="Graphic 86">
            <a:extLst>
              <a:ext uri="{FF2B5EF4-FFF2-40B4-BE49-F238E27FC236}">
                <a16:creationId xmlns:a16="http://schemas.microsoft.com/office/drawing/2014/main" id="{7B821B1F-B0BF-49A3-9C5B-CE1ADF6AAC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6207" y="3648669"/>
            <a:ext cx="1385216" cy="1385216"/>
          </a:xfrm>
          <a:prstGeom prst="rect">
            <a:avLst/>
          </a:prstGeom>
        </p:spPr>
      </p:pic>
      <p:sp>
        <p:nvSpPr>
          <p:cNvPr id="88" name="TextBox 87">
            <a:extLst>
              <a:ext uri="{FF2B5EF4-FFF2-40B4-BE49-F238E27FC236}">
                <a16:creationId xmlns:a16="http://schemas.microsoft.com/office/drawing/2014/main" id="{90884D84-854E-41A8-8675-19B42CBB0FE0}"/>
              </a:ext>
            </a:extLst>
          </p:cNvPr>
          <p:cNvSpPr txBox="1"/>
          <p:nvPr/>
        </p:nvSpPr>
        <p:spPr>
          <a:xfrm>
            <a:off x="5678013" y="4066337"/>
            <a:ext cx="881603" cy="246221"/>
          </a:xfrm>
          <a:prstGeom prst="rect">
            <a:avLst/>
          </a:prstGeom>
          <a:noFill/>
        </p:spPr>
        <p:txBody>
          <a:bodyPr wrap="square" rtlCol="0">
            <a:spAutoFit/>
          </a:bodyPr>
          <a:lstStyle/>
          <a:p>
            <a:pPr algn="ctr"/>
            <a:r>
              <a:rPr lang="en-CA" sz="1000" dirty="0">
                <a:solidFill>
                  <a:schemeClr val="accent1">
                    <a:lumMod val="60000"/>
                    <a:lumOff val="40000"/>
                  </a:schemeClr>
                </a:solidFill>
              </a:rPr>
              <a:t>John</a:t>
            </a:r>
          </a:p>
        </p:txBody>
      </p:sp>
    </p:spTree>
    <p:extLst>
      <p:ext uri="{BB962C8B-B14F-4D97-AF65-F5344CB8AC3E}">
        <p14:creationId xmlns:p14="http://schemas.microsoft.com/office/powerpoint/2010/main" val="306320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90B7-AEA0-4B1C-835F-58118F54878C}"/>
              </a:ext>
            </a:extLst>
          </p:cNvPr>
          <p:cNvSpPr>
            <a:spLocks noGrp="1"/>
          </p:cNvSpPr>
          <p:nvPr>
            <p:ph type="title"/>
          </p:nvPr>
        </p:nvSpPr>
        <p:spPr/>
        <p:txBody>
          <a:bodyPr/>
          <a:lstStyle/>
          <a:p>
            <a:r>
              <a:rPr lang="en-CA" dirty="0"/>
              <a:t>What is Frontend vs. Backend?</a:t>
            </a:r>
          </a:p>
        </p:txBody>
      </p:sp>
      <p:sp>
        <p:nvSpPr>
          <p:cNvPr id="3" name="TextBox 2">
            <a:extLst>
              <a:ext uri="{FF2B5EF4-FFF2-40B4-BE49-F238E27FC236}">
                <a16:creationId xmlns:a16="http://schemas.microsoft.com/office/drawing/2014/main" id="{BE2255D5-5027-4BA5-A8B6-4875171D29A7}"/>
              </a:ext>
            </a:extLst>
          </p:cNvPr>
          <p:cNvSpPr txBox="1"/>
          <p:nvPr/>
        </p:nvSpPr>
        <p:spPr>
          <a:xfrm>
            <a:off x="1154954" y="2754702"/>
            <a:ext cx="9966127" cy="3170099"/>
          </a:xfrm>
          <a:prstGeom prst="rect">
            <a:avLst/>
          </a:prstGeom>
          <a:noFill/>
        </p:spPr>
        <p:txBody>
          <a:bodyPr wrap="square" rtlCol="0">
            <a:spAutoFit/>
          </a:bodyPr>
          <a:lstStyle/>
          <a:p>
            <a:r>
              <a:rPr lang="en-CA" sz="2000" b="1" dirty="0"/>
              <a:t>Frontend Development</a:t>
            </a:r>
            <a:br>
              <a:rPr lang="en-CA" sz="2000" b="1" dirty="0"/>
            </a:br>
            <a:r>
              <a:rPr lang="en-CA" sz="2000" dirty="0"/>
              <a:t>Any work that runs on an end-user’s computer.  When you lose internet connection, you still have some access to the software. Front end typically includes: </a:t>
            </a:r>
            <a:r>
              <a:rPr lang="en-CA" sz="2000" dirty="0">
                <a:solidFill>
                  <a:schemeClr val="accent6"/>
                </a:solidFill>
              </a:rPr>
              <a:t>JavaScript, HTML, CSS, JPG, PNG, PDF, MP4, MP3, FLV </a:t>
            </a:r>
            <a:r>
              <a:rPr lang="en-CA" sz="2000" dirty="0" err="1"/>
              <a:t>etc</a:t>
            </a:r>
            <a:r>
              <a:rPr lang="en-CA" sz="2000" dirty="0"/>
              <a:t>…</a:t>
            </a:r>
            <a:endParaRPr lang="en-CA" sz="2000" b="1" dirty="0"/>
          </a:p>
          <a:p>
            <a:endParaRPr lang="en-CA" sz="2000" b="1" dirty="0"/>
          </a:p>
          <a:p>
            <a:endParaRPr lang="en-CA" sz="2000" b="1" dirty="0"/>
          </a:p>
          <a:p>
            <a:r>
              <a:rPr lang="en-CA" sz="2000" b="1"/>
              <a:t>Backend Development</a:t>
            </a:r>
            <a:br>
              <a:rPr lang="en-CA" sz="2000" b="1" dirty="0"/>
            </a:br>
            <a:r>
              <a:rPr lang="en-CA" sz="2000" dirty="0"/>
              <a:t>Any work that runs on a remote computer (</a:t>
            </a:r>
            <a:r>
              <a:rPr lang="en-CA" sz="2000" dirty="0" err="1"/>
              <a:t>ie</a:t>
            </a:r>
            <a:r>
              <a:rPr lang="en-CA" sz="2000" dirty="0"/>
              <a:t>. Someone else’s computer).  </a:t>
            </a:r>
            <a:r>
              <a:rPr lang="en-CA" sz="2000" dirty="0" err="1"/>
              <a:t>IWhen</a:t>
            </a:r>
            <a:r>
              <a:rPr lang="en-CA" sz="2000" dirty="0"/>
              <a:t> you lose internet connection, you also lose access to backend services.   Backend typically involves: </a:t>
            </a:r>
            <a:r>
              <a:rPr lang="en-CA" sz="2000" dirty="0">
                <a:solidFill>
                  <a:schemeClr val="accent6"/>
                </a:solidFill>
              </a:rPr>
              <a:t>Databases, Python, PHP, C++, Java, C#, Ruby</a:t>
            </a:r>
            <a:r>
              <a:rPr lang="en-CA" sz="2000" dirty="0"/>
              <a:t> </a:t>
            </a:r>
            <a:r>
              <a:rPr lang="en-CA" sz="2000" dirty="0" err="1"/>
              <a:t>etc</a:t>
            </a:r>
            <a:r>
              <a:rPr lang="en-CA" sz="2000" dirty="0"/>
              <a:t>…</a:t>
            </a:r>
          </a:p>
        </p:txBody>
      </p:sp>
    </p:spTree>
    <p:extLst>
      <p:ext uri="{BB962C8B-B14F-4D97-AF65-F5344CB8AC3E}">
        <p14:creationId xmlns:p14="http://schemas.microsoft.com/office/powerpoint/2010/main" val="231756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Although developers do their best to insulate one layer from the other, but generally speaking,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830</TotalTime>
  <Words>462</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PowerPoint Presentation</vt:lpstr>
      <vt:lpstr>The Internet </vt:lpstr>
      <vt:lpstr>What is Frontend vs. Backend?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Lai</dc:creator>
  <cp:lastModifiedBy>John Lai</cp:lastModifiedBy>
  <cp:revision>89</cp:revision>
  <dcterms:created xsi:type="dcterms:W3CDTF">2019-07-31T12:43:48Z</dcterms:created>
  <dcterms:modified xsi:type="dcterms:W3CDTF">2023-05-25T18:23:37Z</dcterms:modified>
</cp:coreProperties>
</file>