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0" r:id="rId3"/>
    <p:sldId id="274" r:id="rId4"/>
    <p:sldId id="262" r:id="rId5"/>
    <p:sldId id="276" r:id="rId6"/>
    <p:sldId id="277" r:id="rId7"/>
    <p:sldId id="278" r:id="rId8"/>
    <p:sldId id="280" r:id="rId9"/>
    <p:sldId id="264" r:id="rId10"/>
    <p:sldId id="275" r:id="rId11"/>
    <p:sldId id="279" r:id="rId12"/>
    <p:sldId id="281" r:id="rId13"/>
    <p:sldId id="271" r:id="rId14"/>
    <p:sldId id="283" r:id="rId15"/>
    <p:sldId id="282" r:id="rId16"/>
    <p:sldId id="285" r:id="rId17"/>
    <p:sldId id="286" r:id="rId18"/>
    <p:sldId id="291" r:id="rId19"/>
    <p:sldId id="288" r:id="rId20"/>
    <p:sldId id="289" r:id="rId21"/>
    <p:sldId id="292"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2023-06-19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2023-06-19</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2023-06-19</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WEBSITE </a:t>
            </a:r>
            <a:r>
              <a:rPr lang="en-CA" sz="5000">
                <a:solidFill>
                  <a:srgbClr val="FF0000"/>
                </a:solidFill>
                <a:latin typeface="Proxima Nova Bl" panose="02000506030000020004" pitchFamily="50" charset="0"/>
              </a:rPr>
              <a:t>DEVELOPMENT</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dirty="0">
                <a:solidFill>
                  <a:schemeClr val="bg1">
                    <a:lumMod val="65000"/>
                  </a:schemeClr>
                </a:solidFill>
                <a:latin typeface="Museo Slab 100" panose="02000000000000000000" pitchFamily="50" charset="0"/>
              </a:rPr>
              <a:t>https://evermight.com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sp>
        <p:nvSpPr>
          <p:cNvPr id="25" name="TextBox 24">
            <a:extLst>
              <a:ext uri="{FF2B5EF4-FFF2-40B4-BE49-F238E27FC236}">
                <a16:creationId xmlns:a16="http://schemas.microsoft.com/office/drawing/2014/main" id="{57C7CB91-A9AF-4BED-895C-151A65EEDA3B}"/>
              </a:ext>
            </a:extLst>
          </p:cNvPr>
          <p:cNvSpPr txBox="1"/>
          <p:nvPr/>
        </p:nvSpPr>
        <p:spPr>
          <a:xfrm>
            <a:off x="4232695" y="4327071"/>
            <a:ext cx="3690754"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APACHE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E63FFC-EB12-AA0C-5EEE-6EA4C2F9DE73}"/>
              </a:ext>
            </a:extLst>
          </p:cNvPr>
          <p:cNvSpPr txBox="1"/>
          <p:nvPr/>
        </p:nvSpPr>
        <p:spPr>
          <a:xfrm>
            <a:off x="4586239" y="5651399"/>
            <a:ext cx="2983702"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Demonstrate with Linux</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7D69D61-4DC4-6120-4D4B-EACD6CE33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5" name="Graphic 4">
            <a:extLst>
              <a:ext uri="{FF2B5EF4-FFF2-40B4-BE49-F238E27FC236}">
                <a16:creationId xmlns:a16="http://schemas.microsoft.com/office/drawing/2014/main" id="{1E32C6C9-2B27-9582-AE42-FAB334751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6" name="TextBox 5">
            <a:extLst>
              <a:ext uri="{FF2B5EF4-FFF2-40B4-BE49-F238E27FC236}">
                <a16:creationId xmlns:a16="http://schemas.microsoft.com/office/drawing/2014/main" id="{73DF211F-22B5-C025-BD34-66A34C65A2D8}"/>
              </a:ext>
            </a:extLst>
          </p:cNvPr>
          <p:cNvSpPr txBox="1"/>
          <p:nvPr/>
        </p:nvSpPr>
        <p:spPr>
          <a:xfrm>
            <a:off x="3679675"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pic>
        <p:nvPicPr>
          <p:cNvPr id="8" name="Picture 2" descr="Image result for folder icon">
            <a:extLst>
              <a:ext uri="{FF2B5EF4-FFF2-40B4-BE49-F238E27FC236}">
                <a16:creationId xmlns:a16="http://schemas.microsoft.com/office/drawing/2014/main" id="{0CAA40C6-1663-BE67-52A1-8F13E4FD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454"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7B6B80A-6A36-99DC-4974-5A48C64947BC}"/>
              </a:ext>
            </a:extLst>
          </p:cNvPr>
          <p:cNvCxnSpPr>
            <a:cxnSpLocks/>
            <a:stCxn id="4" idx="3"/>
            <a:endCxn id="5"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pic>
        <p:nvPicPr>
          <p:cNvPr id="10" name="Picture 2" descr="Image result for folder icon">
            <a:extLst>
              <a:ext uri="{FF2B5EF4-FFF2-40B4-BE49-F238E27FC236}">
                <a16:creationId xmlns:a16="http://schemas.microsoft.com/office/drawing/2014/main" id="{6D9A69A5-54F8-1E3F-0A0A-55ED83EF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170"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698A6D-9C09-8E54-7003-E39B194DE735}"/>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12" name="TextBox 11">
            <a:extLst>
              <a:ext uri="{FF2B5EF4-FFF2-40B4-BE49-F238E27FC236}">
                <a16:creationId xmlns:a16="http://schemas.microsoft.com/office/drawing/2014/main" id="{2E08C888-B6EF-0F81-D447-0FF9F1E7547C}"/>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15" name="TextBox 14">
            <a:extLst>
              <a:ext uri="{FF2B5EF4-FFF2-40B4-BE49-F238E27FC236}">
                <a16:creationId xmlns:a16="http://schemas.microsoft.com/office/drawing/2014/main" id="{68E5D16A-A2DE-7A9A-CEAE-87C6279EC8D5}"/>
              </a:ext>
            </a:extLst>
          </p:cNvPr>
          <p:cNvSpPr txBox="1"/>
          <p:nvPr/>
        </p:nvSpPr>
        <p:spPr>
          <a:xfrm>
            <a:off x="7759391"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spTree>
    <p:extLst>
      <p:ext uri="{BB962C8B-B14F-4D97-AF65-F5344CB8AC3E}">
        <p14:creationId xmlns:p14="http://schemas.microsoft.com/office/powerpoint/2010/main" val="212457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191744" y="2567865"/>
            <a:ext cx="4207933" cy="2308324"/>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IP addresses are hard to remember.</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a domain name and point it to IP address.  Similar to vanity license plates for vehicles or replacing latitude and longitude with addresses like 24 King Street.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from places like Google, Cloudflare, GoDaddy, </a:t>
            </a:r>
            <a:r>
              <a:rPr lang="en-CA" sz="1200" dirty="0" err="1">
                <a:latin typeface="Open Sans" panose="020B0606030504020204" pitchFamily="34" charset="0"/>
                <a:ea typeface="Open Sans" panose="020B0606030504020204" pitchFamily="34" charset="0"/>
                <a:cs typeface="Open Sans" panose="020B0606030504020204" pitchFamily="34" charset="0"/>
              </a:rPr>
              <a:t>etc</a:t>
            </a:r>
            <a:r>
              <a:rPr lang="en-CA" sz="1200" dirty="0">
                <a:latin typeface="Open Sans" panose="020B0606030504020204" pitchFamily="34" charset="0"/>
                <a:ea typeface="Open Sans" panose="020B0606030504020204" pitchFamily="34" charset="0"/>
                <a:cs typeface="Open Sans" panose="020B0606030504020204" pitchFamily="34" charset="0"/>
              </a:rPr>
              <a: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B9CAAA-FB57-EF7F-1318-D85368239341}"/>
              </a:ext>
            </a:extLst>
          </p:cNvPr>
          <p:cNvSpPr txBox="1"/>
          <p:nvPr/>
        </p:nvSpPr>
        <p:spPr>
          <a:xfrm>
            <a:off x="6906482" y="2623968"/>
            <a:ext cx="4752118" cy="646331"/>
          </a:xfrm>
          <a:prstGeom prst="rect">
            <a:avLst/>
          </a:prstGeom>
          <a:noFill/>
        </p:spPr>
        <p:txBody>
          <a:bodyPr wrap="square" rtlCol="0">
            <a:spAutoFit/>
          </a:bodyPr>
          <a:lstStyle/>
          <a:p>
            <a:r>
              <a:rPr lang="en-CA"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https://starwars.com/luke-skywalker.html</a:t>
            </a:r>
          </a:p>
        </p:txBody>
      </p:sp>
      <p:sp>
        <p:nvSpPr>
          <p:cNvPr id="45" name="TextBox 44">
            <a:extLst>
              <a:ext uri="{FF2B5EF4-FFF2-40B4-BE49-F238E27FC236}">
                <a16:creationId xmlns:a16="http://schemas.microsoft.com/office/drawing/2014/main" id="{8857EEFD-0748-CD5A-60ED-97F0B2BE058A}"/>
              </a:ext>
            </a:extLst>
          </p:cNvPr>
          <p:cNvSpPr txBox="1"/>
          <p:nvPr/>
        </p:nvSpPr>
        <p:spPr>
          <a:xfrm>
            <a:off x="6906482" y="3335412"/>
            <a:ext cx="4207933" cy="646331"/>
          </a:xfrm>
          <a:prstGeom prst="rect">
            <a:avLst/>
          </a:prstGeom>
          <a:noFill/>
        </p:spPr>
        <p:txBody>
          <a:bodyPr wrap="square" rtlCol="0">
            <a:spAutoFit/>
          </a:bodyPr>
          <a:lstStyle/>
          <a:p>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You are looking at the file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luke-skywalker.html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in the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/var/www/html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directory on a computer with the IP address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61.52.61.111</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311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ORIGIN OF INTERNET</a:t>
            </a:r>
          </a:p>
        </p:txBody>
      </p:sp>
      <p:sp>
        <p:nvSpPr>
          <p:cNvPr id="4" name="TextBox 3">
            <a:extLst>
              <a:ext uri="{FF2B5EF4-FFF2-40B4-BE49-F238E27FC236}">
                <a16:creationId xmlns:a16="http://schemas.microsoft.com/office/drawing/2014/main" id="{C18D340E-FFD3-41FF-90B6-A2C3B08DF173}"/>
              </a:ext>
            </a:extLst>
          </p:cNvPr>
          <p:cNvSpPr txBox="1"/>
          <p:nvPr/>
        </p:nvSpPr>
        <p:spPr>
          <a:xfrm>
            <a:off x="1313157" y="2431339"/>
            <a:ext cx="1000254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1960s - academic and government researcher share documents between computers</a:t>
            </a:r>
            <a:endParaRPr lang="en-CA" sz="1200" i="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Need standards, conventions and universally agreed upon protocols/procedures</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Demonstrate with a </a:t>
            </a: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“Book List” exercise</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Jan 1, 1983 – Birth of Internet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most protocols standardized</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DATA-TYPE DOCUMENT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2462213"/>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1969 – Generalized Markup Language – </a:t>
            </a:r>
            <a:r>
              <a:rPr lang="en-CA" sz="2200" b="1" dirty="0">
                <a:latin typeface="Open Sans" panose="020B0606030504020204" pitchFamily="34" charset="0"/>
                <a:ea typeface="Open Sans" panose="020B0606030504020204" pitchFamily="34" charset="0"/>
                <a:cs typeface="Open Sans" panose="020B0606030504020204" pitchFamily="34" charset="0"/>
              </a:rPr>
              <a:t>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1986 – Standard Generalized Markup Language – </a:t>
            </a:r>
            <a:r>
              <a:rPr lang="en-CA" sz="22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1993 – Hyper Text Markup Language –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HTML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1996 – Extensible Markup Language - </a:t>
            </a: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XML</a:t>
            </a:r>
          </a:p>
        </p:txBody>
      </p:sp>
    </p:spTree>
    <p:extLst>
      <p:ext uri="{BB962C8B-B14F-4D97-AF65-F5344CB8AC3E}">
        <p14:creationId xmlns:p14="http://schemas.microsoft.com/office/powerpoint/2010/main" val="8634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SOURCE FILE VS. SOFTWARE</a:t>
            </a:r>
          </a:p>
        </p:txBody>
      </p:sp>
      <p:sp>
        <p:nvSpPr>
          <p:cNvPr id="4" name="TextBox 3">
            <a:extLst>
              <a:ext uri="{FF2B5EF4-FFF2-40B4-BE49-F238E27FC236}">
                <a16:creationId xmlns:a16="http://schemas.microsoft.com/office/drawing/2014/main" id="{C18D340E-FFD3-41FF-90B6-A2C3B08DF173}"/>
              </a:ext>
            </a:extLst>
          </p:cNvPr>
          <p:cNvSpPr txBox="1"/>
          <p:nvPr/>
        </p:nvSpPr>
        <p:spPr>
          <a:xfrm>
            <a:off x="2286500" y="3134724"/>
            <a:ext cx="8543464"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CSV File </a:t>
            </a:r>
            <a:r>
              <a:rPr lang="en-CA" sz="2200" dirty="0">
                <a:latin typeface="Open Sans" panose="020B0606030504020204" pitchFamily="34" charset="0"/>
                <a:ea typeface="Open Sans" panose="020B0606030504020204" pitchFamily="34" charset="0"/>
                <a:cs typeface="Open Sans" panose="020B0606030504020204" pitchFamily="34" charset="0"/>
              </a:rPr>
              <a:t>–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MS Excel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JPG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Image Viewer</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HTML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Web Browser</a:t>
            </a:r>
          </a:p>
        </p:txBody>
      </p:sp>
      <p:sp>
        <p:nvSpPr>
          <p:cNvPr id="5" name="TextBox 4">
            <a:extLst>
              <a:ext uri="{FF2B5EF4-FFF2-40B4-BE49-F238E27FC236}">
                <a16:creationId xmlns:a16="http://schemas.microsoft.com/office/drawing/2014/main" id="{E045ED0F-7631-F1BE-261E-983ED096589B}"/>
              </a:ext>
            </a:extLst>
          </p:cNvPr>
          <p:cNvSpPr txBox="1"/>
          <p:nvPr/>
        </p:nvSpPr>
        <p:spPr>
          <a:xfrm>
            <a:off x="1533118" y="2197702"/>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Before we continue, we should differentiate between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and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BCAAE9EA-343F-032A-AC10-5E7B15516C74}"/>
              </a:ext>
            </a:extLst>
          </p:cNvPr>
          <p:cNvSpPr txBox="1"/>
          <p:nvPr/>
        </p:nvSpPr>
        <p:spPr>
          <a:xfrm>
            <a:off x="1421749" y="5172434"/>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is just data.   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 decides how to present the data for human readability.</a:t>
            </a:r>
          </a:p>
        </p:txBody>
      </p:sp>
    </p:spTree>
    <p:extLst>
      <p:ext uri="{BB962C8B-B14F-4D97-AF65-F5344CB8AC3E}">
        <p14:creationId xmlns:p14="http://schemas.microsoft.com/office/powerpoint/2010/main" val="4134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5" name="TextBox 4">
            <a:extLst>
              <a:ext uri="{FF2B5EF4-FFF2-40B4-BE49-F238E27FC236}">
                <a16:creationId xmlns:a16="http://schemas.microsoft.com/office/drawing/2014/main" id="{50218635-A367-DB1E-0923-02B19F5D83E3}"/>
              </a:ext>
            </a:extLst>
          </p:cNvPr>
          <p:cNvSpPr txBox="1"/>
          <p:nvPr/>
        </p:nvSpPr>
        <p:spPr>
          <a:xfrm>
            <a:off x="1533118" y="2197702"/>
            <a:ext cx="8760513" cy="1015663"/>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a:t>
            </a:r>
            <a:r>
              <a:rPr lang="en-CA" sz="2000" b="1" dirty="0">
                <a:latin typeface="Open Sans" panose="020B0606030504020204" pitchFamily="34" charset="0"/>
                <a:ea typeface="Open Sans" panose="020B0606030504020204" pitchFamily="34" charset="0"/>
                <a:cs typeface="Open Sans" panose="020B0606030504020204" pitchFamily="34" charset="0"/>
              </a:rPr>
              <a:t>web page</a:t>
            </a:r>
            <a:r>
              <a:rPr lang="en-CA" sz="2000" dirty="0">
                <a:latin typeface="Open Sans" panose="020B0606030504020204" pitchFamily="34" charset="0"/>
                <a:ea typeface="Open Sans" panose="020B0606030504020204" pitchFamily="34" charset="0"/>
                <a:cs typeface="Open Sans" panose="020B0606030504020204" pitchFamily="34" charset="0"/>
              </a:rPr>
              <a:t> is primarily </a:t>
            </a:r>
            <a:r>
              <a:rPr lang="en-CA" sz="2000" b="1" dirty="0">
                <a:latin typeface="Open Sans" panose="020B0606030504020204" pitchFamily="34" charset="0"/>
                <a:ea typeface="Open Sans" panose="020B0606030504020204" pitchFamily="34" charset="0"/>
                <a:cs typeface="Open Sans" panose="020B0606030504020204" pitchFamily="34" charset="0"/>
              </a:rPr>
              <a:t>data-type document</a:t>
            </a:r>
            <a:r>
              <a:rPr lang="en-CA" sz="2000" dirty="0">
                <a:latin typeface="Open Sans" panose="020B0606030504020204" pitchFamily="34" charset="0"/>
                <a:ea typeface="Open Sans" panose="020B0606030504020204" pitchFamily="34" charset="0"/>
                <a:cs typeface="Open Sans" panose="020B0606030504020204" pitchFamily="34" charset="0"/>
              </a:rPr>
              <a:t> that people enjoy reading with a </a:t>
            </a:r>
            <a:r>
              <a:rPr lang="en-CA" sz="2000" b="1" dirty="0">
                <a:latin typeface="Open Sans" panose="020B0606030504020204" pitchFamily="34" charset="0"/>
                <a:ea typeface="Open Sans" panose="020B0606030504020204" pitchFamily="34" charset="0"/>
                <a:cs typeface="Open Sans" panose="020B0606030504020204" pitchFamily="34" charset="0"/>
              </a:rPr>
              <a:t>web browser software</a:t>
            </a:r>
            <a:r>
              <a:rPr lang="en-CA" sz="2000" dirty="0">
                <a:latin typeface="Open Sans" panose="020B0606030504020204" pitchFamily="34" charset="0"/>
                <a:ea typeface="Open Sans" panose="020B0606030504020204" pitchFamily="34" charset="0"/>
                <a:cs typeface="Open Sans" panose="020B0606030504020204" pitchFamily="34" charset="0"/>
              </a:rPr>
              <a:t>.  It is often created with 3 different coding languages:</a:t>
            </a:r>
          </a:p>
        </p:txBody>
      </p:sp>
      <p:sp>
        <p:nvSpPr>
          <p:cNvPr id="6" name="TextBox 5">
            <a:extLst>
              <a:ext uri="{FF2B5EF4-FFF2-40B4-BE49-F238E27FC236}">
                <a16:creationId xmlns:a16="http://schemas.microsoft.com/office/drawing/2014/main" id="{01E44B91-90F2-6C82-783B-98AC8A00819F}"/>
              </a:ext>
            </a:extLst>
          </p:cNvPr>
          <p:cNvSpPr txBox="1"/>
          <p:nvPr/>
        </p:nvSpPr>
        <p:spPr>
          <a:xfrm>
            <a:off x="1682434" y="3433665"/>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Aesthetics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 Interactivity</a:t>
            </a:r>
          </a:p>
        </p:txBody>
      </p:sp>
    </p:spTree>
    <p:extLst>
      <p:ext uri="{BB962C8B-B14F-4D97-AF65-F5344CB8AC3E}">
        <p14:creationId xmlns:p14="http://schemas.microsoft.com/office/powerpoint/2010/main" val="37504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HTML</a:t>
            </a:r>
          </a:p>
        </p:txBody>
      </p:sp>
      <p:graphicFrame>
        <p:nvGraphicFramePr>
          <p:cNvPr id="8" name="Table 8">
            <a:extLst>
              <a:ext uri="{FF2B5EF4-FFF2-40B4-BE49-F238E27FC236}">
                <a16:creationId xmlns:a16="http://schemas.microsoft.com/office/drawing/2014/main" id="{B1F28DAB-E62A-0488-8ACE-04F0E195DA4D}"/>
              </a:ext>
            </a:extLst>
          </p:cNvPr>
          <p:cNvGraphicFramePr>
            <a:graphicFrameLocks noGrp="1"/>
          </p:cNvGraphicFramePr>
          <p:nvPr>
            <p:extLst>
              <p:ext uri="{D42A27DB-BD31-4B8C-83A1-F6EECF244321}">
                <p14:modId xmlns:p14="http://schemas.microsoft.com/office/powerpoint/2010/main" val="1510154806"/>
              </p:ext>
            </p:extLst>
          </p:nvPr>
        </p:nvGraphicFramePr>
        <p:xfrm>
          <a:off x="2250829" y="2819202"/>
          <a:ext cx="9328640" cy="2595880"/>
        </p:xfrm>
        <a:graphic>
          <a:graphicData uri="http://schemas.openxmlformats.org/drawingml/2006/table">
            <a:tbl>
              <a:tblPr firstRow="1" bandRow="1">
                <a:tableStyleId>{5C22544A-7EE6-4342-B048-85BDC9FD1C3A}</a:tableStyleId>
              </a:tblPr>
              <a:tblGrid>
                <a:gridCol w="1060193">
                  <a:extLst>
                    <a:ext uri="{9D8B030D-6E8A-4147-A177-3AD203B41FA5}">
                      <a16:colId xmlns:a16="http://schemas.microsoft.com/office/drawing/2014/main" val="3680740306"/>
                    </a:ext>
                  </a:extLst>
                </a:gridCol>
                <a:gridCol w="3420875">
                  <a:extLst>
                    <a:ext uri="{9D8B030D-6E8A-4147-A177-3AD203B41FA5}">
                      <a16:colId xmlns:a16="http://schemas.microsoft.com/office/drawing/2014/main" val="1057993802"/>
                    </a:ext>
                  </a:extLst>
                </a:gridCol>
                <a:gridCol w="1170565">
                  <a:extLst>
                    <a:ext uri="{9D8B030D-6E8A-4147-A177-3AD203B41FA5}">
                      <a16:colId xmlns:a16="http://schemas.microsoft.com/office/drawing/2014/main" val="2656933548"/>
                    </a:ext>
                  </a:extLst>
                </a:gridCol>
                <a:gridCol w="3677007">
                  <a:extLst>
                    <a:ext uri="{9D8B030D-6E8A-4147-A177-3AD203B41FA5}">
                      <a16:colId xmlns:a16="http://schemas.microsoft.com/office/drawing/2014/main" val="1497833988"/>
                    </a:ext>
                  </a:extLst>
                </a:gridCol>
              </a:tblGrid>
              <a:tr h="370840">
                <a:tc>
                  <a:txBody>
                    <a:bodyPr/>
                    <a:lstStyle/>
                    <a:p>
                      <a:r>
                        <a:rPr lang="en-US" b="0" i="0" baseline="0" dirty="0">
                          <a:solidFill>
                            <a:schemeClr val="tx1"/>
                          </a:solidFill>
                        </a:rPr>
                        <a:t>&lt;html&gt;</a:t>
                      </a:r>
                    </a:p>
                  </a:txBody>
                  <a:tcPr>
                    <a:noFill/>
                  </a:tcPr>
                </a:tc>
                <a:tc>
                  <a:txBody>
                    <a:bodyPr/>
                    <a:lstStyle/>
                    <a:p>
                      <a:r>
                        <a:rPr lang="en-US" b="0" i="0" baseline="0" dirty="0">
                          <a:solidFill>
                            <a:schemeClr val="tx1"/>
                          </a:solidFill>
                        </a:rPr>
                        <a:t>Begin HTML document</a:t>
                      </a:r>
                    </a:p>
                  </a:txBody>
                  <a:tcPr>
                    <a:noFill/>
                  </a:tcPr>
                </a:tc>
                <a:tc>
                  <a:txBody>
                    <a:bodyPr/>
                    <a:lstStyle/>
                    <a:p>
                      <a:r>
                        <a:rPr lang="en-US" b="0" i="0" baseline="0" dirty="0">
                          <a:solidFill>
                            <a:schemeClr val="tx1"/>
                          </a:solidFill>
                        </a:rPr>
                        <a:t>&lt;p&gt;</a:t>
                      </a:r>
                    </a:p>
                  </a:txBody>
                  <a:tcPr>
                    <a:noFill/>
                  </a:tcPr>
                </a:tc>
                <a:tc>
                  <a:txBody>
                    <a:bodyPr/>
                    <a:lstStyle/>
                    <a:p>
                      <a:r>
                        <a:rPr lang="en-US" b="0" i="0" baseline="0" dirty="0">
                          <a:solidFill>
                            <a:schemeClr val="tx1"/>
                          </a:solidFill>
                        </a:rPr>
                        <a:t>Paragraph</a:t>
                      </a:r>
                    </a:p>
                  </a:txBody>
                  <a:tcPr>
                    <a:noFill/>
                  </a:tcPr>
                </a:tc>
                <a:extLst>
                  <a:ext uri="{0D108BD9-81ED-4DB2-BD59-A6C34878D82A}">
                    <a16:rowId xmlns:a16="http://schemas.microsoft.com/office/drawing/2014/main" val="2995416794"/>
                  </a:ext>
                </a:extLst>
              </a:tr>
              <a:tr h="370840">
                <a:tc>
                  <a:txBody>
                    <a:bodyPr/>
                    <a:lstStyle/>
                    <a:p>
                      <a:r>
                        <a:rPr lang="en-US" b="0" i="0" baseline="0" dirty="0">
                          <a:solidFill>
                            <a:schemeClr val="tx1"/>
                          </a:solidFill>
                        </a:rPr>
                        <a:t>&lt;head&gt;</a:t>
                      </a:r>
                    </a:p>
                  </a:txBody>
                  <a:tcPr>
                    <a:noFill/>
                  </a:tcPr>
                </a:tc>
                <a:tc>
                  <a:txBody>
                    <a:bodyPr/>
                    <a:lstStyle/>
                    <a:p>
                      <a:r>
                        <a:rPr lang="en-US" b="0" i="0" baseline="0" dirty="0">
                          <a:solidFill>
                            <a:schemeClr val="tx1"/>
                          </a:solidFill>
                        </a:rPr>
                        <a:t>Description of page</a:t>
                      </a:r>
                    </a:p>
                  </a:txBody>
                  <a:tcPr>
                    <a:noFill/>
                  </a:tcPr>
                </a:tc>
                <a:tc>
                  <a:txBody>
                    <a:bodyPr/>
                    <a:lstStyle/>
                    <a:p>
                      <a:r>
                        <a:rPr lang="en-US" b="0" i="0" baseline="0" dirty="0">
                          <a:solidFill>
                            <a:schemeClr val="tx1"/>
                          </a:solidFill>
                        </a:rPr>
                        <a:t>&lt;</a:t>
                      </a:r>
                      <a:r>
                        <a:rPr lang="en-US" b="0" i="0" baseline="0" dirty="0" err="1">
                          <a:solidFill>
                            <a:schemeClr val="tx1"/>
                          </a:solidFill>
                        </a:rPr>
                        <a:t>ol</a:t>
                      </a:r>
                      <a:r>
                        <a:rPr lang="en-US" b="0" i="0" baseline="0" dirty="0">
                          <a:solidFill>
                            <a:schemeClr val="tx1"/>
                          </a:solidFill>
                        </a:rPr>
                        <a:t>&gt;</a:t>
                      </a:r>
                    </a:p>
                  </a:txBody>
                  <a:tcPr>
                    <a:noFill/>
                  </a:tcPr>
                </a:tc>
                <a:tc>
                  <a:txBody>
                    <a:bodyPr/>
                    <a:lstStyle/>
                    <a:p>
                      <a:r>
                        <a:rPr lang="en-US" b="0" i="0" baseline="0" dirty="0">
                          <a:solidFill>
                            <a:schemeClr val="tx1"/>
                          </a:solidFill>
                        </a:rPr>
                        <a:t>Ordered list</a:t>
                      </a:r>
                    </a:p>
                  </a:txBody>
                  <a:tcPr>
                    <a:noFill/>
                  </a:tcPr>
                </a:tc>
                <a:extLst>
                  <a:ext uri="{0D108BD9-81ED-4DB2-BD59-A6C34878D82A}">
                    <a16:rowId xmlns:a16="http://schemas.microsoft.com/office/drawing/2014/main" val="3989367193"/>
                  </a:ext>
                </a:extLst>
              </a:tr>
              <a:tr h="370840">
                <a:tc>
                  <a:txBody>
                    <a:bodyPr/>
                    <a:lstStyle/>
                    <a:p>
                      <a:r>
                        <a:rPr lang="en-US" b="0" i="0" baseline="0" dirty="0">
                          <a:solidFill>
                            <a:schemeClr val="tx1"/>
                          </a:solidFill>
                        </a:rPr>
                        <a:t>&lt;title&gt;</a:t>
                      </a:r>
                    </a:p>
                  </a:txBody>
                  <a:tcPr>
                    <a:noFill/>
                  </a:tcPr>
                </a:tc>
                <a:tc>
                  <a:txBody>
                    <a:bodyPr/>
                    <a:lstStyle/>
                    <a:p>
                      <a:r>
                        <a:rPr lang="en-US" b="0" i="0" baseline="0" dirty="0">
                          <a:solidFill>
                            <a:schemeClr val="tx1"/>
                          </a:solidFill>
                        </a:rPr>
                        <a:t>Title of web page</a:t>
                      </a:r>
                    </a:p>
                  </a:txBody>
                  <a:tcPr>
                    <a:noFill/>
                  </a:tcPr>
                </a:tc>
                <a:tc>
                  <a:txBody>
                    <a:bodyPr/>
                    <a:lstStyle/>
                    <a:p>
                      <a:r>
                        <a:rPr lang="en-US" b="0" i="0" baseline="0" dirty="0">
                          <a:solidFill>
                            <a:schemeClr val="tx1"/>
                          </a:solidFill>
                        </a:rPr>
                        <a:t>&lt;</a:t>
                      </a:r>
                      <a:r>
                        <a:rPr lang="en-US" b="0" i="0" baseline="0" dirty="0" err="1">
                          <a:solidFill>
                            <a:schemeClr val="tx1"/>
                          </a:solidFill>
                        </a:rPr>
                        <a:t>ul</a:t>
                      </a:r>
                      <a:r>
                        <a:rPr lang="en-US" b="0" i="0" baseline="0" dirty="0">
                          <a:solidFill>
                            <a:schemeClr val="tx1"/>
                          </a:solidFill>
                        </a:rPr>
                        <a:t>&gt;</a:t>
                      </a:r>
                    </a:p>
                  </a:txBody>
                  <a:tcPr>
                    <a:noFill/>
                  </a:tcPr>
                </a:tc>
                <a:tc>
                  <a:txBody>
                    <a:bodyPr/>
                    <a:lstStyle/>
                    <a:p>
                      <a:r>
                        <a:rPr lang="en-US" b="0" i="0" baseline="0" dirty="0">
                          <a:solidFill>
                            <a:schemeClr val="tx1"/>
                          </a:solidFill>
                        </a:rPr>
                        <a:t>Unordered list</a:t>
                      </a:r>
                    </a:p>
                  </a:txBody>
                  <a:tcPr>
                    <a:noFill/>
                  </a:tcPr>
                </a:tc>
                <a:extLst>
                  <a:ext uri="{0D108BD9-81ED-4DB2-BD59-A6C34878D82A}">
                    <a16:rowId xmlns:a16="http://schemas.microsoft.com/office/drawing/2014/main" val="3019044460"/>
                  </a:ext>
                </a:extLst>
              </a:tr>
              <a:tr h="370840">
                <a:tc>
                  <a:txBody>
                    <a:bodyPr/>
                    <a:lstStyle/>
                    <a:p>
                      <a:r>
                        <a:rPr lang="en-US" b="0" i="0" baseline="0" dirty="0">
                          <a:solidFill>
                            <a:schemeClr val="tx1"/>
                          </a:solidFill>
                        </a:rPr>
                        <a:t>&lt;body&gt;</a:t>
                      </a:r>
                    </a:p>
                  </a:txBody>
                  <a:tcPr>
                    <a:noFill/>
                  </a:tcPr>
                </a:tc>
                <a:tc>
                  <a:txBody>
                    <a:bodyPr/>
                    <a:lstStyle/>
                    <a:p>
                      <a:r>
                        <a:rPr lang="en-US" b="0" i="0" baseline="0" dirty="0">
                          <a:solidFill>
                            <a:schemeClr val="tx1"/>
                          </a:solidFill>
                        </a:rPr>
                        <a:t>Body content</a:t>
                      </a:r>
                    </a:p>
                  </a:txBody>
                  <a:tcPr>
                    <a:noFill/>
                  </a:tcPr>
                </a:tc>
                <a:tc>
                  <a:txBody>
                    <a:bodyPr/>
                    <a:lstStyle/>
                    <a:p>
                      <a:r>
                        <a:rPr lang="en-US" b="0" i="0" baseline="0" dirty="0">
                          <a:solidFill>
                            <a:schemeClr val="tx1"/>
                          </a:solidFill>
                        </a:rPr>
                        <a:t>&lt;li&gt;</a:t>
                      </a:r>
                    </a:p>
                  </a:txBody>
                  <a:tcPr>
                    <a:noFill/>
                  </a:tcPr>
                </a:tc>
                <a:tc>
                  <a:txBody>
                    <a:bodyPr/>
                    <a:lstStyle/>
                    <a:p>
                      <a:r>
                        <a:rPr lang="en-US" b="0" i="0" baseline="0" dirty="0">
                          <a:solidFill>
                            <a:schemeClr val="tx1"/>
                          </a:solidFill>
                        </a:rPr>
                        <a:t>List item</a:t>
                      </a:r>
                    </a:p>
                  </a:txBody>
                  <a:tcPr>
                    <a:noFill/>
                  </a:tcPr>
                </a:tc>
                <a:extLst>
                  <a:ext uri="{0D108BD9-81ED-4DB2-BD59-A6C34878D82A}">
                    <a16:rowId xmlns:a16="http://schemas.microsoft.com/office/drawing/2014/main" val="3473189413"/>
                  </a:ext>
                </a:extLst>
              </a:tr>
              <a:tr h="370840">
                <a:tc>
                  <a:txBody>
                    <a:bodyPr/>
                    <a:lstStyle/>
                    <a:p>
                      <a:r>
                        <a:rPr lang="en-US" b="0" i="0" baseline="0" dirty="0">
                          <a:solidFill>
                            <a:schemeClr val="tx1"/>
                          </a:solidFill>
                        </a:rPr>
                        <a:t>&lt;h1&gt;</a:t>
                      </a:r>
                    </a:p>
                  </a:txBody>
                  <a:tcPr>
                    <a:noFill/>
                  </a:tcPr>
                </a:tc>
                <a:tc>
                  <a:txBody>
                    <a:bodyPr/>
                    <a:lstStyle/>
                    <a:p>
                      <a:r>
                        <a:rPr lang="en-US" b="0" i="0" baseline="0" dirty="0">
                          <a:solidFill>
                            <a:schemeClr val="tx1"/>
                          </a:solidFill>
                        </a:rPr>
                        <a:t>Main header (&lt;h2&gt; to &lt;h6&gt;)</a:t>
                      </a:r>
                    </a:p>
                  </a:txBody>
                  <a:tcPr>
                    <a:noFill/>
                  </a:tcPr>
                </a:tc>
                <a:tc>
                  <a:txBody>
                    <a:bodyPr/>
                    <a:lstStyle/>
                    <a:p>
                      <a:r>
                        <a:rPr lang="en-US" b="0" i="0" baseline="0" dirty="0">
                          <a:solidFill>
                            <a:schemeClr val="tx1"/>
                          </a:solidFill>
                        </a:rPr>
                        <a:t>&lt;a&gt;</a:t>
                      </a:r>
                    </a:p>
                  </a:txBody>
                  <a:tcPr>
                    <a:noFill/>
                  </a:tcPr>
                </a:tc>
                <a:tc>
                  <a:txBody>
                    <a:bodyPr/>
                    <a:lstStyle/>
                    <a:p>
                      <a:r>
                        <a:rPr lang="en-US" b="0" i="0" baseline="0" dirty="0">
                          <a:solidFill>
                            <a:schemeClr val="tx1"/>
                          </a:solidFill>
                        </a:rPr>
                        <a:t>Anchor link</a:t>
                      </a:r>
                    </a:p>
                  </a:txBody>
                  <a:tcPr>
                    <a:noFill/>
                  </a:tcPr>
                </a:tc>
                <a:extLst>
                  <a:ext uri="{0D108BD9-81ED-4DB2-BD59-A6C34878D82A}">
                    <a16:rowId xmlns:a16="http://schemas.microsoft.com/office/drawing/2014/main" val="338210043"/>
                  </a:ext>
                </a:extLst>
              </a:tr>
              <a:tr h="370840">
                <a:tc>
                  <a:txBody>
                    <a:bodyPr/>
                    <a:lstStyle/>
                    <a:p>
                      <a:r>
                        <a:rPr lang="en-US" b="0" i="0" baseline="0" dirty="0">
                          <a:solidFill>
                            <a:schemeClr val="tx1"/>
                          </a:solidFill>
                        </a:rPr>
                        <a:t>&lt;nav&gt;</a:t>
                      </a:r>
                    </a:p>
                  </a:txBody>
                  <a:tcPr>
                    <a:noFill/>
                  </a:tcPr>
                </a:tc>
                <a:tc>
                  <a:txBody>
                    <a:bodyPr/>
                    <a:lstStyle/>
                    <a:p>
                      <a:r>
                        <a:rPr lang="en-US" b="0" i="0" baseline="0" dirty="0">
                          <a:solidFill>
                            <a:schemeClr val="tx1"/>
                          </a:solidFill>
                        </a:rPr>
                        <a:t>Navigation</a:t>
                      </a:r>
                    </a:p>
                  </a:txBody>
                  <a:tcPr>
                    <a:noFill/>
                  </a:tcPr>
                </a:tc>
                <a:tc>
                  <a:txBody>
                    <a:bodyPr/>
                    <a:lstStyle/>
                    <a:p>
                      <a:r>
                        <a:rPr lang="en-US" b="0" i="0" baseline="0" dirty="0">
                          <a:solidFill>
                            <a:schemeClr val="tx1"/>
                          </a:solidFill>
                        </a:rPr>
                        <a:t>&lt;</a:t>
                      </a:r>
                      <a:r>
                        <a:rPr lang="en-US" b="0" i="0" baseline="0" dirty="0" err="1">
                          <a:solidFill>
                            <a:schemeClr val="tx1"/>
                          </a:solidFill>
                        </a:rPr>
                        <a:t>img</a:t>
                      </a:r>
                      <a:r>
                        <a:rPr lang="en-US" b="0" i="0" baseline="0" dirty="0">
                          <a:solidFill>
                            <a:schemeClr val="tx1"/>
                          </a:solidFill>
                        </a:rPr>
                        <a:t>&gt;</a:t>
                      </a:r>
                    </a:p>
                  </a:txBody>
                  <a:tcPr>
                    <a:noFill/>
                  </a:tcPr>
                </a:tc>
                <a:tc>
                  <a:txBody>
                    <a:bodyPr/>
                    <a:lstStyle/>
                    <a:p>
                      <a:r>
                        <a:rPr lang="en-US" b="0" i="0" baseline="0" dirty="0">
                          <a:solidFill>
                            <a:schemeClr val="tx1"/>
                          </a:solidFill>
                        </a:rPr>
                        <a:t>Image</a:t>
                      </a:r>
                    </a:p>
                  </a:txBody>
                  <a:tcPr>
                    <a:noFill/>
                  </a:tcPr>
                </a:tc>
                <a:extLst>
                  <a:ext uri="{0D108BD9-81ED-4DB2-BD59-A6C34878D82A}">
                    <a16:rowId xmlns:a16="http://schemas.microsoft.com/office/drawing/2014/main" val="2563912660"/>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&lt;table&gt;</a:t>
                      </a:r>
                    </a:p>
                  </a:txBody>
                  <a:tcPr>
                    <a:noFill/>
                  </a:tcPr>
                </a:tc>
                <a:tc>
                  <a:txBody>
                    <a:bodyPr/>
                    <a:lstStyle/>
                    <a:p>
                      <a:r>
                        <a:rPr lang="en-US" b="0" i="0" baseline="0" dirty="0">
                          <a:solidFill>
                            <a:schemeClr val="tx1"/>
                          </a:solidFill>
                        </a:rPr>
                        <a:t>Tabular data (&lt;tr&gt;&lt;td&gt;)</a:t>
                      </a:r>
                    </a:p>
                  </a:txBody>
                  <a:tcPr>
                    <a:noFill/>
                  </a:tcPr>
                </a:tc>
                <a:extLst>
                  <a:ext uri="{0D108BD9-81ED-4DB2-BD59-A6C34878D82A}">
                    <a16:rowId xmlns:a16="http://schemas.microsoft.com/office/drawing/2014/main" val="592689994"/>
                  </a:ext>
                </a:extLst>
              </a:tr>
            </a:tbl>
          </a:graphicData>
        </a:graphic>
      </p:graphicFrame>
      <p:sp>
        <p:nvSpPr>
          <p:cNvPr id="9" name="TextBox 8">
            <a:extLst>
              <a:ext uri="{FF2B5EF4-FFF2-40B4-BE49-F238E27FC236}">
                <a16:creationId xmlns:a16="http://schemas.microsoft.com/office/drawing/2014/main" id="{5F23B139-71FC-B731-1AF9-AE92C6CDD3C9}"/>
              </a:ext>
            </a:extLst>
          </p:cNvPr>
          <p:cNvSpPr txBox="1"/>
          <p:nvPr/>
        </p:nvSpPr>
        <p:spPr>
          <a:xfrm>
            <a:off x="1621039" y="2197702"/>
            <a:ext cx="8760513" cy="400110"/>
          </a:xfrm>
          <a:prstGeom prst="rect">
            <a:avLst/>
          </a:prstGeom>
          <a:noFill/>
        </p:spPr>
        <p:txBody>
          <a:bodyPr wrap="square" rtlCol="0">
            <a:spAutoFit/>
          </a:bodyPr>
          <a:lstStyle/>
          <a:p>
            <a:pPr algn="ctr"/>
            <a:r>
              <a:rPr lang="en-CA" sz="2000" dirty="0">
                <a:latin typeface="Open Sans" panose="020B0606030504020204" pitchFamily="34" charset="0"/>
                <a:ea typeface="Open Sans" panose="020B0606030504020204" pitchFamily="34" charset="0"/>
                <a:cs typeface="Open Sans" panose="020B0606030504020204" pitchFamily="34" charset="0"/>
              </a:rPr>
              <a:t>Commonly used HTML tags:</a:t>
            </a:r>
          </a:p>
        </p:txBody>
      </p:sp>
      <p:sp>
        <p:nvSpPr>
          <p:cNvPr id="10" name="TextBox 9">
            <a:extLst>
              <a:ext uri="{FF2B5EF4-FFF2-40B4-BE49-F238E27FC236}">
                <a16:creationId xmlns:a16="http://schemas.microsoft.com/office/drawing/2014/main" id="{B0FE8FA7-3236-12B2-4625-DAB076B86620}"/>
              </a:ext>
            </a:extLst>
          </p:cNvPr>
          <p:cNvSpPr txBox="1"/>
          <p:nvPr/>
        </p:nvSpPr>
        <p:spPr>
          <a:xfrm>
            <a:off x="1652671" y="5636472"/>
            <a:ext cx="8760513" cy="369332"/>
          </a:xfrm>
          <a:prstGeom prst="rect">
            <a:avLst/>
          </a:prstGeom>
          <a:noFill/>
        </p:spPr>
        <p:txBody>
          <a:bodyPr wrap="square" rtlCol="0">
            <a:spAutoFit/>
          </a:bodyPr>
          <a:lstStyle/>
          <a:p>
            <a:pPr algn="ctr"/>
            <a:r>
              <a:rPr lang="en-CA" dirty="0">
                <a:latin typeface="Open Sans" panose="020B0606030504020204" pitchFamily="34" charset="0"/>
                <a:ea typeface="Open Sans" panose="020B0606030504020204" pitchFamily="34" charset="0"/>
                <a:cs typeface="Open Sans" panose="020B0606030504020204" pitchFamily="34" charset="0"/>
              </a:rPr>
              <a:t>Search google for </a:t>
            </a:r>
            <a:r>
              <a:rPr lang="en-CA">
                <a:latin typeface="Open Sans" panose="020B0606030504020204" pitchFamily="34" charset="0"/>
                <a:ea typeface="Open Sans" panose="020B0606030504020204" pitchFamily="34" charset="0"/>
                <a:cs typeface="Open Sans" panose="020B0606030504020204" pitchFamily="34" charset="0"/>
              </a:rPr>
              <a:t>full HTML </a:t>
            </a:r>
            <a:r>
              <a:rPr lang="en-CA" dirty="0">
                <a:latin typeface="Open Sans" panose="020B0606030504020204" pitchFamily="34" charset="0"/>
                <a:ea typeface="Open Sans" panose="020B0606030504020204" pitchFamily="34" charset="0"/>
                <a:cs typeface="Open Sans" panose="020B0606030504020204" pitchFamily="34" charset="0"/>
              </a:rPr>
              <a:t>reference</a:t>
            </a:r>
          </a:p>
        </p:txBody>
      </p:sp>
    </p:spTree>
    <p:extLst>
      <p:ext uri="{BB962C8B-B14F-4D97-AF65-F5344CB8AC3E}">
        <p14:creationId xmlns:p14="http://schemas.microsoft.com/office/powerpoint/2010/main" val="23797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WEB SEMANTIC</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2123658"/>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Search Engine Optimization </a:t>
            </a:r>
            <a:r>
              <a:rPr lang="en-CA" sz="2200" dirty="0">
                <a:latin typeface="Open Sans" panose="020B0606030504020204" pitchFamily="34" charset="0"/>
                <a:ea typeface="Open Sans" panose="020B0606030504020204" pitchFamily="34" charset="0"/>
                <a:cs typeface="Open Sans" panose="020B0606030504020204" pitchFamily="34" charset="0"/>
              </a:rPr>
              <a:t>– Search engines better understand your content.</a:t>
            </a: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Standardization</a:t>
            </a:r>
            <a:r>
              <a:rPr lang="en-CA" sz="2200" dirty="0">
                <a:latin typeface="Open Sans" panose="020B0606030504020204" pitchFamily="34" charset="0"/>
                <a:ea typeface="Open Sans" panose="020B0606030504020204" pitchFamily="34" charset="0"/>
                <a:cs typeface="Open Sans" panose="020B0606030504020204" pitchFamily="34" charset="0"/>
              </a:rPr>
              <a:t> – For interoperability and system integration</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84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51187-06DB-137C-4124-D4ACFA940714}"/>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8796374-6F31-603B-C8D3-8C7A71F397F2}"/>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 name="TextBox 3">
            <a:extLst>
              <a:ext uri="{FF2B5EF4-FFF2-40B4-BE49-F238E27FC236}">
                <a16:creationId xmlns:a16="http://schemas.microsoft.com/office/drawing/2014/main" id="{4E93DF1A-E222-4711-B1CB-B810F86AA7C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3D467661-2F53-E011-2C76-D35FACACEE16}"/>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&lt;link </a:t>
            </a:r>
            <a:r>
              <a:rPr lang="en-US" sz="1200" dirty="0" err="1">
                <a:solidFill>
                  <a:srgbClr val="00B0F0"/>
                </a:solidFill>
              </a:rPr>
              <a:t>href</a:t>
            </a:r>
            <a:r>
              <a:rPr lang="en-US" sz="1200" dirty="0">
                <a:solidFill>
                  <a:srgbClr val="00B0F0"/>
                </a:solidFill>
              </a:rPr>
              <a:t>="my-style.css" </a:t>
            </a:r>
            <a:r>
              <a:rPr lang="en-US" sz="1200" dirty="0" err="1">
                <a:solidFill>
                  <a:srgbClr val="00B0F0"/>
                </a:solidFill>
              </a:rPr>
              <a:t>rel</a:t>
            </a:r>
            <a:r>
              <a:rPr lang="en-US" sz="1200" dirty="0">
                <a:solidFill>
                  <a:srgbClr val="00B0F0"/>
                </a:solidFill>
              </a:rPr>
              <a:t>="stylesheet" /&gt;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6" name="TextBox 5">
            <a:extLst>
              <a:ext uri="{FF2B5EF4-FFF2-40B4-BE49-F238E27FC236}">
                <a16:creationId xmlns:a16="http://schemas.microsoft.com/office/drawing/2014/main" id="{F814A838-E8A0-5D54-E5C4-6ED255BC31A4}"/>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&lt;/head&gt;</a:t>
            </a:r>
          </a:p>
          <a:p>
            <a:r>
              <a:rPr lang="en-US" sz="1200" dirty="0"/>
              <a:t>  &lt;body&gt;</a:t>
            </a:r>
          </a:p>
          <a:p>
            <a:r>
              <a:rPr lang="en-US" sz="1200" dirty="0"/>
              <a:t>    &lt;p</a:t>
            </a:r>
            <a:r>
              <a:rPr lang="en-US" sz="1200" dirty="0">
                <a:solidFill>
                  <a:srgbClr val="00B0F0"/>
                </a:solidFill>
              </a:rPr>
              <a:t> style="</a:t>
            </a:r>
            <a:r>
              <a:rPr lang="en-US" sz="1200" dirty="0" err="1">
                <a:solidFill>
                  <a:srgbClr val="00B0F0"/>
                </a:solidFill>
              </a:rPr>
              <a:t>color:red</a:t>
            </a:r>
            <a:r>
              <a:rPr lang="en-US" sz="1200" dirty="0">
                <a:solidFill>
                  <a:srgbClr val="00B0F0"/>
                </a:solidFill>
              </a:rPr>
              <a:t>;“</a:t>
            </a:r>
            <a:r>
              <a:rPr lang="en-US" sz="1200" dirty="0"/>
              <a:t>&gt;hello world&lt;/p&gt;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448BA9E6-08D8-AE69-340F-EF5D3F0723BD}"/>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&lt;style&gt;</a:t>
            </a:r>
          </a:p>
          <a:p>
            <a:r>
              <a:rPr lang="en-US" sz="1200" dirty="0">
                <a:solidFill>
                  <a:srgbClr val="00B0F0"/>
                </a:solidFill>
              </a:rPr>
              <a:t>       p {</a:t>
            </a:r>
            <a:r>
              <a:rPr lang="en-US" sz="1200" dirty="0" err="1">
                <a:solidFill>
                  <a:srgbClr val="00B0F0"/>
                </a:solidFill>
              </a:rPr>
              <a:t>color:red</a:t>
            </a:r>
            <a:r>
              <a:rPr lang="en-US" sz="1200" dirty="0">
                <a:solidFill>
                  <a:srgbClr val="00B0F0"/>
                </a:solidFill>
              </a:rPr>
              <a:t>;}</a:t>
            </a:r>
          </a:p>
          <a:p>
            <a:r>
              <a:rPr lang="en-US" sz="1200" dirty="0">
                <a:solidFill>
                  <a:srgbClr val="00B0F0"/>
                </a:solidFill>
              </a:rPr>
              <a:t>    &lt;/style&gt;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8" name="TextBox 7">
            <a:extLst>
              <a:ext uri="{FF2B5EF4-FFF2-40B4-BE49-F238E27FC236}">
                <a16:creationId xmlns:a16="http://schemas.microsoft.com/office/drawing/2014/main" id="{0D149337-374F-703C-E79D-C4B67C85283A}"/>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9" name="TextBox 8">
            <a:extLst>
              <a:ext uri="{FF2B5EF4-FFF2-40B4-BE49-F238E27FC236}">
                <a16:creationId xmlns:a16="http://schemas.microsoft.com/office/drawing/2014/main" id="{D054AD64-55B8-1ECF-F399-124FBFD6B367}"/>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1C4B90BA-BF62-69DE-ED6F-53CBCEE9ACAF}"/>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BA5D743-03EE-3172-396B-AE18F4878627}"/>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C057951-9EE7-B403-D050-766ED5D116D0}"/>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5798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AGENDA</a:t>
            </a:r>
          </a:p>
        </p:txBody>
      </p:sp>
      <p:sp>
        <p:nvSpPr>
          <p:cNvPr id="4" name="TextBox 3">
            <a:extLst>
              <a:ext uri="{FF2B5EF4-FFF2-40B4-BE49-F238E27FC236}">
                <a16:creationId xmlns:a16="http://schemas.microsoft.com/office/drawing/2014/main" id="{C18D340E-FFD3-41FF-90B6-A2C3B08DF173}"/>
              </a:ext>
            </a:extLst>
          </p:cNvPr>
          <p:cNvSpPr txBox="1"/>
          <p:nvPr/>
        </p:nvSpPr>
        <p:spPr>
          <a:xfrm>
            <a:off x="3411915" y="2361002"/>
            <a:ext cx="572329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the </a:t>
            </a:r>
            <a:r>
              <a:rPr lang="en-CA" sz="2200" b="1" dirty="0">
                <a:latin typeface="Open Sans" panose="020B0606030504020204" pitchFamily="34" charset="0"/>
                <a:ea typeface="Open Sans" panose="020B0606030504020204" pitchFamily="34" charset="0"/>
                <a:cs typeface="Open Sans" panose="020B0606030504020204" pitchFamily="34" charset="0"/>
              </a:rPr>
              <a:t>Internet</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Server</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Page</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HTML CSS Coding</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Full Stack Development</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506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4DF0B-2D77-00B0-F9B6-FF55ED79EB0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E2D54BC7-5011-A015-F342-E701C2F25922}"/>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4" name="Picture 3" descr="A screenshot of a cell phone&#10;&#10;Description automatically generated">
            <a:extLst>
              <a:ext uri="{FF2B5EF4-FFF2-40B4-BE49-F238E27FC236}">
                <a16:creationId xmlns:a16="http://schemas.microsoft.com/office/drawing/2014/main" id="{5E171CFF-04E5-7A5B-70BB-5DF35733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5" name="TextBox 4">
            <a:extLst>
              <a:ext uri="{FF2B5EF4-FFF2-40B4-BE49-F238E27FC236}">
                <a16:creationId xmlns:a16="http://schemas.microsoft.com/office/drawing/2014/main" id="{5F62DEB4-15EE-0D18-BCE3-60FB1A05AA59}"/>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6" name="TextBox 5">
            <a:extLst>
              <a:ext uri="{FF2B5EF4-FFF2-40B4-BE49-F238E27FC236}">
                <a16:creationId xmlns:a16="http://schemas.microsoft.com/office/drawing/2014/main" id="{A0F0066B-D59A-4D1D-1077-7C3CB2B4CE8A}"/>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CA3069F0-40BC-8E71-AB6E-9E782144B876}"/>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8" name="TextBox 7">
            <a:extLst>
              <a:ext uri="{FF2B5EF4-FFF2-40B4-BE49-F238E27FC236}">
                <a16:creationId xmlns:a16="http://schemas.microsoft.com/office/drawing/2014/main" id="{18C7CC37-20AC-4B50-A7B4-737FCC5E49AB}"/>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284728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CSS – SEPARATE CONCERNS</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Maintainability</a:t>
            </a:r>
            <a:r>
              <a:rPr lang="en-CA" sz="2200" dirty="0">
                <a:latin typeface="Open Sans" panose="020B0606030504020204" pitchFamily="34" charset="0"/>
                <a:ea typeface="Open Sans" panose="020B0606030504020204" pitchFamily="34" charset="0"/>
                <a:cs typeface="Open Sans" panose="020B0606030504020204" pitchFamily="34" charset="0"/>
              </a:rPr>
              <a:t> – Easier to update themes separate from HTML</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Performance/Speed</a:t>
            </a:r>
            <a:r>
              <a:rPr lang="en-CA" sz="2200" dirty="0">
                <a:latin typeface="Open Sans" panose="020B0606030504020204" pitchFamily="34" charset="0"/>
                <a:ea typeface="Open Sans" panose="020B0606030504020204" pitchFamily="34" charset="0"/>
                <a:cs typeface="Open Sans" panose="020B0606030504020204" pitchFamily="34" charset="0"/>
              </a:rPr>
              <a:t> – Decrease page load time</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5481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 / Application Logic</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Developers do their best to insulate one layer from the other.  Generally,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WHAT IS THE 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52477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www.mountsinai.com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www.pizzapizza.com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19616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www.canada.ca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www.mrsub.com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495922"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www.harrypotter.com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29234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www.toronto.ca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www.cntower.com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301959"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www.warcraft.com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www.ebay.com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30035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www.youtube.com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F78044-EEF7-D19C-7AD3-8A29BCD0542B}"/>
              </a:ext>
            </a:extLst>
          </p:cNvPr>
          <p:cNvSpPr txBox="1"/>
          <p:nvPr/>
        </p:nvSpPr>
        <p:spPr>
          <a:xfrm>
            <a:off x="6906482" y="2588796"/>
            <a:ext cx="4461933" cy="2031325"/>
          </a:xfrm>
          <a:prstGeom prst="rect">
            <a:avLst/>
          </a:prstGeom>
          <a:noFill/>
        </p:spPr>
        <p:txBody>
          <a:bodyPr wrap="square" rtlCol="0">
            <a:spAutoFit/>
          </a:bodyPr>
          <a:lstStyle/>
          <a:p>
            <a:r>
              <a:rPr lang="en-CA" b="1" dirty="0">
                <a:latin typeface="Open Sans" panose="020B0606030504020204" pitchFamily="34" charset="0"/>
                <a:ea typeface="Open Sans" panose="020B0606030504020204" pitchFamily="34" charset="0"/>
                <a:cs typeface="Open Sans" panose="020B0606030504020204" pitchFamily="34" charset="0"/>
              </a:rPr>
              <a:t>Internet</a:t>
            </a:r>
            <a:r>
              <a:rPr lang="en-CA" dirty="0">
                <a:latin typeface="Open Sans" panose="020B0606030504020204" pitchFamily="34" charset="0"/>
                <a:ea typeface="Open Sans" panose="020B0606030504020204" pitchFamily="34" charset="0"/>
                <a:cs typeface="Open Sans" panose="020B0606030504020204" pitchFamily="34" charset="0"/>
              </a:rPr>
              <a:t> is just a collection of computers connected to each other.</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But how does this make a </a:t>
            </a:r>
            <a:r>
              <a:rPr lang="en-CA" b="1" dirty="0">
                <a:latin typeface="Open Sans" panose="020B0606030504020204" pitchFamily="34" charset="0"/>
                <a:ea typeface="Open Sans" panose="020B0606030504020204" pitchFamily="34" charset="0"/>
                <a:cs typeface="Open Sans" panose="020B0606030504020204" pitchFamily="34" charset="0"/>
              </a:rPr>
              <a:t>web page</a:t>
            </a:r>
            <a:r>
              <a:rPr lang="en-CA" dirty="0">
                <a:latin typeface="Open Sans" panose="020B0606030504020204" pitchFamily="34" charset="0"/>
                <a:ea typeface="Open Sans" panose="020B0606030504020204" pitchFamily="34" charset="0"/>
                <a:cs typeface="Open Sans" panose="020B0606030504020204" pitchFamily="34" charset="0"/>
              </a:rPr>
              <a:t>? </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Why is Chrome, Fire Fox, Edge, Safari called a </a:t>
            </a:r>
            <a:r>
              <a:rPr lang="en-CA" b="1" dirty="0">
                <a:latin typeface="Open Sans" panose="020B0606030504020204" pitchFamily="34" charset="0"/>
                <a:ea typeface="Open Sans" panose="020B0606030504020204" pitchFamily="34" charset="0"/>
                <a:cs typeface="Open Sans" panose="020B0606030504020204" pitchFamily="34" charset="0"/>
              </a:rPr>
              <a:t>web browser</a:t>
            </a:r>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927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with </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
        <p:nvSpPr>
          <p:cNvPr id="25" name="TextBox 24">
            <a:extLst>
              <a:ext uri="{FF2B5EF4-FFF2-40B4-BE49-F238E27FC236}">
                <a16:creationId xmlns:a16="http://schemas.microsoft.com/office/drawing/2014/main" id="{57C7CB91-A9AF-4BED-895C-151A65EEDA3B}"/>
              </a:ext>
            </a:extLst>
          </p:cNvPr>
          <p:cNvSpPr txBox="1"/>
          <p:nvPr/>
        </p:nvSpPr>
        <p:spPr>
          <a:xfrm>
            <a:off x="1001400" y="2411313"/>
            <a:ext cx="4332468"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1: Share Files on Local Area Network (LAN)</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Give Access To</a:t>
            </a:r>
          </a:p>
        </p:txBody>
      </p:sp>
      <p:pic>
        <p:nvPicPr>
          <p:cNvPr id="3" name="Picture 2">
            <a:extLst>
              <a:ext uri="{FF2B5EF4-FFF2-40B4-BE49-F238E27FC236}">
                <a16:creationId xmlns:a16="http://schemas.microsoft.com/office/drawing/2014/main" id="{2E6A32A4-9969-B296-75B5-6D75F344DFB9}"/>
              </a:ext>
            </a:extLst>
          </p:cNvPr>
          <p:cNvPicPr>
            <a:picLocks noChangeAspect="1"/>
          </p:cNvPicPr>
          <p:nvPr/>
        </p:nvPicPr>
        <p:blipFill>
          <a:blip r:embed="rId6"/>
          <a:stretch>
            <a:fillRect/>
          </a:stretch>
        </p:blipFill>
        <p:spPr>
          <a:xfrm>
            <a:off x="6677197" y="1793158"/>
            <a:ext cx="4642207" cy="4496705"/>
          </a:xfrm>
          <a:prstGeom prst="rect">
            <a:avLst/>
          </a:prstGeom>
        </p:spPr>
      </p:pic>
    </p:spTree>
    <p:extLst>
      <p:ext uri="{BB962C8B-B14F-4D97-AF65-F5344CB8AC3E}">
        <p14:creationId xmlns:p14="http://schemas.microsoft.com/office/powerpoint/2010/main" val="42024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1196519" y="2411313"/>
            <a:ext cx="3942234"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2: 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 Torrent, Napster</a:t>
            </a:r>
          </a:p>
        </p:txBody>
      </p:sp>
      <p:pic>
        <p:nvPicPr>
          <p:cNvPr id="4" name="Picture 3">
            <a:extLst>
              <a:ext uri="{FF2B5EF4-FFF2-40B4-BE49-F238E27FC236}">
                <a16:creationId xmlns:a16="http://schemas.microsoft.com/office/drawing/2014/main" id="{988F9C66-E10C-BF78-F75A-067D88057DB4}"/>
              </a:ext>
            </a:extLst>
          </p:cNvPr>
          <p:cNvPicPr>
            <a:picLocks noChangeAspect="1"/>
          </p:cNvPicPr>
          <p:nvPr/>
        </p:nvPicPr>
        <p:blipFill>
          <a:blip r:embed="rId5"/>
          <a:stretch>
            <a:fillRect/>
          </a:stretch>
        </p:blipFill>
        <p:spPr>
          <a:xfrm>
            <a:off x="6858134" y="1662244"/>
            <a:ext cx="3434605" cy="4194886"/>
          </a:xfrm>
          <a:prstGeom prst="rect">
            <a:avLst/>
          </a:prstGeom>
        </p:spPr>
      </p:pic>
      <p:sp>
        <p:nvSpPr>
          <p:cNvPr id="6" name="TextBox 5">
            <a:extLst>
              <a:ext uri="{FF2B5EF4-FFF2-40B4-BE49-F238E27FC236}">
                <a16:creationId xmlns:a16="http://schemas.microsoft.com/office/drawing/2014/main" id="{66A5B3E1-E772-9249-CE2C-527CC35DC566}"/>
              </a:ext>
            </a:extLst>
          </p:cNvPr>
          <p:cNvSpPr txBox="1"/>
          <p:nvPr/>
        </p:nvSpPr>
        <p:spPr>
          <a:xfrm>
            <a:off x="9662746" y="3429000"/>
            <a:ext cx="2092569" cy="1384995"/>
          </a:xfrm>
          <a:prstGeom prst="rect">
            <a:avLst/>
          </a:prstGeom>
          <a:noFill/>
        </p:spPr>
        <p:txBody>
          <a:bodyPr wrap="square" rtlCol="0">
            <a:spAutoFit/>
          </a:bodyPr>
          <a:lstStyle/>
          <a:p>
            <a:r>
              <a:rPr lang="en-US" sz="1200" dirty="0">
                <a:solidFill>
                  <a:srgbClr val="FF0000"/>
                </a:solidFill>
              </a:rPr>
              <a:t>In older versions of Dropbox, this option was “Share folder with other Dropbox users”.</a:t>
            </a:r>
            <a:br>
              <a:rPr lang="en-US" sz="1200" dirty="0">
                <a:solidFill>
                  <a:srgbClr val="FF0000"/>
                </a:solidFill>
              </a:rPr>
            </a:br>
            <a:br>
              <a:rPr lang="en-US" sz="1200" dirty="0">
                <a:solidFill>
                  <a:srgbClr val="FF0000"/>
                </a:solidFill>
              </a:rPr>
            </a:br>
            <a:r>
              <a:rPr lang="en-US" sz="1200" dirty="0">
                <a:solidFill>
                  <a:srgbClr val="FF0000"/>
                </a:solidFill>
              </a:rPr>
              <a:t>Then you type in the </a:t>
            </a:r>
            <a:r>
              <a:rPr lang="en-US" sz="1200" b="1" dirty="0"/>
              <a:t>username</a:t>
            </a:r>
            <a:r>
              <a:rPr lang="en-US" sz="1200" dirty="0">
                <a:solidFill>
                  <a:srgbClr val="FF0000"/>
                </a:solidFill>
              </a:rPr>
              <a:t> of the Dropbox user you want to share with.</a:t>
            </a:r>
          </a:p>
        </p:txBody>
      </p:sp>
      <p:sp>
        <p:nvSpPr>
          <p:cNvPr id="2" name="TextBox 1">
            <a:extLst>
              <a:ext uri="{FF2B5EF4-FFF2-40B4-BE49-F238E27FC236}">
                <a16:creationId xmlns:a16="http://schemas.microsoft.com/office/drawing/2014/main" id="{DABEB86E-A297-2C68-C976-BC6B3C8C4C98}"/>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 name="Picture 2" descr="Image result for folder icon">
            <a:extLst>
              <a:ext uri="{FF2B5EF4-FFF2-40B4-BE49-F238E27FC236}">
                <a16:creationId xmlns:a16="http://schemas.microsoft.com/office/drawing/2014/main" id="{47483781-0652-ED82-4F42-B04A959B1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906987-A17D-0576-DB93-6C66ACDAD3D4}"/>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D7800-E1A3-81BE-2D91-9A00B31CBC2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AA5C2293-C626-5A2A-0F85-39D253EF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39C92-A9F9-8849-3702-72AD8FABF745}"/>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61344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789598" y="2678820"/>
            <a:ext cx="5189755" cy="461665"/>
          </a:xfrm>
          <a:prstGeom prst="rect">
            <a:avLst/>
          </a:prstGeom>
          <a:noFill/>
        </p:spPr>
        <p:txBody>
          <a:bodyPr wrap="none" rtlCol="0">
            <a:spAutoFit/>
          </a:bodyPr>
          <a:lstStyle/>
          <a:p>
            <a:pPr algn="ct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Option 3: Web Sharing Software?</a:t>
            </a:r>
          </a:p>
        </p:txBody>
      </p:sp>
      <p:pic>
        <p:nvPicPr>
          <p:cNvPr id="3" name="Picture 2">
            <a:extLst>
              <a:ext uri="{FF2B5EF4-FFF2-40B4-BE49-F238E27FC236}">
                <a16:creationId xmlns:a16="http://schemas.microsoft.com/office/drawing/2014/main" id="{53E32DEE-D10F-5A8A-1663-1094F77DC562}"/>
              </a:ext>
            </a:extLst>
          </p:cNvPr>
          <p:cNvPicPr>
            <a:picLocks noChangeAspect="1"/>
          </p:cNvPicPr>
          <p:nvPr/>
        </p:nvPicPr>
        <p:blipFill>
          <a:blip r:embed="rId5"/>
          <a:stretch>
            <a:fillRect/>
          </a:stretch>
        </p:blipFill>
        <p:spPr>
          <a:xfrm>
            <a:off x="6461750" y="1732584"/>
            <a:ext cx="3651971" cy="4460368"/>
          </a:xfrm>
          <a:prstGeom prst="rect">
            <a:avLst/>
          </a:prstGeom>
        </p:spPr>
      </p:pic>
      <p:sp>
        <p:nvSpPr>
          <p:cNvPr id="7" name="TextBox 6">
            <a:extLst>
              <a:ext uri="{FF2B5EF4-FFF2-40B4-BE49-F238E27FC236}">
                <a16:creationId xmlns:a16="http://schemas.microsoft.com/office/drawing/2014/main" id="{EE3002E3-AB77-80B7-7929-631F4125DCD3}"/>
              </a:ext>
            </a:extLst>
          </p:cNvPr>
          <p:cNvSpPr txBox="1"/>
          <p:nvPr/>
        </p:nvSpPr>
        <p:spPr>
          <a:xfrm>
            <a:off x="9363816" y="3622020"/>
            <a:ext cx="2611312" cy="1569660"/>
          </a:xfrm>
          <a:prstGeom prst="rect">
            <a:avLst/>
          </a:prstGeom>
          <a:noFill/>
        </p:spPr>
        <p:txBody>
          <a:bodyPr wrap="square" rtlCol="0">
            <a:spAutoFit/>
          </a:bodyPr>
          <a:lstStyle/>
          <a:p>
            <a:r>
              <a:rPr lang="en-US" sz="1200" dirty="0">
                <a:solidFill>
                  <a:srgbClr val="FF0000"/>
                </a:solidFill>
              </a:rPr>
              <a:t>Let anyone with a </a:t>
            </a:r>
            <a:r>
              <a:rPr lang="en-US" sz="1200" b="1" dirty="0"/>
              <a:t>web browser</a:t>
            </a:r>
            <a:r>
              <a:rPr lang="en-US" sz="1200" dirty="0">
                <a:solidFill>
                  <a:srgbClr val="FF0000"/>
                </a:solidFill>
              </a:rPr>
              <a:t> can see this folder.</a:t>
            </a:r>
            <a:br>
              <a:rPr lang="en-US" sz="1200" dirty="0">
                <a:solidFill>
                  <a:srgbClr val="FF0000"/>
                </a:solidFill>
              </a:rPr>
            </a:br>
            <a:br>
              <a:rPr lang="en-US" sz="1200" dirty="0">
                <a:solidFill>
                  <a:srgbClr val="FF0000"/>
                </a:solidFill>
              </a:rPr>
            </a:br>
            <a:r>
              <a:rPr lang="en-US" sz="1200" dirty="0">
                <a:solidFill>
                  <a:srgbClr val="FF0000"/>
                </a:solidFill>
              </a:rPr>
              <a:t>Type </a:t>
            </a:r>
            <a:r>
              <a:rPr lang="en-US" sz="1200" b="1" dirty="0"/>
              <a:t>IP Address</a:t>
            </a:r>
            <a:r>
              <a:rPr lang="en-US" sz="1200" dirty="0">
                <a:solidFill>
                  <a:srgbClr val="FF0000"/>
                </a:solidFill>
              </a:rPr>
              <a:t> of the computer you want to look at into your web browser.</a:t>
            </a:r>
            <a:br>
              <a:rPr lang="en-US" sz="1200" dirty="0">
                <a:solidFill>
                  <a:srgbClr val="FF0000"/>
                </a:solidFill>
              </a:rPr>
            </a:br>
            <a:br>
              <a:rPr lang="en-US" sz="1200" dirty="0">
                <a:solidFill>
                  <a:srgbClr val="FF0000"/>
                </a:solidFill>
              </a:rPr>
            </a:br>
            <a:r>
              <a:rPr lang="en-US" sz="1200" dirty="0"/>
              <a:t>See next slide for definition of IP Address.</a:t>
            </a:r>
          </a:p>
        </p:txBody>
      </p:sp>
      <p:sp>
        <p:nvSpPr>
          <p:cNvPr id="2" name="TextBox 1">
            <a:extLst>
              <a:ext uri="{FF2B5EF4-FFF2-40B4-BE49-F238E27FC236}">
                <a16:creationId xmlns:a16="http://schemas.microsoft.com/office/drawing/2014/main" id="{ACAD5783-59ED-027A-9930-6E6F2776AA59}"/>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4" name="Picture 2" descr="Image result for folder icon">
            <a:extLst>
              <a:ext uri="{FF2B5EF4-FFF2-40B4-BE49-F238E27FC236}">
                <a16:creationId xmlns:a16="http://schemas.microsoft.com/office/drawing/2014/main" id="{1BE8BEF7-C574-8D1A-6214-B8B690F81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1532E5-C410-278B-8725-CFE174810FFC}"/>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0A890F-FD97-354F-69DD-8397697ED14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992C4E7D-B272-FD66-917E-D21F60A2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44ED8C-3FA2-920A-C0A6-F1D91E92A537}"/>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7572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INTERNET PROTOCOL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A7E22B-30E2-EB33-1A7C-44CAED18A252}"/>
              </a:ext>
            </a:extLst>
          </p:cNvPr>
          <p:cNvSpPr txBox="1"/>
          <p:nvPr/>
        </p:nvSpPr>
        <p:spPr>
          <a:xfrm>
            <a:off x="7344312" y="1902848"/>
            <a:ext cx="3315461" cy="3831818"/>
          </a:xfrm>
          <a:prstGeom prst="rect">
            <a:avLst/>
          </a:prstGeom>
          <a:noFill/>
        </p:spPr>
        <p:txBody>
          <a:bodyPr wrap="square" rtlCol="0">
            <a:spAutoFit/>
          </a:bodyPr>
          <a:lstStyle/>
          <a:p>
            <a:r>
              <a:rPr lang="en-US" b="1" dirty="0"/>
              <a:t>Internet Protocol Address</a:t>
            </a:r>
            <a:r>
              <a:rPr lang="en-US" dirty="0"/>
              <a:t>:</a:t>
            </a:r>
            <a:br>
              <a:rPr lang="en-US" sz="1500" dirty="0"/>
            </a:br>
            <a:r>
              <a:rPr lang="en-US" sz="1500" dirty="0"/>
              <a:t>When you connect computers together, each computer will identify itself with a unique identifier.</a:t>
            </a:r>
            <a:br>
              <a:rPr lang="en-US" sz="1500" dirty="0"/>
            </a:br>
            <a:br>
              <a:rPr lang="en-US" sz="1500" dirty="0"/>
            </a:br>
            <a:r>
              <a:rPr lang="en-US" sz="1500" dirty="0"/>
              <a:t>Ipv4 example:</a:t>
            </a:r>
            <a:br>
              <a:rPr lang="en-US" sz="1500" dirty="0"/>
            </a:br>
            <a:r>
              <a:rPr lang="en-US" sz="1500" dirty="0"/>
              <a:t>50.12.40.12</a:t>
            </a:r>
            <a:br>
              <a:rPr lang="en-US" sz="1500" dirty="0"/>
            </a:br>
            <a:r>
              <a:rPr lang="en-US" sz="1500" dirty="0"/>
              <a:t>45.29.124.30</a:t>
            </a:r>
            <a:br>
              <a:rPr lang="en-US" sz="1500" dirty="0"/>
            </a:br>
            <a:br>
              <a:rPr lang="en-US" sz="1500" dirty="0"/>
            </a:br>
            <a:r>
              <a:rPr lang="en-US" sz="1500" dirty="0"/>
              <a:t>Ipv6 example:</a:t>
            </a:r>
            <a:br>
              <a:rPr lang="en-US" sz="1500" dirty="0"/>
            </a:br>
            <a:r>
              <a:rPr lang="en-US" sz="1500" dirty="0"/>
              <a:t>2607:f798:14:32::d194:cd5b:</a:t>
            </a:r>
            <a:br>
              <a:rPr lang="en-US" sz="1500" dirty="0"/>
            </a:br>
            <a:r>
              <a:rPr lang="en-US" sz="1500" dirty="0"/>
              <a:t>2607:f8b0:400b:803::200e:</a:t>
            </a:r>
            <a:br>
              <a:rPr lang="en-US" sz="1500" dirty="0"/>
            </a:br>
            <a:br>
              <a:rPr lang="en-US" sz="1500" dirty="0"/>
            </a:br>
            <a:r>
              <a:rPr lang="en-US" sz="1500" dirty="0"/>
              <a:t>IP Address serves the same function as </a:t>
            </a:r>
            <a:r>
              <a:rPr lang="en-US" sz="1500" b="1" dirty="0">
                <a:solidFill>
                  <a:srgbClr val="FF0000"/>
                </a:solidFill>
              </a:rPr>
              <a:t>License Plates</a:t>
            </a:r>
            <a:r>
              <a:rPr lang="en-US" sz="1500" dirty="0">
                <a:solidFill>
                  <a:srgbClr val="FF0000"/>
                </a:solidFill>
              </a:rPr>
              <a:t> </a:t>
            </a:r>
            <a:r>
              <a:rPr lang="en-US" sz="1500" dirty="0"/>
              <a:t>for </a:t>
            </a:r>
            <a:r>
              <a:rPr lang="en-US" sz="1500" b="1" dirty="0">
                <a:solidFill>
                  <a:srgbClr val="FF0000"/>
                </a:solidFill>
              </a:rPr>
              <a:t>automobiles</a:t>
            </a:r>
            <a:r>
              <a:rPr lang="en-US" sz="1500" dirty="0"/>
              <a:t>.  Or </a:t>
            </a:r>
            <a:r>
              <a:rPr lang="en-US" sz="1500" b="1" dirty="0">
                <a:solidFill>
                  <a:srgbClr val="FF0000"/>
                </a:solidFill>
              </a:rPr>
              <a:t>Latitude</a:t>
            </a:r>
            <a:r>
              <a:rPr lang="en-US" sz="1500" dirty="0"/>
              <a:t> + </a:t>
            </a:r>
            <a:r>
              <a:rPr lang="en-US" sz="1500" b="1" dirty="0">
                <a:solidFill>
                  <a:srgbClr val="FF0000"/>
                </a:solidFill>
              </a:rPr>
              <a:t>Longitude</a:t>
            </a:r>
            <a:r>
              <a:rPr lang="en-US" sz="1500" dirty="0"/>
              <a:t> for </a:t>
            </a:r>
            <a:r>
              <a:rPr lang="en-US" sz="1500" b="1" dirty="0">
                <a:solidFill>
                  <a:srgbClr val="FF0000"/>
                </a:solidFill>
              </a:rPr>
              <a:t>geography</a:t>
            </a:r>
            <a:r>
              <a:rPr lang="en-US" sz="1500" dirty="0"/>
              <a:t>.</a:t>
            </a:r>
          </a:p>
        </p:txBody>
      </p:sp>
    </p:spTree>
    <p:extLst>
      <p:ext uri="{BB962C8B-B14F-4D97-AF65-F5344CB8AC3E}">
        <p14:creationId xmlns:p14="http://schemas.microsoft.com/office/powerpoint/2010/main" val="27370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C:\Users\Bob\</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7C7CB91-A9AF-4BED-895C-151A65EEDA3B}"/>
              </a:ext>
            </a:extLst>
          </p:cNvPr>
          <p:cNvSpPr txBox="1"/>
          <p:nvPr/>
        </p:nvSpPr>
        <p:spPr>
          <a:xfrm>
            <a:off x="2702650" y="4327071"/>
            <a:ext cx="6750887"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INTERNET INFORMATION SERVICES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AEC85-ABC4-4398-8B36-0FF627480ED3}"/>
              </a:ext>
            </a:extLst>
          </p:cNvPr>
          <p:cNvSpPr txBox="1"/>
          <p:nvPr/>
        </p:nvSpPr>
        <p:spPr>
          <a:xfrm>
            <a:off x="4114863" y="5651399"/>
            <a:ext cx="3926459"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Show Example Screenshots of IIS</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9EB3264-03C8-11C7-8B34-5DE657F79A77}"/>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5" name="TextBox 4">
            <a:extLst>
              <a:ext uri="{FF2B5EF4-FFF2-40B4-BE49-F238E27FC236}">
                <a16:creationId xmlns:a16="http://schemas.microsoft.com/office/drawing/2014/main" id="{0A55DF00-288C-D914-C797-2415B5D02960}"/>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Tree>
    <p:extLst>
      <p:ext uri="{BB962C8B-B14F-4D97-AF65-F5344CB8AC3E}">
        <p14:creationId xmlns:p14="http://schemas.microsoft.com/office/powerpoint/2010/main" val="195041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1745</Words>
  <Application>Microsoft Office PowerPoint</Application>
  <PresentationFormat>Widescreen</PresentationFormat>
  <Paragraphs>265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Museo Slab 100</vt:lpstr>
      <vt:lpstr>Open Sans</vt:lpstr>
      <vt:lpstr>Proxima Nova Bl</vt:lpstr>
      <vt:lpstr>Office Theme</vt:lpstr>
      <vt:lpstr>WEBSITE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183</cp:revision>
  <dcterms:created xsi:type="dcterms:W3CDTF">2019-09-29T03:39:00Z</dcterms:created>
  <dcterms:modified xsi:type="dcterms:W3CDTF">2023-06-20T02:44:25Z</dcterms:modified>
</cp:coreProperties>
</file>