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0" r:id="rId3"/>
    <p:sldId id="274" r:id="rId4"/>
    <p:sldId id="262" r:id="rId5"/>
    <p:sldId id="276" r:id="rId6"/>
    <p:sldId id="277" r:id="rId7"/>
    <p:sldId id="278" r:id="rId8"/>
    <p:sldId id="280" r:id="rId9"/>
    <p:sldId id="264" r:id="rId10"/>
    <p:sldId id="275" r:id="rId11"/>
    <p:sldId id="279" r:id="rId12"/>
    <p:sldId id="281" r:id="rId13"/>
    <p:sldId id="271" r:id="rId14"/>
    <p:sldId id="283" r:id="rId15"/>
    <p:sldId id="282" r:id="rId16"/>
    <p:sldId id="285" r:id="rId17"/>
    <p:sldId id="286" r:id="rId18"/>
    <p:sldId id="291" r:id="rId19"/>
    <p:sldId id="288" r:id="rId20"/>
    <p:sldId id="292" r:id="rId21"/>
    <p:sldId id="289" r:id="rId22"/>
    <p:sldId id="261"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9A84-B49D-4BBC-B2F1-D40A0CCB7390}" type="datetimeFigureOut">
              <a:rPr lang="en-CA" smtClean="0"/>
              <a:t>2023-06-16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CEA4-E0DA-4FC9-99DD-A233B7A97D42}" type="slidenum">
              <a:rPr lang="en-CA" smtClean="0"/>
              <a:t>‹#›</a:t>
            </a:fld>
            <a:endParaRPr lang="en-CA"/>
          </a:p>
        </p:txBody>
      </p:sp>
    </p:spTree>
    <p:extLst>
      <p:ext uri="{BB962C8B-B14F-4D97-AF65-F5344CB8AC3E}">
        <p14:creationId xmlns:p14="http://schemas.microsoft.com/office/powerpoint/2010/main" val="26909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a:t>
            </a:fld>
            <a:endParaRPr lang="en-CA"/>
          </a:p>
        </p:txBody>
      </p:sp>
    </p:spTree>
    <p:extLst>
      <p:ext uri="{BB962C8B-B14F-4D97-AF65-F5344CB8AC3E}">
        <p14:creationId xmlns:p14="http://schemas.microsoft.com/office/powerpoint/2010/main" val="1972016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45CB60-FB0A-403A-91FD-DF5748EDA5EB}"/>
              </a:ext>
            </a:extLst>
          </p:cNvPr>
          <p:cNvSpPr/>
          <p:nvPr userDrawn="1"/>
        </p:nvSpPr>
        <p:spPr>
          <a:xfrm rot="21218795">
            <a:off x="-672991" y="-975245"/>
            <a:ext cx="13389780" cy="714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84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CE31-AD62-469C-9110-8E96C9C7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4DFF72-6DAF-4C56-A13D-0A4DF93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CB1695-0AF0-4DA9-93B3-20B718170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34F32-096E-4FDF-A808-EDD943159A1B}"/>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6" name="Footer Placeholder 5">
            <a:extLst>
              <a:ext uri="{FF2B5EF4-FFF2-40B4-BE49-F238E27FC236}">
                <a16:creationId xmlns:a16="http://schemas.microsoft.com/office/drawing/2014/main" id="{4F48A16B-D53F-4565-979F-893BC7267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146028-FFDA-4282-B84F-C098B663B767}"/>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4254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896A-1B1F-4FC9-AC87-86660645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A42102-65D5-4D55-999D-19DE93C9E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A75529-7DEA-49F9-B94B-28CE00C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8B16B-9289-4577-8B9B-AB045E366AA0}"/>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6" name="Footer Placeholder 5">
            <a:extLst>
              <a:ext uri="{FF2B5EF4-FFF2-40B4-BE49-F238E27FC236}">
                <a16:creationId xmlns:a16="http://schemas.microsoft.com/office/drawing/2014/main" id="{CDA2604F-E31D-42CF-B27C-85ED941B54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4E62E4-22BA-4915-824E-FADC9204B87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162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093E-5EC4-40CB-BA5C-36998F3D8E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495A1C-43F5-4197-B17E-28D22039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10F8F-3FA6-439E-BA84-031FA89CA31A}"/>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5" name="Footer Placeholder 4">
            <a:extLst>
              <a:ext uri="{FF2B5EF4-FFF2-40B4-BE49-F238E27FC236}">
                <a16:creationId xmlns:a16="http://schemas.microsoft.com/office/drawing/2014/main" id="{CD516F9D-C622-45C8-AFD1-07C28F58A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816A4C-033D-40E4-BE05-2E61CA5EBA11}"/>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721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550A-2E3B-4C21-B75E-8E3173D9D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753A88-42A2-4DE8-8ADE-942372C7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D04D4C-EFBE-4BE4-94D8-C404BE628A6F}"/>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5" name="Footer Placeholder 4">
            <a:extLst>
              <a:ext uri="{FF2B5EF4-FFF2-40B4-BE49-F238E27FC236}">
                <a16:creationId xmlns:a16="http://schemas.microsoft.com/office/drawing/2014/main" id="{C6B43A2E-A4CE-4976-AA36-192DFD808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82309-A205-41CC-96A0-551260753B7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43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EF54D5-0817-4EBA-9668-66DE4BDB6313}"/>
              </a:ext>
            </a:extLst>
          </p:cNvPr>
          <p:cNvSpPr/>
          <p:nvPr userDrawn="1"/>
        </p:nvSpPr>
        <p:spPr>
          <a:xfrm>
            <a:off x="0" y="0"/>
            <a:ext cx="12192000" cy="66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4005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15C-61FD-441A-8048-BFE9225C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AAF218-2CD2-451F-9D68-89FE1FC5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F2750F-5DCB-4EB6-ADFD-BDA21A1E6396}"/>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5" name="Footer Placeholder 4">
            <a:extLst>
              <a:ext uri="{FF2B5EF4-FFF2-40B4-BE49-F238E27FC236}">
                <a16:creationId xmlns:a16="http://schemas.microsoft.com/office/drawing/2014/main" id="{16C805AC-4B6C-46E6-B24F-32C26FAFC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BE1B9F-E3B9-4C59-9642-A7041066C71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744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AA9F-6379-4102-916C-B4E5EB634C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37894-740D-4D4A-9783-B795E7000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99EA-AE51-4652-B5B7-62C76905302E}"/>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5" name="Footer Placeholder 4">
            <a:extLst>
              <a:ext uri="{FF2B5EF4-FFF2-40B4-BE49-F238E27FC236}">
                <a16:creationId xmlns:a16="http://schemas.microsoft.com/office/drawing/2014/main" id="{ED3237AF-F548-45E0-93F4-8C006D37E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192F24-4376-4ED2-A821-789BEE92FC0C}"/>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5521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828-624F-4C21-8AFE-B83180957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86A4D-28C5-4AA1-8B67-C60471789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18A29-FB06-4CD7-ABEA-9EC6A78A7E86}"/>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5" name="Footer Placeholder 4">
            <a:extLst>
              <a:ext uri="{FF2B5EF4-FFF2-40B4-BE49-F238E27FC236}">
                <a16:creationId xmlns:a16="http://schemas.microsoft.com/office/drawing/2014/main" id="{CCCB6910-D7BF-425B-91E4-0FD2742DA2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CF456A-965A-45FA-8AAA-B6EFA0F4DC8B}"/>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8522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A60F-DAC5-4226-A9C8-22FE76A75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AF0CDA-3738-44F4-AB87-C27F7B74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8A636-62D6-44DF-9A3D-AB5948E20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31C0D6-B7A3-4032-B25F-C12BE1129EF4}"/>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6" name="Footer Placeholder 5">
            <a:extLst>
              <a:ext uri="{FF2B5EF4-FFF2-40B4-BE49-F238E27FC236}">
                <a16:creationId xmlns:a16="http://schemas.microsoft.com/office/drawing/2014/main" id="{E9820612-68C2-4640-B527-18E64251E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20E6BC-09D2-4EBE-82F5-9EAE97FA734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268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79B-8737-4E19-9EB5-F90B794CF1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629F9E-823B-4648-A988-20CC11FA3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DBD13-C49D-4495-96FD-86671E95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2AEA6F-18D8-4A54-B28A-90C7EE23E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0B04D-CE82-4402-ABDD-755BEFC9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1E4652-56A4-406F-8422-594BC2F06BD2}"/>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8" name="Footer Placeholder 7">
            <a:extLst>
              <a:ext uri="{FF2B5EF4-FFF2-40B4-BE49-F238E27FC236}">
                <a16:creationId xmlns:a16="http://schemas.microsoft.com/office/drawing/2014/main" id="{CA7EDF03-EF43-4B7E-8496-794286FD15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0EAAD3-B806-4834-A559-A1FD487C5F43}"/>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6147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18E-375E-4860-80F6-FB1EFFCB4F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A8AD27-3442-4851-8DB1-1E24DCBB05B9}"/>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4" name="Footer Placeholder 3">
            <a:extLst>
              <a:ext uri="{FF2B5EF4-FFF2-40B4-BE49-F238E27FC236}">
                <a16:creationId xmlns:a16="http://schemas.microsoft.com/office/drawing/2014/main" id="{B1526788-30AE-442F-9CC3-853BE6D8C5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B509D2-12CD-49A1-BB1F-8301BF8316C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00098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F0DD-8847-4429-B8BA-5705CF6C21E9}"/>
              </a:ext>
            </a:extLst>
          </p:cNvPr>
          <p:cNvSpPr>
            <a:spLocks noGrp="1"/>
          </p:cNvSpPr>
          <p:nvPr>
            <p:ph type="dt" sz="half" idx="10"/>
          </p:nvPr>
        </p:nvSpPr>
        <p:spPr/>
        <p:txBody>
          <a:bodyPr/>
          <a:lstStyle/>
          <a:p>
            <a:fld id="{A857E3B2-F749-45FE-9390-A42869309754}" type="datetimeFigureOut">
              <a:rPr lang="en-CA" smtClean="0"/>
              <a:t>2023-06-16</a:t>
            </a:fld>
            <a:endParaRPr lang="en-CA"/>
          </a:p>
        </p:txBody>
      </p:sp>
      <p:sp>
        <p:nvSpPr>
          <p:cNvPr id="3" name="Footer Placeholder 2">
            <a:extLst>
              <a:ext uri="{FF2B5EF4-FFF2-40B4-BE49-F238E27FC236}">
                <a16:creationId xmlns:a16="http://schemas.microsoft.com/office/drawing/2014/main" id="{29D8266E-DB6F-4B90-97CB-73B9332FE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C9E981-125D-4123-AE57-0A84A453315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14970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70951-8767-4618-94EA-79A1CF59C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6F6EBC-85E6-41C6-A216-0D911922A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BFDF9-FA59-4ABD-870F-E950B0798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E3B2-F749-45FE-9390-A42869309754}" type="datetimeFigureOut">
              <a:rPr lang="en-CA" smtClean="0"/>
              <a:t>2023-06-16</a:t>
            </a:fld>
            <a:endParaRPr lang="en-CA"/>
          </a:p>
        </p:txBody>
      </p:sp>
      <p:sp>
        <p:nvSpPr>
          <p:cNvPr id="5" name="Footer Placeholder 4">
            <a:extLst>
              <a:ext uri="{FF2B5EF4-FFF2-40B4-BE49-F238E27FC236}">
                <a16:creationId xmlns:a16="http://schemas.microsoft.com/office/drawing/2014/main" id="{5C07283A-3F3F-4025-9537-9624E5D97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83D0E6-0F98-450A-B197-D38BAFBA0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FECF-B6B9-4F23-AE95-646D0E5E9046}" type="slidenum">
              <a:rPr lang="en-CA" smtClean="0"/>
              <a:t>‹#›</a:t>
            </a:fld>
            <a:endParaRPr lang="en-CA"/>
          </a:p>
        </p:txBody>
      </p:sp>
    </p:spTree>
    <p:extLst>
      <p:ext uri="{BB962C8B-B14F-4D97-AF65-F5344CB8AC3E}">
        <p14:creationId xmlns:p14="http://schemas.microsoft.com/office/powerpoint/2010/main" val="1772763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013-BF0E-4F65-B9BE-D3CC43AEC23E}"/>
              </a:ext>
            </a:extLst>
          </p:cNvPr>
          <p:cNvSpPr>
            <a:spLocks noGrp="1"/>
          </p:cNvSpPr>
          <p:nvPr>
            <p:ph type="ctrTitle"/>
          </p:nvPr>
        </p:nvSpPr>
        <p:spPr/>
        <p:txBody>
          <a:bodyPr>
            <a:normAutofit/>
          </a:bodyPr>
          <a:lstStyle/>
          <a:p>
            <a:r>
              <a:rPr lang="en-CA" sz="5000">
                <a:solidFill>
                  <a:schemeClr val="bg1"/>
                </a:solidFill>
                <a:latin typeface="Proxima Nova Bl" panose="02000506030000020004" pitchFamily="50" charset="0"/>
              </a:rPr>
              <a:t>WEBSITE </a:t>
            </a:r>
            <a:r>
              <a:rPr lang="en-CA" sz="5000">
                <a:solidFill>
                  <a:srgbClr val="FF0000"/>
                </a:solidFill>
                <a:latin typeface="Proxima Nova Bl" panose="02000506030000020004" pitchFamily="50" charset="0"/>
              </a:rPr>
              <a:t>DEVELOPMENT</a:t>
            </a:r>
          </a:p>
        </p:txBody>
      </p:sp>
      <p:sp>
        <p:nvSpPr>
          <p:cNvPr id="3" name="Subtitle 2">
            <a:extLst>
              <a:ext uri="{FF2B5EF4-FFF2-40B4-BE49-F238E27FC236}">
                <a16:creationId xmlns:a16="http://schemas.microsoft.com/office/drawing/2014/main" id="{4D42338D-F093-4C67-A71E-4BAB4A3B99E7}"/>
              </a:ext>
            </a:extLst>
          </p:cNvPr>
          <p:cNvSpPr>
            <a:spLocks noGrp="1"/>
          </p:cNvSpPr>
          <p:nvPr>
            <p:ph type="subTitle" idx="1"/>
          </p:nvPr>
        </p:nvSpPr>
        <p:spPr/>
        <p:txBody>
          <a:bodyPr>
            <a:normAutofit/>
          </a:bodyPr>
          <a:lstStyle/>
          <a:p>
            <a:r>
              <a:rPr lang="en-CA" sz="1600">
                <a:solidFill>
                  <a:schemeClr val="bg1">
                    <a:lumMod val="65000"/>
                  </a:schemeClr>
                </a:solidFill>
                <a:latin typeface="Museo Slab 100" panose="02000000000000000000" pitchFamily="50" charset="0"/>
              </a:rPr>
              <a:t>Introduction to Website Development</a:t>
            </a:r>
          </a:p>
        </p:txBody>
      </p:sp>
      <p:sp>
        <p:nvSpPr>
          <p:cNvPr id="4" name="Rectangle 3">
            <a:extLst>
              <a:ext uri="{FF2B5EF4-FFF2-40B4-BE49-F238E27FC236}">
                <a16:creationId xmlns:a16="http://schemas.microsoft.com/office/drawing/2014/main" id="{843D8E8B-0DDD-4761-A485-3113DCAA3C7E}"/>
              </a:ext>
            </a:extLst>
          </p:cNvPr>
          <p:cNvSpPr/>
          <p:nvPr/>
        </p:nvSpPr>
        <p:spPr>
          <a:xfrm>
            <a:off x="5696527" y="4202546"/>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Triangle 4">
            <a:extLst>
              <a:ext uri="{FF2B5EF4-FFF2-40B4-BE49-F238E27FC236}">
                <a16:creationId xmlns:a16="http://schemas.microsoft.com/office/drawing/2014/main" id="{81409929-C13E-4095-BE4F-BED0C67774BE}"/>
              </a:ext>
            </a:extLst>
          </p:cNvPr>
          <p:cNvSpPr/>
          <p:nvPr/>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D096120-4856-4DC1-8986-05E70AF3E9D2}"/>
              </a:ext>
            </a:extLst>
          </p:cNvPr>
          <p:cNvPicPr>
            <a:picLocks noChangeAspect="1"/>
          </p:cNvPicPr>
          <p:nvPr/>
        </p:nvPicPr>
        <p:blipFill>
          <a:blip r:embed="rId4"/>
          <a:stretch>
            <a:fillRect/>
          </a:stretch>
        </p:blipFill>
        <p:spPr>
          <a:xfrm>
            <a:off x="75416" y="181146"/>
            <a:ext cx="1271611" cy="742679"/>
          </a:xfrm>
          <a:prstGeom prst="rect">
            <a:avLst/>
          </a:prstGeom>
        </p:spPr>
      </p:pic>
      <p:sp>
        <p:nvSpPr>
          <p:cNvPr id="7" name="Subtitle 2">
            <a:extLst>
              <a:ext uri="{FF2B5EF4-FFF2-40B4-BE49-F238E27FC236}">
                <a16:creationId xmlns:a16="http://schemas.microsoft.com/office/drawing/2014/main" id="{1C869EE8-5BBE-4A3E-8307-7455F1E32DE4}"/>
              </a:ext>
            </a:extLst>
          </p:cNvPr>
          <p:cNvSpPr txBox="1">
            <a:spLocks/>
          </p:cNvSpPr>
          <p:nvPr/>
        </p:nvSpPr>
        <p:spPr>
          <a:xfrm>
            <a:off x="1523999" y="6267652"/>
            <a:ext cx="9144000" cy="775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dirty="0">
                <a:solidFill>
                  <a:schemeClr val="bg1">
                    <a:lumMod val="65000"/>
                  </a:schemeClr>
                </a:solidFill>
                <a:latin typeface="Museo Slab 100" panose="02000000000000000000" pitchFamily="50" charset="0"/>
              </a:rPr>
              <a:t>https://evermight.com</a:t>
            </a:r>
          </a:p>
        </p:txBody>
      </p:sp>
    </p:spTree>
    <p:extLst>
      <p:ext uri="{BB962C8B-B14F-4D97-AF65-F5344CB8AC3E}">
        <p14:creationId xmlns:p14="http://schemas.microsoft.com/office/powerpoint/2010/main" val="6825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SHARING FILES WITH WEB SERVER</a:t>
            </a:r>
          </a:p>
        </p:txBody>
      </p:sp>
      <p:sp>
        <p:nvSpPr>
          <p:cNvPr id="25" name="TextBox 24">
            <a:extLst>
              <a:ext uri="{FF2B5EF4-FFF2-40B4-BE49-F238E27FC236}">
                <a16:creationId xmlns:a16="http://schemas.microsoft.com/office/drawing/2014/main" id="{57C7CB91-A9AF-4BED-895C-151A65EEDA3B}"/>
              </a:ext>
            </a:extLst>
          </p:cNvPr>
          <p:cNvSpPr txBox="1"/>
          <p:nvPr/>
        </p:nvSpPr>
        <p:spPr>
          <a:xfrm>
            <a:off x="4232695" y="4327071"/>
            <a:ext cx="3690754"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APACHE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E63FFC-EB12-AA0C-5EEE-6EA4C2F9DE73}"/>
              </a:ext>
            </a:extLst>
          </p:cNvPr>
          <p:cNvSpPr txBox="1"/>
          <p:nvPr/>
        </p:nvSpPr>
        <p:spPr>
          <a:xfrm>
            <a:off x="4586239" y="5651399"/>
            <a:ext cx="2983702"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Demonstrate with Linux</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
            <a:extLst>
              <a:ext uri="{FF2B5EF4-FFF2-40B4-BE49-F238E27FC236}">
                <a16:creationId xmlns:a16="http://schemas.microsoft.com/office/drawing/2014/main" id="{C7D69D61-4DC4-6120-4D4B-EACD6CE335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5" name="Graphic 4">
            <a:extLst>
              <a:ext uri="{FF2B5EF4-FFF2-40B4-BE49-F238E27FC236}">
                <a16:creationId xmlns:a16="http://schemas.microsoft.com/office/drawing/2014/main" id="{1E32C6C9-2B27-9582-AE42-FAB3347515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6" name="TextBox 5">
            <a:extLst>
              <a:ext uri="{FF2B5EF4-FFF2-40B4-BE49-F238E27FC236}">
                <a16:creationId xmlns:a16="http://schemas.microsoft.com/office/drawing/2014/main" id="{73DF211F-22B5-C025-BD34-66A34C65A2D8}"/>
              </a:ext>
            </a:extLst>
          </p:cNvPr>
          <p:cNvSpPr txBox="1"/>
          <p:nvPr/>
        </p:nvSpPr>
        <p:spPr>
          <a:xfrm>
            <a:off x="3679675"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pic>
        <p:nvPicPr>
          <p:cNvPr id="8" name="Picture 2" descr="Image result for folder icon">
            <a:extLst>
              <a:ext uri="{FF2B5EF4-FFF2-40B4-BE49-F238E27FC236}">
                <a16:creationId xmlns:a16="http://schemas.microsoft.com/office/drawing/2014/main" id="{0CAA40C6-1663-BE67-52A1-8F13E4FD4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3454"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7B6B80A-6A36-99DC-4974-5A48C64947BC}"/>
              </a:ext>
            </a:extLst>
          </p:cNvPr>
          <p:cNvCxnSpPr>
            <a:cxnSpLocks/>
            <a:stCxn id="4" idx="3"/>
            <a:endCxn id="5"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pic>
        <p:nvPicPr>
          <p:cNvPr id="10" name="Picture 2" descr="Image result for folder icon">
            <a:extLst>
              <a:ext uri="{FF2B5EF4-FFF2-40B4-BE49-F238E27FC236}">
                <a16:creationId xmlns:a16="http://schemas.microsoft.com/office/drawing/2014/main" id="{6D9A69A5-54F8-1E3F-0A0A-55ED83EF69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3170"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D698A6D-9C09-8E54-7003-E39B194DE735}"/>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12" name="TextBox 11">
            <a:extLst>
              <a:ext uri="{FF2B5EF4-FFF2-40B4-BE49-F238E27FC236}">
                <a16:creationId xmlns:a16="http://schemas.microsoft.com/office/drawing/2014/main" id="{2E08C888-B6EF-0F81-D447-0FF9F1E7547C}"/>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15" name="TextBox 14">
            <a:extLst>
              <a:ext uri="{FF2B5EF4-FFF2-40B4-BE49-F238E27FC236}">
                <a16:creationId xmlns:a16="http://schemas.microsoft.com/office/drawing/2014/main" id="{68E5D16A-A2DE-7A9A-CEAE-87C6279EC8D5}"/>
              </a:ext>
            </a:extLst>
          </p:cNvPr>
          <p:cNvSpPr txBox="1"/>
          <p:nvPr/>
        </p:nvSpPr>
        <p:spPr>
          <a:xfrm>
            <a:off x="7759391"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spTree>
    <p:extLst>
      <p:ext uri="{BB962C8B-B14F-4D97-AF65-F5344CB8AC3E}">
        <p14:creationId xmlns:p14="http://schemas.microsoft.com/office/powerpoint/2010/main" val="212457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0" name="TextBox 9">
            <a:extLst>
              <a:ext uri="{FF2B5EF4-FFF2-40B4-BE49-F238E27FC236}">
                <a16:creationId xmlns:a16="http://schemas.microsoft.com/office/drawing/2014/main" id="{C6EACCF9-E201-40A7-84C4-C2EA88C24ACC}"/>
              </a:ext>
            </a:extLst>
          </p:cNvPr>
          <p:cNvSpPr txBox="1"/>
          <p:nvPr/>
        </p:nvSpPr>
        <p:spPr>
          <a:xfrm>
            <a:off x="7191744" y="2567865"/>
            <a:ext cx="4207933" cy="2308324"/>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IP addresses are hard to remember.</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a domain name and point it to IP address.  Similar to vanity license plates for vehicles or replacing latitude and longitude with addresses like 24 King Street.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from places like Google, Cloudflare, GoDaddy, </a:t>
            </a:r>
            <a:r>
              <a:rPr lang="en-CA" sz="1200" dirty="0" err="1">
                <a:latin typeface="Open Sans" panose="020B0606030504020204" pitchFamily="34" charset="0"/>
                <a:ea typeface="Open Sans" panose="020B0606030504020204" pitchFamily="34" charset="0"/>
                <a:cs typeface="Open Sans" panose="020B0606030504020204" pitchFamily="34" charset="0"/>
              </a:rPr>
              <a:t>etc</a:t>
            </a:r>
            <a:r>
              <a:rPr lang="en-CA" sz="1200" dirty="0">
                <a:latin typeface="Open Sans" panose="020B0606030504020204" pitchFamily="34" charset="0"/>
                <a:ea typeface="Open Sans" panose="020B0606030504020204" pitchFamily="34" charset="0"/>
                <a:cs typeface="Open Sans" panose="020B0606030504020204" pitchFamily="34" charset="0"/>
              </a:rPr>
              <a: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Point your domain to the IP address of any computer.</a:t>
            </a: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r>
              <a:rPr lang="en-CA" sz="1200" dirty="0">
                <a:latin typeface="Open Sans" panose="020B0606030504020204" pitchFamily="34" charset="0"/>
                <a:ea typeface="Open Sans" panose="020B0606030504020204" pitchFamily="34" charset="0"/>
                <a:cs typeface="Open Sans" panose="020B0606030504020204" pitchFamily="34" charset="0"/>
              </a:rPr>
              <a:t>Wait up to 48 hours for all computers in Internet to recognize the change.</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83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B9CAAA-FB57-EF7F-1318-D85368239341}"/>
              </a:ext>
            </a:extLst>
          </p:cNvPr>
          <p:cNvSpPr txBox="1"/>
          <p:nvPr/>
        </p:nvSpPr>
        <p:spPr>
          <a:xfrm>
            <a:off x="6906482" y="2623968"/>
            <a:ext cx="4752118" cy="646331"/>
          </a:xfrm>
          <a:prstGeom prst="rect">
            <a:avLst/>
          </a:prstGeom>
          <a:noFill/>
        </p:spPr>
        <p:txBody>
          <a:bodyPr wrap="square" rtlCol="0">
            <a:spAutoFit/>
          </a:bodyPr>
          <a:lstStyle/>
          <a:p>
            <a:r>
              <a:rPr lang="en-CA"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EXAMPLE</a:t>
            </a:r>
            <a:b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https://starwars.com/luke-skywalker.html</a:t>
            </a:r>
          </a:p>
        </p:txBody>
      </p:sp>
      <p:sp>
        <p:nvSpPr>
          <p:cNvPr id="45" name="TextBox 44">
            <a:extLst>
              <a:ext uri="{FF2B5EF4-FFF2-40B4-BE49-F238E27FC236}">
                <a16:creationId xmlns:a16="http://schemas.microsoft.com/office/drawing/2014/main" id="{8857EEFD-0748-CD5A-60ED-97F0B2BE058A}"/>
              </a:ext>
            </a:extLst>
          </p:cNvPr>
          <p:cNvSpPr txBox="1"/>
          <p:nvPr/>
        </p:nvSpPr>
        <p:spPr>
          <a:xfrm>
            <a:off x="6906482" y="3335412"/>
            <a:ext cx="4207933" cy="646331"/>
          </a:xfrm>
          <a:prstGeom prst="rect">
            <a:avLst/>
          </a:prstGeom>
          <a:noFill/>
        </p:spPr>
        <p:txBody>
          <a:bodyPr wrap="square" rtlCol="0">
            <a:spAutoFit/>
          </a:bodyPr>
          <a:lstStyle/>
          <a:p>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You are looking at the file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luke-skywalker.html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in the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/var/www/html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directory on a computer with the IP address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61.52.61.111</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5311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ORIGIN OF INTERNET</a:t>
            </a:r>
          </a:p>
        </p:txBody>
      </p:sp>
      <p:sp>
        <p:nvSpPr>
          <p:cNvPr id="4" name="TextBox 3">
            <a:extLst>
              <a:ext uri="{FF2B5EF4-FFF2-40B4-BE49-F238E27FC236}">
                <a16:creationId xmlns:a16="http://schemas.microsoft.com/office/drawing/2014/main" id="{C18D340E-FFD3-41FF-90B6-A2C3B08DF173}"/>
              </a:ext>
            </a:extLst>
          </p:cNvPr>
          <p:cNvSpPr txBox="1"/>
          <p:nvPr/>
        </p:nvSpPr>
        <p:spPr>
          <a:xfrm>
            <a:off x="1313157" y="2431339"/>
            <a:ext cx="10002543" cy="3477875"/>
          </a:xfrm>
          <a:prstGeom prst="rect">
            <a:avLst/>
          </a:prstGeom>
          <a:noFill/>
        </p:spPr>
        <p:txBody>
          <a:bodyPr wrap="square" rtlCol="0">
            <a:spAutoFit/>
          </a:bodyPr>
          <a:lstStyle/>
          <a:p>
            <a:pPr marL="457200" indent="-457200">
              <a:buFont typeface="Arial" panose="020B0604020202020204" pitchFamily="34" charset="0"/>
              <a:buChar char="•"/>
            </a:pPr>
            <a:r>
              <a:rPr lang="en-CA" sz="2200">
                <a:latin typeface="Open Sans" panose="020B0606030504020204" pitchFamily="34" charset="0"/>
                <a:ea typeface="Open Sans" panose="020B0606030504020204" pitchFamily="34" charset="0"/>
                <a:cs typeface="Open Sans" panose="020B0606030504020204" pitchFamily="34" charset="0"/>
              </a:rPr>
              <a:t>1960s - academic </a:t>
            </a:r>
            <a:r>
              <a:rPr lang="en-CA" sz="2200" dirty="0">
                <a:latin typeface="Open Sans" panose="020B0606030504020204" pitchFamily="34" charset="0"/>
                <a:ea typeface="Open Sans" panose="020B0606030504020204" pitchFamily="34" charset="0"/>
                <a:cs typeface="Open Sans" panose="020B0606030504020204" pitchFamily="34" charset="0"/>
              </a:rPr>
              <a:t>and </a:t>
            </a:r>
            <a:r>
              <a:rPr lang="en-CA" sz="2200">
                <a:latin typeface="Open Sans" panose="020B0606030504020204" pitchFamily="34" charset="0"/>
                <a:ea typeface="Open Sans" panose="020B0606030504020204" pitchFamily="34" charset="0"/>
                <a:cs typeface="Open Sans" panose="020B0606030504020204" pitchFamily="34" charset="0"/>
              </a:rPr>
              <a:t>government researcher </a:t>
            </a:r>
            <a:r>
              <a:rPr lang="en-CA" sz="2200" dirty="0">
                <a:latin typeface="Open Sans" panose="020B0606030504020204" pitchFamily="34" charset="0"/>
                <a:ea typeface="Open Sans" panose="020B0606030504020204" pitchFamily="34" charset="0"/>
                <a:cs typeface="Open Sans" panose="020B0606030504020204" pitchFamily="34" charset="0"/>
              </a:rPr>
              <a:t>share documents between computers</a:t>
            </a:r>
            <a:endParaRPr lang="en-CA" sz="1200" i="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Need standards, conventions and universally agreed upon protocols/procedures</a:t>
            </a: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Demonstrate with a </a:t>
            </a: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“Book List” exercise</a:t>
            </a:r>
          </a:p>
          <a:p>
            <a:pPr marL="457200" indent="-457200">
              <a:buFont typeface="Arial" panose="020B0604020202020204" pitchFamily="34" charset="0"/>
              <a:buChar char="•"/>
            </a:pPr>
            <a:endPar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Jan 1, 1983 – Birth of Internet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most protocols standardized</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p:txBody>
      </p:sp>
    </p:spTree>
    <p:extLst>
      <p:ext uri="{BB962C8B-B14F-4D97-AF65-F5344CB8AC3E}">
        <p14:creationId xmlns:p14="http://schemas.microsoft.com/office/powerpoint/2010/main" val="61794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DATA-TYPE DOCUMENT</a:t>
            </a:r>
          </a:p>
        </p:txBody>
      </p:sp>
      <p:sp>
        <p:nvSpPr>
          <p:cNvPr id="4" name="TextBox 3">
            <a:extLst>
              <a:ext uri="{FF2B5EF4-FFF2-40B4-BE49-F238E27FC236}">
                <a16:creationId xmlns:a16="http://schemas.microsoft.com/office/drawing/2014/main" id="{C18D340E-FFD3-41FF-90B6-A2C3B08DF173}"/>
              </a:ext>
            </a:extLst>
          </p:cNvPr>
          <p:cNvSpPr txBox="1"/>
          <p:nvPr/>
        </p:nvSpPr>
        <p:spPr>
          <a:xfrm>
            <a:off x="1682434" y="2703902"/>
            <a:ext cx="9154899" cy="2462213"/>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1969 – Generalized Markup Language – </a:t>
            </a:r>
            <a:r>
              <a:rPr lang="en-CA" sz="2200" b="1" dirty="0">
                <a:latin typeface="Open Sans" panose="020B0606030504020204" pitchFamily="34" charset="0"/>
                <a:ea typeface="Open Sans" panose="020B0606030504020204" pitchFamily="34" charset="0"/>
                <a:cs typeface="Open Sans" panose="020B0606030504020204" pitchFamily="34" charset="0"/>
              </a:rPr>
              <a:t>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1986 – Standard Generalized Markup Language – </a:t>
            </a:r>
            <a:r>
              <a:rPr lang="en-CA" sz="22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SGML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1993 – Hyper Text Markup Language –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HTML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1996 – Extensible Markup Language - </a:t>
            </a: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XML</a:t>
            </a:r>
          </a:p>
        </p:txBody>
      </p:sp>
    </p:spTree>
    <p:extLst>
      <p:ext uri="{BB962C8B-B14F-4D97-AF65-F5344CB8AC3E}">
        <p14:creationId xmlns:p14="http://schemas.microsoft.com/office/powerpoint/2010/main" val="86348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SOURCE FILE VS. SOFTWARE</a:t>
            </a:r>
          </a:p>
        </p:txBody>
      </p:sp>
      <p:sp>
        <p:nvSpPr>
          <p:cNvPr id="4" name="TextBox 3">
            <a:extLst>
              <a:ext uri="{FF2B5EF4-FFF2-40B4-BE49-F238E27FC236}">
                <a16:creationId xmlns:a16="http://schemas.microsoft.com/office/drawing/2014/main" id="{C18D340E-FFD3-41FF-90B6-A2C3B08DF173}"/>
              </a:ext>
            </a:extLst>
          </p:cNvPr>
          <p:cNvSpPr txBox="1"/>
          <p:nvPr/>
        </p:nvSpPr>
        <p:spPr>
          <a:xfrm>
            <a:off x="2286500" y="3134724"/>
            <a:ext cx="8543464" cy="1785104"/>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CSV File </a:t>
            </a:r>
            <a:r>
              <a:rPr lang="en-CA" sz="2200" dirty="0">
                <a:latin typeface="Open Sans" panose="020B0606030504020204" pitchFamily="34" charset="0"/>
                <a:ea typeface="Open Sans" panose="020B0606030504020204" pitchFamily="34" charset="0"/>
                <a:cs typeface="Open Sans" panose="020B0606030504020204" pitchFamily="34" charset="0"/>
              </a:rPr>
              <a:t>–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MS Excel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JPG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Image Viewer</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HTML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Web Browser</a:t>
            </a:r>
          </a:p>
        </p:txBody>
      </p:sp>
      <p:sp>
        <p:nvSpPr>
          <p:cNvPr id="5" name="TextBox 4">
            <a:extLst>
              <a:ext uri="{FF2B5EF4-FFF2-40B4-BE49-F238E27FC236}">
                <a16:creationId xmlns:a16="http://schemas.microsoft.com/office/drawing/2014/main" id="{E045ED0F-7631-F1BE-261E-983ED096589B}"/>
              </a:ext>
            </a:extLst>
          </p:cNvPr>
          <p:cNvSpPr txBox="1"/>
          <p:nvPr/>
        </p:nvSpPr>
        <p:spPr>
          <a:xfrm>
            <a:off x="1533118" y="2197702"/>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Before we continue, we should differentiate between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and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BCAAE9EA-343F-032A-AC10-5E7B15516C74}"/>
              </a:ext>
            </a:extLst>
          </p:cNvPr>
          <p:cNvSpPr txBox="1"/>
          <p:nvPr/>
        </p:nvSpPr>
        <p:spPr>
          <a:xfrm>
            <a:off x="1421749" y="5172434"/>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is just data.   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 decides how to present the data for human readability.</a:t>
            </a:r>
          </a:p>
        </p:txBody>
      </p:sp>
    </p:spTree>
    <p:extLst>
      <p:ext uri="{BB962C8B-B14F-4D97-AF65-F5344CB8AC3E}">
        <p14:creationId xmlns:p14="http://schemas.microsoft.com/office/powerpoint/2010/main" val="4134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ANATOMY OF WEB PAGE</a:t>
            </a:r>
          </a:p>
        </p:txBody>
      </p:sp>
      <p:sp>
        <p:nvSpPr>
          <p:cNvPr id="5" name="TextBox 4">
            <a:extLst>
              <a:ext uri="{FF2B5EF4-FFF2-40B4-BE49-F238E27FC236}">
                <a16:creationId xmlns:a16="http://schemas.microsoft.com/office/drawing/2014/main" id="{50218635-A367-DB1E-0923-02B19F5D83E3}"/>
              </a:ext>
            </a:extLst>
          </p:cNvPr>
          <p:cNvSpPr txBox="1"/>
          <p:nvPr/>
        </p:nvSpPr>
        <p:spPr>
          <a:xfrm>
            <a:off x="1533118" y="2197702"/>
            <a:ext cx="8760513" cy="1015663"/>
          </a:xfrm>
          <a:prstGeom prst="rect">
            <a:avLst/>
          </a:prstGeom>
          <a:noFill/>
        </p:spPr>
        <p:txBody>
          <a:bodyPr wrap="square" rtlCol="0">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A </a:t>
            </a:r>
            <a:r>
              <a:rPr lang="en-CA" sz="2000" b="1" dirty="0">
                <a:latin typeface="Open Sans" panose="020B0606030504020204" pitchFamily="34" charset="0"/>
                <a:ea typeface="Open Sans" panose="020B0606030504020204" pitchFamily="34" charset="0"/>
                <a:cs typeface="Open Sans" panose="020B0606030504020204" pitchFamily="34" charset="0"/>
              </a:rPr>
              <a:t>web page</a:t>
            </a:r>
            <a:r>
              <a:rPr lang="en-CA" sz="2000" dirty="0">
                <a:latin typeface="Open Sans" panose="020B0606030504020204" pitchFamily="34" charset="0"/>
                <a:ea typeface="Open Sans" panose="020B0606030504020204" pitchFamily="34" charset="0"/>
                <a:cs typeface="Open Sans" panose="020B0606030504020204" pitchFamily="34" charset="0"/>
              </a:rPr>
              <a:t> is primarily </a:t>
            </a:r>
            <a:r>
              <a:rPr lang="en-CA" sz="2000" b="1" dirty="0">
                <a:latin typeface="Open Sans" panose="020B0606030504020204" pitchFamily="34" charset="0"/>
                <a:ea typeface="Open Sans" panose="020B0606030504020204" pitchFamily="34" charset="0"/>
                <a:cs typeface="Open Sans" panose="020B0606030504020204" pitchFamily="34" charset="0"/>
              </a:rPr>
              <a:t>data-type document</a:t>
            </a:r>
            <a:r>
              <a:rPr lang="en-CA" sz="2000" dirty="0">
                <a:latin typeface="Open Sans" panose="020B0606030504020204" pitchFamily="34" charset="0"/>
                <a:ea typeface="Open Sans" panose="020B0606030504020204" pitchFamily="34" charset="0"/>
                <a:cs typeface="Open Sans" panose="020B0606030504020204" pitchFamily="34" charset="0"/>
              </a:rPr>
              <a:t> that people enjoy reading with a </a:t>
            </a:r>
            <a:r>
              <a:rPr lang="en-CA" sz="2000" b="1" dirty="0">
                <a:latin typeface="Open Sans" panose="020B0606030504020204" pitchFamily="34" charset="0"/>
                <a:ea typeface="Open Sans" panose="020B0606030504020204" pitchFamily="34" charset="0"/>
                <a:cs typeface="Open Sans" panose="020B0606030504020204" pitchFamily="34" charset="0"/>
              </a:rPr>
              <a:t>web browser software</a:t>
            </a:r>
            <a:r>
              <a:rPr lang="en-CA" sz="2000" dirty="0">
                <a:latin typeface="Open Sans" panose="020B0606030504020204" pitchFamily="34" charset="0"/>
                <a:ea typeface="Open Sans" panose="020B0606030504020204" pitchFamily="34" charset="0"/>
                <a:cs typeface="Open Sans" panose="020B0606030504020204" pitchFamily="34" charset="0"/>
              </a:rPr>
              <a:t>.  It is often created with 3 different coding languages:</a:t>
            </a:r>
          </a:p>
        </p:txBody>
      </p:sp>
      <p:sp>
        <p:nvSpPr>
          <p:cNvPr id="6" name="TextBox 5">
            <a:extLst>
              <a:ext uri="{FF2B5EF4-FFF2-40B4-BE49-F238E27FC236}">
                <a16:creationId xmlns:a16="http://schemas.microsoft.com/office/drawing/2014/main" id="{01E44B91-90F2-6C82-783B-98AC8A00819F}"/>
              </a:ext>
            </a:extLst>
          </p:cNvPr>
          <p:cNvSpPr txBox="1"/>
          <p:nvPr/>
        </p:nvSpPr>
        <p:spPr>
          <a:xfrm>
            <a:off x="1682434" y="3433665"/>
            <a:ext cx="9154899" cy="1969770"/>
          </a:xfrm>
          <a:prstGeom prst="rect">
            <a:avLst/>
          </a:prstGeom>
          <a:noFill/>
        </p:spPr>
        <p:txBody>
          <a:bodyPr wrap="square" rtlCol="0">
            <a:spAutoFit/>
          </a:bodyPr>
          <a:lstStyle/>
          <a:p>
            <a:pPr marL="457200" indent="-457200">
              <a:buFont typeface="Arial" panose="020B0604020202020204" pitchFamily="34" charset="0"/>
              <a:buChar char="•"/>
            </a:pP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r>
              <a:rPr lang="en-CA" sz="2200" dirty="0">
                <a:latin typeface="Open Sans" panose="020B0606030504020204" pitchFamily="34" charset="0"/>
                <a:ea typeface="Open Sans" panose="020B0606030504020204" pitchFamily="34" charset="0"/>
                <a:cs typeface="Open Sans" panose="020B0606030504020204" pitchFamily="34" charset="0"/>
              </a:rPr>
              <a:t> – Hyper Text Markup Language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CA" sz="2200" dirty="0">
                <a:latin typeface="Open Sans" panose="020B0606030504020204" pitchFamily="34" charset="0"/>
                <a:ea typeface="Open Sans" panose="020B0606030504020204" pitchFamily="34" charset="0"/>
                <a:cs typeface="Open Sans" panose="020B0606030504020204" pitchFamily="34" charset="0"/>
              </a:rPr>
              <a:t>Content</a:t>
            </a:r>
            <a:br>
              <a:rPr lang="en-CA" sz="2200" dirty="0">
                <a:latin typeface="Open Sans" panose="020B0606030504020204" pitchFamily="34" charset="0"/>
                <a:ea typeface="Open Sans" panose="020B0606030504020204" pitchFamily="34" charset="0"/>
                <a:cs typeface="Open Sans" panose="020B0606030504020204" pitchFamily="34" charset="0"/>
              </a:rPr>
            </a:br>
            <a:r>
              <a:rPr lang="en-CA" sz="1200" i="1" dirty="0">
                <a:latin typeface="Open Sans" panose="020B0606030504020204" pitchFamily="34" charset="0"/>
                <a:ea typeface="Open Sans" panose="020B0606030504020204" pitchFamily="34" charset="0"/>
                <a:cs typeface="Open Sans" panose="020B0606030504020204" pitchFamily="34" charset="0"/>
              </a:rPr>
              <a:t>note: HTML descended from the IBM’s ancient Generalized Markup Language (GML)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CSS</a:t>
            </a:r>
            <a:r>
              <a:rPr lang="en-CA" sz="2200" dirty="0">
                <a:latin typeface="Open Sans" panose="020B0606030504020204" pitchFamily="34" charset="0"/>
                <a:ea typeface="Open Sans" panose="020B0606030504020204" pitchFamily="34" charset="0"/>
                <a:cs typeface="Open Sans" panose="020B0606030504020204" pitchFamily="34" charset="0"/>
              </a:rPr>
              <a:t> – Cascading Style Sheet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Aesthetics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JavaScript</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 Programming Language  Interactivity</a:t>
            </a:r>
          </a:p>
        </p:txBody>
      </p:sp>
    </p:spTree>
    <p:extLst>
      <p:ext uri="{BB962C8B-B14F-4D97-AF65-F5344CB8AC3E}">
        <p14:creationId xmlns:p14="http://schemas.microsoft.com/office/powerpoint/2010/main" val="375045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HTML</a:t>
            </a:r>
          </a:p>
        </p:txBody>
      </p:sp>
      <p:graphicFrame>
        <p:nvGraphicFramePr>
          <p:cNvPr id="8" name="Table 8">
            <a:extLst>
              <a:ext uri="{FF2B5EF4-FFF2-40B4-BE49-F238E27FC236}">
                <a16:creationId xmlns:a16="http://schemas.microsoft.com/office/drawing/2014/main" id="{B1F28DAB-E62A-0488-8ACE-04F0E195DA4D}"/>
              </a:ext>
            </a:extLst>
          </p:cNvPr>
          <p:cNvGraphicFramePr>
            <a:graphicFrameLocks noGrp="1"/>
          </p:cNvGraphicFramePr>
          <p:nvPr>
            <p:extLst>
              <p:ext uri="{D42A27DB-BD31-4B8C-83A1-F6EECF244321}">
                <p14:modId xmlns:p14="http://schemas.microsoft.com/office/powerpoint/2010/main" val="1510154806"/>
              </p:ext>
            </p:extLst>
          </p:nvPr>
        </p:nvGraphicFramePr>
        <p:xfrm>
          <a:off x="2250829" y="2819202"/>
          <a:ext cx="9328640" cy="2595880"/>
        </p:xfrm>
        <a:graphic>
          <a:graphicData uri="http://schemas.openxmlformats.org/drawingml/2006/table">
            <a:tbl>
              <a:tblPr firstRow="1" bandRow="1">
                <a:tableStyleId>{5C22544A-7EE6-4342-B048-85BDC9FD1C3A}</a:tableStyleId>
              </a:tblPr>
              <a:tblGrid>
                <a:gridCol w="1060193">
                  <a:extLst>
                    <a:ext uri="{9D8B030D-6E8A-4147-A177-3AD203B41FA5}">
                      <a16:colId xmlns:a16="http://schemas.microsoft.com/office/drawing/2014/main" val="3680740306"/>
                    </a:ext>
                  </a:extLst>
                </a:gridCol>
                <a:gridCol w="3420875">
                  <a:extLst>
                    <a:ext uri="{9D8B030D-6E8A-4147-A177-3AD203B41FA5}">
                      <a16:colId xmlns:a16="http://schemas.microsoft.com/office/drawing/2014/main" val="1057993802"/>
                    </a:ext>
                  </a:extLst>
                </a:gridCol>
                <a:gridCol w="1170565">
                  <a:extLst>
                    <a:ext uri="{9D8B030D-6E8A-4147-A177-3AD203B41FA5}">
                      <a16:colId xmlns:a16="http://schemas.microsoft.com/office/drawing/2014/main" val="2656933548"/>
                    </a:ext>
                  </a:extLst>
                </a:gridCol>
                <a:gridCol w="3677007">
                  <a:extLst>
                    <a:ext uri="{9D8B030D-6E8A-4147-A177-3AD203B41FA5}">
                      <a16:colId xmlns:a16="http://schemas.microsoft.com/office/drawing/2014/main" val="1497833988"/>
                    </a:ext>
                  </a:extLst>
                </a:gridCol>
              </a:tblGrid>
              <a:tr h="370840">
                <a:tc>
                  <a:txBody>
                    <a:bodyPr/>
                    <a:lstStyle/>
                    <a:p>
                      <a:r>
                        <a:rPr lang="en-US" b="0" i="0" baseline="0" dirty="0">
                          <a:solidFill>
                            <a:schemeClr val="tx1"/>
                          </a:solidFill>
                        </a:rPr>
                        <a:t>&lt;html&gt;</a:t>
                      </a:r>
                    </a:p>
                  </a:txBody>
                  <a:tcPr>
                    <a:noFill/>
                  </a:tcPr>
                </a:tc>
                <a:tc>
                  <a:txBody>
                    <a:bodyPr/>
                    <a:lstStyle/>
                    <a:p>
                      <a:r>
                        <a:rPr lang="en-US" b="0" i="0" baseline="0" dirty="0">
                          <a:solidFill>
                            <a:schemeClr val="tx1"/>
                          </a:solidFill>
                        </a:rPr>
                        <a:t>Begin HTML document</a:t>
                      </a:r>
                    </a:p>
                  </a:txBody>
                  <a:tcPr>
                    <a:noFill/>
                  </a:tcPr>
                </a:tc>
                <a:tc>
                  <a:txBody>
                    <a:bodyPr/>
                    <a:lstStyle/>
                    <a:p>
                      <a:r>
                        <a:rPr lang="en-US" b="0" i="0" baseline="0" dirty="0">
                          <a:solidFill>
                            <a:schemeClr val="tx1"/>
                          </a:solidFill>
                        </a:rPr>
                        <a:t>&lt;p&gt;</a:t>
                      </a:r>
                    </a:p>
                  </a:txBody>
                  <a:tcPr>
                    <a:noFill/>
                  </a:tcPr>
                </a:tc>
                <a:tc>
                  <a:txBody>
                    <a:bodyPr/>
                    <a:lstStyle/>
                    <a:p>
                      <a:r>
                        <a:rPr lang="en-US" b="0" i="0" baseline="0" dirty="0">
                          <a:solidFill>
                            <a:schemeClr val="tx1"/>
                          </a:solidFill>
                        </a:rPr>
                        <a:t>Paragraph</a:t>
                      </a:r>
                    </a:p>
                  </a:txBody>
                  <a:tcPr>
                    <a:noFill/>
                  </a:tcPr>
                </a:tc>
                <a:extLst>
                  <a:ext uri="{0D108BD9-81ED-4DB2-BD59-A6C34878D82A}">
                    <a16:rowId xmlns:a16="http://schemas.microsoft.com/office/drawing/2014/main" val="2995416794"/>
                  </a:ext>
                </a:extLst>
              </a:tr>
              <a:tr h="370840">
                <a:tc>
                  <a:txBody>
                    <a:bodyPr/>
                    <a:lstStyle/>
                    <a:p>
                      <a:r>
                        <a:rPr lang="en-US" b="0" i="0" baseline="0" dirty="0">
                          <a:solidFill>
                            <a:schemeClr val="tx1"/>
                          </a:solidFill>
                        </a:rPr>
                        <a:t>&lt;head&gt;</a:t>
                      </a:r>
                    </a:p>
                  </a:txBody>
                  <a:tcPr>
                    <a:noFill/>
                  </a:tcPr>
                </a:tc>
                <a:tc>
                  <a:txBody>
                    <a:bodyPr/>
                    <a:lstStyle/>
                    <a:p>
                      <a:r>
                        <a:rPr lang="en-US" b="0" i="0" baseline="0" dirty="0">
                          <a:solidFill>
                            <a:schemeClr val="tx1"/>
                          </a:solidFill>
                        </a:rPr>
                        <a:t>Description of page</a:t>
                      </a:r>
                    </a:p>
                  </a:txBody>
                  <a:tcPr>
                    <a:noFill/>
                  </a:tcPr>
                </a:tc>
                <a:tc>
                  <a:txBody>
                    <a:bodyPr/>
                    <a:lstStyle/>
                    <a:p>
                      <a:r>
                        <a:rPr lang="en-US" b="0" i="0" baseline="0" dirty="0">
                          <a:solidFill>
                            <a:schemeClr val="tx1"/>
                          </a:solidFill>
                        </a:rPr>
                        <a:t>&lt;</a:t>
                      </a:r>
                      <a:r>
                        <a:rPr lang="en-US" b="0" i="0" baseline="0" dirty="0" err="1">
                          <a:solidFill>
                            <a:schemeClr val="tx1"/>
                          </a:solidFill>
                        </a:rPr>
                        <a:t>ol</a:t>
                      </a:r>
                      <a:r>
                        <a:rPr lang="en-US" b="0" i="0" baseline="0" dirty="0">
                          <a:solidFill>
                            <a:schemeClr val="tx1"/>
                          </a:solidFill>
                        </a:rPr>
                        <a:t>&gt;</a:t>
                      </a:r>
                    </a:p>
                  </a:txBody>
                  <a:tcPr>
                    <a:noFill/>
                  </a:tcPr>
                </a:tc>
                <a:tc>
                  <a:txBody>
                    <a:bodyPr/>
                    <a:lstStyle/>
                    <a:p>
                      <a:r>
                        <a:rPr lang="en-US" b="0" i="0" baseline="0" dirty="0">
                          <a:solidFill>
                            <a:schemeClr val="tx1"/>
                          </a:solidFill>
                        </a:rPr>
                        <a:t>Ordered list</a:t>
                      </a:r>
                    </a:p>
                  </a:txBody>
                  <a:tcPr>
                    <a:noFill/>
                  </a:tcPr>
                </a:tc>
                <a:extLst>
                  <a:ext uri="{0D108BD9-81ED-4DB2-BD59-A6C34878D82A}">
                    <a16:rowId xmlns:a16="http://schemas.microsoft.com/office/drawing/2014/main" val="3989367193"/>
                  </a:ext>
                </a:extLst>
              </a:tr>
              <a:tr h="370840">
                <a:tc>
                  <a:txBody>
                    <a:bodyPr/>
                    <a:lstStyle/>
                    <a:p>
                      <a:r>
                        <a:rPr lang="en-US" b="0" i="0" baseline="0" dirty="0">
                          <a:solidFill>
                            <a:schemeClr val="tx1"/>
                          </a:solidFill>
                        </a:rPr>
                        <a:t>&lt;title&gt;</a:t>
                      </a:r>
                    </a:p>
                  </a:txBody>
                  <a:tcPr>
                    <a:noFill/>
                  </a:tcPr>
                </a:tc>
                <a:tc>
                  <a:txBody>
                    <a:bodyPr/>
                    <a:lstStyle/>
                    <a:p>
                      <a:r>
                        <a:rPr lang="en-US" b="0" i="0" baseline="0" dirty="0">
                          <a:solidFill>
                            <a:schemeClr val="tx1"/>
                          </a:solidFill>
                        </a:rPr>
                        <a:t>Title of web page</a:t>
                      </a:r>
                    </a:p>
                  </a:txBody>
                  <a:tcPr>
                    <a:noFill/>
                  </a:tcPr>
                </a:tc>
                <a:tc>
                  <a:txBody>
                    <a:bodyPr/>
                    <a:lstStyle/>
                    <a:p>
                      <a:r>
                        <a:rPr lang="en-US" b="0" i="0" baseline="0" dirty="0">
                          <a:solidFill>
                            <a:schemeClr val="tx1"/>
                          </a:solidFill>
                        </a:rPr>
                        <a:t>&lt;</a:t>
                      </a:r>
                      <a:r>
                        <a:rPr lang="en-US" b="0" i="0" baseline="0" dirty="0" err="1">
                          <a:solidFill>
                            <a:schemeClr val="tx1"/>
                          </a:solidFill>
                        </a:rPr>
                        <a:t>ul</a:t>
                      </a:r>
                      <a:r>
                        <a:rPr lang="en-US" b="0" i="0" baseline="0" dirty="0">
                          <a:solidFill>
                            <a:schemeClr val="tx1"/>
                          </a:solidFill>
                        </a:rPr>
                        <a:t>&gt;</a:t>
                      </a:r>
                    </a:p>
                  </a:txBody>
                  <a:tcPr>
                    <a:noFill/>
                  </a:tcPr>
                </a:tc>
                <a:tc>
                  <a:txBody>
                    <a:bodyPr/>
                    <a:lstStyle/>
                    <a:p>
                      <a:r>
                        <a:rPr lang="en-US" b="0" i="0" baseline="0" dirty="0">
                          <a:solidFill>
                            <a:schemeClr val="tx1"/>
                          </a:solidFill>
                        </a:rPr>
                        <a:t>Unordered list</a:t>
                      </a:r>
                    </a:p>
                  </a:txBody>
                  <a:tcPr>
                    <a:noFill/>
                  </a:tcPr>
                </a:tc>
                <a:extLst>
                  <a:ext uri="{0D108BD9-81ED-4DB2-BD59-A6C34878D82A}">
                    <a16:rowId xmlns:a16="http://schemas.microsoft.com/office/drawing/2014/main" val="3019044460"/>
                  </a:ext>
                </a:extLst>
              </a:tr>
              <a:tr h="370840">
                <a:tc>
                  <a:txBody>
                    <a:bodyPr/>
                    <a:lstStyle/>
                    <a:p>
                      <a:r>
                        <a:rPr lang="en-US" b="0" i="0" baseline="0" dirty="0">
                          <a:solidFill>
                            <a:schemeClr val="tx1"/>
                          </a:solidFill>
                        </a:rPr>
                        <a:t>&lt;body&gt;</a:t>
                      </a:r>
                    </a:p>
                  </a:txBody>
                  <a:tcPr>
                    <a:noFill/>
                  </a:tcPr>
                </a:tc>
                <a:tc>
                  <a:txBody>
                    <a:bodyPr/>
                    <a:lstStyle/>
                    <a:p>
                      <a:r>
                        <a:rPr lang="en-US" b="0" i="0" baseline="0" dirty="0">
                          <a:solidFill>
                            <a:schemeClr val="tx1"/>
                          </a:solidFill>
                        </a:rPr>
                        <a:t>Body content</a:t>
                      </a:r>
                    </a:p>
                  </a:txBody>
                  <a:tcPr>
                    <a:noFill/>
                  </a:tcPr>
                </a:tc>
                <a:tc>
                  <a:txBody>
                    <a:bodyPr/>
                    <a:lstStyle/>
                    <a:p>
                      <a:r>
                        <a:rPr lang="en-US" b="0" i="0" baseline="0" dirty="0">
                          <a:solidFill>
                            <a:schemeClr val="tx1"/>
                          </a:solidFill>
                        </a:rPr>
                        <a:t>&lt;li&gt;</a:t>
                      </a:r>
                    </a:p>
                  </a:txBody>
                  <a:tcPr>
                    <a:noFill/>
                  </a:tcPr>
                </a:tc>
                <a:tc>
                  <a:txBody>
                    <a:bodyPr/>
                    <a:lstStyle/>
                    <a:p>
                      <a:r>
                        <a:rPr lang="en-US" b="0" i="0" baseline="0" dirty="0">
                          <a:solidFill>
                            <a:schemeClr val="tx1"/>
                          </a:solidFill>
                        </a:rPr>
                        <a:t>List item</a:t>
                      </a:r>
                    </a:p>
                  </a:txBody>
                  <a:tcPr>
                    <a:noFill/>
                  </a:tcPr>
                </a:tc>
                <a:extLst>
                  <a:ext uri="{0D108BD9-81ED-4DB2-BD59-A6C34878D82A}">
                    <a16:rowId xmlns:a16="http://schemas.microsoft.com/office/drawing/2014/main" val="3473189413"/>
                  </a:ext>
                </a:extLst>
              </a:tr>
              <a:tr h="370840">
                <a:tc>
                  <a:txBody>
                    <a:bodyPr/>
                    <a:lstStyle/>
                    <a:p>
                      <a:r>
                        <a:rPr lang="en-US" b="0" i="0" baseline="0" dirty="0">
                          <a:solidFill>
                            <a:schemeClr val="tx1"/>
                          </a:solidFill>
                        </a:rPr>
                        <a:t>&lt;h1&gt;</a:t>
                      </a:r>
                    </a:p>
                  </a:txBody>
                  <a:tcPr>
                    <a:noFill/>
                  </a:tcPr>
                </a:tc>
                <a:tc>
                  <a:txBody>
                    <a:bodyPr/>
                    <a:lstStyle/>
                    <a:p>
                      <a:r>
                        <a:rPr lang="en-US" b="0" i="0" baseline="0" dirty="0">
                          <a:solidFill>
                            <a:schemeClr val="tx1"/>
                          </a:solidFill>
                        </a:rPr>
                        <a:t>Main header (&lt;h2&gt; to &lt;h6&gt;)</a:t>
                      </a:r>
                    </a:p>
                  </a:txBody>
                  <a:tcPr>
                    <a:noFill/>
                  </a:tcPr>
                </a:tc>
                <a:tc>
                  <a:txBody>
                    <a:bodyPr/>
                    <a:lstStyle/>
                    <a:p>
                      <a:r>
                        <a:rPr lang="en-US" b="0" i="0" baseline="0" dirty="0">
                          <a:solidFill>
                            <a:schemeClr val="tx1"/>
                          </a:solidFill>
                        </a:rPr>
                        <a:t>&lt;a&gt;</a:t>
                      </a:r>
                    </a:p>
                  </a:txBody>
                  <a:tcPr>
                    <a:noFill/>
                  </a:tcPr>
                </a:tc>
                <a:tc>
                  <a:txBody>
                    <a:bodyPr/>
                    <a:lstStyle/>
                    <a:p>
                      <a:r>
                        <a:rPr lang="en-US" b="0" i="0" baseline="0" dirty="0">
                          <a:solidFill>
                            <a:schemeClr val="tx1"/>
                          </a:solidFill>
                        </a:rPr>
                        <a:t>Anchor link</a:t>
                      </a:r>
                    </a:p>
                  </a:txBody>
                  <a:tcPr>
                    <a:noFill/>
                  </a:tcPr>
                </a:tc>
                <a:extLst>
                  <a:ext uri="{0D108BD9-81ED-4DB2-BD59-A6C34878D82A}">
                    <a16:rowId xmlns:a16="http://schemas.microsoft.com/office/drawing/2014/main" val="338210043"/>
                  </a:ext>
                </a:extLst>
              </a:tr>
              <a:tr h="370840">
                <a:tc>
                  <a:txBody>
                    <a:bodyPr/>
                    <a:lstStyle/>
                    <a:p>
                      <a:r>
                        <a:rPr lang="en-US" b="0" i="0" baseline="0" dirty="0">
                          <a:solidFill>
                            <a:schemeClr val="tx1"/>
                          </a:solidFill>
                        </a:rPr>
                        <a:t>&lt;nav&gt;</a:t>
                      </a:r>
                    </a:p>
                  </a:txBody>
                  <a:tcPr>
                    <a:noFill/>
                  </a:tcPr>
                </a:tc>
                <a:tc>
                  <a:txBody>
                    <a:bodyPr/>
                    <a:lstStyle/>
                    <a:p>
                      <a:r>
                        <a:rPr lang="en-US" b="0" i="0" baseline="0" dirty="0">
                          <a:solidFill>
                            <a:schemeClr val="tx1"/>
                          </a:solidFill>
                        </a:rPr>
                        <a:t>Navigation</a:t>
                      </a:r>
                    </a:p>
                  </a:txBody>
                  <a:tcPr>
                    <a:noFill/>
                  </a:tcPr>
                </a:tc>
                <a:tc>
                  <a:txBody>
                    <a:bodyPr/>
                    <a:lstStyle/>
                    <a:p>
                      <a:r>
                        <a:rPr lang="en-US" b="0" i="0" baseline="0" dirty="0">
                          <a:solidFill>
                            <a:schemeClr val="tx1"/>
                          </a:solidFill>
                        </a:rPr>
                        <a:t>&lt;</a:t>
                      </a:r>
                      <a:r>
                        <a:rPr lang="en-US" b="0" i="0" baseline="0" dirty="0" err="1">
                          <a:solidFill>
                            <a:schemeClr val="tx1"/>
                          </a:solidFill>
                        </a:rPr>
                        <a:t>img</a:t>
                      </a:r>
                      <a:r>
                        <a:rPr lang="en-US" b="0" i="0" baseline="0" dirty="0">
                          <a:solidFill>
                            <a:schemeClr val="tx1"/>
                          </a:solidFill>
                        </a:rPr>
                        <a:t>&gt;</a:t>
                      </a:r>
                    </a:p>
                  </a:txBody>
                  <a:tcPr>
                    <a:noFill/>
                  </a:tcPr>
                </a:tc>
                <a:tc>
                  <a:txBody>
                    <a:bodyPr/>
                    <a:lstStyle/>
                    <a:p>
                      <a:r>
                        <a:rPr lang="en-US" b="0" i="0" baseline="0" dirty="0">
                          <a:solidFill>
                            <a:schemeClr val="tx1"/>
                          </a:solidFill>
                        </a:rPr>
                        <a:t>Image</a:t>
                      </a:r>
                    </a:p>
                  </a:txBody>
                  <a:tcPr>
                    <a:noFill/>
                  </a:tcPr>
                </a:tc>
                <a:extLst>
                  <a:ext uri="{0D108BD9-81ED-4DB2-BD59-A6C34878D82A}">
                    <a16:rowId xmlns:a16="http://schemas.microsoft.com/office/drawing/2014/main" val="2563912660"/>
                  </a:ext>
                </a:extLst>
              </a:tr>
              <a:tr h="370840">
                <a:tc>
                  <a:txBody>
                    <a:bodyPr/>
                    <a:lstStyle/>
                    <a:p>
                      <a:endParaRPr lang="en-US" b="0" i="0" baseline="0" dirty="0">
                        <a:solidFill>
                          <a:schemeClr val="tx1"/>
                        </a:solidFill>
                      </a:endParaRPr>
                    </a:p>
                  </a:txBody>
                  <a:tcPr>
                    <a:noFill/>
                  </a:tcPr>
                </a:tc>
                <a:tc>
                  <a:txBody>
                    <a:bodyPr/>
                    <a:lstStyle/>
                    <a:p>
                      <a:endParaRPr lang="en-US" b="0" i="0" baseline="0" dirty="0">
                        <a:solidFill>
                          <a:schemeClr val="tx1"/>
                        </a:solidFill>
                      </a:endParaRPr>
                    </a:p>
                  </a:txBody>
                  <a:tcPr>
                    <a:noFill/>
                  </a:tcPr>
                </a:tc>
                <a:tc>
                  <a:txBody>
                    <a:bodyPr/>
                    <a:lstStyle/>
                    <a:p>
                      <a:r>
                        <a:rPr lang="en-US" b="0" i="0" baseline="0" dirty="0">
                          <a:solidFill>
                            <a:schemeClr val="tx1"/>
                          </a:solidFill>
                        </a:rPr>
                        <a:t>&lt;table&gt;</a:t>
                      </a:r>
                    </a:p>
                  </a:txBody>
                  <a:tcPr>
                    <a:noFill/>
                  </a:tcPr>
                </a:tc>
                <a:tc>
                  <a:txBody>
                    <a:bodyPr/>
                    <a:lstStyle/>
                    <a:p>
                      <a:r>
                        <a:rPr lang="en-US" b="0" i="0" baseline="0" dirty="0">
                          <a:solidFill>
                            <a:schemeClr val="tx1"/>
                          </a:solidFill>
                        </a:rPr>
                        <a:t>Tabular data (&lt;tr&gt;&lt;td&gt;)</a:t>
                      </a:r>
                    </a:p>
                  </a:txBody>
                  <a:tcPr>
                    <a:noFill/>
                  </a:tcPr>
                </a:tc>
                <a:extLst>
                  <a:ext uri="{0D108BD9-81ED-4DB2-BD59-A6C34878D82A}">
                    <a16:rowId xmlns:a16="http://schemas.microsoft.com/office/drawing/2014/main" val="592689994"/>
                  </a:ext>
                </a:extLst>
              </a:tr>
            </a:tbl>
          </a:graphicData>
        </a:graphic>
      </p:graphicFrame>
      <p:sp>
        <p:nvSpPr>
          <p:cNvPr id="9" name="TextBox 8">
            <a:extLst>
              <a:ext uri="{FF2B5EF4-FFF2-40B4-BE49-F238E27FC236}">
                <a16:creationId xmlns:a16="http://schemas.microsoft.com/office/drawing/2014/main" id="{5F23B139-71FC-B731-1AF9-AE92C6CDD3C9}"/>
              </a:ext>
            </a:extLst>
          </p:cNvPr>
          <p:cNvSpPr txBox="1"/>
          <p:nvPr/>
        </p:nvSpPr>
        <p:spPr>
          <a:xfrm>
            <a:off x="1621039" y="2197702"/>
            <a:ext cx="8760513" cy="400110"/>
          </a:xfrm>
          <a:prstGeom prst="rect">
            <a:avLst/>
          </a:prstGeom>
          <a:noFill/>
        </p:spPr>
        <p:txBody>
          <a:bodyPr wrap="square" rtlCol="0">
            <a:spAutoFit/>
          </a:bodyPr>
          <a:lstStyle/>
          <a:p>
            <a:pPr algn="ctr"/>
            <a:r>
              <a:rPr lang="en-CA" sz="2000" dirty="0">
                <a:latin typeface="Open Sans" panose="020B0606030504020204" pitchFamily="34" charset="0"/>
                <a:ea typeface="Open Sans" panose="020B0606030504020204" pitchFamily="34" charset="0"/>
                <a:cs typeface="Open Sans" panose="020B0606030504020204" pitchFamily="34" charset="0"/>
              </a:rPr>
              <a:t>Commonly used HTML tags:</a:t>
            </a:r>
          </a:p>
        </p:txBody>
      </p:sp>
      <p:sp>
        <p:nvSpPr>
          <p:cNvPr id="10" name="TextBox 9">
            <a:extLst>
              <a:ext uri="{FF2B5EF4-FFF2-40B4-BE49-F238E27FC236}">
                <a16:creationId xmlns:a16="http://schemas.microsoft.com/office/drawing/2014/main" id="{B0FE8FA7-3236-12B2-4625-DAB076B86620}"/>
              </a:ext>
            </a:extLst>
          </p:cNvPr>
          <p:cNvSpPr txBox="1"/>
          <p:nvPr/>
        </p:nvSpPr>
        <p:spPr>
          <a:xfrm>
            <a:off x="1652671" y="5636472"/>
            <a:ext cx="8760513" cy="369332"/>
          </a:xfrm>
          <a:prstGeom prst="rect">
            <a:avLst/>
          </a:prstGeom>
          <a:noFill/>
        </p:spPr>
        <p:txBody>
          <a:bodyPr wrap="square" rtlCol="0">
            <a:spAutoFit/>
          </a:bodyPr>
          <a:lstStyle/>
          <a:p>
            <a:pPr algn="ctr"/>
            <a:r>
              <a:rPr lang="en-CA" dirty="0">
                <a:latin typeface="Open Sans" panose="020B0606030504020204" pitchFamily="34" charset="0"/>
                <a:ea typeface="Open Sans" panose="020B0606030504020204" pitchFamily="34" charset="0"/>
                <a:cs typeface="Open Sans" panose="020B0606030504020204" pitchFamily="34" charset="0"/>
              </a:rPr>
              <a:t>Search google for </a:t>
            </a:r>
            <a:r>
              <a:rPr lang="en-CA">
                <a:latin typeface="Open Sans" panose="020B0606030504020204" pitchFamily="34" charset="0"/>
                <a:ea typeface="Open Sans" panose="020B0606030504020204" pitchFamily="34" charset="0"/>
                <a:cs typeface="Open Sans" panose="020B0606030504020204" pitchFamily="34" charset="0"/>
              </a:rPr>
              <a:t>full HTML </a:t>
            </a:r>
            <a:r>
              <a:rPr lang="en-CA" dirty="0">
                <a:latin typeface="Open Sans" panose="020B0606030504020204" pitchFamily="34" charset="0"/>
                <a:ea typeface="Open Sans" panose="020B0606030504020204" pitchFamily="34" charset="0"/>
                <a:cs typeface="Open Sans" panose="020B0606030504020204" pitchFamily="34" charset="0"/>
              </a:rPr>
              <a:t>reference</a:t>
            </a:r>
          </a:p>
        </p:txBody>
      </p:sp>
    </p:spTree>
    <p:extLst>
      <p:ext uri="{BB962C8B-B14F-4D97-AF65-F5344CB8AC3E}">
        <p14:creationId xmlns:p14="http://schemas.microsoft.com/office/powerpoint/2010/main" val="237972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WEB SEMANTIC</a:t>
            </a:r>
          </a:p>
        </p:txBody>
      </p:sp>
      <p:sp>
        <p:nvSpPr>
          <p:cNvPr id="4" name="TextBox 3">
            <a:extLst>
              <a:ext uri="{FF2B5EF4-FFF2-40B4-BE49-F238E27FC236}">
                <a16:creationId xmlns:a16="http://schemas.microsoft.com/office/drawing/2014/main" id="{ECFA45BD-A506-3451-AACA-00CE57E5E29D}"/>
              </a:ext>
            </a:extLst>
          </p:cNvPr>
          <p:cNvSpPr txBox="1"/>
          <p:nvPr/>
        </p:nvSpPr>
        <p:spPr>
          <a:xfrm>
            <a:off x="1284176" y="2721486"/>
            <a:ext cx="9354516" cy="2123658"/>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Search Engine Optimization </a:t>
            </a:r>
            <a:r>
              <a:rPr lang="en-CA" sz="2200" dirty="0">
                <a:latin typeface="Open Sans" panose="020B0606030504020204" pitchFamily="34" charset="0"/>
                <a:ea typeface="Open Sans" panose="020B0606030504020204" pitchFamily="34" charset="0"/>
                <a:cs typeface="Open Sans" panose="020B0606030504020204" pitchFamily="34" charset="0"/>
              </a:rPr>
              <a:t>– Search engines better understand your content.</a:t>
            </a:r>
            <a:endParaRPr lang="en-CA" sz="22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Accessibility</a:t>
            </a:r>
            <a:r>
              <a:rPr lang="en-CA" sz="2200" dirty="0">
                <a:latin typeface="Open Sans" panose="020B0606030504020204" pitchFamily="34" charset="0"/>
                <a:ea typeface="Open Sans" panose="020B0606030504020204" pitchFamily="34" charset="0"/>
                <a:cs typeface="Open Sans" panose="020B0606030504020204" pitchFamily="34" charset="0"/>
              </a:rPr>
              <a:t> – Individuals using assistive devices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Standardization</a:t>
            </a:r>
            <a:r>
              <a:rPr lang="en-CA" sz="2200" dirty="0">
                <a:latin typeface="Open Sans" panose="020B0606030504020204" pitchFamily="34" charset="0"/>
                <a:ea typeface="Open Sans" panose="020B0606030504020204" pitchFamily="34" charset="0"/>
                <a:cs typeface="Open Sans" panose="020B0606030504020204" pitchFamily="34" charset="0"/>
              </a:rPr>
              <a:t> – For interoperability and system integration</a:t>
            </a:r>
            <a:endParaRPr lang="en-CA"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8842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51187-06DB-137C-4124-D4ACFA940714}"/>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8796374-6F31-603B-C8D3-8C7A71F397F2}"/>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WHAT IS CSS?</a:t>
            </a:r>
          </a:p>
        </p:txBody>
      </p:sp>
      <p:sp>
        <p:nvSpPr>
          <p:cNvPr id="4" name="TextBox 3">
            <a:extLst>
              <a:ext uri="{FF2B5EF4-FFF2-40B4-BE49-F238E27FC236}">
                <a16:creationId xmlns:a16="http://schemas.microsoft.com/office/drawing/2014/main" id="{4E93DF1A-E222-4711-B1CB-B810F86AA7C5}"/>
              </a:ext>
            </a:extLst>
          </p:cNvPr>
          <p:cNvSpPr txBox="1"/>
          <p:nvPr/>
        </p:nvSpPr>
        <p:spPr>
          <a:xfrm>
            <a:off x="822960" y="2002192"/>
            <a:ext cx="10831484"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Cascading Style Sheets (CSS)</a:t>
            </a:r>
            <a:r>
              <a:rPr lang="en-CA" sz="1600">
                <a:latin typeface="Open Sans" panose="020B0606030504020204" pitchFamily="34" charset="0"/>
                <a:ea typeface="Open Sans" panose="020B0606030504020204" pitchFamily="34" charset="0"/>
                <a:cs typeface="Open Sans" panose="020B0606030504020204" pitchFamily="34" charset="0"/>
              </a:rPr>
              <a:t> is a language that consist of declarations / rules that describe the visual representation of HTML documents in a web browser.  Here are 3 different ways to incorporate CSS into HTML:</a:t>
            </a:r>
          </a:p>
        </p:txBody>
      </p:sp>
      <p:sp>
        <p:nvSpPr>
          <p:cNvPr id="5" name="TextBox 4">
            <a:extLst>
              <a:ext uri="{FF2B5EF4-FFF2-40B4-BE49-F238E27FC236}">
                <a16:creationId xmlns:a16="http://schemas.microsoft.com/office/drawing/2014/main" id="{3D467661-2F53-E011-2C76-D35FACACEE16}"/>
              </a:ext>
            </a:extLst>
          </p:cNvPr>
          <p:cNvSpPr txBox="1"/>
          <p:nvPr/>
        </p:nvSpPr>
        <p:spPr>
          <a:xfrm>
            <a:off x="8013470" y="3645127"/>
            <a:ext cx="3092334" cy="1754326"/>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solidFill>
                  <a:srgbClr val="00B0F0"/>
                </a:solidFill>
              </a:rPr>
              <a:t>    &lt;link href="my-style.css" rel="stylesheet" /&gt;</a:t>
            </a:r>
          </a:p>
          <a:p>
            <a:r>
              <a:rPr lang="en-US" sz="1200"/>
              <a:t>  &lt;/head&gt;</a:t>
            </a:r>
          </a:p>
          <a:p>
            <a:r>
              <a:rPr lang="en-US" sz="1200"/>
              <a:t>  &lt;body&gt;</a:t>
            </a:r>
          </a:p>
          <a:p>
            <a:r>
              <a:rPr lang="en-US" sz="1200"/>
              <a:t>    &lt;p&gt;hello world&lt;/p&gt;</a:t>
            </a:r>
          </a:p>
          <a:p>
            <a:r>
              <a:rPr lang="en-US" sz="1200"/>
              <a:t>  &lt;/body&gt;</a:t>
            </a:r>
          </a:p>
          <a:p>
            <a:r>
              <a:rPr lang="en-US" sz="1200"/>
              <a:t>&lt;/html&gt;</a:t>
            </a:r>
            <a:endParaRPr lang="en-CA" sz="1200"/>
          </a:p>
        </p:txBody>
      </p:sp>
      <p:sp>
        <p:nvSpPr>
          <p:cNvPr id="6" name="TextBox 5">
            <a:extLst>
              <a:ext uri="{FF2B5EF4-FFF2-40B4-BE49-F238E27FC236}">
                <a16:creationId xmlns:a16="http://schemas.microsoft.com/office/drawing/2014/main" id="{F814A838-E8A0-5D54-E5C4-6ED255BC31A4}"/>
              </a:ext>
            </a:extLst>
          </p:cNvPr>
          <p:cNvSpPr txBox="1"/>
          <p:nvPr/>
        </p:nvSpPr>
        <p:spPr>
          <a:xfrm>
            <a:off x="822960" y="3149763"/>
            <a:ext cx="2948246" cy="1569660"/>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t>  &lt;/head&gt;</a:t>
            </a:r>
          </a:p>
          <a:p>
            <a:r>
              <a:rPr lang="en-US" sz="1200"/>
              <a:t>  &lt;body&gt;</a:t>
            </a:r>
          </a:p>
          <a:p>
            <a:r>
              <a:rPr lang="en-US" sz="1200"/>
              <a:t>    &lt;p</a:t>
            </a:r>
            <a:r>
              <a:rPr lang="en-US" sz="1200">
                <a:solidFill>
                  <a:srgbClr val="00B0F0"/>
                </a:solidFill>
              </a:rPr>
              <a:t> style="color:red;"</a:t>
            </a:r>
            <a:r>
              <a:rPr lang="en-US" sz="1200"/>
              <a:t>&gt;hello world&lt;/p&gt;</a:t>
            </a:r>
          </a:p>
          <a:p>
            <a:r>
              <a:rPr lang="en-US" sz="1200"/>
              <a:t>  &lt;/body&gt;</a:t>
            </a:r>
          </a:p>
          <a:p>
            <a:r>
              <a:rPr lang="en-US" sz="1200"/>
              <a:t>&lt;/html&gt;</a:t>
            </a:r>
            <a:endParaRPr lang="en-CA" sz="1200"/>
          </a:p>
        </p:txBody>
      </p:sp>
      <p:sp>
        <p:nvSpPr>
          <p:cNvPr id="7" name="TextBox 6">
            <a:extLst>
              <a:ext uri="{FF2B5EF4-FFF2-40B4-BE49-F238E27FC236}">
                <a16:creationId xmlns:a16="http://schemas.microsoft.com/office/drawing/2014/main" id="{448BA9E6-08D8-AE69-340F-EF5D3F0723BD}"/>
              </a:ext>
            </a:extLst>
          </p:cNvPr>
          <p:cNvSpPr txBox="1"/>
          <p:nvPr/>
        </p:nvSpPr>
        <p:spPr>
          <a:xfrm>
            <a:off x="4418215" y="3153159"/>
            <a:ext cx="2948246" cy="2123658"/>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solidFill>
                  <a:srgbClr val="00B0F0"/>
                </a:solidFill>
              </a:rPr>
              <a:t>    &lt;style&gt;</a:t>
            </a:r>
          </a:p>
          <a:p>
            <a:r>
              <a:rPr lang="en-US" sz="1200">
                <a:solidFill>
                  <a:srgbClr val="00B0F0"/>
                </a:solidFill>
              </a:rPr>
              <a:t>       p {color:red;}</a:t>
            </a:r>
          </a:p>
          <a:p>
            <a:r>
              <a:rPr lang="en-US" sz="1200">
                <a:solidFill>
                  <a:srgbClr val="00B0F0"/>
                </a:solidFill>
              </a:rPr>
              <a:t>    &lt;/style&gt;</a:t>
            </a:r>
          </a:p>
          <a:p>
            <a:r>
              <a:rPr lang="en-US" sz="1200"/>
              <a:t>  &lt;/head&gt;</a:t>
            </a:r>
          </a:p>
          <a:p>
            <a:r>
              <a:rPr lang="en-US" sz="1200"/>
              <a:t>  &lt;body&gt;</a:t>
            </a:r>
          </a:p>
          <a:p>
            <a:r>
              <a:rPr lang="en-US" sz="1200"/>
              <a:t>    &lt;p&gt;hello world&lt;/p&gt;</a:t>
            </a:r>
          </a:p>
          <a:p>
            <a:r>
              <a:rPr lang="en-US" sz="1200"/>
              <a:t>  &lt;/body&gt;</a:t>
            </a:r>
          </a:p>
          <a:p>
            <a:r>
              <a:rPr lang="en-US" sz="1200"/>
              <a:t>&lt;/html&gt;</a:t>
            </a:r>
            <a:endParaRPr lang="en-CA" sz="1200"/>
          </a:p>
        </p:txBody>
      </p:sp>
      <p:sp>
        <p:nvSpPr>
          <p:cNvPr id="8" name="TextBox 7">
            <a:extLst>
              <a:ext uri="{FF2B5EF4-FFF2-40B4-BE49-F238E27FC236}">
                <a16:creationId xmlns:a16="http://schemas.microsoft.com/office/drawing/2014/main" id="{0D149337-374F-703C-E79D-C4B67C85283A}"/>
              </a:ext>
            </a:extLst>
          </p:cNvPr>
          <p:cNvSpPr txBox="1"/>
          <p:nvPr/>
        </p:nvSpPr>
        <p:spPr>
          <a:xfrm>
            <a:off x="8013470" y="3112356"/>
            <a:ext cx="3092334" cy="461665"/>
          </a:xfrm>
          <a:prstGeom prst="rect">
            <a:avLst/>
          </a:prstGeom>
          <a:solidFill>
            <a:schemeClr val="bg2"/>
          </a:solidFill>
        </p:spPr>
        <p:txBody>
          <a:bodyPr wrap="square" rtlCol="0">
            <a:spAutoFit/>
          </a:bodyPr>
          <a:lstStyle/>
          <a:p>
            <a:r>
              <a:rPr lang="en-US" sz="1200"/>
              <a:t>/* my-style.css */</a:t>
            </a:r>
          </a:p>
          <a:p>
            <a:r>
              <a:rPr lang="en-US" sz="1200">
                <a:solidFill>
                  <a:srgbClr val="00B0F0"/>
                </a:solidFill>
              </a:rPr>
              <a:t>p {color:red;}</a:t>
            </a:r>
            <a:endParaRPr lang="en-CA" sz="1200">
              <a:solidFill>
                <a:srgbClr val="00B0F0"/>
              </a:solidFill>
            </a:endParaRPr>
          </a:p>
        </p:txBody>
      </p:sp>
      <p:sp>
        <p:nvSpPr>
          <p:cNvPr id="9" name="TextBox 8">
            <a:extLst>
              <a:ext uri="{FF2B5EF4-FFF2-40B4-BE49-F238E27FC236}">
                <a16:creationId xmlns:a16="http://schemas.microsoft.com/office/drawing/2014/main" id="{D054AD64-55B8-1ECF-F399-124FBFD6B367}"/>
              </a:ext>
            </a:extLst>
          </p:cNvPr>
          <p:cNvSpPr txBox="1"/>
          <p:nvPr/>
        </p:nvSpPr>
        <p:spPr>
          <a:xfrm>
            <a:off x="822960"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Inline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1C4B90BA-BF62-69DE-ED6F-53CBCEE9ACAF}"/>
              </a:ext>
            </a:extLst>
          </p:cNvPr>
          <p:cNvSpPr txBox="1"/>
          <p:nvPr/>
        </p:nvSpPr>
        <p:spPr>
          <a:xfrm>
            <a:off x="4418215"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Style Block</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7BA5D743-03EE-3172-396B-AE18F4878627}"/>
              </a:ext>
            </a:extLst>
          </p:cNvPr>
          <p:cNvSpPr txBox="1"/>
          <p:nvPr/>
        </p:nvSpPr>
        <p:spPr>
          <a:xfrm>
            <a:off x="8013470" y="2702696"/>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Separate File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4C057951-9EE7-B403-D050-766ED5D116D0}"/>
              </a:ext>
            </a:extLst>
          </p:cNvPr>
          <p:cNvSpPr txBox="1"/>
          <p:nvPr/>
        </p:nvSpPr>
        <p:spPr>
          <a:xfrm>
            <a:off x="821574" y="5459182"/>
            <a:ext cx="10548851"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In all 3 examples above, the page will show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hello world</a:t>
            </a:r>
            <a:r>
              <a:rPr lang="en-CA" sz="1600">
                <a:latin typeface="Open Sans" panose="020B0606030504020204" pitchFamily="34" charset="0"/>
                <a:ea typeface="Open Sans" panose="020B0606030504020204" pitchFamily="34" charset="0"/>
                <a:cs typeface="Open Sans" panose="020B0606030504020204" pitchFamily="34" charset="0"/>
              </a:rPr>
              <a:t> in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red</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5798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AGENDA</a:t>
            </a:r>
          </a:p>
        </p:txBody>
      </p:sp>
      <p:sp>
        <p:nvSpPr>
          <p:cNvPr id="4" name="TextBox 3">
            <a:extLst>
              <a:ext uri="{FF2B5EF4-FFF2-40B4-BE49-F238E27FC236}">
                <a16:creationId xmlns:a16="http://schemas.microsoft.com/office/drawing/2014/main" id="{C18D340E-FFD3-41FF-90B6-A2C3B08DF173}"/>
              </a:ext>
            </a:extLst>
          </p:cNvPr>
          <p:cNvSpPr txBox="1"/>
          <p:nvPr/>
        </p:nvSpPr>
        <p:spPr>
          <a:xfrm>
            <a:off x="3411915" y="2361002"/>
            <a:ext cx="5723293" cy="3477875"/>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the </a:t>
            </a:r>
            <a:r>
              <a:rPr lang="en-CA" sz="2200" b="1" dirty="0">
                <a:latin typeface="Open Sans" panose="020B0606030504020204" pitchFamily="34" charset="0"/>
                <a:ea typeface="Open Sans" panose="020B0606030504020204" pitchFamily="34" charset="0"/>
                <a:cs typeface="Open Sans" panose="020B0606030504020204" pitchFamily="34" charset="0"/>
              </a:rPr>
              <a:t>Internet</a:t>
            </a:r>
            <a:r>
              <a:rPr lang="en-CA" sz="2200" dirty="0">
                <a:latin typeface="Open Sans" panose="020B0606030504020204" pitchFamily="34" charset="0"/>
                <a:ea typeface="Open Sans" panose="020B0606030504020204" pitchFamily="34" charset="0"/>
                <a:cs typeface="Open Sans" panose="020B0606030504020204" pitchFamily="34" charset="0"/>
              </a:rPr>
              <a:t>?</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 </a:t>
            </a:r>
            <a:r>
              <a:rPr lang="en-CA" sz="2200" b="1" dirty="0">
                <a:latin typeface="Open Sans" panose="020B0606030504020204" pitchFamily="34" charset="0"/>
                <a:ea typeface="Open Sans" panose="020B0606030504020204" pitchFamily="34" charset="0"/>
                <a:cs typeface="Open Sans" panose="020B0606030504020204" pitchFamily="34" charset="0"/>
              </a:rPr>
              <a:t>Web Server</a:t>
            </a:r>
            <a:r>
              <a:rPr lang="en-CA" sz="2200" dirty="0">
                <a:latin typeface="Open Sans" panose="020B0606030504020204" pitchFamily="34" charset="0"/>
                <a:ea typeface="Open Sans" panose="020B0606030504020204" pitchFamily="34" charset="0"/>
                <a:cs typeface="Open Sans" panose="020B0606030504020204" pitchFamily="34" charset="0"/>
              </a:rPr>
              <a:t>?</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 </a:t>
            </a:r>
            <a:r>
              <a:rPr lang="en-CA" sz="2200" b="1" dirty="0">
                <a:latin typeface="Open Sans" panose="020B0606030504020204" pitchFamily="34" charset="0"/>
                <a:ea typeface="Open Sans" panose="020B0606030504020204" pitchFamily="34" charset="0"/>
                <a:cs typeface="Open Sans" panose="020B0606030504020204" pitchFamily="34" charset="0"/>
              </a:rPr>
              <a:t>Web Page</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t>
            </a:r>
            <a:r>
              <a:rPr lang="en-CA" sz="2200" b="1" dirty="0">
                <a:latin typeface="Open Sans" panose="020B0606030504020204" pitchFamily="34" charset="0"/>
                <a:ea typeface="Open Sans" panose="020B0606030504020204" pitchFamily="34" charset="0"/>
                <a:cs typeface="Open Sans" panose="020B0606030504020204" pitchFamily="34" charset="0"/>
              </a:rPr>
              <a:t>HTML CSS Coding</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t>
            </a:r>
            <a:r>
              <a:rPr lang="en-CA" sz="2200" b="1" dirty="0">
                <a:latin typeface="Open Sans" panose="020B0606030504020204" pitchFamily="34" charset="0"/>
                <a:ea typeface="Open Sans" panose="020B0606030504020204" pitchFamily="34" charset="0"/>
                <a:cs typeface="Open Sans" panose="020B0606030504020204" pitchFamily="34" charset="0"/>
              </a:rPr>
              <a:t>Full Stack Development</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506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CSS – SEPARATE CONCERNS</a:t>
            </a:r>
          </a:p>
        </p:txBody>
      </p:sp>
      <p:sp>
        <p:nvSpPr>
          <p:cNvPr id="4" name="TextBox 3">
            <a:extLst>
              <a:ext uri="{FF2B5EF4-FFF2-40B4-BE49-F238E27FC236}">
                <a16:creationId xmlns:a16="http://schemas.microsoft.com/office/drawing/2014/main" id="{ECFA45BD-A506-3451-AACA-00CE57E5E29D}"/>
              </a:ext>
            </a:extLst>
          </p:cNvPr>
          <p:cNvSpPr txBox="1"/>
          <p:nvPr/>
        </p:nvSpPr>
        <p:spPr>
          <a:xfrm>
            <a:off x="1284176" y="2721486"/>
            <a:ext cx="9354516" cy="1785104"/>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Maintainability</a:t>
            </a:r>
            <a:r>
              <a:rPr lang="en-CA" sz="2200" dirty="0">
                <a:latin typeface="Open Sans" panose="020B0606030504020204" pitchFamily="34" charset="0"/>
                <a:ea typeface="Open Sans" panose="020B0606030504020204" pitchFamily="34" charset="0"/>
                <a:cs typeface="Open Sans" panose="020B0606030504020204" pitchFamily="34" charset="0"/>
              </a:rPr>
              <a:t> – Easier to update themes separate from HTML</a:t>
            </a:r>
          </a:p>
          <a:p>
            <a:pPr marL="457200" indent="-457200">
              <a:buFont typeface="Arial" panose="020B0604020202020204" pitchFamily="34" charset="0"/>
              <a:buChar char="•"/>
            </a:pPr>
            <a:endParaRPr lang="en-CA" sz="22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Accessibility</a:t>
            </a:r>
            <a:r>
              <a:rPr lang="en-CA" sz="2200" dirty="0">
                <a:latin typeface="Open Sans" panose="020B0606030504020204" pitchFamily="34" charset="0"/>
                <a:ea typeface="Open Sans" panose="020B0606030504020204" pitchFamily="34" charset="0"/>
                <a:cs typeface="Open Sans" panose="020B0606030504020204" pitchFamily="34" charset="0"/>
              </a:rPr>
              <a:t> – Individuals using assistive devices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Performance/Speed</a:t>
            </a:r>
            <a:r>
              <a:rPr lang="en-CA" sz="2200" dirty="0">
                <a:latin typeface="Open Sans" panose="020B0606030504020204" pitchFamily="34" charset="0"/>
                <a:ea typeface="Open Sans" panose="020B0606030504020204" pitchFamily="34" charset="0"/>
                <a:cs typeface="Open Sans" panose="020B0606030504020204" pitchFamily="34" charset="0"/>
              </a:rPr>
              <a:t> – Decrease page load time</a:t>
            </a:r>
            <a:endParaRPr lang="en-CA"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05481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4DF0B-2D77-00B0-F9B6-FF55ED79EB0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E2D54BC7-5011-A015-F342-E701C2F25922}"/>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ANATOMY OF CSS DECLARATION</a:t>
            </a:r>
          </a:p>
        </p:txBody>
      </p:sp>
      <p:pic>
        <p:nvPicPr>
          <p:cNvPr id="4" name="Picture 3" descr="A screenshot of a cell phone&#10;&#10;Description automatically generated">
            <a:extLst>
              <a:ext uri="{FF2B5EF4-FFF2-40B4-BE49-F238E27FC236}">
                <a16:creationId xmlns:a16="http://schemas.microsoft.com/office/drawing/2014/main" id="{5E171CFF-04E5-7A5B-70BB-5DF357332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77" y="2255680"/>
            <a:ext cx="3711724" cy="2096032"/>
          </a:xfrm>
          <a:prstGeom prst="rect">
            <a:avLst/>
          </a:prstGeom>
        </p:spPr>
      </p:pic>
      <p:sp>
        <p:nvSpPr>
          <p:cNvPr id="5" name="TextBox 4">
            <a:extLst>
              <a:ext uri="{FF2B5EF4-FFF2-40B4-BE49-F238E27FC236}">
                <a16:creationId xmlns:a16="http://schemas.microsoft.com/office/drawing/2014/main" id="{5F62DEB4-15EE-0D18-BCE3-60FB1A05AA59}"/>
              </a:ext>
            </a:extLst>
          </p:cNvPr>
          <p:cNvSpPr txBox="1"/>
          <p:nvPr/>
        </p:nvSpPr>
        <p:spPr>
          <a:xfrm>
            <a:off x="4480562" y="2255680"/>
            <a:ext cx="7124007" cy="830997"/>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Selector</a:t>
            </a:r>
            <a:r>
              <a:rPr lang="en-CA" sz="1600">
                <a:latin typeface="Open Sans" panose="020B0606030504020204" pitchFamily="34" charset="0"/>
                <a:ea typeface="Open Sans" panose="020B0606030504020204" pitchFamily="34" charset="0"/>
                <a:cs typeface="Open Sans" panose="020B0606030504020204" pitchFamily="34" charset="0"/>
              </a:rPr>
              <a:t> – The HTML tags to style.  We will learn shortly that there are many ways to express the specific HTML tag you wish to style.  In this example, we are selecting ALL &lt;p&gt; tags.</a:t>
            </a:r>
          </a:p>
        </p:txBody>
      </p:sp>
      <p:sp>
        <p:nvSpPr>
          <p:cNvPr id="6" name="TextBox 5">
            <a:extLst>
              <a:ext uri="{FF2B5EF4-FFF2-40B4-BE49-F238E27FC236}">
                <a16:creationId xmlns:a16="http://schemas.microsoft.com/office/drawing/2014/main" id="{A0F0066B-D59A-4D1D-1077-7C3CB2B4CE8A}"/>
              </a:ext>
            </a:extLst>
          </p:cNvPr>
          <p:cNvSpPr txBox="1"/>
          <p:nvPr/>
        </p:nvSpPr>
        <p:spPr>
          <a:xfrm>
            <a:off x="4454414" y="3322573"/>
            <a:ext cx="7124007" cy="1077218"/>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Declaration</a:t>
            </a:r>
            <a:r>
              <a:rPr lang="en-CA" sz="1600">
                <a:latin typeface="Open Sans" panose="020B0606030504020204" pitchFamily="34" charset="0"/>
                <a:ea typeface="Open Sans" panose="020B0606030504020204" pitchFamily="34" charset="0"/>
                <a:cs typeface="Open Sans" panose="020B0606030504020204" pitchFamily="34" charset="0"/>
              </a:rPr>
              <a:t> – The style rule to apply.  In this example, we have only one declaration.  However, we can have multiple style declarations separated by the semi-colon.  Each declaration is made up of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and and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a:extLst>
              <a:ext uri="{FF2B5EF4-FFF2-40B4-BE49-F238E27FC236}">
                <a16:creationId xmlns:a16="http://schemas.microsoft.com/office/drawing/2014/main" id="{CA3069F0-40BC-8E71-AB6E-9E782144B876}"/>
              </a:ext>
            </a:extLst>
          </p:cNvPr>
          <p:cNvSpPr txBox="1"/>
          <p:nvPr/>
        </p:nvSpPr>
        <p:spPr>
          <a:xfrm>
            <a:off x="505425" y="4658616"/>
            <a:ext cx="11056370"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 The style property to change.  There are many types of properties to choose from, most of which are obvious like font, background, padding, margin, etc…</a:t>
            </a:r>
          </a:p>
        </p:txBody>
      </p:sp>
      <p:sp>
        <p:nvSpPr>
          <p:cNvPr id="8" name="TextBox 7">
            <a:extLst>
              <a:ext uri="{FF2B5EF4-FFF2-40B4-BE49-F238E27FC236}">
                <a16:creationId xmlns:a16="http://schemas.microsoft.com/office/drawing/2014/main" id="{18C7CC37-20AC-4B50-A7B4-737FCC5E49AB}"/>
              </a:ext>
            </a:extLst>
          </p:cNvPr>
          <p:cNvSpPr txBox="1"/>
          <p:nvPr/>
        </p:nvSpPr>
        <p:spPr>
          <a:xfrm>
            <a:off x="505425" y="5424592"/>
            <a:ext cx="10675193"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 – The specific style you wish to apply to a property.  The acceptable properties will depend on the property you are trying to change.</a:t>
            </a:r>
          </a:p>
        </p:txBody>
      </p:sp>
    </p:spTree>
    <p:extLst>
      <p:ext uri="{BB962C8B-B14F-4D97-AF65-F5344CB8AC3E}">
        <p14:creationId xmlns:p14="http://schemas.microsoft.com/office/powerpoint/2010/main" val="2847289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Developers do their best to insulate one layer from the other.  Generally,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EFCD4-D13D-44B8-A192-264E803B286D}"/>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99A3F3-57F9-4229-BC23-308EC9A1FEB6}"/>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CONTENT MANAGEMENT SYSTEM</a:t>
            </a:r>
          </a:p>
        </p:txBody>
      </p:sp>
      <p:sp>
        <p:nvSpPr>
          <p:cNvPr id="4" name="TextBox 3">
            <a:extLst>
              <a:ext uri="{FF2B5EF4-FFF2-40B4-BE49-F238E27FC236}">
                <a16:creationId xmlns:a16="http://schemas.microsoft.com/office/drawing/2014/main" id="{F8267F4E-7F5E-46BE-94A7-0250E4193424}"/>
              </a:ext>
            </a:extLst>
          </p:cNvPr>
          <p:cNvSpPr txBox="1"/>
          <p:nvPr/>
        </p:nvSpPr>
        <p:spPr>
          <a:xfrm>
            <a:off x="1222876" y="2526912"/>
            <a:ext cx="9746248" cy="2554545"/>
          </a:xfrm>
          <a:prstGeom prst="rect">
            <a:avLst/>
          </a:prstGeom>
          <a:noFill/>
        </p:spPr>
        <p:txBody>
          <a:bodyPr wrap="square" rtlCol="0">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Let’s you manage website content and style WITHOUT doing HTML CSS coding.</a:t>
            </a:r>
          </a:p>
          <a:p>
            <a:endParaRPr lang="en-CA" sz="2000" dirty="0">
              <a:latin typeface="Open Sans" panose="020B0606030504020204" pitchFamily="34" charset="0"/>
              <a:ea typeface="Open Sans" panose="020B0606030504020204" pitchFamily="34" charset="0"/>
              <a:cs typeface="Open Sans" panose="020B0606030504020204" pitchFamily="34" charset="0"/>
            </a:endParaRPr>
          </a:p>
          <a:p>
            <a:r>
              <a:rPr lang="en-CA" sz="2000" dirty="0">
                <a:latin typeface="Open Sans" panose="020B0606030504020204" pitchFamily="34" charset="0"/>
                <a:ea typeface="Open Sans" panose="020B0606030504020204" pitchFamily="34" charset="0"/>
                <a:cs typeface="Open Sans" panose="020B0606030504020204" pitchFamily="34" charset="0"/>
              </a:rPr>
              <a:t>WordPress, Drupal, </a:t>
            </a:r>
            <a:r>
              <a:rPr lang="en-CA" sz="2000" dirty="0" err="1">
                <a:latin typeface="Open Sans" panose="020B0606030504020204" pitchFamily="34" charset="0"/>
                <a:ea typeface="Open Sans" panose="020B0606030504020204" pitchFamily="34" charset="0"/>
                <a:cs typeface="Open Sans" panose="020B0606030504020204" pitchFamily="34" charset="0"/>
              </a:rPr>
              <a:t>Wix</a:t>
            </a:r>
            <a:r>
              <a:rPr lang="en-CA" sz="2000" dirty="0">
                <a:latin typeface="Open Sans" panose="020B0606030504020204" pitchFamily="34" charset="0"/>
                <a:ea typeface="Open Sans" panose="020B0606030504020204" pitchFamily="34" charset="0"/>
                <a:cs typeface="Open Sans" panose="020B0606030504020204" pitchFamily="34" charset="0"/>
              </a:rPr>
              <a:t>, </a:t>
            </a:r>
            <a:r>
              <a:rPr lang="en-CA" sz="2000" dirty="0" err="1">
                <a:latin typeface="Open Sans" panose="020B0606030504020204" pitchFamily="34" charset="0"/>
                <a:ea typeface="Open Sans" panose="020B0606030504020204" pitchFamily="34" charset="0"/>
                <a:cs typeface="Open Sans" panose="020B0606030504020204" pitchFamily="34" charset="0"/>
              </a:rPr>
              <a:t>SquareSpace</a:t>
            </a:r>
            <a:r>
              <a:rPr lang="en-CA" sz="2000" dirty="0">
                <a:latin typeface="Open Sans" panose="020B0606030504020204" pitchFamily="34" charset="0"/>
                <a:ea typeface="Open Sans" panose="020B0606030504020204" pitchFamily="34" charset="0"/>
                <a:cs typeface="Open Sans" panose="020B0606030504020204" pitchFamily="34" charset="0"/>
              </a:rPr>
              <a:t> </a:t>
            </a:r>
            <a:r>
              <a:rPr lang="en-CA" sz="2000" dirty="0" err="1">
                <a:latin typeface="Open Sans" panose="020B0606030504020204" pitchFamily="34" charset="0"/>
                <a:ea typeface="Open Sans" panose="020B0606030504020204" pitchFamily="34" charset="0"/>
                <a:cs typeface="Open Sans" panose="020B0606030504020204" pitchFamily="34" charset="0"/>
              </a:rPr>
              <a:t>etc</a:t>
            </a:r>
            <a:r>
              <a:rPr lang="en-CA" sz="2000" dirty="0">
                <a:latin typeface="Open Sans" panose="020B0606030504020204" pitchFamily="34" charset="0"/>
                <a:ea typeface="Open Sans" panose="020B0606030504020204" pitchFamily="34" charset="0"/>
                <a:cs typeface="Open Sans" panose="020B0606030504020204" pitchFamily="34" charset="0"/>
              </a:rPr>
              <a:t>… These are CMS platforms that essentially makes HTML, CSS and JavaScript code.   Each software gives various levels of freedom, so you need to evaluate a few.</a:t>
            </a:r>
          </a:p>
          <a:p>
            <a:endParaRPr lang="en-CA" sz="2000" dirty="0">
              <a:latin typeface="Open Sans" panose="020B0606030504020204" pitchFamily="34" charset="0"/>
              <a:ea typeface="Open Sans" panose="020B0606030504020204" pitchFamily="34" charset="0"/>
              <a:cs typeface="Open Sans" panose="020B0606030504020204" pitchFamily="34" charset="0"/>
            </a:endParaRPr>
          </a:p>
          <a:p>
            <a:r>
              <a:rPr lang="en-CA" sz="2000" dirty="0">
                <a:latin typeface="Open Sans" panose="020B0606030504020204" pitchFamily="34" charset="0"/>
                <a:ea typeface="Open Sans" panose="020B0606030504020204" pitchFamily="34" charset="0"/>
                <a:cs typeface="Open Sans" panose="020B0606030504020204" pitchFamily="34" charset="0"/>
              </a:rPr>
              <a:t>CMS like WordPress and Drupal are open source, and let you get under the hood.</a:t>
            </a:r>
          </a:p>
        </p:txBody>
      </p:sp>
    </p:spTree>
    <p:extLst>
      <p:ext uri="{BB962C8B-B14F-4D97-AF65-F5344CB8AC3E}">
        <p14:creationId xmlns:p14="http://schemas.microsoft.com/office/powerpoint/2010/main" val="170177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8FC1E-1CC2-4F01-AA66-E1157242C333}"/>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3E1D4FC-72AC-4288-A1F9-5AFBCCADBA59}"/>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WHAT IS THE INTERNET?</a:t>
            </a:r>
          </a:p>
        </p:txBody>
      </p:sp>
      <p:pic>
        <p:nvPicPr>
          <p:cNvPr id="4" name="Graphic 3">
            <a:extLst>
              <a:ext uri="{FF2B5EF4-FFF2-40B4-BE49-F238E27FC236}">
                <a16:creationId xmlns:a16="http://schemas.microsoft.com/office/drawing/2014/main" id="{2E409D26-4307-4D69-84E8-B1CC3D782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5" name="TextBox 4">
            <a:extLst>
              <a:ext uri="{FF2B5EF4-FFF2-40B4-BE49-F238E27FC236}">
                <a16:creationId xmlns:a16="http://schemas.microsoft.com/office/drawing/2014/main" id="{DD5098F5-C11E-410A-B313-F09C7EE45D4C}"/>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6" name="Graphic 5">
            <a:extLst>
              <a:ext uri="{FF2B5EF4-FFF2-40B4-BE49-F238E27FC236}">
                <a16:creationId xmlns:a16="http://schemas.microsoft.com/office/drawing/2014/main" id="{764C170C-DCAE-4B3F-923A-AA4DA5000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7" name="TextBox 6">
            <a:extLst>
              <a:ext uri="{FF2B5EF4-FFF2-40B4-BE49-F238E27FC236}">
                <a16:creationId xmlns:a16="http://schemas.microsoft.com/office/drawing/2014/main" id="{E94E904B-FAB7-429B-8BF0-72B4F790B1FE}"/>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8" name="Graphic 7">
            <a:extLst>
              <a:ext uri="{FF2B5EF4-FFF2-40B4-BE49-F238E27FC236}">
                <a16:creationId xmlns:a16="http://schemas.microsoft.com/office/drawing/2014/main" id="{4FF46E32-0AD4-4759-8B14-F87B311537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9" name="Graphic 8">
            <a:extLst>
              <a:ext uri="{FF2B5EF4-FFF2-40B4-BE49-F238E27FC236}">
                <a16:creationId xmlns:a16="http://schemas.microsoft.com/office/drawing/2014/main" id="{66D04490-7C8D-4791-8ABF-12A0F28E4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0" name="TextBox 9">
            <a:extLst>
              <a:ext uri="{FF2B5EF4-FFF2-40B4-BE49-F238E27FC236}">
                <a16:creationId xmlns:a16="http://schemas.microsoft.com/office/drawing/2014/main" id="{DEAA6CD6-E865-4CA1-BADC-A894D87802D3}"/>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11" name="TextBox 10">
            <a:extLst>
              <a:ext uri="{FF2B5EF4-FFF2-40B4-BE49-F238E27FC236}">
                <a16:creationId xmlns:a16="http://schemas.microsoft.com/office/drawing/2014/main" id="{D0B7E4BC-C1AD-4480-8920-45EC7A32D8A8}"/>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12" name="Graphic 11">
            <a:extLst>
              <a:ext uri="{FF2B5EF4-FFF2-40B4-BE49-F238E27FC236}">
                <a16:creationId xmlns:a16="http://schemas.microsoft.com/office/drawing/2014/main" id="{B5482F09-CE50-44EB-BE2C-AF898F4A0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13" name="TextBox 12">
            <a:extLst>
              <a:ext uri="{FF2B5EF4-FFF2-40B4-BE49-F238E27FC236}">
                <a16:creationId xmlns:a16="http://schemas.microsoft.com/office/drawing/2014/main" id="{43C540D7-FFF0-495D-BA9F-4583E3D7BD37}"/>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14" name="Graphic 13">
            <a:extLst>
              <a:ext uri="{FF2B5EF4-FFF2-40B4-BE49-F238E27FC236}">
                <a16:creationId xmlns:a16="http://schemas.microsoft.com/office/drawing/2014/main" id="{06FD3BED-37F1-46D5-8338-362A0605A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15" name="TextBox 14">
            <a:extLst>
              <a:ext uri="{FF2B5EF4-FFF2-40B4-BE49-F238E27FC236}">
                <a16:creationId xmlns:a16="http://schemas.microsoft.com/office/drawing/2014/main" id="{5B41CA8B-D21D-4F6B-A3A4-AAF18E888245}"/>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16" name="Graphic 15">
            <a:extLst>
              <a:ext uri="{FF2B5EF4-FFF2-40B4-BE49-F238E27FC236}">
                <a16:creationId xmlns:a16="http://schemas.microsoft.com/office/drawing/2014/main" id="{86CF8EFC-372E-4C36-937A-C6F5B0C7C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17" name="Graphic 16">
            <a:extLst>
              <a:ext uri="{FF2B5EF4-FFF2-40B4-BE49-F238E27FC236}">
                <a16:creationId xmlns:a16="http://schemas.microsoft.com/office/drawing/2014/main" id="{1913165D-1F54-4BC1-B576-1F9BFFA47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18" name="TextBox 17">
            <a:extLst>
              <a:ext uri="{FF2B5EF4-FFF2-40B4-BE49-F238E27FC236}">
                <a16:creationId xmlns:a16="http://schemas.microsoft.com/office/drawing/2014/main" id="{FD5417C6-12AD-4832-8687-42F8D626B1D8}"/>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19" name="TextBox 18">
            <a:extLst>
              <a:ext uri="{FF2B5EF4-FFF2-40B4-BE49-F238E27FC236}">
                <a16:creationId xmlns:a16="http://schemas.microsoft.com/office/drawing/2014/main" id="{BED6A7CF-472E-41A6-A65D-63D098006818}"/>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sp>
        <p:nvSpPr>
          <p:cNvPr id="20" name="TextBox 19">
            <a:extLst>
              <a:ext uri="{FF2B5EF4-FFF2-40B4-BE49-F238E27FC236}">
                <a16:creationId xmlns:a16="http://schemas.microsoft.com/office/drawing/2014/main" id="{69FB8BA2-B918-4FE6-9D3F-FD332463F576}"/>
              </a:ext>
            </a:extLst>
          </p:cNvPr>
          <p:cNvSpPr txBox="1"/>
          <p:nvPr/>
        </p:nvSpPr>
        <p:spPr>
          <a:xfrm>
            <a:off x="823585" y="3109170"/>
            <a:ext cx="152477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www.mountsinai.com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www.pizzapizza.com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1" name="TextBox 20">
            <a:extLst>
              <a:ext uri="{FF2B5EF4-FFF2-40B4-BE49-F238E27FC236}">
                <a16:creationId xmlns:a16="http://schemas.microsoft.com/office/drawing/2014/main" id="{5614918D-7BCC-4EFC-A0CF-0590A7CBDA9E}"/>
              </a:ext>
            </a:extLst>
          </p:cNvPr>
          <p:cNvSpPr txBox="1"/>
          <p:nvPr/>
        </p:nvSpPr>
        <p:spPr>
          <a:xfrm>
            <a:off x="823585" y="4009474"/>
            <a:ext cx="119616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www.canada.ca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www.mrsub.com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Box 21">
            <a:extLst>
              <a:ext uri="{FF2B5EF4-FFF2-40B4-BE49-F238E27FC236}">
                <a16:creationId xmlns:a16="http://schemas.microsoft.com/office/drawing/2014/main" id="{3A108BBE-7133-4B80-9FC7-6921883AA401}"/>
              </a:ext>
            </a:extLst>
          </p:cNvPr>
          <p:cNvSpPr txBox="1"/>
          <p:nvPr/>
        </p:nvSpPr>
        <p:spPr>
          <a:xfrm>
            <a:off x="1557401" y="4757141"/>
            <a:ext cx="1495922"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www.harrypotter.com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3" name="TextBox 22">
            <a:extLst>
              <a:ext uri="{FF2B5EF4-FFF2-40B4-BE49-F238E27FC236}">
                <a16:creationId xmlns:a16="http://schemas.microsoft.com/office/drawing/2014/main" id="{D8D48B14-B9F7-414C-9F74-50386BAEB73A}"/>
              </a:ext>
            </a:extLst>
          </p:cNvPr>
          <p:cNvSpPr txBox="1"/>
          <p:nvPr/>
        </p:nvSpPr>
        <p:spPr>
          <a:xfrm>
            <a:off x="1612003" y="2336984"/>
            <a:ext cx="129234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www.toronto.ca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www.cntower.com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Box 23">
            <a:extLst>
              <a:ext uri="{FF2B5EF4-FFF2-40B4-BE49-F238E27FC236}">
                <a16:creationId xmlns:a16="http://schemas.microsoft.com/office/drawing/2014/main" id="{F8026451-1D48-419A-8393-A6A93830800F}"/>
              </a:ext>
            </a:extLst>
          </p:cNvPr>
          <p:cNvSpPr txBox="1"/>
          <p:nvPr/>
        </p:nvSpPr>
        <p:spPr>
          <a:xfrm>
            <a:off x="4892403" y="2347388"/>
            <a:ext cx="1301959"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www.warcraft.com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www.ebay.com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5" name="TextBox 24">
            <a:extLst>
              <a:ext uri="{FF2B5EF4-FFF2-40B4-BE49-F238E27FC236}">
                <a16:creationId xmlns:a16="http://schemas.microsoft.com/office/drawing/2014/main" id="{094C89EE-60DB-435D-9F43-C92795C77A12}"/>
              </a:ext>
            </a:extLst>
          </p:cNvPr>
          <p:cNvSpPr txBox="1"/>
          <p:nvPr/>
        </p:nvSpPr>
        <p:spPr>
          <a:xfrm>
            <a:off x="4957760" y="4755482"/>
            <a:ext cx="130035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www.youtube.com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28" name="Straight Arrow Connector 27">
            <a:extLst>
              <a:ext uri="{FF2B5EF4-FFF2-40B4-BE49-F238E27FC236}">
                <a16:creationId xmlns:a16="http://schemas.microsoft.com/office/drawing/2014/main" id="{F7A89B4A-24C5-4D8F-8F56-4CDCB6CFBB78}"/>
              </a:ext>
            </a:extLst>
          </p:cNvPr>
          <p:cNvCxnSpPr>
            <a:stCxn id="4" idx="2"/>
            <a:endCxn id="17"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1B1BD9-5312-4C49-ACB5-39B357220704}"/>
              </a:ext>
            </a:extLst>
          </p:cNvPr>
          <p:cNvCxnSpPr>
            <a:stCxn id="8" idx="3"/>
            <a:endCxn id="4"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C93BF4-A194-437D-B76B-453C6E69CD24}"/>
              </a:ext>
            </a:extLst>
          </p:cNvPr>
          <p:cNvCxnSpPr>
            <a:cxnSpLocks/>
            <a:stCxn id="14" idx="0"/>
            <a:endCxn id="6"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4862A81-6CD5-4333-B1F0-D85CDA072619}"/>
              </a:ext>
            </a:extLst>
          </p:cNvPr>
          <p:cNvCxnSpPr>
            <a:cxnSpLocks/>
            <a:stCxn id="12" idx="0"/>
            <a:endCxn id="16"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6B0F9A-7DED-43EC-86F4-1354CC44B583}"/>
              </a:ext>
            </a:extLst>
          </p:cNvPr>
          <p:cNvCxnSpPr>
            <a:cxnSpLocks/>
            <a:stCxn id="9" idx="3"/>
            <a:endCxn id="17"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923FF9-22F7-4E30-97DA-741527FA6A72}"/>
              </a:ext>
            </a:extLst>
          </p:cNvPr>
          <p:cNvCxnSpPr>
            <a:cxnSpLocks/>
            <a:stCxn id="8" idx="3"/>
            <a:endCxn id="14"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420C88-7653-4BC6-8B22-B9700D50F3F3}"/>
              </a:ext>
            </a:extLst>
          </p:cNvPr>
          <p:cNvCxnSpPr>
            <a:cxnSpLocks/>
            <a:stCxn id="4" idx="2"/>
            <a:endCxn id="12"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6F28F-E4AD-47B3-8303-EF82D10B1D25}"/>
              </a:ext>
            </a:extLst>
          </p:cNvPr>
          <p:cNvCxnSpPr>
            <a:cxnSpLocks/>
            <a:stCxn id="6" idx="2"/>
            <a:endCxn id="9"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B8E5A8-A422-43C5-A3A4-4E091DE3C6DB}"/>
              </a:ext>
            </a:extLst>
          </p:cNvPr>
          <p:cNvCxnSpPr>
            <a:cxnSpLocks/>
            <a:stCxn id="12" idx="0"/>
            <a:endCxn id="9"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FDC07D7-B394-45E5-B401-B933A671405E}"/>
              </a:ext>
            </a:extLst>
          </p:cNvPr>
          <p:cNvCxnSpPr>
            <a:cxnSpLocks/>
            <a:stCxn id="14" idx="0"/>
            <a:endCxn id="12"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77A6F1-B90A-4931-BD22-5FE893E217FC}"/>
              </a:ext>
            </a:extLst>
          </p:cNvPr>
          <p:cNvCxnSpPr>
            <a:cxnSpLocks/>
            <a:stCxn id="6" idx="2"/>
            <a:endCxn id="4"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D281B-935B-44DB-A25F-D85221A82F0D}"/>
              </a:ext>
            </a:extLst>
          </p:cNvPr>
          <p:cNvCxnSpPr>
            <a:cxnSpLocks/>
            <a:stCxn id="16" idx="1"/>
            <a:endCxn id="8"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C1D759-ED8B-4F4F-ACB6-513F6663C0AA}"/>
              </a:ext>
            </a:extLst>
          </p:cNvPr>
          <p:cNvCxnSpPr>
            <a:cxnSpLocks/>
            <a:stCxn id="16" idx="1"/>
            <a:endCxn id="6"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D79AA26-942A-4996-B8CB-CEA922FD9E9B}"/>
              </a:ext>
            </a:extLst>
          </p:cNvPr>
          <p:cNvCxnSpPr>
            <a:cxnSpLocks/>
            <a:stCxn id="17" idx="1"/>
            <a:endCxn id="14"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891A69-0410-4535-A567-D5C460FB12EE}"/>
              </a:ext>
            </a:extLst>
          </p:cNvPr>
          <p:cNvCxnSpPr>
            <a:cxnSpLocks/>
            <a:stCxn id="9" idx="3"/>
            <a:endCxn id="8"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7F78044-EEF7-D19C-7AD3-8A29BCD0542B}"/>
              </a:ext>
            </a:extLst>
          </p:cNvPr>
          <p:cNvSpPr txBox="1"/>
          <p:nvPr/>
        </p:nvSpPr>
        <p:spPr>
          <a:xfrm>
            <a:off x="6906482" y="2588796"/>
            <a:ext cx="4461933" cy="2031325"/>
          </a:xfrm>
          <a:prstGeom prst="rect">
            <a:avLst/>
          </a:prstGeom>
          <a:noFill/>
        </p:spPr>
        <p:txBody>
          <a:bodyPr wrap="square" rtlCol="0">
            <a:spAutoFit/>
          </a:bodyPr>
          <a:lstStyle/>
          <a:p>
            <a:r>
              <a:rPr lang="en-CA" b="1" dirty="0">
                <a:latin typeface="Open Sans" panose="020B0606030504020204" pitchFamily="34" charset="0"/>
                <a:ea typeface="Open Sans" panose="020B0606030504020204" pitchFamily="34" charset="0"/>
                <a:cs typeface="Open Sans" panose="020B0606030504020204" pitchFamily="34" charset="0"/>
              </a:rPr>
              <a:t>Internet</a:t>
            </a:r>
            <a:r>
              <a:rPr lang="en-CA" dirty="0">
                <a:latin typeface="Open Sans" panose="020B0606030504020204" pitchFamily="34" charset="0"/>
                <a:ea typeface="Open Sans" panose="020B0606030504020204" pitchFamily="34" charset="0"/>
                <a:cs typeface="Open Sans" panose="020B0606030504020204" pitchFamily="34" charset="0"/>
              </a:rPr>
              <a:t> is just a collection of computers connected to each other.</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But how does this make a </a:t>
            </a:r>
            <a:r>
              <a:rPr lang="en-CA" b="1" dirty="0">
                <a:latin typeface="Open Sans" panose="020B0606030504020204" pitchFamily="34" charset="0"/>
                <a:ea typeface="Open Sans" panose="020B0606030504020204" pitchFamily="34" charset="0"/>
                <a:cs typeface="Open Sans" panose="020B0606030504020204" pitchFamily="34" charset="0"/>
              </a:rPr>
              <a:t>web page</a:t>
            </a:r>
            <a:r>
              <a:rPr lang="en-CA" dirty="0">
                <a:latin typeface="Open Sans" panose="020B0606030504020204" pitchFamily="34" charset="0"/>
                <a:ea typeface="Open Sans" panose="020B0606030504020204" pitchFamily="34" charset="0"/>
                <a:cs typeface="Open Sans" panose="020B0606030504020204" pitchFamily="34" charset="0"/>
              </a:rPr>
              <a:t>? </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Why is Chrome, Fire Fox, Edge, Safari called a </a:t>
            </a:r>
            <a:r>
              <a:rPr lang="en-CA" b="1" dirty="0">
                <a:latin typeface="Open Sans" panose="020B0606030504020204" pitchFamily="34" charset="0"/>
                <a:ea typeface="Open Sans" panose="020B0606030504020204" pitchFamily="34" charset="0"/>
                <a:cs typeface="Open Sans" panose="020B0606030504020204" pitchFamily="34" charset="0"/>
              </a:rPr>
              <a:t>web browser</a:t>
            </a:r>
            <a:r>
              <a:rPr lang="en-CA"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9274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8859" y="2198688"/>
            <a:ext cx="2546555" cy="2546555"/>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197204"/>
            <a:ext cx="2546555" cy="2546555"/>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2592149"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C:\Users\</a:t>
            </a:r>
            <a:r>
              <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96"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2601329"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with </a:t>
            </a:r>
            <a:r>
              <a:rPr lang="en-CA" sz="12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Bob</a:t>
            </a: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flipV="1">
            <a:off x="4835414" y="3470482"/>
            <a:ext cx="2546555" cy="1484"/>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112C593A-D674-4560-94D0-D966A34F1135}"/>
              </a:ext>
            </a:extLst>
          </p:cNvPr>
          <p:cNvSpPr txBox="1"/>
          <p:nvPr/>
        </p:nvSpPr>
        <p:spPr>
          <a:xfrm>
            <a:off x="2751155" y="2077007"/>
            <a:ext cx="1837298" cy="338554"/>
          </a:xfrm>
          <a:prstGeom prst="rect">
            <a:avLst/>
          </a:prstGeom>
          <a:noFill/>
        </p:spPr>
        <p:txBody>
          <a:bodyPr wrap="none" rtlCol="0">
            <a:spAutoFit/>
          </a:bodyPr>
          <a:lstStyle/>
          <a:p>
            <a:r>
              <a:rPr lang="en-CA" sz="16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6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45" name="TextBox 44">
            <a:extLst>
              <a:ext uri="{FF2B5EF4-FFF2-40B4-BE49-F238E27FC236}">
                <a16:creationId xmlns:a16="http://schemas.microsoft.com/office/drawing/2014/main" id="{924F4686-F3BF-4FA6-9169-FC24933AA003}"/>
              </a:ext>
            </a:extLst>
          </p:cNvPr>
          <p:cNvSpPr txBox="1"/>
          <p:nvPr/>
        </p:nvSpPr>
        <p:spPr>
          <a:xfrm>
            <a:off x="7680492" y="2077007"/>
            <a:ext cx="1737912" cy="338554"/>
          </a:xfrm>
          <a:prstGeom prst="rect">
            <a:avLst/>
          </a:prstGeom>
          <a:noFill/>
        </p:spPr>
        <p:txBody>
          <a:bodyPr wrap="none" rtlCol="0">
            <a:spAutoFit/>
          </a:bodyPr>
          <a:lstStyle/>
          <a:p>
            <a:r>
              <a:rPr lang="en-CA" sz="16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600">
                <a:latin typeface="Open Sans" panose="020B0606030504020204" pitchFamily="34" charset="0"/>
                <a:ea typeface="Open Sans" panose="020B0606030504020204" pitchFamily="34" charset="0"/>
                <a:cs typeface="Open Sans" panose="020B0606030504020204" pitchFamily="34" charset="0"/>
              </a:rPr>
              <a:t> </a:t>
            </a:r>
            <a:r>
              <a:rPr lang="en-CA" sz="16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52" name="TextBox 51">
            <a:extLst>
              <a:ext uri="{FF2B5EF4-FFF2-40B4-BE49-F238E27FC236}">
                <a16:creationId xmlns:a16="http://schemas.microsoft.com/office/drawing/2014/main" id="{D9BF5ED4-3508-4068-BDE4-F8685190FD85}"/>
              </a:ext>
            </a:extLst>
          </p:cNvPr>
          <p:cNvSpPr txBox="1"/>
          <p:nvPr/>
        </p:nvSpPr>
        <p:spPr>
          <a:xfrm>
            <a:off x="7680492"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a:t>
            </a:r>
            <a:r>
              <a:rPr lang="en-CA" sz="1200">
                <a:latin typeface="Open Sans" panose="020B0606030504020204" pitchFamily="34" charset="0"/>
                <a:ea typeface="Open Sans" panose="020B0606030504020204" pitchFamily="34" charset="0"/>
                <a:cs typeface="Open Sans" panose="020B0606030504020204" pitchFamily="34" charset="0"/>
              </a:rPr>
              <a:t>Users\</a:t>
            </a:r>
            <a:r>
              <a:rPr lang="en-CA" sz="1200" b="1">
                <a:solidFill>
                  <a:srgbClr val="00B0F0"/>
                </a:solidFill>
                <a:latin typeface="Open Sans" panose="020B0606030504020204" pitchFamily="34" charset="0"/>
                <a:ea typeface="Open Sans" panose="020B0606030504020204" pitchFamily="34" charset="0"/>
                <a:cs typeface="Open Sans" panose="020B0606030504020204" pitchFamily="34" charset="0"/>
              </a:rPr>
              <a:t>Bob</a:t>
            </a:r>
            <a:r>
              <a:rPr lang="en-CA" sz="1200">
                <a:latin typeface="Open Sans" panose="020B0606030504020204" pitchFamily="34" charset="0"/>
                <a:ea typeface="Open Sans" panose="020B0606030504020204" pitchFamily="34" charset="0"/>
                <a:cs typeface="Open Sans" panose="020B0606030504020204" pitchFamily="34" charset="0"/>
              </a:rPr>
              <a:t>\</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53" name="Picture 2" descr="Image result for folder icon">
            <a:extLst>
              <a:ext uri="{FF2B5EF4-FFF2-40B4-BE49-F238E27FC236}">
                <a16:creationId xmlns:a16="http://schemas.microsoft.com/office/drawing/2014/main" id="{D9D6FD31-38F5-4DF4-809B-7D556D2A16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239"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E31E12BB-7B92-4AB9-AE83-F12313765ADA}"/>
              </a:ext>
            </a:extLst>
          </p:cNvPr>
          <p:cNvSpPr txBox="1"/>
          <p:nvPr/>
        </p:nvSpPr>
        <p:spPr>
          <a:xfrm>
            <a:off x="7689672"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a:t>
            </a:r>
            <a:r>
              <a:rPr lang="en-CA" sz="1200">
                <a:latin typeface="Open Sans" panose="020B0606030504020204" pitchFamily="34" charset="0"/>
                <a:ea typeface="Open Sans" panose="020B0606030504020204" pitchFamily="34" charset="0"/>
                <a:cs typeface="Open Sans" panose="020B0606030504020204" pitchFamily="34" charset="0"/>
              </a:rPr>
              <a:t>with </a:t>
            </a:r>
            <a:r>
              <a:rPr lang="en-CA" sz="1200" b="1">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endPar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3582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32EF862-1C06-41B0-8B7A-46A51FCC0896}"/>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
        <p:nvSpPr>
          <p:cNvPr id="25" name="TextBox 24">
            <a:extLst>
              <a:ext uri="{FF2B5EF4-FFF2-40B4-BE49-F238E27FC236}">
                <a16:creationId xmlns:a16="http://schemas.microsoft.com/office/drawing/2014/main" id="{57C7CB91-A9AF-4BED-895C-151A65EEDA3B}"/>
              </a:ext>
            </a:extLst>
          </p:cNvPr>
          <p:cNvSpPr txBox="1"/>
          <p:nvPr/>
        </p:nvSpPr>
        <p:spPr>
          <a:xfrm>
            <a:off x="1001400" y="2411313"/>
            <a:ext cx="4332468"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1: Share Files on Local Area Network (LAN)</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Give Access To</a:t>
            </a:r>
          </a:p>
        </p:txBody>
      </p:sp>
      <p:pic>
        <p:nvPicPr>
          <p:cNvPr id="3" name="Picture 2">
            <a:extLst>
              <a:ext uri="{FF2B5EF4-FFF2-40B4-BE49-F238E27FC236}">
                <a16:creationId xmlns:a16="http://schemas.microsoft.com/office/drawing/2014/main" id="{2E6A32A4-9969-B296-75B5-6D75F344DFB9}"/>
              </a:ext>
            </a:extLst>
          </p:cNvPr>
          <p:cNvPicPr>
            <a:picLocks noChangeAspect="1"/>
          </p:cNvPicPr>
          <p:nvPr/>
        </p:nvPicPr>
        <p:blipFill>
          <a:blip r:embed="rId6"/>
          <a:stretch>
            <a:fillRect/>
          </a:stretch>
        </p:blipFill>
        <p:spPr>
          <a:xfrm>
            <a:off x="6677197" y="1793158"/>
            <a:ext cx="4642207" cy="4496705"/>
          </a:xfrm>
          <a:prstGeom prst="rect">
            <a:avLst/>
          </a:prstGeom>
        </p:spPr>
      </p:pic>
    </p:spTree>
    <p:extLst>
      <p:ext uri="{BB962C8B-B14F-4D97-AF65-F5344CB8AC3E}">
        <p14:creationId xmlns:p14="http://schemas.microsoft.com/office/powerpoint/2010/main" val="420248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1196519" y="2411313"/>
            <a:ext cx="3942234"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2: File Sharing Software</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Dropbox, Torrent, Napster</a:t>
            </a:r>
          </a:p>
        </p:txBody>
      </p:sp>
      <p:pic>
        <p:nvPicPr>
          <p:cNvPr id="4" name="Picture 3">
            <a:extLst>
              <a:ext uri="{FF2B5EF4-FFF2-40B4-BE49-F238E27FC236}">
                <a16:creationId xmlns:a16="http://schemas.microsoft.com/office/drawing/2014/main" id="{988F9C66-E10C-BF78-F75A-067D88057DB4}"/>
              </a:ext>
            </a:extLst>
          </p:cNvPr>
          <p:cNvPicPr>
            <a:picLocks noChangeAspect="1"/>
          </p:cNvPicPr>
          <p:nvPr/>
        </p:nvPicPr>
        <p:blipFill>
          <a:blip r:embed="rId5"/>
          <a:stretch>
            <a:fillRect/>
          </a:stretch>
        </p:blipFill>
        <p:spPr>
          <a:xfrm>
            <a:off x="6858134" y="1662244"/>
            <a:ext cx="3434605" cy="4194886"/>
          </a:xfrm>
          <a:prstGeom prst="rect">
            <a:avLst/>
          </a:prstGeom>
        </p:spPr>
      </p:pic>
      <p:sp>
        <p:nvSpPr>
          <p:cNvPr id="6" name="TextBox 5">
            <a:extLst>
              <a:ext uri="{FF2B5EF4-FFF2-40B4-BE49-F238E27FC236}">
                <a16:creationId xmlns:a16="http://schemas.microsoft.com/office/drawing/2014/main" id="{66A5B3E1-E772-9249-CE2C-527CC35DC566}"/>
              </a:ext>
            </a:extLst>
          </p:cNvPr>
          <p:cNvSpPr txBox="1"/>
          <p:nvPr/>
        </p:nvSpPr>
        <p:spPr>
          <a:xfrm>
            <a:off x="9662746" y="3429000"/>
            <a:ext cx="2092569" cy="1384995"/>
          </a:xfrm>
          <a:prstGeom prst="rect">
            <a:avLst/>
          </a:prstGeom>
          <a:noFill/>
        </p:spPr>
        <p:txBody>
          <a:bodyPr wrap="square" rtlCol="0">
            <a:spAutoFit/>
          </a:bodyPr>
          <a:lstStyle/>
          <a:p>
            <a:r>
              <a:rPr lang="en-US" sz="1200" dirty="0">
                <a:solidFill>
                  <a:srgbClr val="FF0000"/>
                </a:solidFill>
              </a:rPr>
              <a:t>In older versions of Dropbox, this option was “Share folder with other Dropbox users”.</a:t>
            </a:r>
            <a:br>
              <a:rPr lang="en-US" sz="1200" dirty="0">
                <a:solidFill>
                  <a:srgbClr val="FF0000"/>
                </a:solidFill>
              </a:rPr>
            </a:br>
            <a:br>
              <a:rPr lang="en-US" sz="1200" dirty="0">
                <a:solidFill>
                  <a:srgbClr val="FF0000"/>
                </a:solidFill>
              </a:rPr>
            </a:br>
            <a:r>
              <a:rPr lang="en-US" sz="1200" dirty="0">
                <a:solidFill>
                  <a:srgbClr val="FF0000"/>
                </a:solidFill>
              </a:rPr>
              <a:t>Then you type in the </a:t>
            </a:r>
            <a:r>
              <a:rPr lang="en-US" sz="1200" b="1" dirty="0"/>
              <a:t>username</a:t>
            </a:r>
            <a:r>
              <a:rPr lang="en-US" sz="1200" dirty="0">
                <a:solidFill>
                  <a:srgbClr val="FF0000"/>
                </a:solidFill>
              </a:rPr>
              <a:t> of the Dropbox user you want to share with.</a:t>
            </a:r>
          </a:p>
        </p:txBody>
      </p:sp>
      <p:sp>
        <p:nvSpPr>
          <p:cNvPr id="2" name="TextBox 1">
            <a:extLst>
              <a:ext uri="{FF2B5EF4-FFF2-40B4-BE49-F238E27FC236}">
                <a16:creationId xmlns:a16="http://schemas.microsoft.com/office/drawing/2014/main" id="{DABEB86E-A297-2C68-C976-BC6B3C8C4C98}"/>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 name="Picture 2" descr="Image result for folder icon">
            <a:extLst>
              <a:ext uri="{FF2B5EF4-FFF2-40B4-BE49-F238E27FC236}">
                <a16:creationId xmlns:a16="http://schemas.microsoft.com/office/drawing/2014/main" id="{47483781-0652-ED82-4F42-B04A959B11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906987-A17D-0576-DB93-6C66ACDAD3D4}"/>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A96D7800-E1A3-81BE-2D91-9A00B31CBC2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AA5C2293-C626-5A2A-0F85-39D253EF3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539C92-A9F9-8849-3702-72AD8FABF745}"/>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61344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789598" y="2678820"/>
            <a:ext cx="5189755" cy="461665"/>
          </a:xfrm>
          <a:prstGeom prst="rect">
            <a:avLst/>
          </a:prstGeom>
          <a:noFill/>
        </p:spPr>
        <p:txBody>
          <a:bodyPr wrap="none" rtlCol="0">
            <a:spAutoFit/>
          </a:bodyPr>
          <a:lstStyle/>
          <a:p>
            <a:pPr algn="ctr"/>
            <a:r>
              <a:rPr lang="en-CA"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Option 3: Web Sharing Software?</a:t>
            </a:r>
          </a:p>
        </p:txBody>
      </p:sp>
      <p:pic>
        <p:nvPicPr>
          <p:cNvPr id="3" name="Picture 2">
            <a:extLst>
              <a:ext uri="{FF2B5EF4-FFF2-40B4-BE49-F238E27FC236}">
                <a16:creationId xmlns:a16="http://schemas.microsoft.com/office/drawing/2014/main" id="{53E32DEE-D10F-5A8A-1663-1094F77DC562}"/>
              </a:ext>
            </a:extLst>
          </p:cNvPr>
          <p:cNvPicPr>
            <a:picLocks noChangeAspect="1"/>
          </p:cNvPicPr>
          <p:nvPr/>
        </p:nvPicPr>
        <p:blipFill>
          <a:blip r:embed="rId5"/>
          <a:stretch>
            <a:fillRect/>
          </a:stretch>
        </p:blipFill>
        <p:spPr>
          <a:xfrm>
            <a:off x="6461750" y="1732584"/>
            <a:ext cx="3651971" cy="4460368"/>
          </a:xfrm>
          <a:prstGeom prst="rect">
            <a:avLst/>
          </a:prstGeom>
        </p:spPr>
      </p:pic>
      <p:sp>
        <p:nvSpPr>
          <p:cNvPr id="7" name="TextBox 6">
            <a:extLst>
              <a:ext uri="{FF2B5EF4-FFF2-40B4-BE49-F238E27FC236}">
                <a16:creationId xmlns:a16="http://schemas.microsoft.com/office/drawing/2014/main" id="{EE3002E3-AB77-80B7-7929-631F4125DCD3}"/>
              </a:ext>
            </a:extLst>
          </p:cNvPr>
          <p:cNvSpPr txBox="1"/>
          <p:nvPr/>
        </p:nvSpPr>
        <p:spPr>
          <a:xfrm>
            <a:off x="9363816" y="3622020"/>
            <a:ext cx="2611312" cy="1569660"/>
          </a:xfrm>
          <a:prstGeom prst="rect">
            <a:avLst/>
          </a:prstGeom>
          <a:noFill/>
        </p:spPr>
        <p:txBody>
          <a:bodyPr wrap="square" rtlCol="0">
            <a:spAutoFit/>
          </a:bodyPr>
          <a:lstStyle/>
          <a:p>
            <a:r>
              <a:rPr lang="en-US" sz="1200" dirty="0">
                <a:solidFill>
                  <a:srgbClr val="FF0000"/>
                </a:solidFill>
              </a:rPr>
              <a:t>Let anyone with a </a:t>
            </a:r>
            <a:r>
              <a:rPr lang="en-US" sz="1200" b="1" dirty="0"/>
              <a:t>web browser</a:t>
            </a:r>
            <a:r>
              <a:rPr lang="en-US" sz="1200" dirty="0">
                <a:solidFill>
                  <a:srgbClr val="FF0000"/>
                </a:solidFill>
              </a:rPr>
              <a:t> can see this folder.</a:t>
            </a:r>
            <a:br>
              <a:rPr lang="en-US" sz="1200" dirty="0">
                <a:solidFill>
                  <a:srgbClr val="FF0000"/>
                </a:solidFill>
              </a:rPr>
            </a:br>
            <a:br>
              <a:rPr lang="en-US" sz="1200" dirty="0">
                <a:solidFill>
                  <a:srgbClr val="FF0000"/>
                </a:solidFill>
              </a:rPr>
            </a:br>
            <a:r>
              <a:rPr lang="en-US" sz="1200" dirty="0">
                <a:solidFill>
                  <a:srgbClr val="FF0000"/>
                </a:solidFill>
              </a:rPr>
              <a:t>Type </a:t>
            </a:r>
            <a:r>
              <a:rPr lang="en-US" sz="1200" b="1" dirty="0"/>
              <a:t>IP Address</a:t>
            </a:r>
            <a:r>
              <a:rPr lang="en-US" sz="1200" dirty="0">
                <a:solidFill>
                  <a:srgbClr val="FF0000"/>
                </a:solidFill>
              </a:rPr>
              <a:t> of the computer you want to look at into your web browser.</a:t>
            </a:r>
            <a:br>
              <a:rPr lang="en-US" sz="1200" dirty="0">
                <a:solidFill>
                  <a:srgbClr val="FF0000"/>
                </a:solidFill>
              </a:rPr>
            </a:br>
            <a:br>
              <a:rPr lang="en-US" sz="1200" dirty="0">
                <a:solidFill>
                  <a:srgbClr val="FF0000"/>
                </a:solidFill>
              </a:rPr>
            </a:br>
            <a:r>
              <a:rPr lang="en-US" sz="1200" dirty="0"/>
              <a:t>See next slide for definition of IP Address.</a:t>
            </a:r>
          </a:p>
        </p:txBody>
      </p:sp>
      <p:sp>
        <p:nvSpPr>
          <p:cNvPr id="2" name="TextBox 1">
            <a:extLst>
              <a:ext uri="{FF2B5EF4-FFF2-40B4-BE49-F238E27FC236}">
                <a16:creationId xmlns:a16="http://schemas.microsoft.com/office/drawing/2014/main" id="{ACAD5783-59ED-027A-9930-6E6F2776AA59}"/>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4" name="Picture 2" descr="Image result for folder icon">
            <a:extLst>
              <a:ext uri="{FF2B5EF4-FFF2-40B4-BE49-F238E27FC236}">
                <a16:creationId xmlns:a16="http://schemas.microsoft.com/office/drawing/2014/main" id="{1BE8BEF7-C574-8D1A-6214-B8B690F813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1532E5-C410-278B-8725-CFE174810FFC}"/>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D30A890F-FD97-354F-69DD-8397697ED14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992C4E7D-B272-FD66-917E-D21F60A251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D44ED8C-3FA2-920A-C0A6-F1D91E92A537}"/>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75721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INTERNET PROTOCOL ADDRESS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6006" y="3261810"/>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68" y="4102410"/>
            <a:ext cx="1023037"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363009" y="4900274"/>
            <a:ext cx="875561"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232401" y="2514146"/>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501158"/>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97946"/>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2A7E22B-30E2-EB33-1A7C-44CAED18A252}"/>
              </a:ext>
            </a:extLst>
          </p:cNvPr>
          <p:cNvSpPr txBox="1"/>
          <p:nvPr/>
        </p:nvSpPr>
        <p:spPr>
          <a:xfrm>
            <a:off x="7344312" y="1902848"/>
            <a:ext cx="3315461" cy="3831818"/>
          </a:xfrm>
          <a:prstGeom prst="rect">
            <a:avLst/>
          </a:prstGeom>
          <a:noFill/>
        </p:spPr>
        <p:txBody>
          <a:bodyPr wrap="square" rtlCol="0">
            <a:spAutoFit/>
          </a:bodyPr>
          <a:lstStyle/>
          <a:p>
            <a:r>
              <a:rPr lang="en-US" b="1" dirty="0"/>
              <a:t>Internet Protocol Address</a:t>
            </a:r>
            <a:r>
              <a:rPr lang="en-US" dirty="0"/>
              <a:t>:</a:t>
            </a:r>
            <a:br>
              <a:rPr lang="en-US" sz="1500" dirty="0"/>
            </a:br>
            <a:r>
              <a:rPr lang="en-US" sz="1500" dirty="0"/>
              <a:t>When you connect computers together, each computer will identify itself with a unique identifier.</a:t>
            </a:r>
            <a:br>
              <a:rPr lang="en-US" sz="1500" dirty="0"/>
            </a:br>
            <a:br>
              <a:rPr lang="en-US" sz="1500" dirty="0"/>
            </a:br>
            <a:r>
              <a:rPr lang="en-US" sz="1500" dirty="0"/>
              <a:t>Ipv4 example:</a:t>
            </a:r>
            <a:br>
              <a:rPr lang="en-US" sz="1500" dirty="0"/>
            </a:br>
            <a:r>
              <a:rPr lang="en-US" sz="1500" dirty="0"/>
              <a:t>50.12.40.12</a:t>
            </a:r>
            <a:br>
              <a:rPr lang="en-US" sz="1500" dirty="0"/>
            </a:br>
            <a:r>
              <a:rPr lang="en-US" sz="1500" dirty="0"/>
              <a:t>45.29.124.30</a:t>
            </a:r>
            <a:br>
              <a:rPr lang="en-US" sz="1500" dirty="0"/>
            </a:br>
            <a:br>
              <a:rPr lang="en-US" sz="1500" dirty="0"/>
            </a:br>
            <a:r>
              <a:rPr lang="en-US" sz="1500" dirty="0"/>
              <a:t>Ipv6 example:</a:t>
            </a:r>
            <a:br>
              <a:rPr lang="en-US" sz="1500" dirty="0"/>
            </a:br>
            <a:r>
              <a:rPr lang="en-US" sz="1500" dirty="0"/>
              <a:t>2607:f798:14:32::d194:cd5b:</a:t>
            </a:r>
            <a:br>
              <a:rPr lang="en-US" sz="1500" dirty="0"/>
            </a:br>
            <a:r>
              <a:rPr lang="en-US" sz="1500" dirty="0"/>
              <a:t>2607:f8b0:400b:803::200e:</a:t>
            </a:r>
            <a:br>
              <a:rPr lang="en-US" sz="1500" dirty="0"/>
            </a:br>
            <a:br>
              <a:rPr lang="en-US" sz="1500" dirty="0"/>
            </a:br>
            <a:r>
              <a:rPr lang="en-US" sz="1500" dirty="0"/>
              <a:t>IP Address serves the same function as </a:t>
            </a:r>
            <a:r>
              <a:rPr lang="en-US" sz="1500" b="1" dirty="0">
                <a:solidFill>
                  <a:srgbClr val="FF0000"/>
                </a:solidFill>
              </a:rPr>
              <a:t>License Plates</a:t>
            </a:r>
            <a:r>
              <a:rPr lang="en-US" sz="1500" dirty="0">
                <a:solidFill>
                  <a:srgbClr val="FF0000"/>
                </a:solidFill>
              </a:rPr>
              <a:t> </a:t>
            </a:r>
            <a:r>
              <a:rPr lang="en-US" sz="1500" dirty="0"/>
              <a:t>for </a:t>
            </a:r>
            <a:r>
              <a:rPr lang="en-US" sz="1500" b="1" dirty="0">
                <a:solidFill>
                  <a:srgbClr val="FF0000"/>
                </a:solidFill>
              </a:rPr>
              <a:t>automobiles</a:t>
            </a:r>
            <a:r>
              <a:rPr lang="en-US" sz="1500" dirty="0"/>
              <a:t>.  Or </a:t>
            </a:r>
            <a:r>
              <a:rPr lang="en-US" sz="1500" b="1" dirty="0">
                <a:solidFill>
                  <a:srgbClr val="FF0000"/>
                </a:solidFill>
              </a:rPr>
              <a:t>Latitude</a:t>
            </a:r>
            <a:r>
              <a:rPr lang="en-US" sz="1500" dirty="0"/>
              <a:t> + </a:t>
            </a:r>
            <a:r>
              <a:rPr lang="en-US" sz="1500" b="1" dirty="0">
                <a:solidFill>
                  <a:srgbClr val="FF0000"/>
                </a:solidFill>
              </a:rPr>
              <a:t>Longitude</a:t>
            </a:r>
            <a:r>
              <a:rPr lang="en-US" sz="1500" dirty="0"/>
              <a:t> for </a:t>
            </a:r>
            <a:r>
              <a:rPr lang="en-US" sz="1500" b="1" dirty="0">
                <a:solidFill>
                  <a:srgbClr val="FF0000"/>
                </a:solidFill>
              </a:rPr>
              <a:t>geography</a:t>
            </a:r>
            <a:r>
              <a:rPr lang="en-US" sz="1500" dirty="0"/>
              <a:t>.</a:t>
            </a:r>
          </a:p>
        </p:txBody>
      </p:sp>
    </p:spTree>
    <p:extLst>
      <p:ext uri="{BB962C8B-B14F-4D97-AF65-F5344CB8AC3E}">
        <p14:creationId xmlns:p14="http://schemas.microsoft.com/office/powerpoint/2010/main" val="27370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SHARING FILES WITH WEB SERVER</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3319187"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C:\Users\Alice\</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966"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7398903"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C:\Users\Bob\</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2682"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7C7CB91-A9AF-4BED-895C-151A65EEDA3B}"/>
              </a:ext>
            </a:extLst>
          </p:cNvPr>
          <p:cNvSpPr txBox="1"/>
          <p:nvPr/>
        </p:nvSpPr>
        <p:spPr>
          <a:xfrm>
            <a:off x="2702650" y="4327071"/>
            <a:ext cx="6750887"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INTERNET INFORMATION SERVICES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71AEC85-ABC4-4398-8B36-0FF627480ED3}"/>
              </a:ext>
            </a:extLst>
          </p:cNvPr>
          <p:cNvSpPr txBox="1"/>
          <p:nvPr/>
        </p:nvSpPr>
        <p:spPr>
          <a:xfrm>
            <a:off x="4114863" y="5651399"/>
            <a:ext cx="3926459"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Show Example Screenshots of IIS</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9EB3264-03C8-11C7-8B34-5DE657F79A77}"/>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5" name="TextBox 4">
            <a:extLst>
              <a:ext uri="{FF2B5EF4-FFF2-40B4-BE49-F238E27FC236}">
                <a16:creationId xmlns:a16="http://schemas.microsoft.com/office/drawing/2014/main" id="{0A55DF00-288C-D914-C797-2415B5D02960}"/>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Tree>
    <p:extLst>
      <p:ext uri="{BB962C8B-B14F-4D97-AF65-F5344CB8AC3E}">
        <p14:creationId xmlns:p14="http://schemas.microsoft.com/office/powerpoint/2010/main" val="1950417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1814</Words>
  <Application>Microsoft Office PowerPoint</Application>
  <PresentationFormat>Widescreen</PresentationFormat>
  <Paragraphs>271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Museo Slab 100</vt:lpstr>
      <vt:lpstr>Open Sans</vt:lpstr>
      <vt:lpstr>Proxima Nova Bl</vt:lpstr>
      <vt:lpstr>Office Theme</vt:lpstr>
      <vt:lpstr>WEBSITE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EVERMIGHT ACADEMY</dc:title>
  <dc:creator>John Lai</dc:creator>
  <cp:lastModifiedBy>John Lai</cp:lastModifiedBy>
  <cp:revision>181</cp:revision>
  <dcterms:created xsi:type="dcterms:W3CDTF">2019-09-29T03:39:00Z</dcterms:created>
  <dcterms:modified xsi:type="dcterms:W3CDTF">2023-06-16T18:13:05Z</dcterms:modified>
</cp:coreProperties>
</file>