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56"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116" d="100"/>
          <a:sy n="116" d="100"/>
        </p:scale>
        <p:origin x="10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7973-0A98-4DC6-BBE4-6C452BE6F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9618A6-6E61-44E8-BCF3-E6DCEC299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769BF97-D16E-41C0-B80B-DDB5E7B83091}"/>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5" name="Footer Placeholder 4">
            <a:extLst>
              <a:ext uri="{FF2B5EF4-FFF2-40B4-BE49-F238E27FC236}">
                <a16:creationId xmlns:a16="http://schemas.microsoft.com/office/drawing/2014/main" id="{C21DB2E5-D9C9-4122-BD9B-2C443927DD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FC63B6-264C-464E-8695-5E59DE7AA486}"/>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41891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DAC3-BA95-42C0-B7F5-463A9E3AA7E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A917A5-C612-4BCA-9CA5-98DC52CA1B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9064CB-08A4-4174-B60C-196109DC24AA}"/>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5" name="Footer Placeholder 4">
            <a:extLst>
              <a:ext uri="{FF2B5EF4-FFF2-40B4-BE49-F238E27FC236}">
                <a16:creationId xmlns:a16="http://schemas.microsoft.com/office/drawing/2014/main" id="{00691025-0C08-41DD-9B41-253EAC4E96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382150-8308-460E-B98B-60D7A81DE1F6}"/>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8194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45286-D147-4748-ACD6-2C81E845F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1208F1B-3DC6-4B3E-8E81-5C15102991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63DFF9-57DE-4073-9AF6-390F759019A2}"/>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5" name="Footer Placeholder 4">
            <a:extLst>
              <a:ext uri="{FF2B5EF4-FFF2-40B4-BE49-F238E27FC236}">
                <a16:creationId xmlns:a16="http://schemas.microsoft.com/office/drawing/2014/main" id="{4F009545-0924-49DD-A751-C00A565FEC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2284C5-E97F-42B4-A493-719DA65D0CC6}"/>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998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C744-9BDD-4161-86C2-B5FE866E49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CD4353-DE16-4AAB-B16E-71147BB82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03A6CF-4010-43C2-954E-E68A5ABAA4E4}"/>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5" name="Footer Placeholder 4">
            <a:extLst>
              <a:ext uri="{FF2B5EF4-FFF2-40B4-BE49-F238E27FC236}">
                <a16:creationId xmlns:a16="http://schemas.microsoft.com/office/drawing/2014/main" id="{6D0CE776-E496-4A64-A59C-8E0989A808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D72B5C-288F-4C09-8A6B-5FBD54FA6241}"/>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83343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B94B-CF6B-46BD-964F-DDB389B720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6676ECD-9C2A-4FB9-A27E-9DDD83269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3875A-A236-4702-BFF1-E1D8C6029EAA}"/>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5" name="Footer Placeholder 4">
            <a:extLst>
              <a:ext uri="{FF2B5EF4-FFF2-40B4-BE49-F238E27FC236}">
                <a16:creationId xmlns:a16="http://schemas.microsoft.com/office/drawing/2014/main" id="{7BF13049-2ACF-4455-A245-33C40D0592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287DCD-993B-4ABE-9EB3-695D08F0E26D}"/>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15005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9406-349B-4B1B-A346-DC1513A174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678CAE-C9A1-4C98-8E95-8CE96DB53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B3D7D5-5DAC-4057-AB82-E0510FD692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FCDA392-1052-4550-AF09-F89A683F7278}"/>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6" name="Footer Placeholder 5">
            <a:extLst>
              <a:ext uri="{FF2B5EF4-FFF2-40B4-BE49-F238E27FC236}">
                <a16:creationId xmlns:a16="http://schemas.microsoft.com/office/drawing/2014/main" id="{EB829116-8A1A-47D6-810E-6CC7471231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2AAB913-5CDE-4AC4-B71E-0994679A1F1A}"/>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29386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C732-BC27-40F4-91CE-48833CB06B8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6C6642-08DF-4B51-ABCB-9D6DF2835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60EE7-97B8-40AD-8175-1FA6887FA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61055B7-54C1-4B8E-9335-17395C6CEB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20667-9BC4-4C91-B198-0EB329F73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A959F3E-6605-46B1-8697-45E103800183}"/>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8" name="Footer Placeholder 7">
            <a:extLst>
              <a:ext uri="{FF2B5EF4-FFF2-40B4-BE49-F238E27FC236}">
                <a16:creationId xmlns:a16="http://schemas.microsoft.com/office/drawing/2014/main" id="{96E898E9-3896-4E01-8C9B-D30DDBD2DEC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FC996A0-1D23-47C4-A2CB-EBC3277044F3}"/>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83105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CC38-A564-426C-A15A-D698429DEF8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062DEF3-55B7-4F8A-AF21-E2FF67F01E53}"/>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4" name="Footer Placeholder 3">
            <a:extLst>
              <a:ext uri="{FF2B5EF4-FFF2-40B4-BE49-F238E27FC236}">
                <a16:creationId xmlns:a16="http://schemas.microsoft.com/office/drawing/2014/main" id="{C413F373-B14D-471A-8A18-9B2B9BDBFD4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DF36B5C-2B98-49B3-99DA-C86E6BF053A3}"/>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02636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FF1ED-4A43-4DC2-86FF-95A81F85DC92}"/>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3" name="Footer Placeholder 2">
            <a:extLst>
              <a:ext uri="{FF2B5EF4-FFF2-40B4-BE49-F238E27FC236}">
                <a16:creationId xmlns:a16="http://schemas.microsoft.com/office/drawing/2014/main" id="{C34F101F-61B8-461C-B1AD-270FE16834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CAEB7C0-2DBD-42D8-9421-4768660837DE}"/>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64111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F4EE-8084-49A4-A2C6-48F3AFC6B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8058EF-9ACB-4711-BE5C-B153D02D9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6FA8309-EBD4-4CBC-BC89-8C5DC84FD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D865C-563E-4A36-A55C-7864979FAF4D}"/>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6" name="Footer Placeholder 5">
            <a:extLst>
              <a:ext uri="{FF2B5EF4-FFF2-40B4-BE49-F238E27FC236}">
                <a16:creationId xmlns:a16="http://schemas.microsoft.com/office/drawing/2014/main" id="{1D4CD731-4E8B-4A6F-83AD-CCABD25FCEF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1133C7-96F9-4370-9609-25D758C3654B}"/>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64107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A496-9969-4CA7-A4A1-DA94412D1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3905556-1493-4AD3-9CD2-D153754DC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CD0F32-3FCC-4EB8-BE96-7A0B5CA2F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5EB63-D0B9-4C25-9694-501AEC6987D2}"/>
              </a:ext>
            </a:extLst>
          </p:cNvPr>
          <p:cNvSpPr>
            <a:spLocks noGrp="1"/>
          </p:cNvSpPr>
          <p:nvPr>
            <p:ph type="dt" sz="half" idx="10"/>
          </p:nvPr>
        </p:nvSpPr>
        <p:spPr/>
        <p:txBody>
          <a:bodyPr/>
          <a:lstStyle/>
          <a:p>
            <a:fld id="{22301C44-7CAA-45FC-9F3E-D9A5F9BC41BE}" type="datetimeFigureOut">
              <a:rPr lang="en-CA" smtClean="0"/>
              <a:t>2019-08-07</a:t>
            </a:fld>
            <a:endParaRPr lang="en-CA"/>
          </a:p>
        </p:txBody>
      </p:sp>
      <p:sp>
        <p:nvSpPr>
          <p:cNvPr id="6" name="Footer Placeholder 5">
            <a:extLst>
              <a:ext uri="{FF2B5EF4-FFF2-40B4-BE49-F238E27FC236}">
                <a16:creationId xmlns:a16="http://schemas.microsoft.com/office/drawing/2014/main" id="{05C2762F-EEDA-4A55-9969-85C026C2C7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57488A-76BE-4994-8390-02C9D64442AA}"/>
              </a:ext>
            </a:extLst>
          </p:cNvPr>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12374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13195-EAC0-4AE4-BF31-8F4C55DCB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8CC7A58-9C38-4700-86FC-B33B1C7CE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0E5C36-D617-4DE7-B190-57AF05DD8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01C44-7CAA-45FC-9F3E-D9A5F9BC41BE}" type="datetimeFigureOut">
              <a:rPr lang="en-CA" smtClean="0"/>
              <a:t>2019-08-07</a:t>
            </a:fld>
            <a:endParaRPr lang="en-CA"/>
          </a:p>
        </p:txBody>
      </p:sp>
      <p:sp>
        <p:nvSpPr>
          <p:cNvPr id="5" name="Footer Placeholder 4">
            <a:extLst>
              <a:ext uri="{FF2B5EF4-FFF2-40B4-BE49-F238E27FC236}">
                <a16:creationId xmlns:a16="http://schemas.microsoft.com/office/drawing/2014/main" id="{1ACA17E3-6F45-4205-BC79-6DC5BC380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C4BCE31-E568-4AC8-8367-433086A43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8AD2A-3330-42E1-87AF-E8969FF63B4E}" type="slidenum">
              <a:rPr lang="en-CA" smtClean="0"/>
              <a:t>‹#›</a:t>
            </a:fld>
            <a:endParaRPr lang="en-CA"/>
          </a:p>
        </p:txBody>
      </p:sp>
    </p:spTree>
    <p:extLst>
      <p:ext uri="{BB962C8B-B14F-4D97-AF65-F5344CB8AC3E}">
        <p14:creationId xmlns:p14="http://schemas.microsoft.com/office/powerpoint/2010/main" val="315496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D061A9-8B53-4B57-BE75-9EDCB1DC64A2}"/>
              </a:ext>
            </a:extLst>
          </p:cNvPr>
          <p:cNvSpPr txBox="1"/>
          <p:nvPr/>
        </p:nvSpPr>
        <p:spPr>
          <a:xfrm flipH="1">
            <a:off x="1581509" y="2260121"/>
            <a:ext cx="8430882" cy="1323439"/>
          </a:xfrm>
          <a:prstGeom prst="rect">
            <a:avLst/>
          </a:prstGeom>
          <a:noFill/>
        </p:spPr>
        <p:txBody>
          <a:bodyPr wrap="square" rtlCol="0">
            <a:spAutoFit/>
          </a:bodyPr>
          <a:lstStyle/>
          <a:p>
            <a:pPr algn="ctr"/>
            <a:r>
              <a:rPr lang="en-CA" sz="4000" dirty="0"/>
              <a:t>Introduction to SQL and</a:t>
            </a:r>
          </a:p>
          <a:p>
            <a:pPr algn="ctr"/>
            <a:r>
              <a:rPr lang="en-CA" sz="4000" dirty="0"/>
              <a:t>Relational Databases</a:t>
            </a:r>
          </a:p>
        </p:txBody>
      </p:sp>
    </p:spTree>
    <p:extLst>
      <p:ext uri="{BB962C8B-B14F-4D97-AF65-F5344CB8AC3E}">
        <p14:creationId xmlns:p14="http://schemas.microsoft.com/office/powerpoint/2010/main" val="189468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1E5E-1FFC-4673-BE46-14C45E8A8377}"/>
              </a:ext>
            </a:extLst>
          </p:cNvPr>
          <p:cNvSpPr>
            <a:spLocks noGrp="1"/>
          </p:cNvSpPr>
          <p:nvPr>
            <p:ph type="title"/>
          </p:nvPr>
        </p:nvSpPr>
        <p:spPr/>
        <p:txBody>
          <a:bodyPr/>
          <a:lstStyle/>
          <a:p>
            <a:r>
              <a:rPr lang="en-CA" dirty="0"/>
              <a:t>What is CRUD?</a:t>
            </a:r>
          </a:p>
        </p:txBody>
      </p:sp>
      <p:sp>
        <p:nvSpPr>
          <p:cNvPr id="3" name="TextBox 2">
            <a:extLst>
              <a:ext uri="{FF2B5EF4-FFF2-40B4-BE49-F238E27FC236}">
                <a16:creationId xmlns:a16="http://schemas.microsoft.com/office/drawing/2014/main" id="{14239CE6-7B1D-42D1-8006-697B19B1E544}"/>
              </a:ext>
            </a:extLst>
          </p:cNvPr>
          <p:cNvSpPr txBox="1"/>
          <p:nvPr/>
        </p:nvSpPr>
        <p:spPr>
          <a:xfrm>
            <a:off x="879894" y="1915063"/>
            <a:ext cx="9770853" cy="3108543"/>
          </a:xfrm>
          <a:prstGeom prst="rect">
            <a:avLst/>
          </a:prstGeom>
          <a:noFill/>
        </p:spPr>
        <p:txBody>
          <a:bodyPr wrap="square" rtlCol="0">
            <a:spAutoFit/>
          </a:bodyPr>
          <a:lstStyle/>
          <a:p>
            <a:r>
              <a:rPr lang="en-CA" sz="2800" dirty="0"/>
              <a:t>CREATE – INSERT INTO table (col1,col2…) VALUES (val1,val2…)</a:t>
            </a:r>
          </a:p>
          <a:p>
            <a:endParaRPr lang="en-CA" sz="2800" dirty="0"/>
          </a:p>
          <a:p>
            <a:r>
              <a:rPr lang="en-CA" sz="2800" dirty="0"/>
              <a:t>READ – SELECT * FROM table WHERE …</a:t>
            </a:r>
          </a:p>
          <a:p>
            <a:endParaRPr lang="en-CA" sz="2800" dirty="0"/>
          </a:p>
          <a:p>
            <a:r>
              <a:rPr lang="en-CA" sz="2800" dirty="0"/>
              <a:t>UPDATE – UPDATE table SET col1=val1, col2=val2 </a:t>
            </a:r>
            <a:r>
              <a:rPr lang="en-CA" sz="2800" dirty="0" err="1"/>
              <a:t>etc</a:t>
            </a:r>
            <a:r>
              <a:rPr lang="en-CA" sz="2800" dirty="0"/>
              <a:t>… WHERE …</a:t>
            </a:r>
          </a:p>
          <a:p>
            <a:endParaRPr lang="en-CA" sz="2800" dirty="0"/>
          </a:p>
          <a:p>
            <a:r>
              <a:rPr lang="en-CA" sz="2800" dirty="0"/>
              <a:t>DELETE – DELETE FROM table WHERE …</a:t>
            </a:r>
          </a:p>
        </p:txBody>
      </p:sp>
    </p:spTree>
    <p:extLst>
      <p:ext uri="{BB962C8B-B14F-4D97-AF65-F5344CB8AC3E}">
        <p14:creationId xmlns:p14="http://schemas.microsoft.com/office/powerpoint/2010/main" val="181189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1E5E-1FFC-4673-BE46-14C45E8A8377}"/>
              </a:ext>
            </a:extLst>
          </p:cNvPr>
          <p:cNvSpPr>
            <a:spLocks noGrp="1"/>
          </p:cNvSpPr>
          <p:nvPr>
            <p:ph type="title"/>
          </p:nvPr>
        </p:nvSpPr>
        <p:spPr/>
        <p:txBody>
          <a:bodyPr/>
          <a:lstStyle/>
          <a:p>
            <a:r>
              <a:rPr lang="en-CA" dirty="0"/>
              <a:t>Export and Import</a:t>
            </a:r>
          </a:p>
        </p:txBody>
      </p:sp>
      <p:sp>
        <p:nvSpPr>
          <p:cNvPr id="3" name="TextBox 2">
            <a:extLst>
              <a:ext uri="{FF2B5EF4-FFF2-40B4-BE49-F238E27FC236}">
                <a16:creationId xmlns:a16="http://schemas.microsoft.com/office/drawing/2014/main" id="{1B6D4FD8-9F89-45D1-A01B-6837C8DFC7E5}"/>
              </a:ext>
            </a:extLst>
          </p:cNvPr>
          <p:cNvSpPr txBox="1"/>
          <p:nvPr/>
        </p:nvSpPr>
        <p:spPr>
          <a:xfrm>
            <a:off x="983411" y="1915064"/>
            <a:ext cx="9414295" cy="3539430"/>
          </a:xfrm>
          <a:prstGeom prst="rect">
            <a:avLst/>
          </a:prstGeom>
          <a:noFill/>
        </p:spPr>
        <p:txBody>
          <a:bodyPr wrap="square" rtlCol="0">
            <a:spAutoFit/>
          </a:bodyPr>
          <a:lstStyle/>
          <a:p>
            <a:r>
              <a:rPr lang="en-CA" sz="2800" dirty="0"/>
              <a:t>You can export a database as a *.</a:t>
            </a:r>
            <a:r>
              <a:rPr lang="en-CA" sz="2800" dirty="0" err="1"/>
              <a:t>sql</a:t>
            </a:r>
            <a:r>
              <a:rPr lang="en-CA" sz="2800" dirty="0"/>
              <a:t> file. You can simply import the *.</a:t>
            </a:r>
            <a:r>
              <a:rPr lang="en-CA" sz="2800" dirty="0" err="1"/>
              <a:t>sql</a:t>
            </a:r>
            <a:r>
              <a:rPr lang="en-CA" sz="2800" dirty="0"/>
              <a:t> file into a database to re-create all the tables and data.  The *.</a:t>
            </a:r>
            <a:r>
              <a:rPr lang="en-CA" sz="2800" dirty="0" err="1"/>
              <a:t>sql</a:t>
            </a:r>
            <a:r>
              <a:rPr lang="en-CA" sz="2800" dirty="0"/>
              <a:t> file has all the necessary SQL statements to reproduce the database. </a:t>
            </a:r>
          </a:p>
          <a:p>
            <a:endParaRPr lang="en-CA" sz="2800" dirty="0"/>
          </a:p>
          <a:p>
            <a:endParaRPr lang="en-CA" sz="2800" dirty="0"/>
          </a:p>
          <a:p>
            <a:r>
              <a:rPr lang="en-CA" sz="2800" dirty="0"/>
              <a:t>CSV Imports – you have to be very careful.   Typical problems include character encoding and data quality/integrity.</a:t>
            </a:r>
          </a:p>
        </p:txBody>
      </p:sp>
    </p:spTree>
    <p:extLst>
      <p:ext uri="{BB962C8B-B14F-4D97-AF65-F5344CB8AC3E}">
        <p14:creationId xmlns:p14="http://schemas.microsoft.com/office/powerpoint/2010/main" val="250859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DF9E-24F6-4B53-8CD7-F4DDB42FF727}"/>
              </a:ext>
            </a:extLst>
          </p:cNvPr>
          <p:cNvSpPr>
            <a:spLocks noGrp="1"/>
          </p:cNvSpPr>
          <p:nvPr>
            <p:ph type="title"/>
          </p:nvPr>
        </p:nvSpPr>
        <p:spPr/>
        <p:txBody>
          <a:bodyPr/>
          <a:lstStyle/>
          <a:p>
            <a:r>
              <a:rPr lang="en-CA" dirty="0"/>
              <a:t>What are JOINs?</a:t>
            </a:r>
          </a:p>
        </p:txBody>
      </p:sp>
      <p:sp>
        <p:nvSpPr>
          <p:cNvPr id="3" name="Content Placeholder 2">
            <a:extLst>
              <a:ext uri="{FF2B5EF4-FFF2-40B4-BE49-F238E27FC236}">
                <a16:creationId xmlns:a16="http://schemas.microsoft.com/office/drawing/2014/main" id="{03A502F5-0CB9-4683-BF18-357AB5E2B5F5}"/>
              </a:ext>
            </a:extLst>
          </p:cNvPr>
          <p:cNvSpPr>
            <a:spLocks noGrp="1"/>
          </p:cNvSpPr>
          <p:nvPr>
            <p:ph idx="1"/>
          </p:nvPr>
        </p:nvSpPr>
        <p:spPr/>
        <p:txBody>
          <a:bodyPr>
            <a:normAutofit/>
          </a:bodyPr>
          <a:lstStyle/>
          <a:p>
            <a:pPr marL="0" indent="0">
              <a:buNone/>
            </a:pPr>
            <a:r>
              <a:rPr lang="en-CA" dirty="0"/>
              <a:t>You can use INNER JOIN to connect tables together in a query. </a:t>
            </a:r>
            <a:br>
              <a:rPr lang="en-CA" dirty="0"/>
            </a:br>
            <a:endParaRPr lang="en-CA" dirty="0"/>
          </a:p>
          <a:p>
            <a:pPr marL="0" indent="0">
              <a:buNone/>
            </a:pPr>
            <a:r>
              <a:rPr lang="en-CA" dirty="0"/>
              <a:t>E.g.</a:t>
            </a:r>
            <a:br>
              <a:rPr lang="en-CA" dirty="0"/>
            </a:br>
            <a:endParaRPr lang="en-CA" dirty="0"/>
          </a:p>
          <a:p>
            <a:pPr marL="0" indent="0">
              <a:buNone/>
            </a:pPr>
            <a:r>
              <a:rPr lang="en-CA" dirty="0"/>
              <a:t>SELECT * FROM student</a:t>
            </a:r>
            <a:br>
              <a:rPr lang="en-CA" dirty="0"/>
            </a:br>
            <a:r>
              <a:rPr lang="en-CA" dirty="0"/>
              <a:t>INNER JOIN school ON </a:t>
            </a:r>
            <a:r>
              <a:rPr lang="en-CA" dirty="0" err="1"/>
              <a:t>school.school_id</a:t>
            </a:r>
            <a:r>
              <a:rPr lang="en-CA" dirty="0"/>
              <a:t> = </a:t>
            </a:r>
            <a:r>
              <a:rPr lang="en-CA" dirty="0" err="1"/>
              <a:t>student.student_id</a:t>
            </a:r>
            <a:br>
              <a:rPr lang="en-CA" dirty="0"/>
            </a:br>
            <a:r>
              <a:rPr lang="en-CA" dirty="0"/>
              <a:t>WHERE …</a:t>
            </a:r>
          </a:p>
          <a:p>
            <a:pPr marL="0" indent="0">
              <a:buNone/>
            </a:pPr>
            <a:endParaRPr lang="en-CA" dirty="0"/>
          </a:p>
          <a:p>
            <a:pPr marL="0" indent="0">
              <a:buNone/>
            </a:pPr>
            <a:r>
              <a:rPr lang="en-CA" sz="2000" dirty="0"/>
              <a:t>You can also use LEFT JOIN and RIGHT JOIN (to be explained in later workshops)</a:t>
            </a:r>
          </a:p>
        </p:txBody>
      </p:sp>
    </p:spTree>
    <p:extLst>
      <p:ext uri="{BB962C8B-B14F-4D97-AF65-F5344CB8AC3E}">
        <p14:creationId xmlns:p14="http://schemas.microsoft.com/office/powerpoint/2010/main" val="298179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FD0C-1A4A-4C53-82CF-F9F0ECFAEF33}"/>
              </a:ext>
            </a:extLst>
          </p:cNvPr>
          <p:cNvSpPr>
            <a:spLocks noGrp="1"/>
          </p:cNvSpPr>
          <p:nvPr>
            <p:ph type="title"/>
          </p:nvPr>
        </p:nvSpPr>
        <p:spPr/>
        <p:txBody>
          <a:bodyPr/>
          <a:lstStyle/>
          <a:p>
            <a:r>
              <a:rPr lang="en-CA" dirty="0"/>
              <a:t>What is a Database?</a:t>
            </a:r>
          </a:p>
        </p:txBody>
      </p:sp>
      <p:pic>
        <p:nvPicPr>
          <p:cNvPr id="3" name="Picture 2">
            <a:extLst>
              <a:ext uri="{FF2B5EF4-FFF2-40B4-BE49-F238E27FC236}">
                <a16:creationId xmlns:a16="http://schemas.microsoft.com/office/drawing/2014/main" id="{57C389F2-F7BE-410B-A6C3-4B89A06DB2A6}"/>
              </a:ext>
            </a:extLst>
          </p:cNvPr>
          <p:cNvPicPr>
            <a:picLocks noChangeAspect="1"/>
          </p:cNvPicPr>
          <p:nvPr/>
        </p:nvPicPr>
        <p:blipFill>
          <a:blip r:embed="rId2"/>
          <a:stretch>
            <a:fillRect/>
          </a:stretch>
        </p:blipFill>
        <p:spPr>
          <a:xfrm>
            <a:off x="668466" y="2506901"/>
            <a:ext cx="3138659" cy="1844197"/>
          </a:xfrm>
          <a:prstGeom prst="rect">
            <a:avLst/>
          </a:prstGeom>
        </p:spPr>
      </p:pic>
      <p:pic>
        <p:nvPicPr>
          <p:cNvPr id="4" name="Picture 3">
            <a:extLst>
              <a:ext uri="{FF2B5EF4-FFF2-40B4-BE49-F238E27FC236}">
                <a16:creationId xmlns:a16="http://schemas.microsoft.com/office/drawing/2014/main" id="{F5A08DED-3580-4C36-9036-0311F1193F56}"/>
              </a:ext>
            </a:extLst>
          </p:cNvPr>
          <p:cNvPicPr>
            <a:picLocks noChangeAspect="1"/>
          </p:cNvPicPr>
          <p:nvPr/>
        </p:nvPicPr>
        <p:blipFill>
          <a:blip r:embed="rId3"/>
          <a:stretch>
            <a:fillRect/>
          </a:stretch>
        </p:blipFill>
        <p:spPr>
          <a:xfrm>
            <a:off x="4093791" y="2502397"/>
            <a:ext cx="2996243" cy="1848701"/>
          </a:xfrm>
          <a:prstGeom prst="rect">
            <a:avLst/>
          </a:prstGeom>
        </p:spPr>
      </p:pic>
      <p:pic>
        <p:nvPicPr>
          <p:cNvPr id="5" name="Picture 4">
            <a:extLst>
              <a:ext uri="{FF2B5EF4-FFF2-40B4-BE49-F238E27FC236}">
                <a16:creationId xmlns:a16="http://schemas.microsoft.com/office/drawing/2014/main" id="{95604C5C-B1DB-4499-9002-55FC98F313FA}"/>
              </a:ext>
            </a:extLst>
          </p:cNvPr>
          <p:cNvPicPr>
            <a:picLocks noChangeAspect="1"/>
          </p:cNvPicPr>
          <p:nvPr/>
        </p:nvPicPr>
        <p:blipFill>
          <a:blip r:embed="rId4"/>
          <a:stretch>
            <a:fillRect/>
          </a:stretch>
        </p:blipFill>
        <p:spPr>
          <a:xfrm>
            <a:off x="7376701" y="2498084"/>
            <a:ext cx="4486545" cy="1844196"/>
          </a:xfrm>
          <a:prstGeom prst="rect">
            <a:avLst/>
          </a:prstGeom>
        </p:spPr>
      </p:pic>
    </p:spTree>
    <p:extLst>
      <p:ext uri="{BB962C8B-B14F-4D97-AF65-F5344CB8AC3E}">
        <p14:creationId xmlns:p14="http://schemas.microsoft.com/office/powerpoint/2010/main" val="402786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Excel as a database!</a:t>
            </a:r>
          </a:p>
        </p:txBody>
      </p:sp>
      <p:pic>
        <p:nvPicPr>
          <p:cNvPr id="4" name="Picture 3" descr="A close up of a sign&#10;&#10;Description automatically generated">
            <a:extLst>
              <a:ext uri="{FF2B5EF4-FFF2-40B4-BE49-F238E27FC236}">
                <a16:creationId xmlns:a16="http://schemas.microsoft.com/office/drawing/2014/main" id="{475471BF-00BA-4FA1-9278-3D90D91D9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696" y="2566251"/>
            <a:ext cx="3804314" cy="1671181"/>
          </a:xfrm>
          <a:prstGeom prst="rect">
            <a:avLst/>
          </a:prstGeom>
        </p:spPr>
      </p:pic>
      <p:pic>
        <p:nvPicPr>
          <p:cNvPr id="5" name="Picture 4">
            <a:extLst>
              <a:ext uri="{FF2B5EF4-FFF2-40B4-BE49-F238E27FC236}">
                <a16:creationId xmlns:a16="http://schemas.microsoft.com/office/drawing/2014/main" id="{2F201328-DEC4-47F7-B57E-54FEE6CDE987}"/>
              </a:ext>
            </a:extLst>
          </p:cNvPr>
          <p:cNvPicPr>
            <a:picLocks noChangeAspect="1"/>
          </p:cNvPicPr>
          <p:nvPr/>
        </p:nvPicPr>
        <p:blipFill>
          <a:blip r:embed="rId3"/>
          <a:stretch>
            <a:fillRect/>
          </a:stretch>
        </p:blipFill>
        <p:spPr>
          <a:xfrm>
            <a:off x="6435305" y="2098624"/>
            <a:ext cx="4387970" cy="3355507"/>
          </a:xfrm>
          <a:prstGeom prst="rect">
            <a:avLst/>
          </a:prstGeom>
        </p:spPr>
      </p:pic>
    </p:spTree>
    <p:extLst>
      <p:ext uri="{BB962C8B-B14F-4D97-AF65-F5344CB8AC3E}">
        <p14:creationId xmlns:p14="http://schemas.microsoft.com/office/powerpoint/2010/main" val="1827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Relational vs. Non-relational</a:t>
            </a:r>
          </a:p>
        </p:txBody>
      </p:sp>
      <p:sp>
        <p:nvSpPr>
          <p:cNvPr id="3" name="TextBox 2">
            <a:extLst>
              <a:ext uri="{FF2B5EF4-FFF2-40B4-BE49-F238E27FC236}">
                <a16:creationId xmlns:a16="http://schemas.microsoft.com/office/drawing/2014/main" id="{BE2255D5-5027-4BA5-A8B6-4875171D29A7}"/>
              </a:ext>
            </a:extLst>
          </p:cNvPr>
          <p:cNvSpPr txBox="1"/>
          <p:nvPr/>
        </p:nvSpPr>
        <p:spPr>
          <a:xfrm>
            <a:off x="1207698" y="2145102"/>
            <a:ext cx="8988725" cy="4247317"/>
          </a:xfrm>
          <a:prstGeom prst="rect">
            <a:avLst/>
          </a:prstGeom>
          <a:noFill/>
        </p:spPr>
        <p:txBody>
          <a:bodyPr wrap="square" rtlCol="0">
            <a:spAutoFit/>
          </a:bodyPr>
          <a:lstStyle/>
          <a:p>
            <a:r>
              <a:rPr lang="en-CA" sz="3000" b="1" dirty="0"/>
              <a:t>Relational database</a:t>
            </a:r>
            <a:r>
              <a:rPr lang="en-CA" sz="3000" dirty="0"/>
              <a:t> – modelled after </a:t>
            </a:r>
            <a:r>
              <a:rPr lang="en-CA" sz="3000" b="1" dirty="0"/>
              <a:t>relational algebra</a:t>
            </a:r>
            <a:r>
              <a:rPr lang="en-CA" sz="3000" dirty="0"/>
              <a:t>.  But commonly (and over-simplistically) explained as a way to describe relationships between different data types</a:t>
            </a:r>
          </a:p>
          <a:p>
            <a:endParaRPr lang="en-CA" sz="3000" dirty="0"/>
          </a:p>
          <a:p>
            <a:r>
              <a:rPr lang="en-CA" sz="3000" b="1" dirty="0"/>
              <a:t>Non-relational database </a:t>
            </a:r>
            <a:r>
              <a:rPr lang="en-CA" sz="3000" dirty="0"/>
              <a:t>– anything that is not relational database.  However, people now think of it as NoSQL databases</a:t>
            </a:r>
          </a:p>
          <a:p>
            <a:endParaRPr lang="en-CA" sz="3000" dirty="0"/>
          </a:p>
        </p:txBody>
      </p:sp>
    </p:spTree>
    <p:extLst>
      <p:ext uri="{BB962C8B-B14F-4D97-AF65-F5344CB8AC3E}">
        <p14:creationId xmlns:p14="http://schemas.microsoft.com/office/powerpoint/2010/main" val="51453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96D9-E6FF-46EC-AC9B-21C4E71D46BD}"/>
              </a:ext>
            </a:extLst>
          </p:cNvPr>
          <p:cNvSpPr>
            <a:spLocks noGrp="1"/>
          </p:cNvSpPr>
          <p:nvPr>
            <p:ph type="title"/>
          </p:nvPr>
        </p:nvSpPr>
        <p:spPr/>
        <p:txBody>
          <a:bodyPr/>
          <a:lstStyle/>
          <a:p>
            <a:r>
              <a:rPr lang="en-CA" dirty="0"/>
              <a:t>Excel is Limited as a Relational Database</a:t>
            </a:r>
          </a:p>
        </p:txBody>
      </p:sp>
      <p:sp>
        <p:nvSpPr>
          <p:cNvPr id="4" name="TextBox 3">
            <a:extLst>
              <a:ext uri="{FF2B5EF4-FFF2-40B4-BE49-F238E27FC236}">
                <a16:creationId xmlns:a16="http://schemas.microsoft.com/office/drawing/2014/main" id="{9EF7B918-C3C2-4C11-9A7E-272AB4B461C8}"/>
              </a:ext>
            </a:extLst>
          </p:cNvPr>
          <p:cNvSpPr txBox="1"/>
          <p:nvPr/>
        </p:nvSpPr>
        <p:spPr>
          <a:xfrm>
            <a:off x="1414732" y="2179607"/>
            <a:ext cx="2913875" cy="3323987"/>
          </a:xfrm>
          <a:prstGeom prst="rect">
            <a:avLst/>
          </a:prstGeom>
          <a:noFill/>
        </p:spPr>
        <p:txBody>
          <a:bodyPr wrap="none" rtlCol="0">
            <a:spAutoFit/>
          </a:bodyPr>
          <a:lstStyle/>
          <a:p>
            <a:pPr marL="285750" indent="-285750">
              <a:buFont typeface="Arial" panose="020B0604020202020204" pitchFamily="34" charset="0"/>
              <a:buChar char="•"/>
            </a:pPr>
            <a:r>
              <a:rPr lang="en-CA" sz="3000" dirty="0"/>
              <a:t>Remote access</a:t>
            </a:r>
          </a:p>
          <a:p>
            <a:pPr marL="285750" indent="-285750">
              <a:buFont typeface="Arial" panose="020B0604020202020204" pitchFamily="34" charset="0"/>
              <a:buChar char="•"/>
            </a:pPr>
            <a:endParaRPr lang="en-CA" sz="3000" dirty="0"/>
          </a:p>
          <a:p>
            <a:pPr marL="285750" indent="-285750">
              <a:buFont typeface="Arial" panose="020B0604020202020204" pitchFamily="34" charset="0"/>
              <a:buChar char="•"/>
            </a:pPr>
            <a:r>
              <a:rPr lang="en-CA" sz="3000" dirty="0"/>
              <a:t>Performance</a:t>
            </a:r>
            <a:br>
              <a:rPr lang="en-CA" sz="3000" dirty="0"/>
            </a:br>
            <a:endParaRPr lang="en-CA" sz="3000" dirty="0"/>
          </a:p>
          <a:p>
            <a:pPr marL="285750" indent="-285750">
              <a:buFont typeface="Arial" panose="020B0604020202020204" pitchFamily="34" charset="0"/>
              <a:buChar char="•"/>
            </a:pPr>
            <a:r>
              <a:rPr lang="en-CA" sz="3000" dirty="0"/>
              <a:t>Data integrity</a:t>
            </a:r>
          </a:p>
          <a:p>
            <a:pPr marL="285750" indent="-285750">
              <a:buFont typeface="Arial" panose="020B0604020202020204" pitchFamily="34" charset="0"/>
              <a:buChar char="•"/>
            </a:pPr>
            <a:endParaRPr lang="en-CA" sz="3000" dirty="0"/>
          </a:p>
          <a:p>
            <a:pPr marL="285750" indent="-285750">
              <a:buFont typeface="Arial" panose="020B0604020202020204" pitchFamily="34" charset="0"/>
              <a:buChar char="•"/>
            </a:pPr>
            <a:r>
              <a:rPr lang="en-CA" sz="3000" dirty="0"/>
              <a:t>Standardization</a:t>
            </a:r>
          </a:p>
        </p:txBody>
      </p:sp>
    </p:spTree>
    <p:extLst>
      <p:ext uri="{BB962C8B-B14F-4D97-AF65-F5344CB8AC3E}">
        <p14:creationId xmlns:p14="http://schemas.microsoft.com/office/powerpoint/2010/main" val="186602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a:extLst>
              <a:ext uri="{FF2B5EF4-FFF2-40B4-BE49-F238E27FC236}">
                <a16:creationId xmlns:a16="http://schemas.microsoft.com/office/drawing/2014/main" id="{4E8E471A-20A5-4F54-B69C-2DFBD4C43F0B}"/>
              </a:ext>
            </a:extLst>
          </p:cNvPr>
          <p:cNvGraphicFramePr>
            <a:graphicFrameLocks noGrp="1"/>
          </p:cNvGraphicFramePr>
          <p:nvPr>
            <p:extLst>
              <p:ext uri="{D42A27DB-BD31-4B8C-83A1-F6EECF244321}">
                <p14:modId xmlns:p14="http://schemas.microsoft.com/office/powerpoint/2010/main" val="1223409998"/>
              </p:ext>
            </p:extLst>
          </p:nvPr>
        </p:nvGraphicFramePr>
        <p:xfrm>
          <a:off x="1554205" y="1192975"/>
          <a:ext cx="8127999" cy="3082464"/>
        </p:xfrm>
        <a:graphic>
          <a:graphicData uri="http://schemas.openxmlformats.org/drawingml/2006/table">
            <a:tbl>
              <a:tblPr firstRow="1" bandRow="1">
                <a:tableStyleId>{5C22544A-7EE6-4342-B048-85BDC9FD1C3A}</a:tableStyleId>
              </a:tblPr>
              <a:tblGrid>
                <a:gridCol w="1699741">
                  <a:extLst>
                    <a:ext uri="{9D8B030D-6E8A-4147-A177-3AD203B41FA5}">
                      <a16:colId xmlns:a16="http://schemas.microsoft.com/office/drawing/2014/main" val="1483276232"/>
                    </a:ext>
                  </a:extLst>
                </a:gridCol>
                <a:gridCol w="1696994">
                  <a:extLst>
                    <a:ext uri="{9D8B030D-6E8A-4147-A177-3AD203B41FA5}">
                      <a16:colId xmlns:a16="http://schemas.microsoft.com/office/drawing/2014/main" val="2890658890"/>
                    </a:ext>
                  </a:extLst>
                </a:gridCol>
                <a:gridCol w="4731264">
                  <a:extLst>
                    <a:ext uri="{9D8B030D-6E8A-4147-A177-3AD203B41FA5}">
                      <a16:colId xmlns:a16="http://schemas.microsoft.com/office/drawing/2014/main" val="2847374653"/>
                    </a:ext>
                  </a:extLst>
                </a:gridCol>
              </a:tblGrid>
              <a:tr h="426174">
                <a:tc>
                  <a:txBody>
                    <a:bodyPr/>
                    <a:lstStyle/>
                    <a:p>
                      <a:r>
                        <a:rPr lang="en-CA" sz="1200" dirty="0"/>
                        <a:t>Company</a:t>
                      </a:r>
                    </a:p>
                  </a:txBody>
                  <a:tcPr/>
                </a:tc>
                <a:tc>
                  <a:txBody>
                    <a:bodyPr/>
                    <a:lstStyle/>
                    <a:p>
                      <a:r>
                        <a:rPr lang="en-CA" sz="1200" dirty="0"/>
                        <a:t>RDB Software</a:t>
                      </a:r>
                    </a:p>
                  </a:txBody>
                  <a:tcPr/>
                </a:tc>
                <a:tc>
                  <a:txBody>
                    <a:bodyPr/>
                    <a:lstStyle/>
                    <a:p>
                      <a:r>
                        <a:rPr lang="en-CA" sz="1200" dirty="0"/>
                        <a:t>E.g. SQL Statement – Add 5 days to </a:t>
                      </a:r>
                      <a:r>
                        <a:rPr lang="en-CA" sz="1200" dirty="0" err="1"/>
                        <a:t>create_date</a:t>
                      </a:r>
                      <a:endParaRPr lang="en-CA" sz="1200" dirty="0"/>
                    </a:p>
                  </a:txBody>
                  <a:tcPr/>
                </a:tc>
                <a:extLst>
                  <a:ext uri="{0D108BD9-81ED-4DB2-BD59-A6C34878D82A}">
                    <a16:rowId xmlns:a16="http://schemas.microsoft.com/office/drawing/2014/main" val="1007252789"/>
                  </a:ext>
                </a:extLst>
              </a:tr>
              <a:tr h="426174">
                <a:tc>
                  <a:txBody>
                    <a:bodyPr/>
                    <a:lstStyle/>
                    <a:p>
                      <a:r>
                        <a:rPr lang="en-CA" sz="1200" dirty="0"/>
                        <a:t>Oracle</a:t>
                      </a:r>
                    </a:p>
                  </a:txBody>
                  <a:tcPr/>
                </a:tc>
                <a:tc>
                  <a:txBody>
                    <a:bodyPr/>
                    <a:lstStyle/>
                    <a:p>
                      <a:r>
                        <a:rPr lang="en-CA" sz="1200" dirty="0"/>
                        <a:t>MySQL</a:t>
                      </a:r>
                    </a:p>
                  </a:txBody>
                  <a:tcPr/>
                </a:tc>
                <a:tc>
                  <a:txBody>
                    <a:bodyPr/>
                    <a:lstStyle/>
                    <a:p>
                      <a:r>
                        <a:rPr lang="en-CA" sz="1200" dirty="0"/>
                        <a:t>SELECT DATE_ADD(</a:t>
                      </a:r>
                      <a:r>
                        <a:rPr lang="en-CA" sz="1200" dirty="0" err="1"/>
                        <a:t>create_date,INTERVAL</a:t>
                      </a:r>
                      <a:r>
                        <a:rPr lang="en-CA" sz="1200" dirty="0"/>
                        <a:t> 5 DAY) FROM </a:t>
                      </a:r>
                      <a:r>
                        <a:rPr lang="en-CA" sz="1200" dirty="0" err="1"/>
                        <a:t>t_vehicle</a:t>
                      </a:r>
                      <a:endParaRPr lang="en-CA" sz="1200" dirty="0"/>
                    </a:p>
                  </a:txBody>
                  <a:tcPr>
                    <a:noFill/>
                  </a:tcPr>
                </a:tc>
                <a:extLst>
                  <a:ext uri="{0D108BD9-81ED-4DB2-BD59-A6C34878D82A}">
                    <a16:rowId xmlns:a16="http://schemas.microsoft.com/office/drawing/2014/main" val="2687529425"/>
                  </a:ext>
                </a:extLst>
              </a:tr>
              <a:tr h="426174">
                <a:tc>
                  <a:txBody>
                    <a:bodyPr/>
                    <a:lstStyle/>
                    <a:p>
                      <a:r>
                        <a:rPr lang="en-CA" sz="1200" dirty="0"/>
                        <a:t>Oracle</a:t>
                      </a:r>
                    </a:p>
                  </a:txBody>
                  <a:tcPr/>
                </a:tc>
                <a:tc>
                  <a:txBody>
                    <a:bodyPr/>
                    <a:lstStyle/>
                    <a:p>
                      <a:r>
                        <a:rPr lang="en-CA" sz="1200" dirty="0"/>
                        <a:t>Oracle RDBMS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SELECT DATE_ADD(</a:t>
                      </a:r>
                      <a:r>
                        <a:rPr lang="en-CA" sz="1200" dirty="0" err="1"/>
                        <a:t>create_date,INTERVAL</a:t>
                      </a:r>
                      <a:r>
                        <a:rPr lang="en-CA" sz="1200" dirty="0"/>
                        <a:t> 5 DAY) FROM </a:t>
                      </a:r>
                      <a:r>
                        <a:rPr lang="en-CA" sz="1200" dirty="0" err="1"/>
                        <a:t>t_vehicle</a:t>
                      </a:r>
                      <a:endParaRPr lang="en-CA" sz="1200" dirty="0"/>
                    </a:p>
                  </a:txBody>
                  <a:tcPr>
                    <a:noFill/>
                  </a:tcPr>
                </a:tc>
                <a:extLst>
                  <a:ext uri="{0D108BD9-81ED-4DB2-BD59-A6C34878D82A}">
                    <a16:rowId xmlns:a16="http://schemas.microsoft.com/office/drawing/2014/main" val="2803364252"/>
                  </a:ext>
                </a:extLst>
              </a:tr>
              <a:tr h="525420">
                <a:tc>
                  <a:txBody>
                    <a:bodyPr/>
                    <a:lstStyle/>
                    <a:p>
                      <a:r>
                        <a:rPr lang="en-CA" sz="1200" dirty="0"/>
                        <a:t>MariaDB Corp.</a:t>
                      </a:r>
                    </a:p>
                  </a:txBody>
                  <a:tcPr/>
                </a:tc>
                <a:tc>
                  <a:txBody>
                    <a:bodyPr/>
                    <a:lstStyle/>
                    <a:p>
                      <a:r>
                        <a:rPr lang="en-CA" sz="1200" dirty="0"/>
                        <a:t>MariaDB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SELECT DATE_ADD(</a:t>
                      </a:r>
                      <a:r>
                        <a:rPr lang="en-CA" sz="1200" dirty="0" err="1"/>
                        <a:t>create_date,INTERVAL</a:t>
                      </a:r>
                      <a:r>
                        <a:rPr lang="en-CA" sz="1200" dirty="0"/>
                        <a:t> 5 DAY) FROM </a:t>
                      </a:r>
                      <a:r>
                        <a:rPr lang="en-CA" sz="1200" dirty="0" err="1"/>
                        <a:t>t_vehicle</a:t>
                      </a:r>
                      <a:endParaRPr lang="en-CA" sz="1200" dirty="0"/>
                    </a:p>
                    <a:p>
                      <a:endParaRPr lang="en-CA" sz="1200" dirty="0"/>
                    </a:p>
                  </a:txBody>
                  <a:tcPr>
                    <a:noFill/>
                  </a:tcPr>
                </a:tc>
                <a:extLst>
                  <a:ext uri="{0D108BD9-81ED-4DB2-BD59-A6C34878D82A}">
                    <a16:rowId xmlns:a16="http://schemas.microsoft.com/office/drawing/2014/main" val="2734935800"/>
                  </a:ext>
                </a:extLst>
              </a:tr>
              <a:tr h="426174">
                <a:tc>
                  <a:txBody>
                    <a:bodyPr/>
                    <a:lstStyle/>
                    <a:p>
                      <a:r>
                        <a:rPr lang="en-CA" sz="1200" dirty="0"/>
                        <a:t>PostgreSQL</a:t>
                      </a:r>
                    </a:p>
                  </a:txBody>
                  <a:tcPr/>
                </a:tc>
                <a:tc>
                  <a:txBody>
                    <a:bodyPr/>
                    <a:lstStyle/>
                    <a:p>
                      <a:r>
                        <a:rPr lang="en-CA" sz="1200" dirty="0"/>
                        <a:t>PostgreSQL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SELECT </a:t>
                      </a:r>
                      <a:r>
                        <a:rPr lang="en-CA" sz="1200" dirty="0" err="1"/>
                        <a:t>create_date</a:t>
                      </a:r>
                      <a:r>
                        <a:rPr lang="en-CA" sz="1200" dirty="0"/>
                        <a:t> + INTERVAL ‘5 day’ FROM </a:t>
                      </a:r>
                      <a:r>
                        <a:rPr lang="en-CA" sz="1200" dirty="0" err="1"/>
                        <a:t>t_vehicle</a:t>
                      </a:r>
                      <a:endParaRPr lang="en-CA" sz="1200" dirty="0"/>
                    </a:p>
                  </a:txBody>
                  <a:tcPr>
                    <a:noFill/>
                  </a:tcPr>
                </a:tc>
                <a:extLst>
                  <a:ext uri="{0D108BD9-81ED-4DB2-BD59-A6C34878D82A}">
                    <a16:rowId xmlns:a16="http://schemas.microsoft.com/office/drawing/2014/main" val="3228377453"/>
                  </a:ext>
                </a:extLst>
              </a:tr>
              <a:tr h="426174">
                <a:tc>
                  <a:txBody>
                    <a:bodyPr/>
                    <a:lstStyle/>
                    <a:p>
                      <a:r>
                        <a:rPr lang="en-CA" sz="1200" dirty="0"/>
                        <a:t>Microsoft</a:t>
                      </a:r>
                    </a:p>
                  </a:txBody>
                  <a:tcPr/>
                </a:tc>
                <a:tc>
                  <a:txBody>
                    <a:bodyPr/>
                    <a:lstStyle/>
                    <a:p>
                      <a:r>
                        <a:rPr lang="en-CA" sz="1200" dirty="0"/>
                        <a:t>SQL Server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SELECT DATEADD(DAY,5,create_date) FROM </a:t>
                      </a:r>
                      <a:r>
                        <a:rPr lang="en-CA" sz="1200" dirty="0" err="1"/>
                        <a:t>t_vehicle</a:t>
                      </a:r>
                      <a:endParaRPr lang="en-CA" sz="1200" dirty="0"/>
                    </a:p>
                  </a:txBody>
                  <a:tcPr>
                    <a:noFill/>
                  </a:tcPr>
                </a:tc>
                <a:extLst>
                  <a:ext uri="{0D108BD9-81ED-4DB2-BD59-A6C34878D82A}">
                    <a16:rowId xmlns:a16="http://schemas.microsoft.com/office/drawing/2014/main" val="3468572554"/>
                  </a:ext>
                </a:extLst>
              </a:tr>
              <a:tr h="426174">
                <a:tc>
                  <a:txBody>
                    <a:bodyPr/>
                    <a:lstStyle/>
                    <a:p>
                      <a:r>
                        <a:rPr lang="en-CA" sz="1200" dirty="0"/>
                        <a:t>IBM</a:t>
                      </a:r>
                    </a:p>
                  </a:txBody>
                  <a:tcPr/>
                </a:tc>
                <a:tc>
                  <a:txBody>
                    <a:bodyPr/>
                    <a:lstStyle/>
                    <a:p>
                      <a:r>
                        <a:rPr lang="en-CA" sz="1200" dirty="0"/>
                        <a:t>DB2</a:t>
                      </a:r>
                    </a:p>
                  </a:txBody>
                  <a:tcPr/>
                </a:tc>
                <a:tc>
                  <a:txBody>
                    <a:bodyPr/>
                    <a:lstStyle/>
                    <a:p>
                      <a:r>
                        <a:rPr lang="en-CA" sz="1200" dirty="0"/>
                        <a:t>SELECT </a:t>
                      </a:r>
                      <a:r>
                        <a:rPr lang="en-CA" sz="1200" dirty="0" err="1"/>
                        <a:t>create_date</a:t>
                      </a:r>
                      <a:r>
                        <a:rPr lang="en-CA" sz="1200" dirty="0"/>
                        <a:t> + 15 DAYS FROM </a:t>
                      </a:r>
                      <a:r>
                        <a:rPr lang="en-CA" sz="1200" dirty="0" err="1"/>
                        <a:t>t_vehicle</a:t>
                      </a:r>
                      <a:endParaRPr lang="en-CA" sz="1200" dirty="0"/>
                    </a:p>
                  </a:txBody>
                  <a:tcPr>
                    <a:noFill/>
                  </a:tcPr>
                </a:tc>
                <a:extLst>
                  <a:ext uri="{0D108BD9-81ED-4DB2-BD59-A6C34878D82A}">
                    <a16:rowId xmlns:a16="http://schemas.microsoft.com/office/drawing/2014/main" val="2855688187"/>
                  </a:ext>
                </a:extLst>
              </a:tr>
            </a:tbl>
          </a:graphicData>
        </a:graphic>
      </p:graphicFrame>
      <p:sp>
        <p:nvSpPr>
          <p:cNvPr id="34" name="TextBox 33">
            <a:extLst>
              <a:ext uri="{FF2B5EF4-FFF2-40B4-BE49-F238E27FC236}">
                <a16:creationId xmlns:a16="http://schemas.microsoft.com/office/drawing/2014/main" id="{47722F2E-4D43-47FE-B52D-9054268B8700}"/>
              </a:ext>
            </a:extLst>
          </p:cNvPr>
          <p:cNvSpPr txBox="1"/>
          <p:nvPr/>
        </p:nvSpPr>
        <p:spPr>
          <a:xfrm>
            <a:off x="3566983" y="593124"/>
            <a:ext cx="3275384" cy="369332"/>
          </a:xfrm>
          <a:prstGeom prst="rect">
            <a:avLst/>
          </a:prstGeom>
          <a:noFill/>
        </p:spPr>
        <p:txBody>
          <a:bodyPr wrap="none" rtlCol="0">
            <a:spAutoFit/>
          </a:bodyPr>
          <a:lstStyle/>
          <a:p>
            <a:r>
              <a:rPr lang="en-CA" dirty="0"/>
              <a:t>DIFFERENT RELATIONAL DB TECH</a:t>
            </a:r>
          </a:p>
        </p:txBody>
      </p:sp>
      <p:sp>
        <p:nvSpPr>
          <p:cNvPr id="35" name="TextBox 34">
            <a:extLst>
              <a:ext uri="{FF2B5EF4-FFF2-40B4-BE49-F238E27FC236}">
                <a16:creationId xmlns:a16="http://schemas.microsoft.com/office/drawing/2014/main" id="{BB164B45-7B2E-4922-B6D5-26CE565967C9}"/>
              </a:ext>
            </a:extLst>
          </p:cNvPr>
          <p:cNvSpPr txBox="1"/>
          <p:nvPr/>
        </p:nvSpPr>
        <p:spPr>
          <a:xfrm>
            <a:off x="1307070" y="4699686"/>
            <a:ext cx="8957276" cy="1200329"/>
          </a:xfrm>
          <a:prstGeom prst="rect">
            <a:avLst/>
          </a:prstGeom>
          <a:noFill/>
        </p:spPr>
        <p:txBody>
          <a:bodyPr wrap="square" rtlCol="0">
            <a:spAutoFit/>
          </a:bodyPr>
          <a:lstStyle/>
          <a:p>
            <a:r>
              <a:rPr lang="en-CA" sz="1200" dirty="0"/>
              <a:t>The table above lists some companies (among many) that provide relational database software.  For each relational database (RDB) software, you see an example Structured Query Language (SQL) statement that will select a date that is 5 days after a vehicle was inserted into the </a:t>
            </a:r>
            <a:r>
              <a:rPr lang="en-CA" sz="1200" dirty="0" err="1"/>
              <a:t>t_vehicle</a:t>
            </a:r>
            <a:r>
              <a:rPr lang="en-CA" sz="1200" dirty="0"/>
              <a:t> table.  Notice that the SQL between different RDB software are very similar.  The difference between the SQL in one RDB software to another is analogous to the differences in regional dialects of a human language.  For example, in Houston USA you greet people with “Howdy partner”.  But in London, England, you greet people with “Good day sir.”  Both statements are English, but the dialect and vocabulary may be slightly different.  SQL statements differ in the same way between different RDB software.</a:t>
            </a:r>
          </a:p>
        </p:txBody>
      </p:sp>
    </p:spTree>
    <p:extLst>
      <p:ext uri="{BB962C8B-B14F-4D97-AF65-F5344CB8AC3E}">
        <p14:creationId xmlns:p14="http://schemas.microsoft.com/office/powerpoint/2010/main" val="357780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Although developers do their best to insulate one layer from the other, but generally speaking,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1E5E-1FFC-4673-BE46-14C45E8A8377}"/>
              </a:ext>
            </a:extLst>
          </p:cNvPr>
          <p:cNvSpPr>
            <a:spLocks noGrp="1"/>
          </p:cNvSpPr>
          <p:nvPr>
            <p:ph type="title"/>
          </p:nvPr>
        </p:nvSpPr>
        <p:spPr/>
        <p:txBody>
          <a:bodyPr/>
          <a:lstStyle/>
          <a:p>
            <a:r>
              <a:rPr lang="en-CA" dirty="0"/>
              <a:t>GUI to Manage Databases</a:t>
            </a:r>
          </a:p>
        </p:txBody>
      </p:sp>
      <p:pic>
        <p:nvPicPr>
          <p:cNvPr id="4" name="Picture 3" descr="A close up of a logo&#10;&#10;Description automatically generated">
            <a:extLst>
              <a:ext uri="{FF2B5EF4-FFF2-40B4-BE49-F238E27FC236}">
                <a16:creationId xmlns:a16="http://schemas.microsoft.com/office/drawing/2014/main" id="{3C78F1AE-23B7-4ADE-9DC4-0D4FB4D58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319" y="1794474"/>
            <a:ext cx="1905000" cy="1428750"/>
          </a:xfrm>
          <a:prstGeom prst="rect">
            <a:avLst/>
          </a:prstGeom>
        </p:spPr>
      </p:pic>
      <p:pic>
        <p:nvPicPr>
          <p:cNvPr id="6" name="Picture 5" descr="A picture containing screenshot, businesscard&#10;&#10;Description automatically generated">
            <a:extLst>
              <a:ext uri="{FF2B5EF4-FFF2-40B4-BE49-F238E27FC236}">
                <a16:creationId xmlns:a16="http://schemas.microsoft.com/office/drawing/2014/main" id="{D5E8959D-CC6A-4AEF-83EC-0B59F56A4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653" y="1666875"/>
            <a:ext cx="2590800" cy="1762125"/>
          </a:xfrm>
          <a:prstGeom prst="rect">
            <a:avLst/>
          </a:prstGeom>
        </p:spPr>
      </p:pic>
      <p:pic>
        <p:nvPicPr>
          <p:cNvPr id="1026" name="Picture 2" descr="Image result for mysql workbench logo">
            <a:extLst>
              <a:ext uri="{FF2B5EF4-FFF2-40B4-BE49-F238E27FC236}">
                <a16:creationId xmlns:a16="http://schemas.microsoft.com/office/drawing/2014/main" id="{4856F8E5-C1DD-46DA-B9B6-C06ED917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787" y="1800225"/>
            <a:ext cx="28098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beaver logo">
            <a:extLst>
              <a:ext uri="{FF2B5EF4-FFF2-40B4-BE49-F238E27FC236}">
                <a16:creationId xmlns:a16="http://schemas.microsoft.com/office/drawing/2014/main" id="{09089DE4-98FE-4B85-A0CC-049B0D1D0B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739" y="4375301"/>
            <a:ext cx="33528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dminer logo">
            <a:extLst>
              <a:ext uri="{FF2B5EF4-FFF2-40B4-BE49-F238E27FC236}">
                <a16:creationId xmlns:a16="http://schemas.microsoft.com/office/drawing/2014/main" id="{9E03D23F-1846-4A5C-A6F9-2DD6356F3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6463" y="4232785"/>
            <a:ext cx="268605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00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1E5E-1FFC-4673-BE46-14C45E8A8377}"/>
              </a:ext>
            </a:extLst>
          </p:cNvPr>
          <p:cNvSpPr>
            <a:spLocks noGrp="1"/>
          </p:cNvSpPr>
          <p:nvPr>
            <p:ph type="title"/>
          </p:nvPr>
        </p:nvSpPr>
        <p:spPr/>
        <p:txBody>
          <a:bodyPr/>
          <a:lstStyle/>
          <a:p>
            <a:r>
              <a:rPr lang="en-CA" dirty="0"/>
              <a:t>Formal Terminology</a:t>
            </a:r>
          </a:p>
        </p:txBody>
      </p:sp>
      <p:sp>
        <p:nvSpPr>
          <p:cNvPr id="3" name="TextBox 2">
            <a:extLst>
              <a:ext uri="{FF2B5EF4-FFF2-40B4-BE49-F238E27FC236}">
                <a16:creationId xmlns:a16="http://schemas.microsoft.com/office/drawing/2014/main" id="{B296132F-BE87-4512-BA04-0A1AA24CA826}"/>
              </a:ext>
            </a:extLst>
          </p:cNvPr>
          <p:cNvSpPr txBox="1"/>
          <p:nvPr/>
        </p:nvSpPr>
        <p:spPr>
          <a:xfrm>
            <a:off x="879894" y="1765539"/>
            <a:ext cx="9259019" cy="4493538"/>
          </a:xfrm>
          <a:prstGeom prst="rect">
            <a:avLst/>
          </a:prstGeom>
          <a:noFill/>
        </p:spPr>
        <p:txBody>
          <a:bodyPr wrap="square" rtlCol="0">
            <a:spAutoFit/>
          </a:bodyPr>
          <a:lstStyle/>
          <a:p>
            <a:r>
              <a:rPr lang="en-CA" sz="2200" b="1" dirty="0"/>
              <a:t>Entity</a:t>
            </a:r>
            <a:r>
              <a:rPr lang="en-CA" sz="2200" dirty="0"/>
              <a:t> – a table that reflects a real world business object. The object can be a concrete item such as an automobile or an abstract notion such as a financial transaction</a:t>
            </a:r>
            <a:br>
              <a:rPr lang="en-CA" sz="2200" dirty="0"/>
            </a:br>
            <a:endParaRPr lang="en-CA" sz="2200" dirty="0"/>
          </a:p>
          <a:p>
            <a:r>
              <a:rPr lang="en-CA" sz="2200" dirty="0"/>
              <a:t>	</a:t>
            </a:r>
            <a:r>
              <a:rPr lang="en-CA" sz="2200" b="1" dirty="0"/>
              <a:t>Parent Entity</a:t>
            </a:r>
            <a:r>
              <a:rPr lang="en-CA" sz="2200" dirty="0"/>
              <a:t> – an entity which at least one other entity depends on</a:t>
            </a:r>
            <a:br>
              <a:rPr lang="en-CA" sz="2200" dirty="0"/>
            </a:br>
            <a:r>
              <a:rPr lang="en-CA" sz="2200" dirty="0"/>
              <a:t>	</a:t>
            </a:r>
            <a:r>
              <a:rPr lang="en-CA" sz="2200" b="1" dirty="0"/>
              <a:t>Child Entity</a:t>
            </a:r>
            <a:r>
              <a:rPr lang="en-CA" sz="2200" dirty="0"/>
              <a:t> – an entity that depends on the existence of another entity</a:t>
            </a:r>
            <a:br>
              <a:rPr lang="en-CA" sz="2200" dirty="0"/>
            </a:br>
            <a:r>
              <a:rPr lang="en-CA" sz="2200" dirty="0"/>
              <a:t>	</a:t>
            </a:r>
            <a:r>
              <a:rPr lang="en-CA" sz="2200" b="1" dirty="0"/>
              <a:t>Junction Table</a:t>
            </a:r>
            <a:r>
              <a:rPr lang="en-CA" sz="2200" dirty="0"/>
              <a:t> – a child entity that primarily stores Foreign Keys</a:t>
            </a:r>
          </a:p>
          <a:p>
            <a:endParaRPr lang="en-CA" sz="2200" dirty="0"/>
          </a:p>
          <a:p>
            <a:r>
              <a:rPr lang="en-CA" sz="2200" b="1" dirty="0"/>
              <a:t>Primary Key</a:t>
            </a:r>
            <a:r>
              <a:rPr lang="en-CA" sz="2200" dirty="0"/>
              <a:t> – a column or set of columns that uniquely defines the row in a table</a:t>
            </a:r>
          </a:p>
          <a:p>
            <a:endParaRPr lang="en-CA" sz="2200" dirty="0"/>
          </a:p>
          <a:p>
            <a:r>
              <a:rPr lang="en-CA" sz="2200" b="1" dirty="0"/>
              <a:t>Foreign Key</a:t>
            </a:r>
            <a:r>
              <a:rPr lang="en-CA" sz="2200" dirty="0"/>
              <a:t> – a column or set of columns that uniquely identifies a row in a parent entity</a:t>
            </a:r>
          </a:p>
        </p:txBody>
      </p:sp>
    </p:spTree>
    <p:extLst>
      <p:ext uri="{BB962C8B-B14F-4D97-AF65-F5344CB8AC3E}">
        <p14:creationId xmlns:p14="http://schemas.microsoft.com/office/powerpoint/2010/main" val="375296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660</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What is a Database?</vt:lpstr>
      <vt:lpstr>Excel as a database!</vt:lpstr>
      <vt:lpstr>Relational vs. Non-relational</vt:lpstr>
      <vt:lpstr>Excel is Limited as a Relational Database</vt:lpstr>
      <vt:lpstr>PowerPoint Presentation</vt:lpstr>
      <vt:lpstr>PowerPoint Presentation</vt:lpstr>
      <vt:lpstr>GUI to Manage Databases</vt:lpstr>
      <vt:lpstr>Formal Terminology</vt:lpstr>
      <vt:lpstr>What is CRUD?</vt:lpstr>
      <vt:lpstr>Export and Import</vt:lpstr>
      <vt:lpstr>What are 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Lai</dc:creator>
  <cp:lastModifiedBy>John Lai</cp:lastModifiedBy>
  <cp:revision>22</cp:revision>
  <dcterms:created xsi:type="dcterms:W3CDTF">2019-07-31T12:43:48Z</dcterms:created>
  <dcterms:modified xsi:type="dcterms:W3CDTF">2019-08-07T19:14:16Z</dcterms:modified>
</cp:coreProperties>
</file>