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8" r:id="rId1"/>
  </p:sldMasterIdLst>
  <p:sldIdLst>
    <p:sldId id="257" r:id="rId2"/>
    <p:sldId id="279" r:id="rId3"/>
    <p:sldId id="287" r:id="rId4"/>
    <p:sldId id="280" r:id="rId5"/>
    <p:sldId id="282" r:id="rId6"/>
    <p:sldId id="281" r:id="rId7"/>
    <p:sldId id="289" r:id="rId8"/>
    <p:sldId id="288" r:id="rId9"/>
    <p:sldId id="28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2301C44-7CAA-45FC-9F3E-D9A5F9BC41BE}" type="datetimeFigureOut">
              <a:rPr lang="en-CA" smtClean="0"/>
              <a:t>2023-05-30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FF8AD2A-3330-42E1-87AF-E8969FF63B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554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1C44-7CAA-45FC-9F3E-D9A5F9BC41BE}" type="datetimeFigureOut">
              <a:rPr lang="en-CA" smtClean="0"/>
              <a:t>2023-05-30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AD2A-3330-42E1-87AF-E8969FF63B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111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1C44-7CAA-45FC-9F3E-D9A5F9BC41BE}" type="datetimeFigureOut">
              <a:rPr lang="en-CA" smtClean="0"/>
              <a:t>2023-05-30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AD2A-3330-42E1-87AF-E8969FF63B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681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"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"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1C44-7CAA-45FC-9F3E-D9A5F9BC41BE}" type="datetimeFigureOut">
              <a:rPr lang="en-CA" smtClean="0"/>
              <a:t>2023-05-30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AD2A-3330-42E1-87AF-E8969FF63B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363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1C44-7CAA-45FC-9F3E-D9A5F9BC41BE}" type="datetimeFigureOut">
              <a:rPr lang="en-CA" smtClean="0"/>
              <a:t>2023-05-30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AD2A-3330-42E1-87AF-E8969FF63B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9771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1C44-7CAA-45FC-9F3E-D9A5F9BC41BE}" type="datetimeFigureOut">
              <a:rPr lang="en-CA" smtClean="0"/>
              <a:t>2023-05-30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AD2A-3330-42E1-87AF-E8969FF63B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9272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1C44-7CAA-45FC-9F3E-D9A5F9BC41BE}" type="datetimeFigureOut">
              <a:rPr lang="en-CA" smtClean="0"/>
              <a:t>2023-05-30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AD2A-3330-42E1-87AF-E8969FF63B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1669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2301C44-7CAA-45FC-9F3E-D9A5F9BC41BE}" type="datetimeFigureOut">
              <a:rPr lang="en-CA" smtClean="0"/>
              <a:t>2023-05-30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AD2A-3330-42E1-87AF-E8969FF63B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50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2301C44-7CAA-45FC-9F3E-D9A5F9BC41BE}" type="datetimeFigureOut">
              <a:rPr lang="en-CA" smtClean="0"/>
              <a:t>2023-05-30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AD2A-3330-42E1-87AF-E8969FF63B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930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1C44-7CAA-45FC-9F3E-D9A5F9BC41BE}" type="datetimeFigureOut">
              <a:rPr lang="en-CA" smtClean="0"/>
              <a:t>2023-05-30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AD2A-3330-42E1-87AF-E8969FF63B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30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1C44-7CAA-45FC-9F3E-D9A5F9BC41BE}" type="datetimeFigureOut">
              <a:rPr lang="en-CA" smtClean="0"/>
              <a:t>2023-05-30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AD2A-3330-42E1-87AF-E8969FF63B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295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1C44-7CAA-45FC-9F3E-D9A5F9BC41BE}" type="datetimeFigureOut">
              <a:rPr lang="en-CA" smtClean="0"/>
              <a:t>2023-05-30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AD2A-3330-42E1-87AF-E8969FF63B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167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1C44-7CAA-45FC-9F3E-D9A5F9BC41BE}" type="datetimeFigureOut">
              <a:rPr lang="en-CA" smtClean="0"/>
              <a:t>2023-05-30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AD2A-3330-42E1-87AF-E8969FF63B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96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1C44-7CAA-45FC-9F3E-D9A5F9BC41BE}" type="datetimeFigureOut">
              <a:rPr lang="en-CA" smtClean="0"/>
              <a:t>2023-05-30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AD2A-3330-42E1-87AF-E8969FF63B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75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1C44-7CAA-45FC-9F3E-D9A5F9BC41BE}" type="datetimeFigureOut">
              <a:rPr lang="en-CA" smtClean="0"/>
              <a:t>2023-05-30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AD2A-3330-42E1-87AF-E8969FF63B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675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1C44-7CAA-45FC-9F3E-D9A5F9BC41BE}" type="datetimeFigureOut">
              <a:rPr lang="en-CA" smtClean="0"/>
              <a:t>2023-05-30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AD2A-3330-42E1-87AF-E8969FF63B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73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1C44-7CAA-45FC-9F3E-D9A5F9BC41BE}" type="datetimeFigureOut">
              <a:rPr lang="en-CA" smtClean="0"/>
              <a:t>2023-05-30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AD2A-3330-42E1-87AF-E8969FF63B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739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2301C44-7CAA-45FC-9F3E-D9A5F9BC41BE}" type="datetimeFigureOut">
              <a:rPr lang="en-CA" smtClean="0"/>
              <a:t>2023-05-30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FF8AD2A-3330-42E1-87AF-E8969FF63B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44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11" r:id="rId3"/>
    <p:sldLayoutId id="2147484112" r:id="rId4"/>
    <p:sldLayoutId id="2147484113" r:id="rId5"/>
    <p:sldLayoutId id="2147484114" r:id="rId6"/>
    <p:sldLayoutId id="2147484115" r:id="rId7"/>
    <p:sldLayoutId id="2147484116" r:id="rId8"/>
    <p:sldLayoutId id="2147484117" r:id="rId9"/>
    <p:sldLayoutId id="2147484118" r:id="rId10"/>
    <p:sldLayoutId id="2147484119" r:id="rId11"/>
    <p:sldLayoutId id="2147484120" r:id="rId12"/>
    <p:sldLayoutId id="2147484121" r:id="rId13"/>
    <p:sldLayoutId id="2147484122" r:id="rId14"/>
    <p:sldLayoutId id="2147484123" r:id="rId15"/>
    <p:sldLayoutId id="2147484124" r:id="rId16"/>
    <p:sldLayoutId id="21474841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0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Rectangle 11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Rectangle 14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1" name="Group 16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8" name="Rectangle 17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ED061A9-8B53-4B57-BE75-9EDCB1DC64A2}"/>
              </a:ext>
            </a:extLst>
          </p:cNvPr>
          <p:cNvSpPr txBox="1"/>
          <p:nvPr/>
        </p:nvSpPr>
        <p:spPr>
          <a:xfrm>
            <a:off x="1683171" y="1169773"/>
            <a:ext cx="8825658" cy="2870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cap="all" spc="200">
                <a:ln w="3175" cmpd="sng">
                  <a:noFill/>
                </a:ln>
                <a:latin typeface="+mj-lt"/>
                <a:ea typeface="+mj-ea"/>
                <a:cs typeface="+mj-cs"/>
              </a:rPr>
              <a:t>Basic coding</a:t>
            </a:r>
            <a:br>
              <a:rPr lang="en-US" sz="5000" cap="all" spc="200">
                <a:ln w="3175" cmpd="sng">
                  <a:noFill/>
                </a:ln>
                <a:latin typeface="+mj-lt"/>
                <a:ea typeface="+mj-ea"/>
                <a:cs typeface="+mj-cs"/>
              </a:rPr>
            </a:br>
            <a:r>
              <a:rPr lang="en-US" sz="5000" cap="all" spc="200">
                <a:ln w="3175" cmpd="sng">
                  <a:noFill/>
                </a:ln>
                <a:latin typeface="+mj-lt"/>
                <a:ea typeface="+mj-ea"/>
                <a:cs typeface="+mj-cs"/>
              </a:rPr>
              <a:t>JAVASCRIPT</a:t>
            </a:r>
            <a:endParaRPr lang="en-US" sz="5000" cap="all" spc="20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cxnSp>
        <p:nvCxnSpPr>
          <p:cNvPr id="39" name="Straight Connector 20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E52F2C-53FC-4BFF-B347-5E2B9B747381}"/>
              </a:ext>
            </a:extLst>
          </p:cNvPr>
          <p:cNvSpPr txBox="1"/>
          <p:nvPr/>
        </p:nvSpPr>
        <p:spPr>
          <a:xfrm>
            <a:off x="1683171" y="5486407"/>
            <a:ext cx="8825658" cy="3954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1000" cap="all" spc="200">
                <a:ln w="3175" cmpd="sng">
                  <a:noFill/>
                </a:ln>
                <a:latin typeface="+mj-lt"/>
                <a:ea typeface="+mj-ea"/>
                <a:cs typeface="+mj-cs"/>
              </a:rPr>
            </a:br>
            <a:r>
              <a:rPr lang="en-US" sz="1000" cap="all" spc="200">
                <a:ln w="3175" cmpd="sng">
                  <a:noFill/>
                </a:ln>
                <a:latin typeface="+mj-lt"/>
                <a:ea typeface="+mj-ea"/>
                <a:cs typeface="+mj-cs"/>
              </a:rPr>
              <a:t>https://academy.evermight.com</a:t>
            </a:r>
          </a:p>
        </p:txBody>
      </p:sp>
    </p:spTree>
    <p:extLst>
      <p:ext uri="{BB962C8B-B14F-4D97-AF65-F5344CB8AC3E}">
        <p14:creationId xmlns:p14="http://schemas.microsoft.com/office/powerpoint/2010/main" val="1894680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90B7-AEA0-4B1C-835F-58118F54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255D5-5027-4BA5-A8B6-4875171D29A7}"/>
              </a:ext>
            </a:extLst>
          </p:cNvPr>
          <p:cNvSpPr txBox="1"/>
          <p:nvPr/>
        </p:nvSpPr>
        <p:spPr>
          <a:xfrm>
            <a:off x="924129" y="2720418"/>
            <a:ext cx="103210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These are the six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primitive data types </a:t>
            </a:r>
            <a:r>
              <a:rPr lang="en-CA" sz="2400" dirty="0"/>
              <a:t>variables often store:</a:t>
            </a:r>
          </a:p>
          <a:p>
            <a:endParaRPr lang="en-CA" sz="2400" dirty="0"/>
          </a:p>
          <a:p>
            <a:r>
              <a:rPr lang="en-CA" sz="2400" dirty="0"/>
              <a:t>var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variable1</a:t>
            </a:r>
            <a:r>
              <a:rPr lang="en-CA" sz="2400" dirty="0"/>
              <a:t> = </a:t>
            </a:r>
            <a:r>
              <a:rPr lang="en-CA" sz="2400" dirty="0">
                <a:solidFill>
                  <a:srgbClr val="0070C0"/>
                </a:solidFill>
              </a:rPr>
              <a:t>134</a:t>
            </a:r>
            <a:r>
              <a:rPr lang="en-CA" sz="2400" dirty="0"/>
              <a:t>; </a:t>
            </a:r>
            <a:r>
              <a:rPr lang="en-CA" sz="2400" dirty="0">
                <a:solidFill>
                  <a:schemeClr val="bg2">
                    <a:lumMod val="50000"/>
                  </a:schemeClr>
                </a:solidFill>
              </a:rPr>
              <a:t>// integer</a:t>
            </a:r>
            <a:br>
              <a:rPr lang="en-CA" sz="2400" dirty="0"/>
            </a:br>
            <a:r>
              <a:rPr lang="en-CA" sz="2400" dirty="0"/>
              <a:t>var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variable2</a:t>
            </a:r>
            <a:r>
              <a:rPr lang="en-CA" sz="2400" dirty="0"/>
              <a:t> = </a:t>
            </a:r>
            <a:r>
              <a:rPr lang="en-CA" sz="2400" dirty="0">
                <a:solidFill>
                  <a:srgbClr val="0070C0"/>
                </a:solidFill>
              </a:rPr>
              <a:t>32.342</a:t>
            </a:r>
            <a:r>
              <a:rPr lang="en-CA" sz="2400" dirty="0"/>
              <a:t>; </a:t>
            </a:r>
            <a:r>
              <a:rPr lang="en-CA" sz="2400" dirty="0">
                <a:solidFill>
                  <a:schemeClr val="bg2">
                    <a:lumMod val="50000"/>
                  </a:schemeClr>
                </a:solidFill>
              </a:rPr>
              <a:t>// float, decimal</a:t>
            </a:r>
          </a:p>
          <a:p>
            <a:r>
              <a:rPr lang="en-CA" sz="2400" dirty="0"/>
              <a:t>var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variable3</a:t>
            </a:r>
            <a:r>
              <a:rPr lang="en-CA" sz="2400" dirty="0"/>
              <a:t> = </a:t>
            </a:r>
            <a:r>
              <a:rPr lang="en-CA" sz="2400" dirty="0">
                <a:solidFill>
                  <a:srgbClr val="0070C0"/>
                </a:solidFill>
              </a:rPr>
              <a:t>"Hello World"; </a:t>
            </a:r>
            <a:r>
              <a:rPr lang="en-CA" sz="2400" dirty="0">
                <a:solidFill>
                  <a:schemeClr val="bg2">
                    <a:lumMod val="50000"/>
                  </a:schemeClr>
                </a:solidFill>
              </a:rPr>
              <a:t>// string</a:t>
            </a:r>
          </a:p>
          <a:p>
            <a:r>
              <a:rPr lang="en-CA" sz="2400" dirty="0"/>
              <a:t>var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variable4</a:t>
            </a:r>
            <a:r>
              <a:rPr lang="en-CA" sz="2400" dirty="0"/>
              <a:t> = </a:t>
            </a:r>
            <a:r>
              <a:rPr lang="en-CA" sz="2400" dirty="0">
                <a:solidFill>
                  <a:srgbClr val="0070C0"/>
                </a:solidFill>
              </a:rPr>
              <a:t>true</a:t>
            </a:r>
            <a:r>
              <a:rPr lang="en-CA" sz="2400" dirty="0"/>
              <a:t>; </a:t>
            </a:r>
            <a:r>
              <a:rPr lang="en-CA" sz="2400" dirty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n-CA" sz="2400" dirty="0" err="1">
                <a:solidFill>
                  <a:schemeClr val="bg2">
                    <a:lumMod val="50000"/>
                  </a:schemeClr>
                </a:solidFill>
              </a:rPr>
              <a:t>boolean</a:t>
            </a:r>
            <a:r>
              <a:rPr lang="en-CA" sz="2400" dirty="0">
                <a:solidFill>
                  <a:schemeClr val="bg2">
                    <a:lumMod val="50000"/>
                  </a:schemeClr>
                </a:solidFill>
              </a:rPr>
              <a:t> – true or false</a:t>
            </a:r>
          </a:p>
          <a:p>
            <a:r>
              <a:rPr lang="en-CA" sz="2400" dirty="0"/>
              <a:t>var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variable5</a:t>
            </a:r>
            <a:r>
              <a:rPr lang="en-CA" sz="2400" dirty="0"/>
              <a:t> = </a:t>
            </a:r>
            <a:r>
              <a:rPr lang="en-CA" sz="2400" dirty="0">
                <a:solidFill>
                  <a:srgbClr val="0070C0"/>
                </a:solidFill>
              </a:rPr>
              <a:t>null</a:t>
            </a:r>
            <a:r>
              <a:rPr lang="en-CA" sz="2400" dirty="0"/>
              <a:t>; </a:t>
            </a:r>
            <a:r>
              <a:rPr lang="en-CA" sz="2400" dirty="0">
                <a:solidFill>
                  <a:schemeClr val="bg2">
                    <a:lumMod val="50000"/>
                  </a:schemeClr>
                </a:solidFill>
              </a:rPr>
              <a:t>// null – means not set</a:t>
            </a:r>
          </a:p>
          <a:p>
            <a:endParaRPr lang="en-CA" sz="2400" dirty="0"/>
          </a:p>
          <a:p>
            <a:r>
              <a:rPr lang="en-CA" sz="2400" dirty="0"/>
              <a:t>And a variable can be </a:t>
            </a:r>
            <a:r>
              <a:rPr lang="en-CA" sz="2400" dirty="0">
                <a:solidFill>
                  <a:srgbClr val="0070C0"/>
                </a:solidFill>
              </a:rPr>
              <a:t>undefined</a:t>
            </a:r>
            <a:r>
              <a:rPr lang="en-CA" sz="2400" dirty="0"/>
              <a:t>, which happens when it was never declared</a:t>
            </a:r>
            <a:endParaRPr lang="en-CA" sz="2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CA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87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90B7-AEA0-4B1C-835F-58118F54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Arithmatic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255D5-5027-4BA5-A8B6-4875171D29A7}"/>
              </a:ext>
            </a:extLst>
          </p:cNvPr>
          <p:cNvSpPr txBox="1"/>
          <p:nvPr/>
        </p:nvSpPr>
        <p:spPr>
          <a:xfrm>
            <a:off x="924129" y="2720418"/>
            <a:ext cx="103210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You can perform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basic arithmetic </a:t>
            </a:r>
            <a:r>
              <a:rPr lang="en-CA" sz="2400" dirty="0"/>
              <a:t>with the following operators:</a:t>
            </a:r>
          </a:p>
          <a:p>
            <a:endParaRPr lang="en-CA" sz="2400" dirty="0"/>
          </a:p>
          <a:p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+</a:t>
            </a:r>
            <a:r>
              <a:rPr lang="en-CA" sz="2400" dirty="0"/>
              <a:t> </a:t>
            </a:r>
            <a:r>
              <a:rPr lang="en-CA" sz="2400" dirty="0">
                <a:sym typeface="Wingdings" panose="05000000000000000000" pitchFamily="2" charset="2"/>
              </a:rPr>
              <a:t>adding numbers or joining strings</a:t>
            </a:r>
          </a:p>
          <a:p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-</a:t>
            </a:r>
            <a:r>
              <a:rPr lang="en-CA" sz="2400" dirty="0">
                <a:sym typeface="Wingdings" panose="05000000000000000000" pitchFamily="2" charset="2"/>
              </a:rPr>
              <a:t> subtracting numbers</a:t>
            </a:r>
            <a:endParaRPr lang="en-CA" sz="2400" dirty="0"/>
          </a:p>
          <a:p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en-CA" sz="2400" dirty="0"/>
              <a:t> </a:t>
            </a:r>
            <a:r>
              <a:rPr lang="en-CA" sz="2400" dirty="0">
                <a:sym typeface="Wingdings" panose="05000000000000000000" pitchFamily="2" charset="2"/>
              </a:rPr>
              <a:t> multiply numbers</a:t>
            </a:r>
          </a:p>
          <a:p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/</a:t>
            </a:r>
            <a:r>
              <a:rPr lang="en-CA" sz="2400" dirty="0">
                <a:sym typeface="Wingdings" panose="05000000000000000000" pitchFamily="2" charset="2"/>
              </a:rPr>
              <a:t> dividing numbers</a:t>
            </a:r>
          </a:p>
          <a:p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%</a:t>
            </a:r>
            <a:r>
              <a:rPr lang="en-CA" sz="2400" dirty="0">
                <a:sym typeface="Wingdings" panose="05000000000000000000" pitchFamily="2" charset="2"/>
              </a:rPr>
              <a:t>  modulus of two numbers (get the remainder)</a:t>
            </a:r>
            <a:endParaRPr lang="en-CA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36109A-7CD9-4E20-9109-876DE689B0D4}"/>
              </a:ext>
            </a:extLst>
          </p:cNvPr>
          <p:cNvSpPr txBox="1"/>
          <p:nvPr/>
        </p:nvSpPr>
        <p:spPr>
          <a:xfrm>
            <a:off x="988539" y="5976195"/>
            <a:ext cx="8927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4">
                    <a:lumMod val="75000"/>
                  </a:schemeClr>
                </a:solidFill>
              </a:rPr>
              <a:t>Exercise – What is the remainder of (20 x 5 - 18) ÷ 3?</a:t>
            </a:r>
          </a:p>
        </p:txBody>
      </p:sp>
    </p:spTree>
    <p:extLst>
      <p:ext uri="{BB962C8B-B14F-4D97-AF65-F5344CB8AC3E}">
        <p14:creationId xmlns:p14="http://schemas.microsoft.com/office/powerpoint/2010/main" val="275506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90B7-AEA0-4B1C-835F-58118F54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255D5-5027-4BA5-A8B6-4875171D29A7}"/>
              </a:ext>
            </a:extLst>
          </p:cNvPr>
          <p:cNvSpPr txBox="1"/>
          <p:nvPr/>
        </p:nvSpPr>
        <p:spPr>
          <a:xfrm>
            <a:off x="924129" y="2720418"/>
            <a:ext cx="10321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Arrays are a collection of values.  Here are 2 ways to declare them: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E27BCF-2DD0-4EEA-B44A-84E7E296F183}"/>
              </a:ext>
            </a:extLst>
          </p:cNvPr>
          <p:cNvSpPr txBox="1"/>
          <p:nvPr/>
        </p:nvSpPr>
        <p:spPr>
          <a:xfrm>
            <a:off x="935477" y="3349473"/>
            <a:ext cx="103210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var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arr1</a:t>
            </a:r>
            <a:r>
              <a:rPr lang="en-CA" sz="2400" dirty="0"/>
              <a:t> = Array(</a:t>
            </a:r>
            <a:r>
              <a:rPr lang="en-CA" sz="2400">
                <a:solidFill>
                  <a:srgbClr val="0070C0"/>
                </a:solidFill>
              </a:rPr>
              <a:t>34,32.433,"Hello World",</a:t>
            </a:r>
            <a:r>
              <a:rPr lang="en-CA" sz="2400" dirty="0" err="1">
                <a:solidFill>
                  <a:srgbClr val="0070C0"/>
                </a:solidFill>
              </a:rPr>
              <a:t>true</a:t>
            </a:r>
            <a:r>
              <a:rPr lang="en-CA" sz="2400" dirty="0"/>
              <a:t>);</a:t>
            </a:r>
            <a:br>
              <a:rPr lang="en-CA" sz="2400" dirty="0"/>
            </a:br>
            <a:r>
              <a:rPr lang="en-CA" sz="2400" dirty="0"/>
              <a:t>var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arr2</a:t>
            </a:r>
            <a:r>
              <a:rPr lang="en-CA" sz="2400" dirty="0"/>
              <a:t> = [</a:t>
            </a:r>
            <a:r>
              <a:rPr lang="en-CA" sz="2400">
                <a:solidFill>
                  <a:srgbClr val="0070C0"/>
                </a:solidFill>
              </a:rPr>
              <a:t>34,32.433,"Hello World",</a:t>
            </a:r>
            <a:r>
              <a:rPr lang="en-CA" sz="2400" dirty="0" err="1">
                <a:solidFill>
                  <a:srgbClr val="0070C0"/>
                </a:solidFill>
              </a:rPr>
              <a:t>true</a:t>
            </a:r>
            <a:r>
              <a:rPr lang="en-CA" sz="2400" dirty="0"/>
              <a:t>];</a:t>
            </a:r>
            <a:br>
              <a:rPr lang="en-CA" sz="2400" dirty="0"/>
            </a:br>
            <a:endParaRPr lang="en-CA" sz="2400" dirty="0"/>
          </a:p>
          <a:p>
            <a:r>
              <a:rPr lang="en-CA" sz="2400" dirty="0"/>
              <a:t>console.log(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arr1[0]</a:t>
            </a:r>
            <a:r>
              <a:rPr lang="en-CA" sz="2400" dirty="0"/>
              <a:t>); </a:t>
            </a:r>
            <a:r>
              <a:rPr lang="en-CA" sz="2400" dirty="0">
                <a:solidFill>
                  <a:schemeClr val="bg2">
                    <a:lumMod val="50000"/>
                  </a:schemeClr>
                </a:solidFill>
              </a:rPr>
              <a:t>// prints 34 to the console</a:t>
            </a:r>
          </a:p>
          <a:p>
            <a:r>
              <a:rPr lang="en-CA" sz="2400" dirty="0"/>
              <a:t>console.log(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arr2[2]</a:t>
            </a:r>
            <a:r>
              <a:rPr lang="en-CA" sz="2400" dirty="0"/>
              <a:t>); </a:t>
            </a:r>
            <a:r>
              <a:rPr lang="en-CA" sz="2400" dirty="0">
                <a:solidFill>
                  <a:schemeClr val="bg2">
                    <a:lumMod val="50000"/>
                  </a:schemeClr>
                </a:solidFill>
              </a:rPr>
              <a:t>// prints </a:t>
            </a:r>
            <a:r>
              <a:rPr lang="en-CA" sz="2400" b="1" dirty="0">
                <a:solidFill>
                  <a:schemeClr val="bg2">
                    <a:lumMod val="50000"/>
                  </a:schemeClr>
                </a:solidFill>
              </a:rPr>
              <a:t>Hello World </a:t>
            </a:r>
            <a:r>
              <a:rPr lang="en-CA" sz="2400" dirty="0">
                <a:solidFill>
                  <a:schemeClr val="bg2">
                    <a:lumMod val="50000"/>
                  </a:schemeClr>
                </a:solidFill>
              </a:rPr>
              <a:t>to the console</a:t>
            </a:r>
          </a:p>
        </p:txBody>
      </p:sp>
    </p:spTree>
    <p:extLst>
      <p:ext uri="{BB962C8B-B14F-4D97-AF65-F5344CB8AC3E}">
        <p14:creationId xmlns:p14="http://schemas.microsoft.com/office/powerpoint/2010/main" val="408178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90B7-AEA0-4B1C-835F-58118F54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255D5-5027-4BA5-A8B6-4875171D29A7}"/>
              </a:ext>
            </a:extLst>
          </p:cNvPr>
          <p:cNvSpPr txBox="1"/>
          <p:nvPr/>
        </p:nvSpPr>
        <p:spPr>
          <a:xfrm>
            <a:off x="964660" y="2385172"/>
            <a:ext cx="10321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Loops give developers a way to repeat a sets of code.  The two popular loops are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while loops </a:t>
            </a:r>
            <a:r>
              <a:rPr lang="en-CA" sz="2400" dirty="0"/>
              <a:t>and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for loops</a:t>
            </a:r>
            <a:r>
              <a:rPr lang="en-CA" sz="2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2EF7D-2D44-40CA-887C-B0D25BF2ED14}"/>
              </a:ext>
            </a:extLst>
          </p:cNvPr>
          <p:cNvSpPr txBox="1"/>
          <p:nvPr/>
        </p:nvSpPr>
        <p:spPr>
          <a:xfrm>
            <a:off x="964660" y="4061075"/>
            <a:ext cx="4681643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600" dirty="0"/>
              <a:t>var arr1 = [</a:t>
            </a:r>
            <a:r>
              <a:rPr lang="en-CA" sz="1600"/>
              <a:t>34,43.23,"Hello World",</a:t>
            </a:r>
            <a:r>
              <a:rPr lang="en-CA" sz="1600" dirty="0" err="1"/>
              <a:t>false</a:t>
            </a:r>
            <a:r>
              <a:rPr lang="en-CA" sz="1600" dirty="0"/>
              <a:t>];</a:t>
            </a:r>
          </a:p>
          <a:p>
            <a:r>
              <a:rPr lang="en-CA" sz="1600" dirty="0"/>
              <a:t>var </a:t>
            </a:r>
            <a:r>
              <a:rPr lang="en-CA" sz="1600" dirty="0" err="1"/>
              <a:t>cnt</a:t>
            </a:r>
            <a:r>
              <a:rPr lang="en-CA" sz="1600" dirty="0"/>
              <a:t> = 0;</a:t>
            </a:r>
          </a:p>
          <a:p>
            <a:endParaRPr lang="en-CA" sz="1600" dirty="0"/>
          </a:p>
          <a:p>
            <a:r>
              <a:rPr lang="en-CA" sz="1600" b="1" dirty="0"/>
              <a:t>while</a:t>
            </a:r>
            <a:r>
              <a:rPr lang="en-CA" sz="1600" dirty="0"/>
              <a:t>(</a:t>
            </a:r>
            <a:r>
              <a:rPr lang="en-CA" sz="1600" dirty="0" err="1"/>
              <a:t>cnt</a:t>
            </a:r>
            <a:r>
              <a:rPr lang="en-CA" sz="1600" dirty="0"/>
              <a:t>&lt;arr1.length)</a:t>
            </a:r>
          </a:p>
          <a:p>
            <a:r>
              <a:rPr lang="en-CA" sz="1600" dirty="0"/>
              <a:t>{</a:t>
            </a:r>
          </a:p>
          <a:p>
            <a:r>
              <a:rPr lang="en-CA" sz="1600" dirty="0"/>
              <a:t>  console.log(arr1[</a:t>
            </a:r>
            <a:r>
              <a:rPr lang="en-CA" sz="1600" dirty="0" err="1"/>
              <a:t>cnt</a:t>
            </a:r>
            <a:r>
              <a:rPr lang="en-CA" sz="1600" dirty="0"/>
              <a:t>]);</a:t>
            </a:r>
          </a:p>
          <a:p>
            <a:r>
              <a:rPr lang="en-CA" sz="1600" dirty="0"/>
              <a:t>  </a:t>
            </a:r>
            <a:r>
              <a:rPr lang="en-CA" sz="1600" dirty="0" err="1"/>
              <a:t>cnt</a:t>
            </a:r>
            <a:r>
              <a:rPr lang="en-CA" sz="1600" dirty="0"/>
              <a:t>=cnt+1;</a:t>
            </a:r>
          </a:p>
          <a:p>
            <a:r>
              <a:rPr lang="en-CA" sz="1600" dirty="0"/>
              <a:t>}</a:t>
            </a:r>
          </a:p>
          <a:p>
            <a:r>
              <a:rPr lang="en-CA" sz="1600" dirty="0"/>
              <a:t>// … run other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679FA3-BF82-492E-8DDB-818780CBBD78}"/>
              </a:ext>
            </a:extLst>
          </p:cNvPr>
          <p:cNvSpPr txBox="1"/>
          <p:nvPr/>
        </p:nvSpPr>
        <p:spPr>
          <a:xfrm>
            <a:off x="5983132" y="4061075"/>
            <a:ext cx="4863208" cy="181588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600" dirty="0"/>
              <a:t>var arr1 = [</a:t>
            </a:r>
            <a:r>
              <a:rPr lang="en-CA" sz="1600"/>
              <a:t>34,43.23,"Hello World",</a:t>
            </a:r>
            <a:r>
              <a:rPr lang="en-CA" sz="1600" dirty="0" err="1"/>
              <a:t>false</a:t>
            </a:r>
            <a:r>
              <a:rPr lang="en-CA" sz="1600" dirty="0"/>
              <a:t>];</a:t>
            </a:r>
          </a:p>
          <a:p>
            <a:endParaRPr lang="en-CA" sz="1600" dirty="0"/>
          </a:p>
          <a:p>
            <a:r>
              <a:rPr lang="en-CA" sz="1600" b="1" dirty="0"/>
              <a:t>for</a:t>
            </a:r>
            <a:r>
              <a:rPr lang="en-CA" sz="1600" dirty="0"/>
              <a:t>(var </a:t>
            </a:r>
            <a:r>
              <a:rPr lang="en-CA" sz="1600" dirty="0" err="1"/>
              <a:t>cnt</a:t>
            </a:r>
            <a:r>
              <a:rPr lang="en-CA" sz="1600" dirty="0"/>
              <a:t>=0; </a:t>
            </a:r>
            <a:r>
              <a:rPr lang="en-CA" sz="1600" dirty="0" err="1"/>
              <a:t>cnt</a:t>
            </a:r>
            <a:r>
              <a:rPr lang="en-CA" sz="1600" dirty="0"/>
              <a:t>&lt;arr1.length; </a:t>
            </a:r>
            <a:r>
              <a:rPr lang="en-CA" sz="1600" dirty="0" err="1"/>
              <a:t>cnt</a:t>
            </a:r>
            <a:r>
              <a:rPr lang="en-CA" sz="1600" dirty="0"/>
              <a:t>++)</a:t>
            </a:r>
          </a:p>
          <a:p>
            <a:r>
              <a:rPr lang="en-CA" sz="1600" dirty="0"/>
              <a:t>{</a:t>
            </a:r>
          </a:p>
          <a:p>
            <a:r>
              <a:rPr lang="en-CA" sz="1600" dirty="0"/>
              <a:t>  console.log(arr1[</a:t>
            </a:r>
            <a:r>
              <a:rPr lang="en-CA" sz="1600" dirty="0" err="1"/>
              <a:t>cnt</a:t>
            </a:r>
            <a:r>
              <a:rPr lang="en-CA" sz="1600" dirty="0"/>
              <a:t>]);</a:t>
            </a:r>
          </a:p>
          <a:p>
            <a:r>
              <a:rPr lang="en-CA" sz="1600" dirty="0"/>
              <a:t>}</a:t>
            </a:r>
          </a:p>
          <a:p>
            <a:r>
              <a:rPr lang="en-CA" sz="1600" dirty="0"/>
              <a:t>// … run other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91FC31-9E9C-4BDF-A419-A271D67ED66C}"/>
              </a:ext>
            </a:extLst>
          </p:cNvPr>
          <p:cNvSpPr txBox="1"/>
          <p:nvPr/>
        </p:nvSpPr>
        <p:spPr>
          <a:xfrm>
            <a:off x="964660" y="3529067"/>
            <a:ext cx="2180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0070C0"/>
                </a:solidFill>
              </a:rPr>
              <a:t>While Loop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0F911A-85A6-4D64-B6D8-AF2B16E93C61}"/>
              </a:ext>
            </a:extLst>
          </p:cNvPr>
          <p:cNvSpPr txBox="1"/>
          <p:nvPr/>
        </p:nvSpPr>
        <p:spPr>
          <a:xfrm>
            <a:off x="5983132" y="3529067"/>
            <a:ext cx="2180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0070C0"/>
                </a:solidFill>
              </a:rPr>
              <a:t>For Loop</a:t>
            </a:r>
          </a:p>
        </p:txBody>
      </p:sp>
    </p:spTree>
    <p:extLst>
      <p:ext uri="{BB962C8B-B14F-4D97-AF65-F5344CB8AC3E}">
        <p14:creationId xmlns:p14="http://schemas.microsoft.com/office/powerpoint/2010/main" val="3972929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90B7-AEA0-4B1C-835F-58118F54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Statements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255D5-5027-4BA5-A8B6-4875171D29A7}"/>
              </a:ext>
            </a:extLst>
          </p:cNvPr>
          <p:cNvSpPr txBox="1"/>
          <p:nvPr/>
        </p:nvSpPr>
        <p:spPr>
          <a:xfrm>
            <a:off x="964660" y="2385172"/>
            <a:ext cx="10321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If statements will execute different sets of code based on specific conditions.  Here are 4 ways to use them: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2EF7D-2D44-40CA-887C-B0D25BF2ED14}"/>
              </a:ext>
            </a:extLst>
          </p:cNvPr>
          <p:cNvSpPr txBox="1"/>
          <p:nvPr/>
        </p:nvSpPr>
        <p:spPr>
          <a:xfrm>
            <a:off x="1184137" y="3428778"/>
            <a:ext cx="2761033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/>
              <a:t>if(</a:t>
            </a:r>
            <a:r>
              <a:rPr lang="en-CA" sz="1200" dirty="0" err="1"/>
              <a:t>some_integer</a:t>
            </a:r>
            <a:r>
              <a:rPr lang="en-CA" sz="1200" dirty="0"/>
              <a:t> &gt;= 9)</a:t>
            </a:r>
          </a:p>
          <a:p>
            <a:r>
              <a:rPr lang="en-CA" sz="1200" dirty="0"/>
              <a:t>{</a:t>
            </a:r>
          </a:p>
          <a:p>
            <a:r>
              <a:rPr lang="en-CA" sz="1200" dirty="0"/>
              <a:t>  </a:t>
            </a:r>
            <a:r>
              <a:rPr lang="en-CA" sz="1200"/>
              <a:t>alert("Hello!");</a:t>
            </a:r>
            <a:endParaRPr lang="en-CA" sz="1200" dirty="0"/>
          </a:p>
          <a:p>
            <a:r>
              <a:rPr lang="en-CA" sz="1200" dirty="0"/>
              <a:t>}</a:t>
            </a:r>
          </a:p>
          <a:p>
            <a:r>
              <a:rPr lang="en-CA" sz="1200" dirty="0"/>
              <a:t>// … run other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97519-51FE-44AC-8196-F0CFECE06A45}"/>
              </a:ext>
            </a:extLst>
          </p:cNvPr>
          <p:cNvSpPr txBox="1"/>
          <p:nvPr/>
        </p:nvSpPr>
        <p:spPr>
          <a:xfrm>
            <a:off x="1184136" y="4675495"/>
            <a:ext cx="2761033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/>
              <a:t>if(</a:t>
            </a:r>
            <a:r>
              <a:rPr lang="en-CA" sz="1200" dirty="0" err="1"/>
              <a:t>some_integer</a:t>
            </a:r>
            <a:r>
              <a:rPr lang="en-CA" sz="1200" dirty="0"/>
              <a:t> &gt;= 9)</a:t>
            </a:r>
          </a:p>
          <a:p>
            <a:r>
              <a:rPr lang="en-CA" sz="1200" dirty="0"/>
              <a:t>{</a:t>
            </a:r>
          </a:p>
          <a:p>
            <a:r>
              <a:rPr lang="en-CA" sz="1200" dirty="0"/>
              <a:t>  </a:t>
            </a:r>
            <a:r>
              <a:rPr lang="en-CA" sz="1200"/>
              <a:t>alert("Hello!");</a:t>
            </a:r>
            <a:endParaRPr lang="en-CA" sz="1200" dirty="0"/>
          </a:p>
          <a:p>
            <a:r>
              <a:rPr lang="en-CA" sz="1200" dirty="0"/>
              <a:t>}</a:t>
            </a:r>
          </a:p>
          <a:p>
            <a:r>
              <a:rPr lang="en-CA" sz="1200" dirty="0"/>
              <a:t>else</a:t>
            </a:r>
          </a:p>
          <a:p>
            <a:r>
              <a:rPr lang="en-CA" sz="1200" dirty="0"/>
              <a:t>{</a:t>
            </a:r>
          </a:p>
          <a:p>
            <a:r>
              <a:rPr lang="en-CA" sz="1200" dirty="0"/>
              <a:t>  </a:t>
            </a:r>
            <a:r>
              <a:rPr lang="en-CA" sz="1200"/>
              <a:t>alert("World!");</a:t>
            </a:r>
            <a:endParaRPr lang="en-CA" sz="1200" dirty="0"/>
          </a:p>
          <a:p>
            <a:r>
              <a:rPr lang="en-CA" sz="1200" dirty="0"/>
              <a:t>}</a:t>
            </a:r>
          </a:p>
          <a:p>
            <a:r>
              <a:rPr lang="en-CA" sz="1200" dirty="0"/>
              <a:t>// … run other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2F4E4A-4260-4B13-BD0B-C357CCB6724F}"/>
              </a:ext>
            </a:extLst>
          </p:cNvPr>
          <p:cNvSpPr txBox="1"/>
          <p:nvPr/>
        </p:nvSpPr>
        <p:spPr>
          <a:xfrm>
            <a:off x="7403993" y="3429000"/>
            <a:ext cx="2761033" cy="249299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/>
              <a:t>if(</a:t>
            </a:r>
            <a:r>
              <a:rPr lang="en-CA" sz="1200" dirty="0" err="1"/>
              <a:t>some_integer</a:t>
            </a:r>
            <a:r>
              <a:rPr lang="en-CA" sz="1200" dirty="0"/>
              <a:t> &gt;= 9)</a:t>
            </a:r>
          </a:p>
          <a:p>
            <a:r>
              <a:rPr lang="en-CA" sz="1200" dirty="0"/>
              <a:t>{</a:t>
            </a:r>
          </a:p>
          <a:p>
            <a:r>
              <a:rPr lang="en-CA" sz="1200" dirty="0"/>
              <a:t>  </a:t>
            </a:r>
            <a:r>
              <a:rPr lang="en-CA" sz="1200"/>
              <a:t>alert("Hello!");</a:t>
            </a:r>
            <a:endParaRPr lang="en-CA" sz="1200" dirty="0"/>
          </a:p>
          <a:p>
            <a:r>
              <a:rPr lang="en-CA" sz="1200" dirty="0"/>
              <a:t>}</a:t>
            </a:r>
          </a:p>
          <a:p>
            <a:r>
              <a:rPr lang="en-CA" sz="1200" dirty="0"/>
              <a:t>else if(</a:t>
            </a:r>
            <a:r>
              <a:rPr lang="en-CA" sz="1200" dirty="0" err="1"/>
              <a:t>some_integer</a:t>
            </a:r>
            <a:r>
              <a:rPr lang="en-CA" sz="1200" dirty="0"/>
              <a:t> &gt;= 5)</a:t>
            </a:r>
          </a:p>
          <a:p>
            <a:r>
              <a:rPr lang="en-CA" sz="1200" dirty="0"/>
              <a:t>{</a:t>
            </a:r>
          </a:p>
          <a:p>
            <a:r>
              <a:rPr lang="en-CA" sz="1200" dirty="0"/>
              <a:t>  </a:t>
            </a:r>
            <a:r>
              <a:rPr lang="en-CA" sz="1200"/>
              <a:t>alert("World!");</a:t>
            </a:r>
            <a:endParaRPr lang="en-CA" sz="1200" dirty="0"/>
          </a:p>
          <a:p>
            <a:r>
              <a:rPr lang="en-CA" sz="1200" dirty="0"/>
              <a:t>}</a:t>
            </a:r>
          </a:p>
          <a:p>
            <a:r>
              <a:rPr lang="en-CA" sz="1200" dirty="0"/>
              <a:t>else</a:t>
            </a:r>
          </a:p>
          <a:p>
            <a:r>
              <a:rPr lang="en-CA" sz="1200" dirty="0"/>
              <a:t>{</a:t>
            </a:r>
          </a:p>
          <a:p>
            <a:r>
              <a:rPr lang="en-CA" sz="1200" dirty="0"/>
              <a:t>  </a:t>
            </a:r>
            <a:r>
              <a:rPr lang="en-CA" sz="1200"/>
              <a:t>alert("Default condition");</a:t>
            </a:r>
            <a:endParaRPr lang="en-CA" sz="1200" dirty="0"/>
          </a:p>
          <a:p>
            <a:r>
              <a:rPr lang="en-CA" sz="1200" dirty="0"/>
              <a:t>}</a:t>
            </a:r>
          </a:p>
          <a:p>
            <a:r>
              <a:rPr lang="en-CA" sz="1200" dirty="0"/>
              <a:t>// … run other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C912E5-739E-431A-9263-0447554FC458}"/>
              </a:ext>
            </a:extLst>
          </p:cNvPr>
          <p:cNvSpPr txBox="1"/>
          <p:nvPr/>
        </p:nvSpPr>
        <p:spPr>
          <a:xfrm>
            <a:off x="4294064" y="3429000"/>
            <a:ext cx="2761033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/>
              <a:t>if(</a:t>
            </a:r>
            <a:r>
              <a:rPr lang="en-CA" sz="1200" dirty="0" err="1"/>
              <a:t>some_integer</a:t>
            </a:r>
            <a:r>
              <a:rPr lang="en-CA" sz="1200" dirty="0"/>
              <a:t> &gt;= 9)</a:t>
            </a:r>
          </a:p>
          <a:p>
            <a:r>
              <a:rPr lang="en-CA" sz="1200" dirty="0"/>
              <a:t>{</a:t>
            </a:r>
          </a:p>
          <a:p>
            <a:r>
              <a:rPr lang="en-CA" sz="1200" dirty="0"/>
              <a:t>  </a:t>
            </a:r>
            <a:r>
              <a:rPr lang="en-CA" sz="1200"/>
              <a:t>alert("Hello!");</a:t>
            </a:r>
            <a:endParaRPr lang="en-CA" sz="1200" dirty="0"/>
          </a:p>
          <a:p>
            <a:r>
              <a:rPr lang="en-CA" sz="1200" dirty="0"/>
              <a:t>}</a:t>
            </a:r>
          </a:p>
          <a:p>
            <a:r>
              <a:rPr lang="en-CA" sz="1200" dirty="0"/>
              <a:t>else if(</a:t>
            </a:r>
            <a:r>
              <a:rPr lang="en-CA" sz="1200" dirty="0" err="1"/>
              <a:t>some_integer</a:t>
            </a:r>
            <a:r>
              <a:rPr lang="en-CA" sz="1200" dirty="0"/>
              <a:t> &gt;= 5)</a:t>
            </a:r>
          </a:p>
          <a:p>
            <a:r>
              <a:rPr lang="en-CA" sz="1200" dirty="0"/>
              <a:t>{</a:t>
            </a:r>
          </a:p>
          <a:p>
            <a:r>
              <a:rPr lang="en-CA" sz="1200" dirty="0"/>
              <a:t>  </a:t>
            </a:r>
            <a:r>
              <a:rPr lang="en-CA" sz="1200"/>
              <a:t>alert("World!");</a:t>
            </a:r>
            <a:endParaRPr lang="en-CA" sz="1200" dirty="0"/>
          </a:p>
          <a:p>
            <a:r>
              <a:rPr lang="en-CA" sz="1200" dirty="0"/>
              <a:t>}</a:t>
            </a:r>
          </a:p>
          <a:p>
            <a:r>
              <a:rPr lang="en-CA" sz="1200" dirty="0"/>
              <a:t>// … run other code</a:t>
            </a:r>
          </a:p>
        </p:txBody>
      </p:sp>
    </p:spTree>
    <p:extLst>
      <p:ext uri="{BB962C8B-B14F-4D97-AF65-F5344CB8AC3E}">
        <p14:creationId xmlns:p14="http://schemas.microsoft.com/office/powerpoint/2010/main" val="383605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90B7-AEA0-4B1C-835F-58118F54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Relational Operators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255D5-5027-4BA5-A8B6-4875171D29A7}"/>
              </a:ext>
            </a:extLst>
          </p:cNvPr>
          <p:cNvSpPr txBox="1"/>
          <p:nvPr/>
        </p:nvSpPr>
        <p:spPr>
          <a:xfrm>
            <a:off x="924129" y="2720418"/>
            <a:ext cx="103210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You can perform Boolean evaluations</a:t>
            </a:r>
            <a:r>
              <a:rPr lang="en-CA" sz="24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CA" sz="2400"/>
              <a:t>with the following relational operators:</a:t>
            </a:r>
            <a:endParaRPr lang="en-CA" sz="2400" dirty="0"/>
          </a:p>
          <a:p>
            <a:endParaRPr lang="en-CA" sz="2400"/>
          </a:p>
          <a:p>
            <a:r>
              <a:rPr lang="en-CA" sz="2400">
                <a:solidFill>
                  <a:schemeClr val="accent6">
                    <a:lumMod val="75000"/>
                  </a:schemeClr>
                </a:solidFill>
              </a:rPr>
              <a:t>==</a:t>
            </a:r>
            <a:r>
              <a:rPr lang="en-CA" sz="2400"/>
              <a:t> </a:t>
            </a:r>
            <a:r>
              <a:rPr lang="en-CA" sz="2400">
                <a:sym typeface="Wingdings" panose="05000000000000000000" pitchFamily="2" charset="2"/>
              </a:rPr>
              <a:t> equal</a:t>
            </a:r>
          </a:p>
          <a:p>
            <a:r>
              <a:rPr lang="en-CA" sz="240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!= or &lt;&gt;</a:t>
            </a:r>
            <a:r>
              <a:rPr lang="en-CA" sz="2400">
                <a:sym typeface="Wingdings" panose="05000000000000000000" pitchFamily="2" charset="2"/>
              </a:rPr>
              <a:t>  not equal</a:t>
            </a:r>
            <a:endParaRPr lang="en-CA" sz="2400"/>
          </a:p>
          <a:p>
            <a:r>
              <a:rPr lang="en-CA" sz="240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en-CA" sz="2400"/>
              <a:t> </a:t>
            </a:r>
            <a:r>
              <a:rPr lang="en-CA" sz="2400">
                <a:sym typeface="Wingdings" panose="05000000000000000000" pitchFamily="2" charset="2"/>
              </a:rPr>
              <a:t> greater than</a:t>
            </a:r>
          </a:p>
          <a:p>
            <a:r>
              <a:rPr lang="en-CA" sz="240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&gt;=</a:t>
            </a:r>
            <a:r>
              <a:rPr lang="en-CA" sz="2400">
                <a:sym typeface="Wingdings" panose="05000000000000000000" pitchFamily="2" charset="2"/>
              </a:rPr>
              <a:t> greater than or equal to</a:t>
            </a:r>
          </a:p>
          <a:p>
            <a:r>
              <a:rPr lang="en-CA" sz="240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&lt;</a:t>
            </a:r>
            <a:r>
              <a:rPr lang="en-CA" sz="2400">
                <a:sym typeface="Wingdings" panose="05000000000000000000" pitchFamily="2" charset="2"/>
              </a:rPr>
              <a:t>  less than</a:t>
            </a:r>
          </a:p>
          <a:p>
            <a:r>
              <a:rPr lang="en-CA" sz="240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&lt;=</a:t>
            </a:r>
            <a:r>
              <a:rPr lang="en-CA" sz="2400">
                <a:sym typeface="Wingdings" panose="05000000000000000000" pitchFamily="2" charset="2"/>
              </a:rPr>
              <a:t>  less than or equal to</a:t>
            </a:r>
            <a:endParaRPr lang="en-CA" sz="240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59456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90B7-AEA0-4B1C-835F-58118F54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Array, If and Loops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5D1A87-8F1F-42FC-9D1E-7B8FD1F20A2F}"/>
              </a:ext>
            </a:extLst>
          </p:cNvPr>
          <p:cNvSpPr txBox="1"/>
          <p:nvPr/>
        </p:nvSpPr>
        <p:spPr>
          <a:xfrm>
            <a:off x="865799" y="2978122"/>
            <a:ext cx="97445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>
                <a:solidFill>
                  <a:schemeClr val="accent4">
                    <a:lumMod val="75000"/>
                  </a:schemeClr>
                </a:solidFill>
              </a:rPr>
              <a:t>Exercise – Create an array of 10 numbers.  Then use a loop and an if statement to print </a:t>
            </a:r>
            <a:r>
              <a:rPr lang="en-CA" sz="2400">
                <a:solidFill>
                  <a:schemeClr val="accent6">
                    <a:lumMod val="75000"/>
                  </a:schemeClr>
                </a:solidFill>
              </a:rPr>
              <a:t>Big</a:t>
            </a:r>
            <a:r>
              <a:rPr lang="en-CA" sz="2400">
                <a:solidFill>
                  <a:schemeClr val="accent4">
                    <a:lumMod val="75000"/>
                  </a:schemeClr>
                </a:solidFill>
              </a:rPr>
              <a:t> if a number is greater than 10, print </a:t>
            </a:r>
            <a:r>
              <a:rPr lang="en-CA" sz="2400">
                <a:solidFill>
                  <a:schemeClr val="accent6">
                    <a:lumMod val="75000"/>
                  </a:schemeClr>
                </a:solidFill>
              </a:rPr>
              <a:t>Medium</a:t>
            </a:r>
            <a:r>
              <a:rPr lang="en-CA" sz="2400">
                <a:solidFill>
                  <a:schemeClr val="accent4">
                    <a:lumMod val="75000"/>
                  </a:schemeClr>
                </a:solidFill>
              </a:rPr>
              <a:t> if the number greater than or equal to 5 and less than or equal to 10, and print </a:t>
            </a:r>
            <a:r>
              <a:rPr lang="en-CA" sz="2400">
                <a:solidFill>
                  <a:schemeClr val="accent6">
                    <a:lumMod val="75000"/>
                  </a:schemeClr>
                </a:solidFill>
              </a:rPr>
              <a:t>Small</a:t>
            </a:r>
            <a:r>
              <a:rPr lang="en-CA" sz="2400">
                <a:solidFill>
                  <a:schemeClr val="accent4">
                    <a:lumMod val="75000"/>
                  </a:schemeClr>
                </a:solidFill>
              </a:rPr>
              <a:t> if the number is less than 5.</a:t>
            </a:r>
            <a:endParaRPr lang="en-CA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25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90B7-AEA0-4B1C-835F-58118F54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255D5-5027-4BA5-A8B6-4875171D29A7}"/>
              </a:ext>
            </a:extLst>
          </p:cNvPr>
          <p:cNvSpPr txBox="1"/>
          <p:nvPr/>
        </p:nvSpPr>
        <p:spPr>
          <a:xfrm>
            <a:off x="964660" y="2550542"/>
            <a:ext cx="10321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Functions give developers a way to re-use a set of code.  Here are two examples: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2EF7D-2D44-40CA-887C-B0D25BF2ED14}"/>
              </a:ext>
            </a:extLst>
          </p:cNvPr>
          <p:cNvSpPr txBox="1"/>
          <p:nvPr/>
        </p:nvSpPr>
        <p:spPr>
          <a:xfrm>
            <a:off x="964660" y="3603879"/>
            <a:ext cx="3831076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600" dirty="0"/>
              <a:t>function </a:t>
            </a:r>
            <a:r>
              <a:rPr lang="en-CA" sz="1600" dirty="0" err="1"/>
              <a:t>print_some_messages</a:t>
            </a:r>
            <a:r>
              <a:rPr lang="en-CA" sz="1600" dirty="0"/>
              <a:t>()</a:t>
            </a:r>
          </a:p>
          <a:p>
            <a:r>
              <a:rPr lang="en-CA" sz="1600" dirty="0"/>
              <a:t>{</a:t>
            </a:r>
          </a:p>
          <a:p>
            <a:r>
              <a:rPr lang="en-CA" sz="1600" dirty="0"/>
              <a:t>  console.</a:t>
            </a:r>
            <a:r>
              <a:rPr lang="en-CA" sz="1600"/>
              <a:t>log("Hello world!");</a:t>
            </a:r>
          </a:p>
          <a:p>
            <a:endParaRPr lang="en-CA" sz="1600" dirty="0"/>
          </a:p>
          <a:p>
            <a:r>
              <a:rPr lang="en-CA" sz="1600" dirty="0"/>
              <a:t>  </a:t>
            </a:r>
            <a:r>
              <a:rPr lang="en-CA" sz="1600"/>
              <a:t>alert("it </a:t>
            </a:r>
            <a:r>
              <a:rPr lang="en-CA" sz="1600" dirty="0"/>
              <a:t>feels good to </a:t>
            </a:r>
            <a:r>
              <a:rPr lang="en-CA" sz="1600"/>
              <a:t>be alive");</a:t>
            </a:r>
          </a:p>
          <a:p>
            <a:endParaRPr lang="en-CA" sz="1600" dirty="0"/>
          </a:p>
          <a:p>
            <a:r>
              <a:rPr lang="en-CA" sz="1600" dirty="0"/>
              <a:t>  console.</a:t>
            </a:r>
            <a:r>
              <a:rPr lang="en-CA" sz="1600"/>
              <a:t>log("Last words!");</a:t>
            </a:r>
            <a:endParaRPr lang="en-CA" sz="1600" dirty="0"/>
          </a:p>
          <a:p>
            <a:r>
              <a:rPr lang="en-CA" sz="1600"/>
              <a:t>}</a:t>
            </a:r>
          </a:p>
          <a:p>
            <a:endParaRPr lang="en-CA" sz="1600" dirty="0"/>
          </a:p>
          <a:p>
            <a:r>
              <a:rPr lang="en-CA" sz="1600" dirty="0" err="1"/>
              <a:t>print_some_messages</a:t>
            </a:r>
            <a:r>
              <a:rPr lang="en-CA" sz="1600" dirty="0"/>
              <a:t>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679FA3-BF82-492E-8DDB-818780CBBD78}"/>
              </a:ext>
            </a:extLst>
          </p:cNvPr>
          <p:cNvSpPr txBox="1"/>
          <p:nvPr/>
        </p:nvSpPr>
        <p:spPr>
          <a:xfrm>
            <a:off x="5291846" y="3603879"/>
            <a:ext cx="5749047" cy="280076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600" dirty="0"/>
              <a:t>function </a:t>
            </a:r>
            <a:r>
              <a:rPr lang="en-CA" sz="1600" dirty="0" err="1"/>
              <a:t>calc_house_value</a:t>
            </a:r>
            <a:r>
              <a:rPr lang="en-CA" sz="1600" dirty="0"/>
              <a:t>(</a:t>
            </a:r>
            <a:r>
              <a:rPr lang="en-CA" sz="1600" dirty="0" err="1"/>
              <a:t>principal,interest,years</a:t>
            </a:r>
            <a:r>
              <a:rPr lang="en-CA" sz="1600" dirty="0"/>
              <a:t>)</a:t>
            </a:r>
          </a:p>
          <a:p>
            <a:r>
              <a:rPr lang="en-CA" sz="1600" dirty="0"/>
              <a:t>{</a:t>
            </a:r>
          </a:p>
          <a:p>
            <a:r>
              <a:rPr lang="en-CA" sz="1600" dirty="0"/>
              <a:t>  var total = principal*</a:t>
            </a:r>
            <a:r>
              <a:rPr lang="en-CA" sz="1600" dirty="0" err="1"/>
              <a:t>Math.pow</a:t>
            </a:r>
            <a:r>
              <a:rPr lang="en-CA" sz="1600" dirty="0"/>
              <a:t>(1+interest,years);</a:t>
            </a:r>
          </a:p>
          <a:p>
            <a:r>
              <a:rPr lang="en-CA" sz="1600" dirty="0"/>
              <a:t>  return total;</a:t>
            </a:r>
          </a:p>
          <a:p>
            <a:r>
              <a:rPr lang="en-CA" sz="1600" dirty="0"/>
              <a:t>}</a:t>
            </a:r>
          </a:p>
          <a:p>
            <a:endParaRPr lang="en-CA" sz="1600" dirty="0"/>
          </a:p>
          <a:p>
            <a:r>
              <a:rPr lang="en-CA" sz="1600" dirty="0"/>
              <a:t>// prints 110.25</a:t>
            </a:r>
          </a:p>
          <a:p>
            <a:r>
              <a:rPr lang="en-CA" sz="1600" dirty="0"/>
              <a:t>console.log(</a:t>
            </a:r>
            <a:r>
              <a:rPr lang="en-CA" sz="1600" dirty="0" err="1"/>
              <a:t>calc_house_value</a:t>
            </a:r>
            <a:r>
              <a:rPr lang="en-CA" sz="1600" dirty="0"/>
              <a:t>(100,0.05,2)); </a:t>
            </a:r>
          </a:p>
          <a:p>
            <a:endParaRPr lang="en-CA" sz="1600" dirty="0"/>
          </a:p>
          <a:p>
            <a:r>
              <a:rPr lang="en-CA" sz="1600" dirty="0"/>
              <a:t>// prints 729.60</a:t>
            </a:r>
          </a:p>
          <a:p>
            <a:r>
              <a:rPr lang="en-CA" sz="1600" dirty="0"/>
              <a:t>console.log(</a:t>
            </a:r>
            <a:r>
              <a:rPr lang="en-CA" sz="1600" dirty="0" err="1"/>
              <a:t>calc_house_value</a:t>
            </a:r>
            <a:r>
              <a:rPr lang="en-CA" sz="1600" dirty="0"/>
              <a:t>(230,0.08,15)); </a:t>
            </a:r>
          </a:p>
        </p:txBody>
      </p:sp>
    </p:spTree>
    <p:extLst>
      <p:ext uri="{BB962C8B-B14F-4D97-AF65-F5344CB8AC3E}">
        <p14:creationId xmlns:p14="http://schemas.microsoft.com/office/powerpoint/2010/main" val="3686495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844</TotalTime>
  <Words>710</Words>
  <Application>Microsoft Office PowerPoint</Application>
  <PresentationFormat>Widescreen</PresentationFormat>
  <Paragraphs>117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PowerPoint Presentation</vt:lpstr>
      <vt:lpstr>Variables</vt:lpstr>
      <vt:lpstr>Arithmatic</vt:lpstr>
      <vt:lpstr>Arrays</vt:lpstr>
      <vt:lpstr>Loops</vt:lpstr>
      <vt:lpstr>If Statements</vt:lpstr>
      <vt:lpstr>Relational Operators</vt:lpstr>
      <vt:lpstr>Array, If and Loops</vt:lpstr>
      <vt:lpstr>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Lai</dc:creator>
  <cp:lastModifiedBy>John Lai</cp:lastModifiedBy>
  <cp:revision>90</cp:revision>
  <dcterms:created xsi:type="dcterms:W3CDTF">2019-07-31T12:43:48Z</dcterms:created>
  <dcterms:modified xsi:type="dcterms:W3CDTF">2023-05-30T18:03:03Z</dcterms:modified>
</cp:coreProperties>
</file>