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3" r:id="rId3"/>
    <p:sldId id="267" r:id="rId4"/>
    <p:sldId id="272" r:id="rId5"/>
    <p:sldId id="271" r:id="rId6"/>
    <p:sldId id="261"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42" y="2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9A84-B49D-4BBC-B2F1-D40A0CCB7390}" type="datetimeFigureOut">
              <a:rPr lang="en-CA" smtClean="0"/>
              <a:t>2019-11-16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CEA4-E0DA-4FC9-99DD-A233B7A97D42}" type="slidenum">
              <a:rPr lang="en-CA" smtClean="0"/>
              <a:t>‹#›</a:t>
            </a:fld>
            <a:endParaRPr lang="en-CA"/>
          </a:p>
        </p:txBody>
      </p:sp>
    </p:spTree>
    <p:extLst>
      <p:ext uri="{BB962C8B-B14F-4D97-AF65-F5344CB8AC3E}">
        <p14:creationId xmlns:p14="http://schemas.microsoft.com/office/powerpoint/2010/main" val="26909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a:t>
            </a:fld>
            <a:endParaRPr lang="en-CA"/>
          </a:p>
        </p:txBody>
      </p:sp>
    </p:spTree>
    <p:extLst>
      <p:ext uri="{BB962C8B-B14F-4D97-AF65-F5344CB8AC3E}">
        <p14:creationId xmlns:p14="http://schemas.microsoft.com/office/powerpoint/2010/main" val="1972016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45CB60-FB0A-403A-91FD-DF5748EDA5EB}"/>
              </a:ext>
            </a:extLst>
          </p:cNvPr>
          <p:cNvSpPr/>
          <p:nvPr userDrawn="1"/>
        </p:nvSpPr>
        <p:spPr>
          <a:xfrm rot="21218795">
            <a:off x="-672991" y="-975245"/>
            <a:ext cx="13389780" cy="714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84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CE31-AD62-469C-9110-8E96C9C7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4DFF72-6DAF-4C56-A13D-0A4DF93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CB1695-0AF0-4DA9-93B3-20B718170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34F32-096E-4FDF-A808-EDD943159A1B}"/>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6" name="Footer Placeholder 5">
            <a:extLst>
              <a:ext uri="{FF2B5EF4-FFF2-40B4-BE49-F238E27FC236}">
                <a16:creationId xmlns:a16="http://schemas.microsoft.com/office/drawing/2014/main" id="{4F48A16B-D53F-4565-979F-893BC7267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146028-FFDA-4282-B84F-C098B663B767}"/>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4254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896A-1B1F-4FC9-AC87-86660645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A42102-65D5-4D55-999D-19DE93C9E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A75529-7DEA-49F9-B94B-28CE00C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8B16B-9289-4577-8B9B-AB045E366AA0}"/>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6" name="Footer Placeholder 5">
            <a:extLst>
              <a:ext uri="{FF2B5EF4-FFF2-40B4-BE49-F238E27FC236}">
                <a16:creationId xmlns:a16="http://schemas.microsoft.com/office/drawing/2014/main" id="{CDA2604F-E31D-42CF-B27C-85ED941B54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4E62E4-22BA-4915-824E-FADC9204B87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162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093E-5EC4-40CB-BA5C-36998F3D8E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495A1C-43F5-4197-B17E-28D22039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10F8F-3FA6-439E-BA84-031FA89CA31A}"/>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CD516F9D-C622-45C8-AFD1-07C28F58A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816A4C-033D-40E4-BE05-2E61CA5EBA11}"/>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721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550A-2E3B-4C21-B75E-8E3173D9D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753A88-42A2-4DE8-8ADE-942372C7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D04D4C-EFBE-4BE4-94D8-C404BE628A6F}"/>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C6B43A2E-A4CE-4976-AA36-192DFD808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82309-A205-41CC-96A0-551260753B7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43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EF54D5-0817-4EBA-9668-66DE4BDB6313}"/>
              </a:ext>
            </a:extLst>
          </p:cNvPr>
          <p:cNvSpPr/>
          <p:nvPr userDrawn="1"/>
        </p:nvSpPr>
        <p:spPr>
          <a:xfrm>
            <a:off x="0" y="0"/>
            <a:ext cx="12192000" cy="66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4005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15C-61FD-441A-8048-BFE9225C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AAF218-2CD2-451F-9D68-89FE1FC5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F2750F-5DCB-4EB6-ADFD-BDA21A1E6396}"/>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16C805AC-4B6C-46E6-B24F-32C26FAFC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BE1B9F-E3B9-4C59-9642-A7041066C71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744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AA9F-6379-4102-916C-B4E5EB634C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37894-740D-4D4A-9783-B795E7000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99EA-AE51-4652-B5B7-62C76905302E}"/>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ED3237AF-F548-45E0-93F4-8C006D37E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192F24-4376-4ED2-A821-789BEE92FC0C}"/>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5521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828-624F-4C21-8AFE-B83180957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86A4D-28C5-4AA1-8B67-C60471789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18A29-FB06-4CD7-ABEA-9EC6A78A7E86}"/>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CCCB6910-D7BF-425B-91E4-0FD2742DA2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CF456A-965A-45FA-8AAA-B6EFA0F4DC8B}"/>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8522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A60F-DAC5-4226-A9C8-22FE76A75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AF0CDA-3738-44F4-AB87-C27F7B74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8A636-62D6-44DF-9A3D-AB5948E20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31C0D6-B7A3-4032-B25F-C12BE1129EF4}"/>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6" name="Footer Placeholder 5">
            <a:extLst>
              <a:ext uri="{FF2B5EF4-FFF2-40B4-BE49-F238E27FC236}">
                <a16:creationId xmlns:a16="http://schemas.microsoft.com/office/drawing/2014/main" id="{E9820612-68C2-4640-B527-18E64251E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20E6BC-09D2-4EBE-82F5-9EAE97FA734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268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79B-8737-4E19-9EB5-F90B794CF1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629F9E-823B-4648-A988-20CC11FA3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DBD13-C49D-4495-96FD-86671E95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2AEA6F-18D8-4A54-B28A-90C7EE23E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0B04D-CE82-4402-ABDD-755BEFC9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1E4652-56A4-406F-8422-594BC2F06BD2}"/>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8" name="Footer Placeholder 7">
            <a:extLst>
              <a:ext uri="{FF2B5EF4-FFF2-40B4-BE49-F238E27FC236}">
                <a16:creationId xmlns:a16="http://schemas.microsoft.com/office/drawing/2014/main" id="{CA7EDF03-EF43-4B7E-8496-794286FD15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0EAAD3-B806-4834-A559-A1FD487C5F43}"/>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6147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18E-375E-4860-80F6-FB1EFFCB4F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A8AD27-3442-4851-8DB1-1E24DCBB05B9}"/>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4" name="Footer Placeholder 3">
            <a:extLst>
              <a:ext uri="{FF2B5EF4-FFF2-40B4-BE49-F238E27FC236}">
                <a16:creationId xmlns:a16="http://schemas.microsoft.com/office/drawing/2014/main" id="{B1526788-30AE-442F-9CC3-853BE6D8C5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B509D2-12CD-49A1-BB1F-8301BF8316C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00098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F0DD-8847-4429-B8BA-5705CF6C21E9}"/>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3" name="Footer Placeholder 2">
            <a:extLst>
              <a:ext uri="{FF2B5EF4-FFF2-40B4-BE49-F238E27FC236}">
                <a16:creationId xmlns:a16="http://schemas.microsoft.com/office/drawing/2014/main" id="{29D8266E-DB6F-4B90-97CB-73B9332FE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C9E981-125D-4123-AE57-0A84A453315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14970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70951-8767-4618-94EA-79A1CF59C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6F6EBC-85E6-41C6-A216-0D911922A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BFDF9-FA59-4ABD-870F-E950B0798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5C07283A-3F3F-4025-9537-9624E5D97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83D0E6-0F98-450A-B197-D38BAFBA0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FECF-B6B9-4F23-AE95-646D0E5E9046}" type="slidenum">
              <a:rPr lang="en-CA" smtClean="0"/>
              <a:t>‹#›</a:t>
            </a:fld>
            <a:endParaRPr lang="en-CA"/>
          </a:p>
        </p:txBody>
      </p:sp>
    </p:spTree>
    <p:extLst>
      <p:ext uri="{BB962C8B-B14F-4D97-AF65-F5344CB8AC3E}">
        <p14:creationId xmlns:p14="http://schemas.microsoft.com/office/powerpoint/2010/main" val="1772763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013-BF0E-4F65-B9BE-D3CC43AEC23E}"/>
              </a:ext>
            </a:extLst>
          </p:cNvPr>
          <p:cNvSpPr>
            <a:spLocks noGrp="1"/>
          </p:cNvSpPr>
          <p:nvPr>
            <p:ph type="ctrTitle"/>
          </p:nvPr>
        </p:nvSpPr>
        <p:spPr/>
        <p:txBody>
          <a:bodyPr>
            <a:normAutofit/>
          </a:bodyPr>
          <a:lstStyle/>
          <a:p>
            <a:r>
              <a:rPr lang="en-CA" sz="5000">
                <a:solidFill>
                  <a:schemeClr val="bg1"/>
                </a:solidFill>
                <a:latin typeface="Proxima Nova Bl" panose="02000506030000020004" pitchFamily="50" charset="0"/>
              </a:rPr>
              <a:t>DOMAIN </a:t>
            </a:r>
            <a:r>
              <a:rPr lang="en-CA" sz="5000">
                <a:solidFill>
                  <a:srgbClr val="FF0000"/>
                </a:solidFill>
                <a:latin typeface="Proxima Nova Bl" panose="02000506030000020004" pitchFamily="50" charset="0"/>
              </a:rPr>
              <a:t>NAMES</a:t>
            </a:r>
          </a:p>
        </p:txBody>
      </p:sp>
      <p:sp>
        <p:nvSpPr>
          <p:cNvPr id="3" name="Subtitle 2">
            <a:extLst>
              <a:ext uri="{FF2B5EF4-FFF2-40B4-BE49-F238E27FC236}">
                <a16:creationId xmlns:a16="http://schemas.microsoft.com/office/drawing/2014/main" id="{4D42338D-F093-4C67-A71E-4BAB4A3B99E7}"/>
              </a:ext>
            </a:extLst>
          </p:cNvPr>
          <p:cNvSpPr>
            <a:spLocks noGrp="1"/>
          </p:cNvSpPr>
          <p:nvPr>
            <p:ph type="subTitle" idx="1"/>
          </p:nvPr>
        </p:nvSpPr>
        <p:spPr/>
        <p:txBody>
          <a:bodyPr>
            <a:normAutofit/>
          </a:bodyPr>
          <a:lstStyle/>
          <a:p>
            <a:r>
              <a:rPr lang="en-CA" sz="1600">
                <a:solidFill>
                  <a:schemeClr val="bg1">
                    <a:lumMod val="65000"/>
                  </a:schemeClr>
                </a:solidFill>
                <a:latin typeface="Museo Slab 100" panose="02000000000000000000" pitchFamily="50" charset="0"/>
              </a:rPr>
              <a:t>Introduction to Website Development</a:t>
            </a:r>
          </a:p>
        </p:txBody>
      </p:sp>
      <p:sp>
        <p:nvSpPr>
          <p:cNvPr id="4" name="Rectangle 3">
            <a:extLst>
              <a:ext uri="{FF2B5EF4-FFF2-40B4-BE49-F238E27FC236}">
                <a16:creationId xmlns:a16="http://schemas.microsoft.com/office/drawing/2014/main" id="{843D8E8B-0DDD-4761-A485-3113DCAA3C7E}"/>
              </a:ext>
            </a:extLst>
          </p:cNvPr>
          <p:cNvSpPr/>
          <p:nvPr/>
        </p:nvSpPr>
        <p:spPr>
          <a:xfrm>
            <a:off x="5696527" y="4202546"/>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Triangle 4">
            <a:extLst>
              <a:ext uri="{FF2B5EF4-FFF2-40B4-BE49-F238E27FC236}">
                <a16:creationId xmlns:a16="http://schemas.microsoft.com/office/drawing/2014/main" id="{81409929-C13E-4095-BE4F-BED0C67774BE}"/>
              </a:ext>
            </a:extLst>
          </p:cNvPr>
          <p:cNvSpPr/>
          <p:nvPr/>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D096120-4856-4DC1-8986-05E70AF3E9D2}"/>
              </a:ext>
            </a:extLst>
          </p:cNvPr>
          <p:cNvPicPr>
            <a:picLocks noChangeAspect="1"/>
          </p:cNvPicPr>
          <p:nvPr/>
        </p:nvPicPr>
        <p:blipFill>
          <a:blip r:embed="rId4"/>
          <a:stretch>
            <a:fillRect/>
          </a:stretch>
        </p:blipFill>
        <p:spPr>
          <a:xfrm>
            <a:off x="75416" y="181146"/>
            <a:ext cx="1271611" cy="742679"/>
          </a:xfrm>
          <a:prstGeom prst="rect">
            <a:avLst/>
          </a:prstGeom>
        </p:spPr>
      </p:pic>
      <p:sp>
        <p:nvSpPr>
          <p:cNvPr id="7" name="Subtitle 2">
            <a:extLst>
              <a:ext uri="{FF2B5EF4-FFF2-40B4-BE49-F238E27FC236}">
                <a16:creationId xmlns:a16="http://schemas.microsoft.com/office/drawing/2014/main" id="{1C869EE8-5BBE-4A3E-8307-7455F1E32DE4}"/>
              </a:ext>
            </a:extLst>
          </p:cNvPr>
          <p:cNvSpPr txBox="1">
            <a:spLocks/>
          </p:cNvSpPr>
          <p:nvPr/>
        </p:nvSpPr>
        <p:spPr>
          <a:xfrm>
            <a:off x="1523999" y="6267652"/>
            <a:ext cx="9144000" cy="775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a:solidFill>
                  <a:schemeClr val="bg1">
                    <a:lumMod val="65000"/>
                  </a:schemeClr>
                </a:solidFill>
                <a:latin typeface="Museo Slab 100" panose="02000000000000000000" pitchFamily="50" charset="0"/>
              </a:rPr>
              <a:t>https://academy.evermight.com</a:t>
            </a:r>
          </a:p>
        </p:txBody>
      </p:sp>
    </p:spTree>
    <p:extLst>
      <p:ext uri="{BB962C8B-B14F-4D97-AF65-F5344CB8AC3E}">
        <p14:creationId xmlns:p14="http://schemas.microsoft.com/office/powerpoint/2010/main" val="6825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8FC1E-1CC2-4F01-AA66-E1157242C333}"/>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3E1D4FC-72AC-4288-A1F9-5AFBCCADBA59}"/>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INTERNET</a:t>
            </a:r>
          </a:p>
        </p:txBody>
      </p:sp>
      <p:pic>
        <p:nvPicPr>
          <p:cNvPr id="4" name="Graphic 3">
            <a:extLst>
              <a:ext uri="{FF2B5EF4-FFF2-40B4-BE49-F238E27FC236}">
                <a16:creationId xmlns:a16="http://schemas.microsoft.com/office/drawing/2014/main" id="{2E409D26-4307-4D69-84E8-B1CC3D782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5" name="TextBox 4">
            <a:extLst>
              <a:ext uri="{FF2B5EF4-FFF2-40B4-BE49-F238E27FC236}">
                <a16:creationId xmlns:a16="http://schemas.microsoft.com/office/drawing/2014/main" id="{DD5098F5-C11E-410A-B313-F09C7EE45D4C}"/>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6" name="Graphic 5">
            <a:extLst>
              <a:ext uri="{FF2B5EF4-FFF2-40B4-BE49-F238E27FC236}">
                <a16:creationId xmlns:a16="http://schemas.microsoft.com/office/drawing/2014/main" id="{764C170C-DCAE-4B3F-923A-AA4DA5000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7" name="TextBox 6">
            <a:extLst>
              <a:ext uri="{FF2B5EF4-FFF2-40B4-BE49-F238E27FC236}">
                <a16:creationId xmlns:a16="http://schemas.microsoft.com/office/drawing/2014/main" id="{E94E904B-FAB7-429B-8BF0-72B4F790B1FE}"/>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8" name="Graphic 7">
            <a:extLst>
              <a:ext uri="{FF2B5EF4-FFF2-40B4-BE49-F238E27FC236}">
                <a16:creationId xmlns:a16="http://schemas.microsoft.com/office/drawing/2014/main" id="{4FF46E32-0AD4-4759-8B14-F87B311537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9" name="Graphic 8">
            <a:extLst>
              <a:ext uri="{FF2B5EF4-FFF2-40B4-BE49-F238E27FC236}">
                <a16:creationId xmlns:a16="http://schemas.microsoft.com/office/drawing/2014/main" id="{66D04490-7C8D-4791-8ABF-12A0F28E4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0" name="TextBox 9">
            <a:extLst>
              <a:ext uri="{FF2B5EF4-FFF2-40B4-BE49-F238E27FC236}">
                <a16:creationId xmlns:a16="http://schemas.microsoft.com/office/drawing/2014/main" id="{DEAA6CD6-E865-4CA1-BADC-A894D87802D3}"/>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11" name="TextBox 10">
            <a:extLst>
              <a:ext uri="{FF2B5EF4-FFF2-40B4-BE49-F238E27FC236}">
                <a16:creationId xmlns:a16="http://schemas.microsoft.com/office/drawing/2014/main" id="{D0B7E4BC-C1AD-4480-8920-45EC7A32D8A8}"/>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12" name="Graphic 11">
            <a:extLst>
              <a:ext uri="{FF2B5EF4-FFF2-40B4-BE49-F238E27FC236}">
                <a16:creationId xmlns:a16="http://schemas.microsoft.com/office/drawing/2014/main" id="{B5482F09-CE50-44EB-BE2C-AF898F4A0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13" name="TextBox 12">
            <a:extLst>
              <a:ext uri="{FF2B5EF4-FFF2-40B4-BE49-F238E27FC236}">
                <a16:creationId xmlns:a16="http://schemas.microsoft.com/office/drawing/2014/main" id="{43C540D7-FFF0-495D-BA9F-4583E3D7BD37}"/>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14" name="Graphic 13">
            <a:extLst>
              <a:ext uri="{FF2B5EF4-FFF2-40B4-BE49-F238E27FC236}">
                <a16:creationId xmlns:a16="http://schemas.microsoft.com/office/drawing/2014/main" id="{06FD3BED-37F1-46D5-8338-362A0605A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15" name="TextBox 14">
            <a:extLst>
              <a:ext uri="{FF2B5EF4-FFF2-40B4-BE49-F238E27FC236}">
                <a16:creationId xmlns:a16="http://schemas.microsoft.com/office/drawing/2014/main" id="{5B41CA8B-D21D-4F6B-A3A4-AAF18E888245}"/>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16" name="Graphic 15">
            <a:extLst>
              <a:ext uri="{FF2B5EF4-FFF2-40B4-BE49-F238E27FC236}">
                <a16:creationId xmlns:a16="http://schemas.microsoft.com/office/drawing/2014/main" id="{86CF8EFC-372E-4C36-937A-C6F5B0C7C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17" name="Graphic 16">
            <a:extLst>
              <a:ext uri="{FF2B5EF4-FFF2-40B4-BE49-F238E27FC236}">
                <a16:creationId xmlns:a16="http://schemas.microsoft.com/office/drawing/2014/main" id="{1913165D-1F54-4BC1-B576-1F9BFFA47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18" name="TextBox 17">
            <a:extLst>
              <a:ext uri="{FF2B5EF4-FFF2-40B4-BE49-F238E27FC236}">
                <a16:creationId xmlns:a16="http://schemas.microsoft.com/office/drawing/2014/main" id="{FD5417C6-12AD-4832-8687-42F8D626B1D8}"/>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19" name="TextBox 18">
            <a:extLst>
              <a:ext uri="{FF2B5EF4-FFF2-40B4-BE49-F238E27FC236}">
                <a16:creationId xmlns:a16="http://schemas.microsoft.com/office/drawing/2014/main" id="{BED6A7CF-472E-41A6-A65D-63D098006818}"/>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sp>
        <p:nvSpPr>
          <p:cNvPr id="20" name="TextBox 19">
            <a:extLst>
              <a:ext uri="{FF2B5EF4-FFF2-40B4-BE49-F238E27FC236}">
                <a16:creationId xmlns:a16="http://schemas.microsoft.com/office/drawing/2014/main" id="{69FB8BA2-B918-4FE6-9D3F-FD332463F576}"/>
              </a:ext>
            </a:extLst>
          </p:cNvPr>
          <p:cNvSpPr txBox="1"/>
          <p:nvPr/>
        </p:nvSpPr>
        <p:spPr>
          <a:xfrm>
            <a:off x="823585" y="3109170"/>
            <a:ext cx="1638590"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C:\www.mountsinai.com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C:\www.pizzapizza.com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1" name="TextBox 20">
            <a:extLst>
              <a:ext uri="{FF2B5EF4-FFF2-40B4-BE49-F238E27FC236}">
                <a16:creationId xmlns:a16="http://schemas.microsoft.com/office/drawing/2014/main" id="{5614918D-7BCC-4EFC-A0CF-0590A7CBDA9E}"/>
              </a:ext>
            </a:extLst>
          </p:cNvPr>
          <p:cNvSpPr txBox="1"/>
          <p:nvPr/>
        </p:nvSpPr>
        <p:spPr>
          <a:xfrm>
            <a:off x="823585" y="4009474"/>
            <a:ext cx="1636987"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C:\www.torontosun.com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C:\www.mrsub.com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2" name="TextBox 21">
            <a:extLst>
              <a:ext uri="{FF2B5EF4-FFF2-40B4-BE49-F238E27FC236}">
                <a16:creationId xmlns:a16="http://schemas.microsoft.com/office/drawing/2014/main" id="{3A108BBE-7133-4B80-9FC7-6921883AA401}"/>
              </a:ext>
            </a:extLst>
          </p:cNvPr>
          <p:cNvSpPr txBox="1"/>
          <p:nvPr/>
        </p:nvSpPr>
        <p:spPr>
          <a:xfrm>
            <a:off x="1557401" y="4757141"/>
            <a:ext cx="1656223"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C:\www.starwars.com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C:\www.harrypotter.com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3" name="TextBox 22">
            <a:extLst>
              <a:ext uri="{FF2B5EF4-FFF2-40B4-BE49-F238E27FC236}">
                <a16:creationId xmlns:a16="http://schemas.microsoft.com/office/drawing/2014/main" id="{D8D48B14-B9F7-414C-9F74-50386BAEB73A}"/>
              </a:ext>
            </a:extLst>
          </p:cNvPr>
          <p:cNvSpPr txBox="1"/>
          <p:nvPr/>
        </p:nvSpPr>
        <p:spPr>
          <a:xfrm>
            <a:off x="1612003" y="2336984"/>
            <a:ext cx="1452642"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C:\www.toronto.ca</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C:\www.cntower.com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4" name="TextBox 23">
            <a:extLst>
              <a:ext uri="{FF2B5EF4-FFF2-40B4-BE49-F238E27FC236}">
                <a16:creationId xmlns:a16="http://schemas.microsoft.com/office/drawing/2014/main" id="{F8026451-1D48-419A-8393-A6A93830800F}"/>
              </a:ext>
            </a:extLst>
          </p:cNvPr>
          <p:cNvSpPr txBox="1"/>
          <p:nvPr/>
        </p:nvSpPr>
        <p:spPr>
          <a:xfrm>
            <a:off x="4892403" y="2347388"/>
            <a:ext cx="1452642"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C:\www.warcraft.com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C:\www.ebay.com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5" name="TextBox 24">
            <a:extLst>
              <a:ext uri="{FF2B5EF4-FFF2-40B4-BE49-F238E27FC236}">
                <a16:creationId xmlns:a16="http://schemas.microsoft.com/office/drawing/2014/main" id="{094C89EE-60DB-435D-9F43-C92795C77A12}"/>
              </a:ext>
            </a:extLst>
          </p:cNvPr>
          <p:cNvSpPr txBox="1"/>
          <p:nvPr/>
        </p:nvSpPr>
        <p:spPr>
          <a:xfrm>
            <a:off x="4957760" y="4755482"/>
            <a:ext cx="1460656"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C:\www.google.com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C:\www.youtube.com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6" name="TextBox 25">
            <a:extLst>
              <a:ext uri="{FF2B5EF4-FFF2-40B4-BE49-F238E27FC236}">
                <a16:creationId xmlns:a16="http://schemas.microsoft.com/office/drawing/2014/main" id="{8F9178C2-232E-4F51-AE73-721B8472DF25}"/>
              </a:ext>
            </a:extLst>
          </p:cNvPr>
          <p:cNvSpPr txBox="1"/>
          <p:nvPr/>
        </p:nvSpPr>
        <p:spPr>
          <a:xfrm>
            <a:off x="6906482" y="3151505"/>
            <a:ext cx="4461933" cy="646331"/>
          </a:xfrm>
          <a:prstGeom prst="rect">
            <a:avLst/>
          </a:prstGeom>
          <a:noFill/>
        </p:spPr>
        <p:txBody>
          <a:bodyPr wrap="square" rtlCol="0">
            <a:spAutoFit/>
          </a:bodyPr>
          <a:lstStyle/>
          <a:p>
            <a:r>
              <a:rPr lang="en-CA" dirty="0">
                <a:solidFill>
                  <a:srgbClr val="7030A0"/>
                </a:solidFill>
                <a:latin typeface="Open Sans" panose="020B0606030504020204" pitchFamily="34" charset="0"/>
                <a:ea typeface="Open Sans" panose="020B0606030504020204" pitchFamily="34" charset="0"/>
                <a:cs typeface="Open Sans" panose="020B0606030504020204" pitchFamily="34" charset="0"/>
              </a:rPr>
              <a:t>EXAMPLE</a:t>
            </a:r>
            <a:br>
              <a:rPr lang="en-CA" dirty="0">
                <a:solidFill>
                  <a:srgbClr val="7030A0"/>
                </a:solidFill>
                <a:latin typeface="Open Sans" panose="020B0606030504020204" pitchFamily="34" charset="0"/>
                <a:ea typeface="Open Sans" panose="020B0606030504020204" pitchFamily="34" charset="0"/>
                <a:cs typeface="Open Sans" panose="020B0606030504020204" pitchFamily="34" charset="0"/>
              </a:rPr>
            </a:br>
            <a:r>
              <a:rPr lang="en-CA">
                <a:solidFill>
                  <a:srgbClr val="7030A0"/>
                </a:solidFill>
                <a:latin typeface="Open Sans" panose="020B0606030504020204" pitchFamily="34" charset="0"/>
                <a:ea typeface="Open Sans" panose="020B0606030504020204" pitchFamily="34" charset="0"/>
                <a:cs typeface="Open Sans" panose="020B0606030504020204" pitchFamily="34" charset="0"/>
              </a:rPr>
              <a:t>http://toronto.ca/parking-tickets.html</a:t>
            </a:r>
            <a:endParaRPr lang="en-CA"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348FD5AF-9C1A-44C9-AB74-D704027F35B1}"/>
              </a:ext>
            </a:extLst>
          </p:cNvPr>
          <p:cNvSpPr txBox="1"/>
          <p:nvPr/>
        </p:nvSpPr>
        <p:spPr>
          <a:xfrm>
            <a:off x="6906482" y="3862949"/>
            <a:ext cx="4207933" cy="461665"/>
          </a:xfrm>
          <a:prstGeom prst="rect">
            <a:avLst/>
          </a:prstGeom>
          <a:noFill/>
        </p:spPr>
        <p:txBody>
          <a:bodyPr wrap="square" rtlCol="0">
            <a:spAutoFit/>
          </a:bodyPr>
          <a:lstStyle/>
          <a:p>
            <a:r>
              <a:rPr lang="en-CA" sz="1200" dirty="0">
                <a:solidFill>
                  <a:srgbClr val="7030A0"/>
                </a:solidFill>
                <a:latin typeface="Open Sans" panose="020B0606030504020204" pitchFamily="34" charset="0"/>
                <a:ea typeface="Open Sans" panose="020B0606030504020204" pitchFamily="34" charset="0"/>
                <a:cs typeface="Open Sans" panose="020B0606030504020204" pitchFamily="34" charset="0"/>
              </a:rPr>
              <a:t>You are looking for the </a:t>
            </a:r>
            <a:r>
              <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rPr>
              <a:t>file parking-tickets.</a:t>
            </a:r>
            <a:r>
              <a:rPr lang="en-CA" sz="1200" dirty="0">
                <a:solidFill>
                  <a:srgbClr val="7030A0"/>
                </a:solidFill>
                <a:latin typeface="Open Sans" panose="020B0606030504020204" pitchFamily="34" charset="0"/>
                <a:ea typeface="Open Sans" panose="020B0606030504020204" pitchFamily="34" charset="0"/>
                <a:cs typeface="Open Sans" panose="020B0606030504020204" pitchFamily="34" charset="0"/>
              </a:rPr>
              <a:t>html in the C:\</a:t>
            </a:r>
            <a:r>
              <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rPr>
              <a:t>www.toronto.ca </a:t>
            </a:r>
            <a:r>
              <a:rPr lang="en-CA" sz="1200" dirty="0">
                <a:solidFill>
                  <a:srgbClr val="7030A0"/>
                </a:solidFill>
                <a:latin typeface="Open Sans" panose="020B0606030504020204" pitchFamily="34" charset="0"/>
                <a:ea typeface="Open Sans" panose="020B0606030504020204" pitchFamily="34" charset="0"/>
                <a:cs typeface="Open Sans" panose="020B0606030504020204" pitchFamily="34" charset="0"/>
              </a:rPr>
              <a:t>folder on the Rogers computer</a:t>
            </a:r>
          </a:p>
        </p:txBody>
      </p:sp>
      <p:cxnSp>
        <p:nvCxnSpPr>
          <p:cNvPr id="28" name="Straight Arrow Connector 27">
            <a:extLst>
              <a:ext uri="{FF2B5EF4-FFF2-40B4-BE49-F238E27FC236}">
                <a16:creationId xmlns:a16="http://schemas.microsoft.com/office/drawing/2014/main" id="{F7A89B4A-24C5-4D8F-8F56-4CDCB6CFBB78}"/>
              </a:ext>
            </a:extLst>
          </p:cNvPr>
          <p:cNvCxnSpPr>
            <a:stCxn id="4" idx="2"/>
            <a:endCxn id="17"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1B1BD9-5312-4C49-ACB5-39B357220704}"/>
              </a:ext>
            </a:extLst>
          </p:cNvPr>
          <p:cNvCxnSpPr>
            <a:stCxn id="8" idx="3"/>
            <a:endCxn id="4"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C93BF4-A194-437D-B76B-453C6E69CD24}"/>
              </a:ext>
            </a:extLst>
          </p:cNvPr>
          <p:cNvCxnSpPr>
            <a:cxnSpLocks/>
            <a:stCxn id="14" idx="0"/>
            <a:endCxn id="6"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4862A81-6CD5-4333-B1F0-D85CDA072619}"/>
              </a:ext>
            </a:extLst>
          </p:cNvPr>
          <p:cNvCxnSpPr>
            <a:cxnSpLocks/>
            <a:stCxn id="12" idx="0"/>
            <a:endCxn id="16"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6B0F9A-7DED-43EC-86F4-1354CC44B583}"/>
              </a:ext>
            </a:extLst>
          </p:cNvPr>
          <p:cNvCxnSpPr>
            <a:cxnSpLocks/>
            <a:stCxn id="9" idx="3"/>
            <a:endCxn id="17"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923FF9-22F7-4E30-97DA-741527FA6A72}"/>
              </a:ext>
            </a:extLst>
          </p:cNvPr>
          <p:cNvCxnSpPr>
            <a:cxnSpLocks/>
            <a:stCxn id="8" idx="3"/>
            <a:endCxn id="14"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420C88-7653-4BC6-8B22-B9700D50F3F3}"/>
              </a:ext>
            </a:extLst>
          </p:cNvPr>
          <p:cNvCxnSpPr>
            <a:cxnSpLocks/>
            <a:stCxn id="4" idx="2"/>
            <a:endCxn id="12"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6F28F-E4AD-47B3-8303-EF82D10B1D25}"/>
              </a:ext>
            </a:extLst>
          </p:cNvPr>
          <p:cNvCxnSpPr>
            <a:cxnSpLocks/>
            <a:stCxn id="6" idx="2"/>
            <a:endCxn id="9"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B8E5A8-A422-43C5-A3A4-4E091DE3C6DB}"/>
              </a:ext>
            </a:extLst>
          </p:cNvPr>
          <p:cNvCxnSpPr>
            <a:cxnSpLocks/>
            <a:stCxn id="12" idx="0"/>
            <a:endCxn id="9"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FDC07D7-B394-45E5-B401-B933A671405E}"/>
              </a:ext>
            </a:extLst>
          </p:cNvPr>
          <p:cNvCxnSpPr>
            <a:cxnSpLocks/>
            <a:stCxn id="14" idx="0"/>
            <a:endCxn id="12"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77A6F1-B90A-4931-BD22-5FE893E217FC}"/>
              </a:ext>
            </a:extLst>
          </p:cNvPr>
          <p:cNvCxnSpPr>
            <a:cxnSpLocks/>
            <a:stCxn id="6" idx="2"/>
            <a:endCxn id="4"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D281B-935B-44DB-A25F-D85221A82F0D}"/>
              </a:ext>
            </a:extLst>
          </p:cNvPr>
          <p:cNvCxnSpPr>
            <a:cxnSpLocks/>
            <a:stCxn id="16" idx="1"/>
            <a:endCxn id="8"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C1D759-ED8B-4F4F-ACB6-513F6663C0AA}"/>
              </a:ext>
            </a:extLst>
          </p:cNvPr>
          <p:cNvCxnSpPr>
            <a:cxnSpLocks/>
            <a:stCxn id="16" idx="1"/>
            <a:endCxn id="6"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D79AA26-942A-4996-B8CB-CEA922FD9E9B}"/>
              </a:ext>
            </a:extLst>
          </p:cNvPr>
          <p:cNvCxnSpPr>
            <a:cxnSpLocks/>
            <a:stCxn id="17" idx="1"/>
            <a:endCxn id="14"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891A69-0410-4535-A567-D5C460FB12EE}"/>
              </a:ext>
            </a:extLst>
          </p:cNvPr>
          <p:cNvCxnSpPr>
            <a:cxnSpLocks/>
            <a:stCxn id="9" idx="3"/>
            <a:endCxn id="8"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3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BUY A DOMAIN</a:t>
            </a:r>
          </a:p>
        </p:txBody>
      </p:sp>
      <p:sp>
        <p:nvSpPr>
          <p:cNvPr id="31" name="TextBox 30">
            <a:extLst>
              <a:ext uri="{FF2B5EF4-FFF2-40B4-BE49-F238E27FC236}">
                <a16:creationId xmlns:a16="http://schemas.microsoft.com/office/drawing/2014/main" id="{5ED6C7E4-0B1D-4C61-8264-A1E254332DA9}"/>
              </a:ext>
            </a:extLst>
          </p:cNvPr>
          <p:cNvSpPr txBox="1"/>
          <p:nvPr/>
        </p:nvSpPr>
        <p:spPr>
          <a:xfrm>
            <a:off x="1346650" y="2915569"/>
            <a:ext cx="10171502" cy="1631216"/>
          </a:xfrm>
          <a:prstGeom prst="rect">
            <a:avLst/>
          </a:prstGeom>
          <a:noFill/>
        </p:spPr>
        <p:txBody>
          <a:bodyPr wrap="square" rtlCol="0">
            <a:spAutoFit/>
          </a:bodyPr>
          <a:lstStyle/>
          <a:p>
            <a:pPr marL="457200" indent="-457200">
              <a:buFont typeface="Arial" panose="020B0604020202020204" pitchFamily="34" charset="0"/>
              <a:buChar char="•"/>
            </a:pPr>
            <a:r>
              <a:rPr lang="en-CA" sz="2500" dirty="0">
                <a:latin typeface="Open Sans" panose="020B0606030504020204" pitchFamily="34" charset="0"/>
                <a:ea typeface="Open Sans" panose="020B0606030504020204" pitchFamily="34" charset="0"/>
                <a:cs typeface="Open Sans" panose="020B0606030504020204" pitchFamily="34" charset="0"/>
              </a:rPr>
              <a:t>You can buy a domain name from any major host </a:t>
            </a:r>
            <a:r>
              <a:rPr lang="en-CA" sz="2500">
                <a:latin typeface="Open Sans" panose="020B0606030504020204" pitchFamily="34" charset="0"/>
                <a:ea typeface="Open Sans" panose="020B0606030504020204" pitchFamily="34" charset="0"/>
                <a:cs typeface="Open Sans" panose="020B0606030504020204" pitchFamily="34" charset="0"/>
              </a:rPr>
              <a:t>provider.</a:t>
            </a:r>
          </a:p>
          <a:p>
            <a:pPr marL="457200" indent="-457200">
              <a:buFont typeface="Arial" panose="020B0604020202020204" pitchFamily="34" charset="0"/>
              <a:buChar char="•"/>
            </a:pPr>
            <a:endParaRPr lang="en-CA" sz="25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500">
                <a:latin typeface="Open Sans" panose="020B0606030504020204" pitchFamily="34" charset="0"/>
                <a:ea typeface="Open Sans" panose="020B0606030504020204" pitchFamily="34" charset="0"/>
                <a:cs typeface="Open Sans" panose="020B0606030504020204" pitchFamily="34" charset="0"/>
              </a:rPr>
              <a:t>GoDaddy</a:t>
            </a:r>
            <a:r>
              <a:rPr lang="en-CA" sz="2500" dirty="0">
                <a:latin typeface="Open Sans" panose="020B0606030504020204" pitchFamily="34" charset="0"/>
                <a:ea typeface="Open Sans" panose="020B0606030504020204" pitchFamily="34" charset="0"/>
                <a:cs typeface="Open Sans" panose="020B0606030504020204" pitchFamily="34" charset="0"/>
              </a:rPr>
              <a:t>, </a:t>
            </a:r>
            <a:r>
              <a:rPr lang="en-CA" sz="2500" dirty="0" err="1">
                <a:latin typeface="Open Sans" panose="020B0606030504020204" pitchFamily="34" charset="0"/>
                <a:ea typeface="Open Sans" panose="020B0606030504020204" pitchFamily="34" charset="0"/>
                <a:cs typeface="Open Sans" panose="020B0606030504020204" pitchFamily="34" charset="0"/>
              </a:rPr>
              <a:t>Netfirms</a:t>
            </a:r>
            <a:r>
              <a:rPr lang="en-CA" sz="2500" dirty="0">
                <a:latin typeface="Open Sans" panose="020B0606030504020204" pitchFamily="34" charset="0"/>
                <a:ea typeface="Open Sans" panose="020B0606030504020204" pitchFamily="34" charset="0"/>
                <a:cs typeface="Open Sans" panose="020B0606030504020204" pitchFamily="34" charset="0"/>
              </a:rPr>
              <a:t>, Google, Rogers, Bell, </a:t>
            </a:r>
            <a:r>
              <a:rPr lang="en-CA" sz="2500" dirty="0" err="1">
                <a:latin typeface="Open Sans" panose="020B0606030504020204" pitchFamily="34" charset="0"/>
                <a:ea typeface="Open Sans" panose="020B0606030504020204" pitchFamily="34" charset="0"/>
                <a:cs typeface="Open Sans" panose="020B0606030504020204" pitchFamily="34" charset="0"/>
              </a:rPr>
              <a:t>etc</a:t>
            </a:r>
            <a:r>
              <a:rPr lang="en-CA" sz="2500" dirty="0">
                <a:latin typeface="Open Sans" panose="020B0606030504020204" pitchFamily="34" charset="0"/>
                <a:ea typeface="Open Sans" panose="020B0606030504020204" pitchFamily="34" charset="0"/>
                <a:cs typeface="Open Sans" panose="020B0606030504020204" pitchFamily="34" charset="0"/>
              </a:rPr>
              <a:t>… This list is exhaustive…look for something in the range of </a:t>
            </a:r>
            <a:r>
              <a:rPr lang="en-CA" sz="25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$5-$30/year</a:t>
            </a:r>
          </a:p>
        </p:txBody>
      </p:sp>
    </p:spTree>
    <p:extLst>
      <p:ext uri="{BB962C8B-B14F-4D97-AF65-F5344CB8AC3E}">
        <p14:creationId xmlns:p14="http://schemas.microsoft.com/office/powerpoint/2010/main" val="271830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MAP DOMAIN / EMAIL TO IP ADDRESS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6006" y="3261810"/>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68" y="4102410"/>
            <a:ext cx="1023037"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363009" y="4900274"/>
            <a:ext cx="875561"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232401" y="2514146"/>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501158"/>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97946"/>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0" name="TextBox 9">
            <a:extLst>
              <a:ext uri="{FF2B5EF4-FFF2-40B4-BE49-F238E27FC236}">
                <a16:creationId xmlns:a16="http://schemas.microsoft.com/office/drawing/2014/main" id="{C6EACCF9-E201-40A7-84C4-C2EA88C24ACC}"/>
              </a:ext>
            </a:extLst>
          </p:cNvPr>
          <p:cNvSpPr txBox="1"/>
          <p:nvPr/>
        </p:nvSpPr>
        <p:spPr>
          <a:xfrm>
            <a:off x="7033482" y="3261810"/>
            <a:ext cx="4207933" cy="830997"/>
          </a:xfrm>
          <a:prstGeom prst="rect">
            <a:avLst/>
          </a:prstGeom>
          <a:noFill/>
        </p:spPr>
        <p:txBody>
          <a:bodyPr wrap="square" rtlCol="0">
            <a:spAutoFit/>
          </a:bodyPr>
          <a:lstStyle/>
          <a:p>
            <a:r>
              <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rPr>
              <a:t>Point your domain to the IP address of any computer.</a:t>
            </a:r>
          </a:p>
          <a:p>
            <a:endPar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r>
              <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rPr>
              <a:t>Wait up to 48 hours for all computers in Internet to recognize the change.</a:t>
            </a:r>
            <a:endParaRPr lang="en-CA" sz="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73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ANATOMY OF WEB PAGE</a:t>
            </a:r>
          </a:p>
        </p:txBody>
      </p:sp>
      <p:sp>
        <p:nvSpPr>
          <p:cNvPr id="4" name="TextBox 3">
            <a:extLst>
              <a:ext uri="{FF2B5EF4-FFF2-40B4-BE49-F238E27FC236}">
                <a16:creationId xmlns:a16="http://schemas.microsoft.com/office/drawing/2014/main" id="{C18D340E-FFD3-41FF-90B6-A2C3B08DF173}"/>
              </a:ext>
            </a:extLst>
          </p:cNvPr>
          <p:cNvSpPr txBox="1"/>
          <p:nvPr/>
        </p:nvSpPr>
        <p:spPr>
          <a:xfrm>
            <a:off x="1682434" y="2703902"/>
            <a:ext cx="9154899" cy="1969770"/>
          </a:xfrm>
          <a:prstGeom prst="rect">
            <a:avLst/>
          </a:prstGeom>
          <a:noFill/>
        </p:spPr>
        <p:txBody>
          <a:bodyPr wrap="square" rtlCol="0">
            <a:spAutoFit/>
          </a:bodyPr>
          <a:lstStyle/>
          <a:p>
            <a:pPr marL="457200" indent="-457200">
              <a:buFont typeface="Arial" panose="020B0604020202020204" pitchFamily="34" charset="0"/>
              <a:buChar char="•"/>
            </a:pPr>
            <a:r>
              <a:rPr lang="en-CA" sz="22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HTML</a:t>
            </a:r>
            <a:r>
              <a:rPr lang="en-CA" sz="2200" dirty="0">
                <a:latin typeface="Open Sans" panose="020B0606030504020204" pitchFamily="34" charset="0"/>
                <a:ea typeface="Open Sans" panose="020B0606030504020204" pitchFamily="34" charset="0"/>
                <a:cs typeface="Open Sans" panose="020B0606030504020204" pitchFamily="34" charset="0"/>
              </a:rPr>
              <a:t> – Hyper Text Markup Language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CA" sz="2200" dirty="0">
                <a:latin typeface="Open Sans" panose="020B0606030504020204" pitchFamily="34" charset="0"/>
                <a:ea typeface="Open Sans" panose="020B0606030504020204" pitchFamily="34" charset="0"/>
                <a:cs typeface="Open Sans" panose="020B0606030504020204" pitchFamily="34" charset="0"/>
              </a:rPr>
              <a:t>Data/Content</a:t>
            </a:r>
            <a:br>
              <a:rPr lang="en-CA" sz="2200" dirty="0">
                <a:latin typeface="Open Sans" panose="020B0606030504020204" pitchFamily="34" charset="0"/>
                <a:ea typeface="Open Sans" panose="020B0606030504020204" pitchFamily="34" charset="0"/>
                <a:cs typeface="Open Sans" panose="020B0606030504020204" pitchFamily="34" charset="0"/>
              </a:rPr>
            </a:br>
            <a:r>
              <a:rPr lang="en-CA" sz="1200" i="1" dirty="0">
                <a:latin typeface="Open Sans" panose="020B0606030504020204" pitchFamily="34" charset="0"/>
                <a:ea typeface="Open Sans" panose="020B0606030504020204" pitchFamily="34" charset="0"/>
                <a:cs typeface="Open Sans" panose="020B0606030504020204" pitchFamily="34" charset="0"/>
              </a:rPr>
              <a:t>note: HTML descended from the IBM’s ancient Generalized Markup Language (GML)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CSS</a:t>
            </a:r>
            <a:r>
              <a:rPr lang="en-CA" sz="2200" dirty="0">
                <a:latin typeface="Open Sans" panose="020B0606030504020204" pitchFamily="34" charset="0"/>
                <a:ea typeface="Open Sans" panose="020B0606030504020204" pitchFamily="34" charset="0"/>
                <a:cs typeface="Open Sans" panose="020B0606030504020204" pitchFamily="34" charset="0"/>
              </a:rPr>
              <a:t> – Cascading Style Sheet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Styling</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solidFill>
                  <a:srgbClr val="7030A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JavaScript</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 Programming Language </a:t>
            </a:r>
            <a:r>
              <a:rPr lang="en-CA" sz="220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Functionality</a:t>
            </a: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p:txBody>
      </p:sp>
    </p:spTree>
    <p:extLst>
      <p:ext uri="{BB962C8B-B14F-4D97-AF65-F5344CB8AC3E}">
        <p14:creationId xmlns:p14="http://schemas.microsoft.com/office/powerpoint/2010/main" val="61794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Although developers do their best to insulate one layer from the other, but generally speaking,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EFCD4-D13D-44B8-A192-264E803B286D}"/>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99A3F3-57F9-4229-BC23-308EC9A1FEB6}"/>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CONTENT MANAGEMENT SYSTEM</a:t>
            </a:r>
          </a:p>
        </p:txBody>
      </p:sp>
      <p:sp>
        <p:nvSpPr>
          <p:cNvPr id="4" name="TextBox 3">
            <a:extLst>
              <a:ext uri="{FF2B5EF4-FFF2-40B4-BE49-F238E27FC236}">
                <a16:creationId xmlns:a16="http://schemas.microsoft.com/office/drawing/2014/main" id="{F8267F4E-7F5E-46BE-94A7-0250E4193424}"/>
              </a:ext>
            </a:extLst>
          </p:cNvPr>
          <p:cNvSpPr txBox="1"/>
          <p:nvPr/>
        </p:nvSpPr>
        <p:spPr>
          <a:xfrm>
            <a:off x="1222876" y="2526912"/>
            <a:ext cx="9746248" cy="2554545"/>
          </a:xfrm>
          <a:prstGeom prst="rect">
            <a:avLst/>
          </a:prstGeom>
          <a:noFill/>
        </p:spPr>
        <p:txBody>
          <a:bodyPr wrap="square" rtlCol="0">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Let’s you manage website content and style WITHOUT doing HTML CSS coding.</a:t>
            </a:r>
          </a:p>
          <a:p>
            <a:endParaRPr lang="en-CA" sz="2000" dirty="0">
              <a:latin typeface="Open Sans" panose="020B0606030504020204" pitchFamily="34" charset="0"/>
              <a:ea typeface="Open Sans" panose="020B0606030504020204" pitchFamily="34" charset="0"/>
              <a:cs typeface="Open Sans" panose="020B0606030504020204" pitchFamily="34" charset="0"/>
            </a:endParaRPr>
          </a:p>
          <a:p>
            <a:r>
              <a:rPr lang="en-CA" sz="2000" dirty="0">
                <a:latin typeface="Open Sans" panose="020B0606030504020204" pitchFamily="34" charset="0"/>
                <a:ea typeface="Open Sans" panose="020B0606030504020204" pitchFamily="34" charset="0"/>
                <a:cs typeface="Open Sans" panose="020B0606030504020204" pitchFamily="34" charset="0"/>
              </a:rPr>
              <a:t>WordPress, Drupal, </a:t>
            </a:r>
            <a:r>
              <a:rPr lang="en-CA" sz="2000" dirty="0" err="1">
                <a:latin typeface="Open Sans" panose="020B0606030504020204" pitchFamily="34" charset="0"/>
                <a:ea typeface="Open Sans" panose="020B0606030504020204" pitchFamily="34" charset="0"/>
                <a:cs typeface="Open Sans" panose="020B0606030504020204" pitchFamily="34" charset="0"/>
              </a:rPr>
              <a:t>Wix</a:t>
            </a:r>
            <a:r>
              <a:rPr lang="en-CA" sz="2000" dirty="0">
                <a:latin typeface="Open Sans" panose="020B0606030504020204" pitchFamily="34" charset="0"/>
                <a:ea typeface="Open Sans" panose="020B0606030504020204" pitchFamily="34" charset="0"/>
                <a:cs typeface="Open Sans" panose="020B0606030504020204" pitchFamily="34" charset="0"/>
              </a:rPr>
              <a:t>, </a:t>
            </a:r>
            <a:r>
              <a:rPr lang="en-CA" sz="2000" dirty="0" err="1">
                <a:latin typeface="Open Sans" panose="020B0606030504020204" pitchFamily="34" charset="0"/>
                <a:ea typeface="Open Sans" panose="020B0606030504020204" pitchFamily="34" charset="0"/>
                <a:cs typeface="Open Sans" panose="020B0606030504020204" pitchFamily="34" charset="0"/>
              </a:rPr>
              <a:t>SquareSpace</a:t>
            </a:r>
            <a:r>
              <a:rPr lang="en-CA" sz="2000" dirty="0">
                <a:latin typeface="Open Sans" panose="020B0606030504020204" pitchFamily="34" charset="0"/>
                <a:ea typeface="Open Sans" panose="020B0606030504020204" pitchFamily="34" charset="0"/>
                <a:cs typeface="Open Sans" panose="020B0606030504020204" pitchFamily="34" charset="0"/>
              </a:rPr>
              <a:t> </a:t>
            </a:r>
            <a:r>
              <a:rPr lang="en-CA" sz="2000" dirty="0" err="1">
                <a:latin typeface="Open Sans" panose="020B0606030504020204" pitchFamily="34" charset="0"/>
                <a:ea typeface="Open Sans" panose="020B0606030504020204" pitchFamily="34" charset="0"/>
                <a:cs typeface="Open Sans" panose="020B0606030504020204" pitchFamily="34" charset="0"/>
              </a:rPr>
              <a:t>etc</a:t>
            </a:r>
            <a:r>
              <a:rPr lang="en-CA" sz="2000" dirty="0">
                <a:latin typeface="Open Sans" panose="020B0606030504020204" pitchFamily="34" charset="0"/>
                <a:ea typeface="Open Sans" panose="020B0606030504020204" pitchFamily="34" charset="0"/>
                <a:cs typeface="Open Sans" panose="020B0606030504020204" pitchFamily="34" charset="0"/>
              </a:rPr>
              <a:t>… These are CMS platforms that essentially makes HTML, CSS and JavaScript code.   Each software gives various levels of freedom, so you need to evaluate a few.</a:t>
            </a:r>
          </a:p>
          <a:p>
            <a:endParaRPr lang="en-CA" sz="2000" dirty="0">
              <a:latin typeface="Open Sans" panose="020B0606030504020204" pitchFamily="34" charset="0"/>
              <a:ea typeface="Open Sans" panose="020B0606030504020204" pitchFamily="34" charset="0"/>
              <a:cs typeface="Open Sans" panose="020B0606030504020204" pitchFamily="34" charset="0"/>
            </a:endParaRPr>
          </a:p>
          <a:p>
            <a:r>
              <a:rPr lang="en-CA" sz="2000" dirty="0">
                <a:latin typeface="Open Sans" panose="020B0606030504020204" pitchFamily="34" charset="0"/>
                <a:ea typeface="Open Sans" panose="020B0606030504020204" pitchFamily="34" charset="0"/>
                <a:cs typeface="Open Sans" panose="020B0606030504020204" pitchFamily="34" charset="0"/>
              </a:rPr>
              <a:t>CMS like WordPress and Drupal are open source, and let you get under the hood.</a:t>
            </a:r>
          </a:p>
        </p:txBody>
      </p:sp>
    </p:spTree>
    <p:extLst>
      <p:ext uri="{BB962C8B-B14F-4D97-AF65-F5344CB8AC3E}">
        <p14:creationId xmlns:p14="http://schemas.microsoft.com/office/powerpoint/2010/main" val="1701775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566</Words>
  <Application>Microsoft Office PowerPoint</Application>
  <PresentationFormat>Widescreen</PresentationFormat>
  <Paragraphs>73</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Museo Slab 100</vt:lpstr>
      <vt:lpstr>Open Sans</vt:lpstr>
      <vt:lpstr>Proxima Nova Bl</vt:lpstr>
      <vt:lpstr>Office Theme</vt:lpstr>
      <vt:lpstr>DOMAIN NAMES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EVERMIGHT ACADEMY</dc:title>
  <dc:creator>John Lai</dc:creator>
  <cp:lastModifiedBy>John Lai</cp:lastModifiedBy>
  <cp:revision>106</cp:revision>
  <dcterms:created xsi:type="dcterms:W3CDTF">2019-09-29T03:39:00Z</dcterms:created>
  <dcterms:modified xsi:type="dcterms:W3CDTF">2019-11-16T21:52:23Z</dcterms:modified>
</cp:coreProperties>
</file>