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3" r:id="rId4"/>
    <p:sldId id="294" r:id="rId5"/>
    <p:sldId id="296" r:id="rId6"/>
    <p:sldId id="298" r:id="rId7"/>
    <p:sldId id="297" r:id="rId8"/>
    <p:sldId id="299" r:id="rId9"/>
    <p:sldId id="300" r:id="rId10"/>
    <p:sldId id="295" r:id="rId11"/>
    <p:sldId id="301" r:id="rId12"/>
    <p:sldId id="302" r:id="rId13"/>
    <p:sldId id="303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 dirty="0">
                <a:solidFill>
                  <a:schemeClr val="bg1"/>
                </a:solidFill>
                <a:latin typeface="Proxima Nova Bl" panose="02000506030000020004" pitchFamily="50" charset="0"/>
              </a:rPr>
              <a:t>CODING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682F8-2E7E-9A6D-49AD-EAFDEC248B2E}"/>
              </a:ext>
            </a:extLst>
          </p:cNvPr>
          <p:cNvSpPr txBox="1"/>
          <p:nvPr/>
        </p:nvSpPr>
        <p:spPr>
          <a:xfrm>
            <a:off x="924129" y="2994738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are a collection of values.  Here are 2 ways to declare them: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BEC14-2C5C-A44A-DA22-1E58E7D150A5}"/>
              </a:ext>
            </a:extLst>
          </p:cNvPr>
          <p:cNvSpPr txBox="1"/>
          <p:nvPr/>
        </p:nvSpPr>
        <p:spPr>
          <a:xfrm>
            <a:off x="935477" y="3623793"/>
            <a:ext cx="103210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Array(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</a:t>
            </a:r>
            <a:r>
              <a:rPr lang="en-CA" sz="20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34,32.433,"Hello </a:t>
            </a:r>
            <a:r>
              <a:rPr lang="en-CA" sz="2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World",true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</a:t>
            </a:r>
            <a:b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CA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arr1[0]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34 to the console</a:t>
            </a:r>
          </a:p>
          <a:p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20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arr2[2]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</a:t>
            </a:r>
            <a:r>
              <a:rPr lang="en-CA" sz="2000" b="1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World </a:t>
            </a:r>
            <a:r>
              <a:rPr lang="en-CA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the 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9471-E2D0-DD24-2E6D-32CC98963B1F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r>
              <a:rPr lang="en-CA"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/file8.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730BF-9148-5672-A682-A6BB7CF006E1}"/>
              </a:ext>
            </a:extLst>
          </p:cNvPr>
          <p:cNvSpPr txBox="1"/>
          <p:nvPr/>
        </p:nvSpPr>
        <p:spPr>
          <a:xfrm>
            <a:off x="935477" y="2384042"/>
            <a:ext cx="1032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another data type.  They are </a:t>
            </a:r>
            <a:r>
              <a:rPr lang="en-CA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CA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primitive data type.</a:t>
            </a:r>
          </a:p>
        </p:txBody>
      </p:sp>
    </p:spTree>
    <p:extLst>
      <p:ext uri="{BB962C8B-B14F-4D97-AF65-F5344CB8AC3E}">
        <p14:creationId xmlns:p14="http://schemas.microsoft.com/office/powerpoint/2010/main" val="375087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ARRAYS &amp;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7122A-EA4A-483E-D50F-6CB3D7DE5969}"/>
              </a:ext>
            </a:extLst>
          </p:cNvPr>
          <p:cNvSpPr txBox="1"/>
          <p:nvPr/>
        </p:nvSpPr>
        <p:spPr>
          <a:xfrm>
            <a:off x="964660" y="2212452"/>
            <a:ext cx="10321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become useful when combined with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0DBAD-CC1E-650E-D317-8D572FB1BE47}"/>
              </a:ext>
            </a:extLst>
          </p:cNvPr>
          <p:cNvSpPr txBox="1"/>
          <p:nvPr/>
        </p:nvSpPr>
        <p:spPr>
          <a:xfrm>
            <a:off x="964660" y="320763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1C3EC-85B8-0CB2-E904-0882249FA7EB}"/>
              </a:ext>
            </a:extLst>
          </p:cNvPr>
          <p:cNvSpPr txBox="1"/>
          <p:nvPr/>
        </p:nvSpPr>
        <p:spPr>
          <a:xfrm>
            <a:off x="5983132" y="320763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[12, "Hello World", true, 34.20];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arr.length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8363-CEEE-749B-86DC-43E2E502D6E3}"/>
              </a:ext>
            </a:extLst>
          </p:cNvPr>
          <p:cNvSpPr txBox="1"/>
          <p:nvPr/>
        </p:nvSpPr>
        <p:spPr>
          <a:xfrm>
            <a:off x="964660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9FA02-8D19-75CB-A58A-9EC13962B814}"/>
              </a:ext>
            </a:extLst>
          </p:cNvPr>
          <p:cNvSpPr txBox="1"/>
          <p:nvPr/>
        </p:nvSpPr>
        <p:spPr>
          <a:xfrm>
            <a:off x="5983132" y="267562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5A846-97BB-9F39-1322-38E8BC8056A9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fundamentals/file9.js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fundamentals/file10.js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3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83463-4469-11F2-FA59-2AC3AB9213C7}"/>
              </a:ext>
            </a:extLst>
          </p:cNvPr>
          <p:cNvSpPr txBox="1"/>
          <p:nvPr/>
        </p:nvSpPr>
        <p:spPr>
          <a:xfrm>
            <a:off x="852900" y="2090175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give developers a way to re-use a set of code.  Here are two 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BED82-0A32-85A2-DCBD-FE57D3D363D9}"/>
              </a:ext>
            </a:extLst>
          </p:cNvPr>
          <p:cNvSpPr txBox="1"/>
          <p:nvPr/>
        </p:nvSpPr>
        <p:spPr>
          <a:xfrm>
            <a:off x="852900" y="3011432"/>
            <a:ext cx="3831076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console.log("Hello world!");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alert("it feels good to be alive");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console.log("Last words!");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print_some_messages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7EB55-76F2-D1C2-3D2E-BBD0028A144E}"/>
              </a:ext>
            </a:extLst>
          </p:cNvPr>
          <p:cNvSpPr txBox="1"/>
          <p:nvPr/>
        </p:nvSpPr>
        <p:spPr>
          <a:xfrm>
            <a:off x="5180086" y="3011432"/>
            <a:ext cx="5749047" cy="26314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principal,interest,years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var total = principal*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Math.pow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(1+interest,years);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return total;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110.25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(100,0.05,2)); 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prints 729.60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calc_house_value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(230,0.08,15));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47EA-A8BB-206E-11DE-03A89DFACE86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fundamentals/file11.js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1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9203C-31B3-551D-352D-03AAC1844AA1}"/>
              </a:ext>
            </a:extLst>
          </p:cNvPr>
          <p:cNvSpPr txBox="1"/>
          <p:nvPr/>
        </p:nvSpPr>
        <p:spPr>
          <a:xfrm>
            <a:off x="857396" y="2244018"/>
            <a:ext cx="9966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variables to store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An object can be used to group values of different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properties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into one item.  If you use a spreadsheet software, then you already have an understanding of objects.  Below is a spreadsheet that shows a list of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</a:t>
            </a:r>
            <a:r>
              <a:rPr lang="en-CA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Each human is an object with the properties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dob</a:t>
            </a: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C6AA0-8907-7931-CAE1-D2564FDB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32" y="3877232"/>
            <a:ext cx="4381655" cy="1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0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CCC65-9DAB-A8B1-FC4B-28EA40F5F749}"/>
              </a:ext>
            </a:extLst>
          </p:cNvPr>
          <p:cNvSpPr txBox="1"/>
          <p:nvPr/>
        </p:nvSpPr>
        <p:spPr>
          <a:xfrm>
            <a:off x="645714" y="2176129"/>
            <a:ext cx="996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JavaScript, there are many ways to declare an object and its properties.  These all produce the same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7308F-9E9D-74EF-C71A-715E8C27B861}"/>
              </a:ext>
            </a:extLst>
          </p:cNvPr>
          <p:cNvSpPr txBox="1"/>
          <p:nvPr/>
        </p:nvSpPr>
        <p:spPr>
          <a:xfrm>
            <a:off x="776011" y="2981920"/>
            <a:ext cx="2482057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 = new Object();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human.name = "John";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";</a:t>
            </a:r>
          </a:p>
          <a:p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"1911-01-24";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552F6-8A61-A6E3-138B-57F221D99315}"/>
              </a:ext>
            </a:extLst>
          </p:cNvPr>
          <p:cNvSpPr txBox="1"/>
          <p:nvPr/>
        </p:nvSpPr>
        <p:spPr>
          <a:xfrm>
            <a:off x="3375041" y="2981920"/>
            <a:ext cx="2482056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 = {};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human.name = "John";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.language = "en";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"1911-01-24";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F733A-2952-E07E-5AE9-18FBD1FFE40B}"/>
              </a:ext>
            </a:extLst>
          </p:cNvPr>
          <p:cNvSpPr txBox="1"/>
          <p:nvPr/>
        </p:nvSpPr>
        <p:spPr>
          <a:xfrm>
            <a:off x="8666200" y="2981920"/>
            <a:ext cx="2395559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 = {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"name":"John",</a:t>
            </a:r>
          </a:p>
          <a:p>
            <a:b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"language":"en",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"dob":"1911-01-24"</a:t>
            </a: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83237-68E0-6846-99CE-7FEA96668444}"/>
              </a:ext>
            </a:extLst>
          </p:cNvPr>
          <p:cNvSpPr txBox="1"/>
          <p:nvPr/>
        </p:nvSpPr>
        <p:spPr>
          <a:xfrm>
            <a:off x="2666596" y="5148037"/>
            <a:ext cx="5798977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console.log(human.name + " " + 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human.language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" " + </a:t>
            </a:r>
            <a:r>
              <a:rPr lang="en-C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human.dob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E0198-2649-3447-E6CC-F0B6F133D160}"/>
              </a:ext>
            </a:extLst>
          </p:cNvPr>
          <p:cNvSpPr txBox="1"/>
          <p:nvPr/>
        </p:nvSpPr>
        <p:spPr>
          <a:xfrm>
            <a:off x="645713" y="4567015"/>
            <a:ext cx="99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print the result like this: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32775-1F5E-3AA9-084B-4B24E926D8EF}"/>
              </a:ext>
            </a:extLst>
          </p:cNvPr>
          <p:cNvSpPr txBox="1"/>
          <p:nvPr/>
        </p:nvSpPr>
        <p:spPr>
          <a:xfrm>
            <a:off x="5964192" y="2981920"/>
            <a:ext cx="2594913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 = {};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human["name"] = "John";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human["language"] = "en";</a:t>
            </a:r>
          </a:p>
          <a:p>
            <a:endParaRPr lang="en-CA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human["dob"] = "1911-01-24";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1430D-EAEF-C137-6FA2-D6CF3A03F23B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fundamentals/file12.js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8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B448F-D2B8-1F02-68B9-DBF3404B9085}"/>
              </a:ext>
            </a:extLst>
          </p:cNvPr>
          <p:cNvSpPr txBox="1"/>
          <p:nvPr/>
        </p:nvSpPr>
        <p:spPr>
          <a:xfrm>
            <a:off x="883488" y="5665650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fundamentals/file13.js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62733-3FC3-BAE9-0B7F-3912610B2082}"/>
              </a:ext>
            </a:extLst>
          </p:cNvPr>
          <p:cNvSpPr txBox="1"/>
          <p:nvPr/>
        </p:nvSpPr>
        <p:spPr>
          <a:xfrm>
            <a:off x="883488" y="2240987"/>
            <a:ext cx="99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Let’s print the same content as the spreadsheet in a previous slide.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1EB5B-CC54-DBF0-96A6-570C9044CB11}"/>
              </a:ext>
            </a:extLst>
          </p:cNvPr>
          <p:cNvSpPr txBox="1"/>
          <p:nvPr/>
        </p:nvSpPr>
        <p:spPr>
          <a:xfrm>
            <a:off x="2326693" y="2872680"/>
            <a:ext cx="7676008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 humans = [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{"name":"John","language":"en","dob":"1911-01-24"},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name":"Maurice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"," language":"fr","dob":"1921-05-15"},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{"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name":"Alice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"," language":"en","dob":"1915-04-05"}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];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for(var c=0; c&lt;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humans.length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c++</a:t>
            </a: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console.log(humans[c].name + " " + humans[c].language + " " + humans[c].dob);</a:t>
            </a:r>
          </a:p>
          <a:p>
            <a:endParaRPr lang="en-C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5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CODING/PROGRAMMING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Write instructions for a microchip.  With high level coding languages like JavaScript, PHP, Python, C++, Ruby </a:t>
            </a:r>
            <a:r>
              <a:rPr lang="en-C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the instructions are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 readable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Microchips operate with a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code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(zeroes and ones).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Interpreters/compilers convert your human readable code to binary code.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downloading interpreter/compilers for JavaScript, PHP, Python.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Alternatively, you can find "online playgrounds" to test basic coding concepts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PRINT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076960" y="2361002"/>
            <a:ext cx="10353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fundamentals/file1.js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most basic program all coders learn in any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fundamentals/file2.js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This is basically what most backend coding does. Backend code works with a web server to print web content.</a:t>
            </a:r>
          </a:p>
        </p:txBody>
      </p:sp>
    </p:spTree>
    <p:extLst>
      <p:ext uri="{BB962C8B-B14F-4D97-AF65-F5344CB8AC3E}">
        <p14:creationId xmlns:p14="http://schemas.microsoft.com/office/powerpoint/2010/main" val="16109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CBBA-4E02-F594-004F-4AA9A40EAFDB}"/>
              </a:ext>
            </a:extLst>
          </p:cNvPr>
          <p:cNvSpPr txBox="1"/>
          <p:nvPr/>
        </p:nvSpPr>
        <p:spPr>
          <a:xfrm>
            <a:off x="935477" y="2171778"/>
            <a:ext cx="10321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six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data types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often store: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variable1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integer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32.342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float, decimal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variable3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"Hello World";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string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variable4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Boolean – true or false</a:t>
            </a: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2200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variable5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2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null – means not set</a:t>
            </a:r>
          </a:p>
          <a:p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 variable can be </a:t>
            </a:r>
            <a:r>
              <a:rPr lang="en-CA" sz="22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undefined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happens when it was never declared.</a:t>
            </a: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fundamentals/file3.js</a:t>
            </a:r>
          </a:p>
          <a:p>
            <a:endParaRPr lang="en-CA" sz="22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4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ARITHMATIC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99CAD-BB19-E05E-6F93-415C3334B2B3}"/>
              </a:ext>
            </a:extLst>
          </p:cNvPr>
          <p:cNvSpPr txBox="1"/>
          <p:nvPr/>
        </p:nvSpPr>
        <p:spPr>
          <a:xfrm>
            <a:off x="924129" y="2253058"/>
            <a:ext cx="10321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perform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arithmetic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following operators:</a:t>
            </a:r>
          </a:p>
          <a:p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adding numbers or joining strings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-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subtracting numbers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multiply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/ 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dividing numbers</a:t>
            </a:r>
          </a:p>
          <a:p>
            <a:r>
              <a:rPr lang="en-CA" sz="24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%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 modulus of two numbers (get the remainder)</a:t>
            </a: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b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</a:b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fundamentals/file4.js</a:t>
            </a:r>
            <a:endParaRPr lang="en-C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8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BOOLEAN &amp; 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385172"/>
            <a:ext cx="1032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statements will execute different sets of code based </a:t>
            </a:r>
            <a:r>
              <a:rPr lang="en-CA" sz="24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 conditions</a:t>
            </a:r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23177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alert("Nothing will happen");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66709-9100-F419-6DC4-ACBCE68171F6}"/>
              </a:ext>
            </a:extLst>
          </p:cNvPr>
          <p:cNvSpPr txBox="1"/>
          <p:nvPr/>
        </p:nvSpPr>
        <p:spPr>
          <a:xfrm>
            <a:off x="5971048" y="3276378"/>
            <a:ext cx="4322583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var1 = </a:t>
            </a:r>
            <a:r>
              <a:rPr lang="en-CA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if(var1)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alert("This will execute");</a:t>
            </a:r>
          </a:p>
          <a:p>
            <a:r>
              <a:rPr lang="en-C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RELATIONAL &amp; BOOLEAN OPERATORS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C587D-924F-0A4B-45FB-27C80C0C17C1}"/>
              </a:ext>
            </a:extLst>
          </p:cNvPr>
          <p:cNvSpPr txBox="1"/>
          <p:nvPr/>
        </p:nvSpPr>
        <p:spPr>
          <a:xfrm>
            <a:off x="827345" y="2496007"/>
            <a:ext cx="4806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00B050"/>
                </a:solidFill>
              </a:rPr>
              <a:t>relational operators</a:t>
            </a:r>
            <a:r>
              <a:rPr lang="en-CA" dirty="0"/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==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equal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!= or &lt;&gt;</a:t>
            </a:r>
            <a:r>
              <a:rPr lang="en-CA" dirty="0">
                <a:sym typeface="Wingdings" panose="05000000000000000000" pitchFamily="2" charset="2"/>
              </a:rPr>
              <a:t>  not equal</a:t>
            </a:r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&gt;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greater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&gt;=</a:t>
            </a:r>
            <a:r>
              <a:rPr lang="en-CA" dirty="0">
                <a:sym typeface="Wingdings" panose="05000000000000000000" pitchFamily="2" charset="2"/>
              </a:rPr>
              <a:t> greater than or equal to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CA" dirty="0">
                <a:sym typeface="Wingdings" panose="05000000000000000000" pitchFamily="2" charset="2"/>
              </a:rPr>
              <a:t>  less than</a:t>
            </a:r>
          </a:p>
          <a:p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&lt;=</a:t>
            </a:r>
            <a:r>
              <a:rPr lang="en-CA" dirty="0">
                <a:sym typeface="Wingdings" panose="05000000000000000000" pitchFamily="2" charset="2"/>
              </a:rPr>
              <a:t>  less than or equal to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5D9B8-28B9-D6D3-5B2D-90FCB99040F8}"/>
              </a:ext>
            </a:extLst>
          </p:cNvPr>
          <p:cNvSpPr txBox="1"/>
          <p:nvPr/>
        </p:nvSpPr>
        <p:spPr>
          <a:xfrm>
            <a:off x="6021899" y="2496007"/>
            <a:ext cx="4806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Boolean results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CA" dirty="0"/>
              <a:t>with </a:t>
            </a:r>
            <a:r>
              <a:rPr lang="en-CA" b="1" dirty="0">
                <a:solidFill>
                  <a:srgbClr val="7030A0"/>
                </a:solidFill>
              </a:rPr>
              <a:t>Boolean operators</a:t>
            </a:r>
            <a:r>
              <a:rPr lang="en-CA" dirty="0">
                <a:solidFill>
                  <a:srgbClr val="7030A0"/>
                </a:solidFill>
              </a:rPr>
              <a:t>:</a:t>
            </a:r>
          </a:p>
          <a:p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&amp;&amp;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and</a:t>
            </a:r>
          </a:p>
          <a:p>
            <a:r>
              <a:rPr lang="en-CA" dirty="0">
                <a:solidFill>
                  <a:srgbClr val="7030A0"/>
                </a:solidFill>
                <a:sym typeface="Wingdings" panose="05000000000000000000" pitchFamily="2" charset="2"/>
              </a:rPr>
              <a:t>||</a:t>
            </a:r>
            <a:r>
              <a:rPr lang="en-CA" dirty="0">
                <a:sym typeface="Wingdings" panose="05000000000000000000" pitchFamily="2" charset="2"/>
              </a:rPr>
              <a:t>  or</a:t>
            </a:r>
            <a:endParaRPr lang="en-CA" dirty="0"/>
          </a:p>
          <a:p>
            <a:r>
              <a:rPr lang="en-CA" dirty="0">
                <a:solidFill>
                  <a:srgbClr val="7030A0"/>
                </a:solidFill>
              </a:rPr>
              <a:t>!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5EFE0-12B6-A33C-8953-9246834F85C2}"/>
              </a:ext>
            </a:extLst>
          </p:cNvPr>
          <p:cNvSpPr txBox="1"/>
          <p:nvPr/>
        </p:nvSpPr>
        <p:spPr>
          <a:xfrm>
            <a:off x="827345" y="5015963"/>
            <a:ext cx="4079935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4 &gt; 10;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12 == 12;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12 &lt;= 12;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D659B-8B71-7C28-B156-06F870CFCDFF}"/>
              </a:ext>
            </a:extLst>
          </p:cNvPr>
          <p:cNvSpPr txBox="1"/>
          <p:nvPr/>
        </p:nvSpPr>
        <p:spPr>
          <a:xfrm>
            <a:off x="6096000" y="4214653"/>
            <a:ext cx="4998720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myvar1 = (4 &gt; 10) &amp;&amp; (12 == 12); // myvar1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myvar2 = (4 &gt; 10) || (12 == 12); // myvar2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myvar3 = !false; // myvar3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b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myvar4 = !(4 &gt; 10)|| 12 == 12); // myvar4 is </a:t>
            </a:r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</a:p>
          <a:p>
            <a:endParaRPr lang="en-CA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8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A1CC-4EF6-D144-3EDE-C6D06F7784B3}"/>
              </a:ext>
            </a:extLst>
          </p:cNvPr>
          <p:cNvSpPr txBox="1"/>
          <p:nvPr/>
        </p:nvSpPr>
        <p:spPr>
          <a:xfrm>
            <a:off x="964660" y="2263252"/>
            <a:ext cx="1032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are more interesting ways to use if statements: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2CB6E-069D-B07F-ADFC-AC0B9A7665B4}"/>
              </a:ext>
            </a:extLst>
          </p:cNvPr>
          <p:cNvSpPr txBox="1"/>
          <p:nvPr/>
        </p:nvSpPr>
        <p:spPr>
          <a:xfrm>
            <a:off x="1184137" y="2951258"/>
            <a:ext cx="2761033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9CB4-D6C5-7439-26C0-807ACBF20572}"/>
              </a:ext>
            </a:extLst>
          </p:cNvPr>
          <p:cNvSpPr txBox="1"/>
          <p:nvPr/>
        </p:nvSpPr>
        <p:spPr>
          <a:xfrm>
            <a:off x="1184136" y="4197975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D65C-1F0E-9E02-DF5C-C9FC725650D9}"/>
              </a:ext>
            </a:extLst>
          </p:cNvPr>
          <p:cNvSpPr txBox="1"/>
          <p:nvPr/>
        </p:nvSpPr>
        <p:spPr>
          <a:xfrm>
            <a:off x="7403993" y="2951480"/>
            <a:ext cx="2761033" cy="2492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alert("Default condition");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FC2E3-15D1-D43F-0491-450C035AFFF6}"/>
              </a:ext>
            </a:extLst>
          </p:cNvPr>
          <p:cNvSpPr txBox="1"/>
          <p:nvPr/>
        </p:nvSpPr>
        <p:spPr>
          <a:xfrm>
            <a:off x="4294064" y="2951480"/>
            <a:ext cx="2761033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9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alert("Hello!");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if(</a:t>
            </a:r>
            <a:r>
              <a:rPr lang="en-CA" sz="12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some_integer</a:t>
            </a:r>
            <a:r>
              <a:rPr lang="en-CA" sz="12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&gt;= 5</a:t>
            </a:r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alert("World!");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587DB-DB1D-94FC-E5C6-EFD5EEE71D57}"/>
              </a:ext>
            </a:extLst>
          </p:cNvPr>
          <p:cNvSpPr txBox="1"/>
          <p:nvPr/>
        </p:nvSpPr>
        <p:spPr>
          <a:xfrm>
            <a:off x="4246448" y="5615899"/>
            <a:ext cx="67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fundamentals/file5.js </a:t>
            </a:r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fundamentals/file6.js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AA53F-3FE1-6AA3-7EF2-FD3DBBB6CBE3}"/>
              </a:ext>
            </a:extLst>
          </p:cNvPr>
          <p:cNvSpPr txBox="1"/>
          <p:nvPr/>
        </p:nvSpPr>
        <p:spPr>
          <a:xfrm>
            <a:off x="964660" y="2212452"/>
            <a:ext cx="10321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 give developers a way to repeat a sets of code.  The two popular loops are </a:t>
            </a:r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loops</a:t>
            </a:r>
            <a:r>
              <a:rPr lang="en-CA" sz="2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E384E-5C2A-612F-83FF-9193AF0FDCF0}"/>
              </a:ext>
            </a:extLst>
          </p:cNvPr>
          <p:cNvSpPr txBox="1"/>
          <p:nvPr/>
        </p:nvSpPr>
        <p:spPr>
          <a:xfrm>
            <a:off x="964660" y="3685155"/>
            <a:ext cx="4681643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=cnt+1;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3375-9284-8E4D-1450-9F90303E5A6F}"/>
              </a:ext>
            </a:extLst>
          </p:cNvPr>
          <p:cNvSpPr txBox="1"/>
          <p:nvPr/>
        </p:nvSpPr>
        <p:spPr>
          <a:xfrm>
            <a:off x="5983132" y="3685155"/>
            <a:ext cx="4863208" cy="1708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10;</a:t>
            </a:r>
          </a:p>
          <a:p>
            <a:endParaRPr lang="en-CA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CA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(let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iterationLimit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++)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{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console.log(</a:t>
            </a:r>
            <a:r>
              <a:rPr lang="en-CA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cnt</a:t>
            </a:r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</a:t>
            </a:r>
          </a:p>
          <a:p>
            <a:r>
              <a:rPr lang="en-C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… run other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4D6CC-72A8-8202-EF63-4E9770E82EA6}"/>
              </a:ext>
            </a:extLst>
          </p:cNvPr>
          <p:cNvSpPr txBox="1"/>
          <p:nvPr/>
        </p:nvSpPr>
        <p:spPr>
          <a:xfrm>
            <a:off x="964660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7F1D9-67D5-BD56-726A-E8D12BFF4826}"/>
              </a:ext>
            </a:extLst>
          </p:cNvPr>
          <p:cNvSpPr txBox="1"/>
          <p:nvPr/>
        </p:nvSpPr>
        <p:spPr>
          <a:xfrm>
            <a:off x="5983132" y="3153147"/>
            <a:ext cx="2180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D12C5-97E4-80E2-30D0-7CBF66E172FB}"/>
              </a:ext>
            </a:extLst>
          </p:cNvPr>
          <p:cNvSpPr txBox="1"/>
          <p:nvPr/>
        </p:nvSpPr>
        <p:spPr>
          <a:xfrm>
            <a:off x="5983132" y="5790844"/>
            <a:ext cx="369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CA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fundamentals/file7.js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9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1455</Words>
  <Application>Microsoft Office PowerPoint</Application>
  <PresentationFormat>Widescreen</PresentationFormat>
  <Paragraphs>226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CODING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236</cp:revision>
  <dcterms:created xsi:type="dcterms:W3CDTF">2019-09-29T03:39:00Z</dcterms:created>
  <dcterms:modified xsi:type="dcterms:W3CDTF">2023-06-21T22:23:37Z</dcterms:modified>
</cp:coreProperties>
</file>