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sldIdLst>
    <p:sldId id="257" r:id="rId2"/>
    <p:sldId id="279" r:id="rId3"/>
    <p:sldId id="287" r:id="rId4"/>
    <p:sldId id="280" r:id="rId5"/>
    <p:sldId id="281" r:id="rId6"/>
    <p:sldId id="289" r:id="rId7"/>
    <p:sldId id="282" r:id="rId8"/>
    <p:sldId id="288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11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68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6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7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272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66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50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30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30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9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67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6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5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75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3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3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301C44-7CAA-45FC-9F3E-D9A5F9BC41BE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FF8AD2A-3330-42E1-87AF-E8969FF6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4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  <p:sldLayoutId id="21474841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1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ED061A9-8B53-4B57-BE75-9EDCB1DC64A2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  <a:t>Basic coding</a:t>
            </a:r>
            <a:br>
              <a:rPr lang="en-US" sz="5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</a:br>
            <a:r>
              <a:rPr lang="en-US" sz="5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  <a:t>JAVASCRIPT</a:t>
            </a:r>
            <a:endParaRPr lang="en-US" sz="5000" cap="all" spc="2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52F2C-53FC-4BFF-B347-5E2B9B747381}"/>
              </a:ext>
            </a:extLst>
          </p:cNvPr>
          <p:cNvSpPr txBox="1"/>
          <p:nvPr/>
        </p:nvSpPr>
        <p:spPr>
          <a:xfrm>
            <a:off x="1683171" y="5486407"/>
            <a:ext cx="8825658" cy="395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</a:br>
            <a:r>
              <a:rPr lang="en-US" sz="1000" cap="all" spc="200">
                <a:ln w="3175" cmpd="sng">
                  <a:noFill/>
                </a:ln>
                <a:latin typeface="+mj-lt"/>
                <a:ea typeface="+mj-ea"/>
                <a:cs typeface="+mj-cs"/>
              </a:rPr>
              <a:t>https://academy.evermight.com</a:t>
            </a:r>
          </a:p>
        </p:txBody>
      </p:sp>
    </p:spTree>
    <p:extLst>
      <p:ext uri="{BB962C8B-B14F-4D97-AF65-F5344CB8AC3E}">
        <p14:creationId xmlns:p14="http://schemas.microsoft.com/office/powerpoint/2010/main" val="189468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24129" y="2720418"/>
            <a:ext cx="10321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These are </a:t>
            </a:r>
            <a:r>
              <a:rPr lang="en-CA" sz="2400"/>
              <a:t>the six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primitive data types </a:t>
            </a:r>
            <a:r>
              <a:rPr lang="en-CA" sz="2400" dirty="0"/>
              <a:t>variables often store:</a:t>
            </a:r>
          </a:p>
          <a:p>
            <a:endParaRPr lang="en-CA" sz="2400" dirty="0"/>
          </a:p>
          <a:p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variable1</a:t>
            </a:r>
            <a:r>
              <a:rPr lang="en-CA" sz="2400" dirty="0"/>
              <a:t> = </a:t>
            </a:r>
            <a:r>
              <a:rPr lang="en-CA" sz="2400" dirty="0">
                <a:solidFill>
                  <a:srgbClr val="0070C0"/>
                </a:solidFill>
              </a:rPr>
              <a:t>134</a:t>
            </a:r>
            <a:r>
              <a:rPr lang="en-CA" sz="2400" dirty="0"/>
              <a:t>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integer</a:t>
            </a:r>
            <a:br>
              <a:rPr lang="en-CA" sz="2400" dirty="0"/>
            </a:br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variable2</a:t>
            </a:r>
            <a:r>
              <a:rPr lang="en-CA" sz="2400" dirty="0"/>
              <a:t> = </a:t>
            </a:r>
            <a:r>
              <a:rPr lang="en-CA" sz="2400" dirty="0">
                <a:solidFill>
                  <a:srgbClr val="0070C0"/>
                </a:solidFill>
              </a:rPr>
              <a:t>32.342</a:t>
            </a:r>
            <a:r>
              <a:rPr lang="en-CA" sz="2400" dirty="0"/>
              <a:t>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float, decimal</a:t>
            </a:r>
          </a:p>
          <a:p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variable3</a:t>
            </a:r>
            <a:r>
              <a:rPr lang="en-CA" sz="2400" dirty="0"/>
              <a:t> </a:t>
            </a:r>
            <a:r>
              <a:rPr lang="en-CA" sz="2400"/>
              <a:t>= </a:t>
            </a:r>
            <a:r>
              <a:rPr lang="en-CA" sz="2400">
                <a:solidFill>
                  <a:srgbClr val="0070C0"/>
                </a:solidFill>
              </a:rPr>
              <a:t>"Hello World";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string</a:t>
            </a:r>
          </a:p>
          <a:p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variable4</a:t>
            </a:r>
            <a:r>
              <a:rPr lang="en-CA" sz="2400" dirty="0"/>
              <a:t> = </a:t>
            </a:r>
            <a:r>
              <a:rPr lang="en-CA" sz="2400" dirty="0">
                <a:solidFill>
                  <a:srgbClr val="0070C0"/>
                </a:solidFill>
              </a:rPr>
              <a:t>true</a:t>
            </a:r>
            <a:r>
              <a:rPr lang="en-CA" sz="2400" dirty="0"/>
              <a:t>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CA" sz="2400" dirty="0" err="1">
                <a:solidFill>
                  <a:schemeClr val="bg2">
                    <a:lumMod val="50000"/>
                  </a:schemeClr>
                </a:solidFill>
              </a:rPr>
              <a:t>boolean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 – true </a:t>
            </a:r>
            <a:r>
              <a:rPr lang="en-CA" sz="2400">
                <a:solidFill>
                  <a:schemeClr val="bg2">
                    <a:lumMod val="50000"/>
                  </a:schemeClr>
                </a:solidFill>
              </a:rPr>
              <a:t>or false</a:t>
            </a:r>
          </a:p>
          <a:p>
            <a:r>
              <a:rPr lang="en-CA" sz="2400"/>
              <a:t>var 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variable5</a:t>
            </a:r>
            <a:r>
              <a:rPr lang="en-CA" sz="2400"/>
              <a:t> = </a:t>
            </a:r>
            <a:r>
              <a:rPr lang="en-CA" sz="2400">
                <a:solidFill>
                  <a:srgbClr val="0070C0"/>
                </a:solidFill>
              </a:rPr>
              <a:t>null</a:t>
            </a:r>
            <a:r>
              <a:rPr lang="en-CA" sz="2400"/>
              <a:t>; </a:t>
            </a:r>
            <a:r>
              <a:rPr lang="en-CA" sz="2400">
                <a:solidFill>
                  <a:schemeClr val="bg2">
                    <a:lumMod val="50000"/>
                  </a:schemeClr>
                </a:solidFill>
              </a:rPr>
              <a:t>// null – means not set</a:t>
            </a:r>
          </a:p>
          <a:p>
            <a:endParaRPr lang="en-CA" sz="2400"/>
          </a:p>
          <a:p>
            <a:r>
              <a:rPr lang="en-CA" sz="2400"/>
              <a:t>And a variable can be </a:t>
            </a:r>
            <a:r>
              <a:rPr lang="en-CA" sz="2400">
                <a:solidFill>
                  <a:srgbClr val="0070C0"/>
                </a:solidFill>
              </a:rPr>
              <a:t>undefined</a:t>
            </a:r>
            <a:r>
              <a:rPr lang="en-CA" sz="2400"/>
              <a:t>, which happens when it was never declared</a:t>
            </a:r>
            <a:endParaRPr lang="en-CA" sz="2400">
              <a:solidFill>
                <a:schemeClr val="bg2">
                  <a:lumMod val="50000"/>
                </a:schemeClr>
              </a:solidFill>
            </a:endParaRPr>
          </a:p>
          <a:p>
            <a:endParaRPr lang="en-CA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7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Arithmatic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24129" y="2720418"/>
            <a:ext cx="10321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You can perform 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basic arithmetic </a:t>
            </a:r>
            <a:r>
              <a:rPr lang="en-CA" sz="2400"/>
              <a:t>with the following operators:</a:t>
            </a:r>
            <a:endParaRPr lang="en-CA" sz="2400" dirty="0"/>
          </a:p>
          <a:p>
            <a:endParaRPr lang="en-CA" sz="2400"/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CA" sz="2400"/>
              <a:t> </a:t>
            </a:r>
            <a:r>
              <a:rPr lang="en-CA" sz="2400">
                <a:sym typeface="Wingdings" panose="05000000000000000000" pitchFamily="2" charset="2"/>
              </a:rPr>
              <a:t>adding numbers or joining strings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CA" sz="2400">
                <a:sym typeface="Wingdings" panose="05000000000000000000" pitchFamily="2" charset="2"/>
              </a:rPr>
              <a:t> subtracting numbers</a:t>
            </a:r>
            <a:endParaRPr lang="en-CA" sz="2400"/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CA" sz="2400"/>
              <a:t> </a:t>
            </a:r>
            <a:r>
              <a:rPr lang="en-CA" sz="2400">
                <a:sym typeface="Wingdings" panose="05000000000000000000" pitchFamily="2" charset="2"/>
              </a:rPr>
              <a:t> multiply numbers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en-CA" sz="2400">
                <a:sym typeface="Wingdings" panose="05000000000000000000" pitchFamily="2" charset="2"/>
              </a:rPr>
              <a:t> dividing numbers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%</a:t>
            </a:r>
            <a:r>
              <a:rPr lang="en-CA" sz="2400">
                <a:sym typeface="Wingdings" panose="05000000000000000000" pitchFamily="2" charset="2"/>
              </a:rPr>
              <a:t>  modulus of two numbers (get the remainder)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6109A-7CD9-4E20-9109-876DE689B0D4}"/>
              </a:ext>
            </a:extLst>
          </p:cNvPr>
          <p:cNvSpPr txBox="1"/>
          <p:nvPr/>
        </p:nvSpPr>
        <p:spPr>
          <a:xfrm>
            <a:off x="988539" y="5976195"/>
            <a:ext cx="892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Exercise – What is the remainder of (20 x 5 - 18) ÷ 3?</a:t>
            </a:r>
            <a:endParaRPr lang="en-C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6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24129" y="2720418"/>
            <a:ext cx="1032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Arrays are a collection of values.  Here are 2 ways to declare them: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27BCF-2DD0-4EEA-B44A-84E7E296F183}"/>
              </a:ext>
            </a:extLst>
          </p:cNvPr>
          <p:cNvSpPr txBox="1"/>
          <p:nvPr/>
        </p:nvSpPr>
        <p:spPr>
          <a:xfrm>
            <a:off x="935477" y="3349473"/>
            <a:ext cx="10321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arr1</a:t>
            </a:r>
            <a:r>
              <a:rPr lang="en-CA" sz="2400" dirty="0"/>
              <a:t> = Array(</a:t>
            </a:r>
            <a:r>
              <a:rPr lang="en-CA" sz="2400">
                <a:solidFill>
                  <a:srgbClr val="0070C0"/>
                </a:solidFill>
              </a:rPr>
              <a:t>34,32.433,"Hello World",</a:t>
            </a:r>
            <a:r>
              <a:rPr lang="en-CA" sz="2400" dirty="0" err="1">
                <a:solidFill>
                  <a:srgbClr val="0070C0"/>
                </a:solidFill>
              </a:rPr>
              <a:t>true</a:t>
            </a:r>
            <a:r>
              <a:rPr lang="en-CA" sz="2400" dirty="0"/>
              <a:t>);</a:t>
            </a:r>
            <a:br>
              <a:rPr lang="en-CA" sz="2400" dirty="0"/>
            </a:br>
            <a:r>
              <a:rPr lang="en-CA" sz="2400" dirty="0"/>
              <a:t>var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arr2</a:t>
            </a:r>
            <a:r>
              <a:rPr lang="en-CA" sz="2400" dirty="0"/>
              <a:t> = [</a:t>
            </a:r>
            <a:r>
              <a:rPr lang="en-CA" sz="2400">
                <a:solidFill>
                  <a:srgbClr val="0070C0"/>
                </a:solidFill>
              </a:rPr>
              <a:t>34,32.433,"Hello World",</a:t>
            </a:r>
            <a:r>
              <a:rPr lang="en-CA" sz="2400" dirty="0" err="1">
                <a:solidFill>
                  <a:srgbClr val="0070C0"/>
                </a:solidFill>
              </a:rPr>
              <a:t>true</a:t>
            </a:r>
            <a:r>
              <a:rPr lang="en-CA" sz="2400" dirty="0"/>
              <a:t>];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console.log(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arr1[0]</a:t>
            </a:r>
            <a:r>
              <a:rPr lang="en-CA" sz="2400" dirty="0"/>
              <a:t>);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prints 34 to the console</a:t>
            </a:r>
          </a:p>
          <a:p>
            <a:r>
              <a:rPr lang="en-CA" sz="2400" dirty="0"/>
              <a:t>console.log(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arr2[2]</a:t>
            </a:r>
            <a:r>
              <a:rPr lang="en-CA" sz="2400" dirty="0"/>
              <a:t>);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// prints </a:t>
            </a:r>
            <a:r>
              <a:rPr lang="en-CA" sz="2400" b="1" dirty="0">
                <a:solidFill>
                  <a:schemeClr val="bg2">
                    <a:lumMod val="50000"/>
                  </a:schemeClr>
                </a:solidFill>
              </a:rPr>
              <a:t>Hello World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08178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64660" y="238517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If statements will execute different sets of code based on specific conditions.  Here are 4 ways to use them: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EF7D-2D44-40CA-887C-B0D25BF2ED14}"/>
              </a:ext>
            </a:extLst>
          </p:cNvPr>
          <p:cNvSpPr txBox="1"/>
          <p:nvPr/>
        </p:nvSpPr>
        <p:spPr>
          <a:xfrm>
            <a:off x="1184137" y="3428778"/>
            <a:ext cx="2761033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if(</a:t>
            </a:r>
            <a:r>
              <a:rPr lang="en-CA" sz="1200" dirty="0" err="1"/>
              <a:t>some_integer</a:t>
            </a:r>
            <a:r>
              <a:rPr lang="en-CA" sz="1200" dirty="0"/>
              <a:t> &gt;= 9)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alert("Hello!");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// … run other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97519-51FE-44AC-8196-F0CFECE06A45}"/>
              </a:ext>
            </a:extLst>
          </p:cNvPr>
          <p:cNvSpPr txBox="1"/>
          <p:nvPr/>
        </p:nvSpPr>
        <p:spPr>
          <a:xfrm>
            <a:off x="1184136" y="4675495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if(</a:t>
            </a:r>
            <a:r>
              <a:rPr lang="en-CA" sz="1200" dirty="0" err="1"/>
              <a:t>some_integer</a:t>
            </a:r>
            <a:r>
              <a:rPr lang="en-CA" sz="1200" dirty="0"/>
              <a:t> &gt;= 9)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alert("Hello!");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else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alert("World!");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// … run other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F4E4A-4260-4B13-BD0B-C357CCB6724F}"/>
              </a:ext>
            </a:extLst>
          </p:cNvPr>
          <p:cNvSpPr txBox="1"/>
          <p:nvPr/>
        </p:nvSpPr>
        <p:spPr>
          <a:xfrm>
            <a:off x="7403993" y="3429000"/>
            <a:ext cx="2761033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if(</a:t>
            </a:r>
            <a:r>
              <a:rPr lang="en-CA" sz="1200" dirty="0" err="1"/>
              <a:t>some_integer</a:t>
            </a:r>
            <a:r>
              <a:rPr lang="en-CA" sz="1200" dirty="0"/>
              <a:t> &gt;= 9)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alert("Hello!");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else if(</a:t>
            </a:r>
            <a:r>
              <a:rPr lang="en-CA" sz="1200" dirty="0" err="1"/>
              <a:t>some_integer</a:t>
            </a:r>
            <a:r>
              <a:rPr lang="en-CA" sz="1200" dirty="0"/>
              <a:t> &gt;= 5)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alert("World!");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else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alert("Default condition");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912E5-739E-431A-9263-0447554FC458}"/>
              </a:ext>
            </a:extLst>
          </p:cNvPr>
          <p:cNvSpPr txBox="1"/>
          <p:nvPr/>
        </p:nvSpPr>
        <p:spPr>
          <a:xfrm>
            <a:off x="4294064" y="3429000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if(</a:t>
            </a:r>
            <a:r>
              <a:rPr lang="en-CA" sz="1200" dirty="0" err="1"/>
              <a:t>some_integer</a:t>
            </a:r>
            <a:r>
              <a:rPr lang="en-CA" sz="1200" dirty="0"/>
              <a:t> &gt;= 9)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alert("Hello!");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else if(</a:t>
            </a:r>
            <a:r>
              <a:rPr lang="en-CA" sz="1200" dirty="0" err="1"/>
              <a:t>some_integer</a:t>
            </a:r>
            <a:r>
              <a:rPr lang="en-CA" sz="1200" dirty="0"/>
              <a:t> &gt;= 5)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/>
              <a:t>alert("World!");</a:t>
            </a:r>
            <a:endParaRPr lang="en-CA" sz="1200" dirty="0"/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// … run other code</a:t>
            </a:r>
          </a:p>
        </p:txBody>
      </p:sp>
    </p:spTree>
    <p:extLst>
      <p:ext uri="{BB962C8B-B14F-4D97-AF65-F5344CB8AC3E}">
        <p14:creationId xmlns:p14="http://schemas.microsoft.com/office/powerpoint/2010/main" val="383605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Relational Operators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24129" y="2720418"/>
            <a:ext cx="103210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You can perform Boolean evaluations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2400"/>
              <a:t>with the following relational operators:</a:t>
            </a:r>
            <a:endParaRPr lang="en-CA" sz="2400" dirty="0"/>
          </a:p>
          <a:p>
            <a:endParaRPr lang="en-CA" sz="2400"/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==</a:t>
            </a:r>
            <a:r>
              <a:rPr lang="en-CA" sz="2400"/>
              <a:t> </a:t>
            </a:r>
            <a:r>
              <a:rPr lang="en-CA" sz="2400">
                <a:sym typeface="Wingdings" panose="05000000000000000000" pitchFamily="2" charset="2"/>
              </a:rPr>
              <a:t> equal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!= or &lt;&gt;</a:t>
            </a:r>
            <a:r>
              <a:rPr lang="en-CA" sz="2400">
                <a:sym typeface="Wingdings" panose="05000000000000000000" pitchFamily="2" charset="2"/>
              </a:rPr>
              <a:t>  not equal</a:t>
            </a:r>
            <a:endParaRPr lang="en-CA" sz="2400"/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CA" sz="2400"/>
              <a:t> </a:t>
            </a:r>
            <a:r>
              <a:rPr lang="en-CA" sz="2400">
                <a:sym typeface="Wingdings" panose="05000000000000000000" pitchFamily="2" charset="2"/>
              </a:rPr>
              <a:t> greater than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&gt;=</a:t>
            </a:r>
            <a:r>
              <a:rPr lang="en-CA" sz="2400">
                <a:sym typeface="Wingdings" panose="05000000000000000000" pitchFamily="2" charset="2"/>
              </a:rPr>
              <a:t> greater than or equal to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&lt;</a:t>
            </a:r>
            <a:r>
              <a:rPr lang="en-CA" sz="2400">
                <a:sym typeface="Wingdings" panose="05000000000000000000" pitchFamily="2" charset="2"/>
              </a:rPr>
              <a:t>  less than</a:t>
            </a:r>
          </a:p>
          <a:p>
            <a:r>
              <a:rPr lang="en-CA" sz="24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&lt;=</a:t>
            </a:r>
            <a:r>
              <a:rPr lang="en-CA" sz="2400">
                <a:sym typeface="Wingdings" panose="05000000000000000000" pitchFamily="2" charset="2"/>
              </a:rPr>
              <a:t>  less than or equal to</a:t>
            </a:r>
            <a:endParaRPr lang="en-CA" sz="240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9456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64660" y="238517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Loops give developers a way to repeat a sets of code.  The two popular loops are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while loops </a:t>
            </a:r>
            <a:r>
              <a:rPr lang="en-CA" sz="2400" dirty="0"/>
              <a:t>and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for loops</a:t>
            </a:r>
            <a:r>
              <a:rPr lang="en-CA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EF7D-2D44-40CA-887C-B0D25BF2ED14}"/>
              </a:ext>
            </a:extLst>
          </p:cNvPr>
          <p:cNvSpPr txBox="1"/>
          <p:nvPr/>
        </p:nvSpPr>
        <p:spPr>
          <a:xfrm>
            <a:off x="964660" y="4061075"/>
            <a:ext cx="4681643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var arr1 = [</a:t>
            </a:r>
            <a:r>
              <a:rPr lang="en-CA" sz="1600"/>
              <a:t>34,43.23,"Hello World",</a:t>
            </a:r>
            <a:r>
              <a:rPr lang="en-CA" sz="1600" dirty="0" err="1"/>
              <a:t>false</a:t>
            </a:r>
            <a:r>
              <a:rPr lang="en-CA" sz="1600" dirty="0"/>
              <a:t>];</a:t>
            </a:r>
          </a:p>
          <a:p>
            <a:r>
              <a:rPr lang="en-CA" sz="1600" dirty="0"/>
              <a:t>var </a:t>
            </a:r>
            <a:r>
              <a:rPr lang="en-CA" sz="1600" dirty="0" err="1"/>
              <a:t>cnt</a:t>
            </a:r>
            <a:r>
              <a:rPr lang="en-CA" sz="1600" dirty="0"/>
              <a:t> = 0;</a:t>
            </a:r>
          </a:p>
          <a:p>
            <a:endParaRPr lang="en-CA" sz="1600" dirty="0"/>
          </a:p>
          <a:p>
            <a:r>
              <a:rPr lang="en-CA" sz="1600" b="1" dirty="0"/>
              <a:t>while</a:t>
            </a:r>
            <a:r>
              <a:rPr lang="en-CA" sz="1600" dirty="0"/>
              <a:t>(</a:t>
            </a:r>
            <a:r>
              <a:rPr lang="en-CA" sz="1600" dirty="0" err="1"/>
              <a:t>cnt</a:t>
            </a:r>
            <a:r>
              <a:rPr lang="en-CA" sz="1600" dirty="0"/>
              <a:t>&lt;arr1.length)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  console.log(arr1[</a:t>
            </a:r>
            <a:r>
              <a:rPr lang="en-CA" sz="1600" dirty="0" err="1"/>
              <a:t>cnt</a:t>
            </a:r>
            <a:r>
              <a:rPr lang="en-CA" sz="1600" dirty="0"/>
              <a:t>]);</a:t>
            </a:r>
          </a:p>
          <a:p>
            <a:r>
              <a:rPr lang="en-CA" sz="1600" dirty="0"/>
              <a:t>  </a:t>
            </a:r>
            <a:r>
              <a:rPr lang="en-CA" sz="1600" dirty="0" err="1"/>
              <a:t>cnt</a:t>
            </a:r>
            <a:r>
              <a:rPr lang="en-CA" sz="1600" dirty="0"/>
              <a:t>=cnt+1;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79FA3-BF82-492E-8DDB-818780CBBD78}"/>
              </a:ext>
            </a:extLst>
          </p:cNvPr>
          <p:cNvSpPr txBox="1"/>
          <p:nvPr/>
        </p:nvSpPr>
        <p:spPr>
          <a:xfrm>
            <a:off x="5983132" y="4061075"/>
            <a:ext cx="486320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var arr1 = [</a:t>
            </a:r>
            <a:r>
              <a:rPr lang="en-CA" sz="1600"/>
              <a:t>34,43.23,"Hello World",</a:t>
            </a:r>
            <a:r>
              <a:rPr lang="en-CA" sz="1600" dirty="0" err="1"/>
              <a:t>false</a:t>
            </a:r>
            <a:r>
              <a:rPr lang="en-CA" sz="1600" dirty="0"/>
              <a:t>];</a:t>
            </a:r>
          </a:p>
          <a:p>
            <a:endParaRPr lang="en-CA" sz="1600" dirty="0"/>
          </a:p>
          <a:p>
            <a:r>
              <a:rPr lang="en-CA" sz="1600" b="1" dirty="0"/>
              <a:t>for</a:t>
            </a:r>
            <a:r>
              <a:rPr lang="en-CA" sz="1600" dirty="0"/>
              <a:t>(var </a:t>
            </a:r>
            <a:r>
              <a:rPr lang="en-CA" sz="1600" dirty="0" err="1"/>
              <a:t>cnt</a:t>
            </a:r>
            <a:r>
              <a:rPr lang="en-CA" sz="1600" dirty="0"/>
              <a:t>=0; </a:t>
            </a:r>
            <a:r>
              <a:rPr lang="en-CA" sz="1600" dirty="0" err="1"/>
              <a:t>cnt</a:t>
            </a:r>
            <a:r>
              <a:rPr lang="en-CA" sz="1600" dirty="0"/>
              <a:t>&lt;arr1.length; </a:t>
            </a:r>
            <a:r>
              <a:rPr lang="en-CA" sz="1600" dirty="0" err="1"/>
              <a:t>cnt</a:t>
            </a:r>
            <a:r>
              <a:rPr lang="en-CA" sz="1600" dirty="0"/>
              <a:t>++)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  console.log(arr1[</a:t>
            </a:r>
            <a:r>
              <a:rPr lang="en-CA" sz="1600" dirty="0" err="1"/>
              <a:t>cnt</a:t>
            </a:r>
            <a:r>
              <a:rPr lang="en-CA" sz="1600" dirty="0"/>
              <a:t>]);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1FC31-9E9C-4BDF-A419-A271D67ED66C}"/>
              </a:ext>
            </a:extLst>
          </p:cNvPr>
          <p:cNvSpPr txBox="1"/>
          <p:nvPr/>
        </p:nvSpPr>
        <p:spPr>
          <a:xfrm>
            <a:off x="964660" y="3529067"/>
            <a:ext cx="218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F911A-85A6-4D64-B6D8-AF2B16E93C61}"/>
              </a:ext>
            </a:extLst>
          </p:cNvPr>
          <p:cNvSpPr txBox="1"/>
          <p:nvPr/>
        </p:nvSpPr>
        <p:spPr>
          <a:xfrm>
            <a:off x="5983132" y="3529067"/>
            <a:ext cx="218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97292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Array, If and Loops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D1A87-8F1F-42FC-9D1E-7B8FD1F20A2F}"/>
              </a:ext>
            </a:extLst>
          </p:cNvPr>
          <p:cNvSpPr txBox="1"/>
          <p:nvPr/>
        </p:nvSpPr>
        <p:spPr>
          <a:xfrm>
            <a:off x="865799" y="2978122"/>
            <a:ext cx="9744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Exercise – Create an array of 10 numbers.  Then use a loop and an if statement to print 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 if a number is greater than 10, print 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Medium</a:t>
            </a:r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 if the number greater than or equal to 5 and less than or equal to 10, and print </a:t>
            </a:r>
            <a:r>
              <a:rPr lang="en-CA" sz="2400">
                <a:solidFill>
                  <a:schemeClr val="accent6">
                    <a:lumMod val="75000"/>
                  </a:schemeClr>
                </a:solidFill>
              </a:rPr>
              <a:t>Small</a:t>
            </a:r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 if the number is less than 5.</a:t>
            </a:r>
            <a:endParaRPr lang="en-C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0B7-AEA0-4B1C-835F-58118F5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5D5-5027-4BA5-A8B6-4875171D29A7}"/>
              </a:ext>
            </a:extLst>
          </p:cNvPr>
          <p:cNvSpPr txBox="1"/>
          <p:nvPr/>
        </p:nvSpPr>
        <p:spPr>
          <a:xfrm>
            <a:off x="964660" y="255054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Functions give developers a way to re-use a set of code.  Here are two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EF7D-2D44-40CA-887C-B0D25BF2ED14}"/>
              </a:ext>
            </a:extLst>
          </p:cNvPr>
          <p:cNvSpPr txBox="1"/>
          <p:nvPr/>
        </p:nvSpPr>
        <p:spPr>
          <a:xfrm>
            <a:off x="964660" y="3603879"/>
            <a:ext cx="3831076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function </a:t>
            </a:r>
            <a:r>
              <a:rPr lang="en-CA" sz="1600" dirty="0" err="1"/>
              <a:t>print_some_messages</a:t>
            </a:r>
            <a:r>
              <a:rPr lang="en-CA" sz="1600" dirty="0"/>
              <a:t>()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  console.</a:t>
            </a:r>
            <a:r>
              <a:rPr lang="en-CA" sz="1600"/>
              <a:t>log("Hello world!");</a:t>
            </a:r>
          </a:p>
          <a:p>
            <a:endParaRPr lang="en-CA" sz="1600" dirty="0"/>
          </a:p>
          <a:p>
            <a:r>
              <a:rPr lang="en-CA" sz="1600" dirty="0"/>
              <a:t>  </a:t>
            </a:r>
            <a:r>
              <a:rPr lang="en-CA" sz="1600"/>
              <a:t>alert("it </a:t>
            </a:r>
            <a:r>
              <a:rPr lang="en-CA" sz="1600" dirty="0"/>
              <a:t>feels good to </a:t>
            </a:r>
            <a:r>
              <a:rPr lang="en-CA" sz="1600"/>
              <a:t>be alive");</a:t>
            </a:r>
          </a:p>
          <a:p>
            <a:endParaRPr lang="en-CA" sz="1600" dirty="0"/>
          </a:p>
          <a:p>
            <a:r>
              <a:rPr lang="en-CA" sz="1600" dirty="0"/>
              <a:t>  console.</a:t>
            </a:r>
            <a:r>
              <a:rPr lang="en-CA" sz="1600"/>
              <a:t>log("Last words!");</a:t>
            </a:r>
            <a:endParaRPr lang="en-CA" sz="1600" dirty="0"/>
          </a:p>
          <a:p>
            <a:r>
              <a:rPr lang="en-CA" sz="1600"/>
              <a:t>}</a:t>
            </a:r>
          </a:p>
          <a:p>
            <a:endParaRPr lang="en-CA" sz="1600" dirty="0"/>
          </a:p>
          <a:p>
            <a:r>
              <a:rPr lang="en-CA" sz="1600" dirty="0" err="1"/>
              <a:t>print_some_messages</a:t>
            </a:r>
            <a:r>
              <a:rPr lang="en-CA" sz="16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79FA3-BF82-492E-8DDB-818780CBBD78}"/>
              </a:ext>
            </a:extLst>
          </p:cNvPr>
          <p:cNvSpPr txBox="1"/>
          <p:nvPr/>
        </p:nvSpPr>
        <p:spPr>
          <a:xfrm>
            <a:off x="5291846" y="3603879"/>
            <a:ext cx="5749047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function </a:t>
            </a:r>
            <a:r>
              <a:rPr lang="en-CA" sz="1600" dirty="0" err="1"/>
              <a:t>calc_house_value</a:t>
            </a:r>
            <a:r>
              <a:rPr lang="en-CA" sz="1600" dirty="0"/>
              <a:t>(</a:t>
            </a:r>
            <a:r>
              <a:rPr lang="en-CA" sz="1600" dirty="0" err="1"/>
              <a:t>principal,interest,years</a:t>
            </a:r>
            <a:r>
              <a:rPr lang="en-CA" sz="1600" dirty="0"/>
              <a:t>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  var total = principal*</a:t>
            </a:r>
            <a:r>
              <a:rPr lang="en-CA" sz="1600" dirty="0" err="1"/>
              <a:t>Math.pow</a:t>
            </a:r>
            <a:r>
              <a:rPr lang="en-CA" sz="1600" dirty="0"/>
              <a:t>(1+interest,years);</a:t>
            </a:r>
          </a:p>
          <a:p>
            <a:r>
              <a:rPr lang="en-CA" sz="1600" dirty="0"/>
              <a:t>  return total;</a:t>
            </a:r>
          </a:p>
          <a:p>
            <a:r>
              <a:rPr lang="en-CA" sz="1600" dirty="0"/>
              <a:t>}</a:t>
            </a:r>
          </a:p>
          <a:p>
            <a:endParaRPr lang="en-CA" sz="1600" dirty="0"/>
          </a:p>
          <a:p>
            <a:r>
              <a:rPr lang="en-CA" sz="1600" dirty="0"/>
              <a:t>// prints 110.25</a:t>
            </a:r>
          </a:p>
          <a:p>
            <a:r>
              <a:rPr lang="en-CA" sz="1600" dirty="0"/>
              <a:t>console.log(</a:t>
            </a:r>
            <a:r>
              <a:rPr lang="en-CA" sz="1600" dirty="0" err="1"/>
              <a:t>calc_house_value</a:t>
            </a:r>
            <a:r>
              <a:rPr lang="en-CA" sz="1600" dirty="0"/>
              <a:t>(100,0.05,2)); </a:t>
            </a:r>
          </a:p>
          <a:p>
            <a:endParaRPr lang="en-CA" sz="1600" dirty="0"/>
          </a:p>
          <a:p>
            <a:r>
              <a:rPr lang="en-CA" sz="1600" dirty="0"/>
              <a:t>// prints 729.60</a:t>
            </a:r>
          </a:p>
          <a:p>
            <a:r>
              <a:rPr lang="en-CA" sz="1600" dirty="0"/>
              <a:t>console.log(</a:t>
            </a:r>
            <a:r>
              <a:rPr lang="en-CA" sz="1600" dirty="0" err="1"/>
              <a:t>calc_house_value</a:t>
            </a:r>
            <a:r>
              <a:rPr lang="en-CA" sz="1600" dirty="0"/>
              <a:t>(230,0.08,15)); </a:t>
            </a:r>
          </a:p>
        </p:txBody>
      </p:sp>
    </p:spTree>
    <p:extLst>
      <p:ext uri="{BB962C8B-B14F-4D97-AF65-F5344CB8AC3E}">
        <p14:creationId xmlns:p14="http://schemas.microsoft.com/office/powerpoint/2010/main" val="3686495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830</TotalTime>
  <Words>710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Variables</vt:lpstr>
      <vt:lpstr>Arithmatic</vt:lpstr>
      <vt:lpstr>Arrays</vt:lpstr>
      <vt:lpstr>If Statements</vt:lpstr>
      <vt:lpstr>Relational Operators</vt:lpstr>
      <vt:lpstr>Loops</vt:lpstr>
      <vt:lpstr>Array, If and Loops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</dc:creator>
  <cp:lastModifiedBy>John Lai</cp:lastModifiedBy>
  <cp:revision>89</cp:revision>
  <dcterms:created xsi:type="dcterms:W3CDTF">2019-07-31T12:43:48Z</dcterms:created>
  <dcterms:modified xsi:type="dcterms:W3CDTF">2023-05-29T16:47:56Z</dcterms:modified>
</cp:coreProperties>
</file>