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4" r:id="rId5"/>
    <p:sldId id="273" r:id="rId6"/>
    <p:sldId id="267" r:id="rId7"/>
    <p:sldId id="272" r:id="rId8"/>
    <p:sldId id="271" r:id="rId9"/>
    <p:sldId id="26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2019-11-16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2019-11-16</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2019-11-16</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WEBSITE </a:t>
            </a:r>
            <a:r>
              <a:rPr lang="en-CA" sz="5000">
                <a:solidFill>
                  <a:srgbClr val="FF0000"/>
                </a:solidFill>
                <a:latin typeface="Proxima Nova Bl" panose="02000506030000020004" pitchFamily="50" charset="0"/>
              </a:rPr>
              <a:t>DEVELOPMENT</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a:solidFill>
                  <a:schemeClr val="bg1">
                    <a:lumMod val="65000"/>
                  </a:schemeClr>
                </a:solidFill>
                <a:latin typeface="Museo Slab 100" panose="02000000000000000000" pitchFamily="50" charset="0"/>
              </a:rPr>
              <a:t>https://academy.evermight.com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EFCD4-D13D-44B8-A192-264E803B286D}"/>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99A3F3-57F9-4229-BC23-308EC9A1FEB6}"/>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CONTENT MANAGEMENT SYSTEM</a:t>
            </a:r>
          </a:p>
        </p:txBody>
      </p:sp>
      <p:sp>
        <p:nvSpPr>
          <p:cNvPr id="4" name="TextBox 3">
            <a:extLst>
              <a:ext uri="{FF2B5EF4-FFF2-40B4-BE49-F238E27FC236}">
                <a16:creationId xmlns:a16="http://schemas.microsoft.com/office/drawing/2014/main" id="{F8267F4E-7F5E-46BE-94A7-0250E4193424}"/>
              </a:ext>
            </a:extLst>
          </p:cNvPr>
          <p:cNvSpPr txBox="1"/>
          <p:nvPr/>
        </p:nvSpPr>
        <p:spPr>
          <a:xfrm>
            <a:off x="1222876" y="2526912"/>
            <a:ext cx="9746248" cy="2554545"/>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Let’s you manage website content and style WITHOUT doing HTML CSS coding.</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WordPress, Drupal, </a:t>
            </a:r>
            <a:r>
              <a:rPr lang="en-CA" sz="2000" dirty="0" err="1">
                <a:latin typeface="Open Sans" panose="020B0606030504020204" pitchFamily="34" charset="0"/>
                <a:ea typeface="Open Sans" panose="020B0606030504020204" pitchFamily="34" charset="0"/>
                <a:cs typeface="Open Sans" panose="020B0606030504020204" pitchFamily="34" charset="0"/>
              </a:rPr>
              <a:t>Wix</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SquareSpace</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etc</a:t>
            </a:r>
            <a:r>
              <a:rPr lang="en-CA" sz="2000" dirty="0">
                <a:latin typeface="Open Sans" panose="020B0606030504020204" pitchFamily="34" charset="0"/>
                <a:ea typeface="Open Sans" panose="020B0606030504020204" pitchFamily="34" charset="0"/>
                <a:cs typeface="Open Sans" panose="020B0606030504020204" pitchFamily="34" charset="0"/>
              </a:rPr>
              <a:t>… These are CMS platforms that essentially makes HTML, CSS and JavaScript code.   Each software gives various levels of freedom, so you need to evaluate a few.</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CMS like WordPress and Drupal are open source, and let you get under the hood.</a:t>
            </a:r>
          </a:p>
        </p:txBody>
      </p:sp>
    </p:spTree>
    <p:extLst>
      <p:ext uri="{BB962C8B-B14F-4D97-AF65-F5344CB8AC3E}">
        <p14:creationId xmlns:p14="http://schemas.microsoft.com/office/powerpoint/2010/main" val="170177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958806"/>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a:t>
            </a:r>
            <a:r>
              <a:rPr lang="en-CA" sz="1200">
                <a:latin typeface="Open Sans" panose="020B0606030504020204" pitchFamily="34" charset="0"/>
                <a:ea typeface="Open Sans" panose="020B0606030504020204" pitchFamily="34" charset="0"/>
                <a:cs typeface="Open Sans" panose="020B0606030504020204" pitchFamily="34" charset="0"/>
              </a:rPr>
              <a:t>Users\</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866032"/>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611716"/>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00B0F0"/>
                </a:solidFill>
                <a:latin typeface="Open Sans" panose="020B0606030504020204" pitchFamily="34" charset="0"/>
                <a:ea typeface="Open Sans" panose="020B0606030504020204" pitchFamily="34" charset="0"/>
                <a:cs typeface="Open Sans" panose="020B0606030504020204" pitchFamily="34" charset="0"/>
              </a:rPr>
              <a:t>Bob</a:t>
            </a:r>
            <a:endPar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958806"/>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a:t>
            </a:r>
            <a:r>
              <a:rPr lang="en-CA" sz="1200">
                <a:latin typeface="Open Sans" panose="020B0606030504020204" pitchFamily="34" charset="0"/>
                <a:ea typeface="Open Sans" panose="020B0606030504020204" pitchFamily="34" charset="0"/>
                <a:cs typeface="Open Sans" panose="020B0606030504020204" pitchFamily="34" charset="0"/>
              </a:rPr>
              <a:t>Users\</a:t>
            </a:r>
            <a:r>
              <a:rPr lang="en-CA" sz="1200" b="1">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866032"/>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611716"/>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19720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90326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903261"/>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3322132" y="3627598"/>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2945960"/>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91172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91172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7401848" y="3636065"/>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Alice</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57C7CB91-A9AF-4BED-895C-151A65EEDA3B}"/>
              </a:ext>
            </a:extLst>
          </p:cNvPr>
          <p:cNvSpPr txBox="1"/>
          <p:nvPr/>
        </p:nvSpPr>
        <p:spPr>
          <a:xfrm>
            <a:off x="3239274" y="4521807"/>
            <a:ext cx="5677580" cy="907941"/>
          </a:xfrm>
          <a:prstGeom prst="rect">
            <a:avLst/>
          </a:prstGeom>
          <a:noFill/>
        </p:spPr>
        <p:txBody>
          <a:bodyPr wrap="none" rtlCol="0">
            <a:spAutoFit/>
          </a:bodyPr>
          <a:lstStyle/>
          <a:p>
            <a:pPr algn="ctr"/>
            <a:r>
              <a:rPr lang="en-CA"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3500"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a:t>
            </a:r>
            <a:r>
              <a:rPr lang="en-CA" sz="35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Torrent</a:t>
            </a:r>
            <a:r>
              <a:rPr lang="en-CA" sz="350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Napster</a:t>
            </a:r>
            <a:endParaRPr lang="en-CA" sz="35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620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19720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90326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b="1">
                <a:solidFill>
                  <a:srgbClr val="FF0000"/>
                </a:solidFill>
                <a:latin typeface="Open Sans" panose="020B0606030504020204" pitchFamily="34" charset="0"/>
                <a:ea typeface="Open Sans" panose="020B0606030504020204" pitchFamily="34" charset="0"/>
                <a:cs typeface="Open Sans" panose="020B0606030504020204" pitchFamily="34" charset="0"/>
              </a:rPr>
              <a:t>www.alicehomestead.com</a:t>
            </a:r>
            <a:endPar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903261"/>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3322132" y="3627598"/>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2945960"/>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91172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b="1">
                <a:solidFill>
                  <a:srgbClr val="FF0000"/>
                </a:solidFill>
                <a:latin typeface="Open Sans" panose="020B0606030504020204" pitchFamily="34" charset="0"/>
                <a:ea typeface="Open Sans" panose="020B0606030504020204" pitchFamily="34" charset="0"/>
                <a:cs typeface="Open Sans" panose="020B0606030504020204" pitchFamily="34" charset="0"/>
              </a:rPr>
              <a:t>www.bobscats.com</a:t>
            </a:r>
            <a:endPar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91172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7401848" y="3636065"/>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Alice</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57C7CB91-A9AF-4BED-895C-151A65EEDA3B}"/>
              </a:ext>
            </a:extLst>
          </p:cNvPr>
          <p:cNvSpPr txBox="1"/>
          <p:nvPr/>
        </p:nvSpPr>
        <p:spPr>
          <a:xfrm>
            <a:off x="4801945" y="4327071"/>
            <a:ext cx="2552238" cy="369332"/>
          </a:xfrm>
          <a:prstGeom prst="rect">
            <a:avLst/>
          </a:prstGeom>
          <a:noFill/>
        </p:spPr>
        <p:txBody>
          <a:bodyPr wrap="none" rtlCol="0">
            <a:spAutoFit/>
          </a:bodyPr>
          <a:lstStyle/>
          <a:p>
            <a:pPr algn="ctr"/>
            <a:r>
              <a:rPr lang="en-CA" b="1">
                <a:solidFill>
                  <a:srgbClr val="7030A0"/>
                </a:solidFill>
                <a:latin typeface="Open Sans" panose="020B0606030504020204" pitchFamily="34" charset="0"/>
                <a:ea typeface="Open Sans" panose="020B0606030504020204" pitchFamily="34" charset="0"/>
                <a:cs typeface="Open Sans" panose="020B0606030504020204" pitchFamily="34" charset="0"/>
              </a:rPr>
              <a:t>APACHE WEB SERVER</a:t>
            </a:r>
            <a:endParaRPr lang="en-CA" sz="35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41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638590"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C:\www.mountsinai.com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C:\www.pizzapizza.com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636987"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C:\www.torontosun.com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C:\www.mrsub.com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656223"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C:\www.starwars.com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C:\www.harrypotter.com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452642"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C:\www.toronto.ca</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C:\www.cntower.com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452642"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C:\www.warcraft.com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C:\www.ebay.com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460656" cy="553998"/>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C:\www.google.com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C:\www.youtube.com</a:t>
            </a:r>
            <a:br>
              <a:rPr lang="en-CA" sz="1000">
                <a:latin typeface="Open Sans" panose="020B0606030504020204" pitchFamily="34" charset="0"/>
                <a:ea typeface="Open Sans" panose="020B0606030504020204" pitchFamily="34" charset="0"/>
                <a:cs typeface="Open Sans" panose="020B0606030504020204" pitchFamily="34" charset="0"/>
              </a:rPr>
            </a:br>
            <a:r>
              <a:rPr lang="en-CA" sz="1000">
                <a:latin typeface="Open Sans" panose="020B0606030504020204" pitchFamily="34" charset="0"/>
                <a:ea typeface="Open Sans" panose="020B0606030504020204" pitchFamily="34" charset="0"/>
                <a:cs typeface="Open Sans" panose="020B0606030504020204" pitchFamily="34" charset="0"/>
              </a:rPr>
              <a:t>etc…</a:t>
            </a:r>
          </a:p>
        </p:txBody>
      </p:sp>
      <p:sp>
        <p:nvSpPr>
          <p:cNvPr id="26" name="TextBox 25">
            <a:extLst>
              <a:ext uri="{FF2B5EF4-FFF2-40B4-BE49-F238E27FC236}">
                <a16:creationId xmlns:a16="http://schemas.microsoft.com/office/drawing/2014/main" id="{8F9178C2-232E-4F51-AE73-721B8472DF25}"/>
              </a:ext>
            </a:extLst>
          </p:cNvPr>
          <p:cNvSpPr txBox="1"/>
          <p:nvPr/>
        </p:nvSpPr>
        <p:spPr>
          <a:xfrm>
            <a:off x="6906482" y="3151505"/>
            <a:ext cx="4461933" cy="646331"/>
          </a:xfrm>
          <a:prstGeom prst="rect">
            <a:avLst/>
          </a:prstGeom>
          <a:noFill/>
        </p:spPr>
        <p:txBody>
          <a:bodyPr wrap="square" rtlCol="0">
            <a:spAutoFit/>
          </a:bodyPr>
          <a:lstStyle/>
          <a:p>
            <a:r>
              <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rPr>
            </a:br>
            <a:r>
              <a:rPr lang="en-CA">
                <a:solidFill>
                  <a:srgbClr val="7030A0"/>
                </a:solidFill>
                <a:latin typeface="Open Sans" panose="020B0606030504020204" pitchFamily="34" charset="0"/>
                <a:ea typeface="Open Sans" panose="020B0606030504020204" pitchFamily="34" charset="0"/>
                <a:cs typeface="Open Sans" panose="020B0606030504020204" pitchFamily="34" charset="0"/>
              </a:rPr>
              <a:t>http://toronto.ca/parking-tickets.html</a:t>
            </a:r>
            <a:endParaRPr lang="en-CA"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348FD5AF-9C1A-44C9-AB74-D704027F35B1}"/>
              </a:ext>
            </a:extLst>
          </p:cNvPr>
          <p:cNvSpPr txBox="1"/>
          <p:nvPr/>
        </p:nvSpPr>
        <p:spPr>
          <a:xfrm>
            <a:off x="6906482" y="3862949"/>
            <a:ext cx="4207933" cy="461665"/>
          </a:xfrm>
          <a:prstGeom prst="rect">
            <a:avLst/>
          </a:prstGeom>
          <a:noFill/>
        </p:spPr>
        <p:txBody>
          <a:bodyPr wrap="square" rtlCol="0">
            <a:spAutoFit/>
          </a:bodyPr>
          <a:lstStyle/>
          <a:p>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You are looking for the </a:t>
            </a:r>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file parking-tickets.</a:t>
            </a:r>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html in the C:\</a:t>
            </a:r>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www.toronto.ca </a:t>
            </a:r>
            <a:r>
              <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rPr>
              <a:t>folder on the Rogers computer</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33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BUY A DOMAIN</a:t>
            </a:r>
          </a:p>
        </p:txBody>
      </p:sp>
      <p:sp>
        <p:nvSpPr>
          <p:cNvPr id="31" name="TextBox 30">
            <a:extLst>
              <a:ext uri="{FF2B5EF4-FFF2-40B4-BE49-F238E27FC236}">
                <a16:creationId xmlns:a16="http://schemas.microsoft.com/office/drawing/2014/main" id="{5ED6C7E4-0B1D-4C61-8264-A1E254332DA9}"/>
              </a:ext>
            </a:extLst>
          </p:cNvPr>
          <p:cNvSpPr txBox="1"/>
          <p:nvPr/>
        </p:nvSpPr>
        <p:spPr>
          <a:xfrm>
            <a:off x="1346650" y="2915569"/>
            <a:ext cx="10171502" cy="1631216"/>
          </a:xfrm>
          <a:prstGeom prst="rect">
            <a:avLst/>
          </a:prstGeom>
          <a:noFill/>
        </p:spPr>
        <p:txBody>
          <a:bodyPr wrap="square" rtlCol="0">
            <a:spAutoFit/>
          </a:bodyPr>
          <a:lstStyle/>
          <a:p>
            <a:pPr marL="457200" indent="-457200">
              <a:buFont typeface="Arial" panose="020B0604020202020204" pitchFamily="34" charset="0"/>
              <a:buChar char="•"/>
            </a:pPr>
            <a:r>
              <a:rPr lang="en-CA" sz="2500" dirty="0">
                <a:latin typeface="Open Sans" panose="020B0606030504020204" pitchFamily="34" charset="0"/>
                <a:ea typeface="Open Sans" panose="020B0606030504020204" pitchFamily="34" charset="0"/>
                <a:cs typeface="Open Sans" panose="020B0606030504020204" pitchFamily="34" charset="0"/>
              </a:rPr>
              <a:t>You can buy a domain name from any major host </a:t>
            </a:r>
            <a:r>
              <a:rPr lang="en-CA" sz="2500">
                <a:latin typeface="Open Sans" panose="020B0606030504020204" pitchFamily="34" charset="0"/>
                <a:ea typeface="Open Sans" panose="020B0606030504020204" pitchFamily="34" charset="0"/>
                <a:cs typeface="Open Sans" panose="020B0606030504020204" pitchFamily="34" charset="0"/>
              </a:rPr>
              <a:t>provider.</a:t>
            </a:r>
          </a:p>
          <a:p>
            <a:pPr marL="457200" indent="-457200">
              <a:buFont typeface="Arial" panose="020B0604020202020204" pitchFamily="34" charset="0"/>
              <a:buChar char="•"/>
            </a:pPr>
            <a:endParaRPr lang="en-CA" sz="25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500">
                <a:latin typeface="Open Sans" panose="020B0606030504020204" pitchFamily="34" charset="0"/>
                <a:ea typeface="Open Sans" panose="020B0606030504020204" pitchFamily="34" charset="0"/>
                <a:cs typeface="Open Sans" panose="020B0606030504020204" pitchFamily="34" charset="0"/>
              </a:rPr>
              <a:t>GoDaddy</a:t>
            </a:r>
            <a:r>
              <a:rPr lang="en-CA" sz="2500" dirty="0">
                <a:latin typeface="Open Sans" panose="020B0606030504020204" pitchFamily="34" charset="0"/>
                <a:ea typeface="Open Sans" panose="020B0606030504020204" pitchFamily="34" charset="0"/>
                <a:cs typeface="Open Sans" panose="020B0606030504020204" pitchFamily="34" charset="0"/>
              </a:rPr>
              <a:t>, </a:t>
            </a:r>
            <a:r>
              <a:rPr lang="en-CA" sz="2500" dirty="0" err="1">
                <a:latin typeface="Open Sans" panose="020B0606030504020204" pitchFamily="34" charset="0"/>
                <a:ea typeface="Open Sans" panose="020B0606030504020204" pitchFamily="34" charset="0"/>
                <a:cs typeface="Open Sans" panose="020B0606030504020204" pitchFamily="34" charset="0"/>
              </a:rPr>
              <a:t>Netfirms</a:t>
            </a:r>
            <a:r>
              <a:rPr lang="en-CA" sz="2500" dirty="0">
                <a:latin typeface="Open Sans" panose="020B0606030504020204" pitchFamily="34" charset="0"/>
                <a:ea typeface="Open Sans" panose="020B0606030504020204" pitchFamily="34" charset="0"/>
                <a:cs typeface="Open Sans" panose="020B0606030504020204" pitchFamily="34" charset="0"/>
              </a:rPr>
              <a:t>, Google, Rogers, Bell, </a:t>
            </a:r>
            <a:r>
              <a:rPr lang="en-CA" sz="2500" dirty="0" err="1">
                <a:latin typeface="Open Sans" panose="020B0606030504020204" pitchFamily="34" charset="0"/>
                <a:ea typeface="Open Sans" panose="020B0606030504020204" pitchFamily="34" charset="0"/>
                <a:cs typeface="Open Sans" panose="020B0606030504020204" pitchFamily="34" charset="0"/>
              </a:rPr>
              <a:t>etc</a:t>
            </a:r>
            <a:r>
              <a:rPr lang="en-CA" sz="2500" dirty="0">
                <a:latin typeface="Open Sans" panose="020B0606030504020204" pitchFamily="34" charset="0"/>
                <a:ea typeface="Open Sans" panose="020B0606030504020204" pitchFamily="34" charset="0"/>
                <a:cs typeface="Open Sans" panose="020B0606030504020204" pitchFamily="34" charset="0"/>
              </a:rPr>
              <a:t>… This list is exhaustive…look for something in the range of </a:t>
            </a:r>
            <a:r>
              <a:rPr lang="en-CA" sz="25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$5-$30/year</a:t>
            </a:r>
          </a:p>
        </p:txBody>
      </p:sp>
    </p:spTree>
    <p:extLst>
      <p:ext uri="{BB962C8B-B14F-4D97-AF65-F5344CB8AC3E}">
        <p14:creationId xmlns:p14="http://schemas.microsoft.com/office/powerpoint/2010/main" val="271830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MAP DOMAIN / EMAIL TO IP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033482" y="3261810"/>
            <a:ext cx="4207933" cy="830997"/>
          </a:xfrm>
          <a:prstGeom prst="rect">
            <a:avLst/>
          </a:prstGeom>
          <a:noFill/>
        </p:spPr>
        <p:txBody>
          <a:bodyPr wrap="square" rtlCol="0">
            <a:spAutoFit/>
          </a:bodyPr>
          <a:lstStyle/>
          <a:p>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r>
              <a:rPr lang="en-CA" sz="1200">
                <a:solidFill>
                  <a:srgbClr val="7030A0"/>
                </a:solidFill>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endParaRPr lang="en-CA" sz="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73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Data/Content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Styling</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rgbClr val="7030A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a:t>
            </a:r>
            <a:r>
              <a:rPr lang="en-CA" sz="220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Functionality</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Although developers do their best to insulate one layer from the other, but generally speaking,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703</Words>
  <Application>Microsoft Office PowerPoint</Application>
  <PresentationFormat>Widescreen</PresentationFormat>
  <Paragraphs>96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Museo Slab 100</vt:lpstr>
      <vt:lpstr>Open Sans</vt:lpstr>
      <vt:lpstr>Proxima Nova Bl</vt:lpstr>
      <vt:lpstr>Office Theme</vt:lpstr>
      <vt:lpstr>WEBSITE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104</cp:revision>
  <dcterms:created xsi:type="dcterms:W3CDTF">2019-09-29T03:39:00Z</dcterms:created>
  <dcterms:modified xsi:type="dcterms:W3CDTF">2019-11-16T18:55:51Z</dcterms:modified>
</cp:coreProperties>
</file>