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93" r:id="rId4"/>
    <p:sldId id="294" r:id="rId5"/>
    <p:sldId id="296" r:id="rId6"/>
    <p:sldId id="298" r:id="rId7"/>
    <p:sldId id="297" r:id="rId8"/>
    <p:sldId id="299" r:id="rId9"/>
    <p:sldId id="300" r:id="rId10"/>
    <p:sldId id="295" r:id="rId11"/>
    <p:sldId id="301" r:id="rId12"/>
    <p:sldId id="302" r:id="rId13"/>
    <p:sldId id="303" r:id="rId14"/>
    <p:sldId id="304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89A84-B49D-4BBC-B2F1-D40A0CCB7390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8CEA4-E0DA-4FC9-99DD-A233B7A97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98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8CEA4-E0DA-4FC9-99DD-A233B7A97D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01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45CB60-FB0A-403A-91FD-DF5748EDA5EB}"/>
              </a:ext>
            </a:extLst>
          </p:cNvPr>
          <p:cNvSpPr/>
          <p:nvPr userDrawn="1"/>
        </p:nvSpPr>
        <p:spPr>
          <a:xfrm rot="21218795">
            <a:off x="-672991" y="-975245"/>
            <a:ext cx="13389780" cy="7142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75FB3C7-3589-4FA2-84AA-583D182F93AC}"/>
              </a:ext>
            </a:extLst>
          </p:cNvPr>
          <p:cNvSpPr/>
          <p:nvPr userDrawn="1"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B14A-0CD6-402B-861A-80F078BF8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CE31-AD62-469C-9110-8E96C9C7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FF72-6DAF-4C56-A13D-0A4DF93F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B1695-0AF0-4DA9-93B3-20B718170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34F32-096E-4FDF-A808-EDD94315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8A16B-D53F-4565-979F-893BC72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46028-FFDA-4282-B84F-C098B663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5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896A-1B1F-4FC9-AC87-86660645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42102-65D5-4D55-999D-19DE93C9E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75529-7DEA-49F9-B94B-28CE00CC8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8B16B-9289-4577-8B9B-AB045E36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2604F-E31D-42CF-B27C-85ED941B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E62E4-22BA-4915-824E-FADC9204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49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093E-5EC4-40CB-BA5C-36998F3D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95A1C-43F5-4197-B17E-28D220392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0F8F-3FA6-439E-BA84-031FA89C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6F9D-C622-45C8-AFD1-07C28F58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16A4C-033D-40E4-BE05-2E61CA5E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215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E550A-2E3B-4C21-B75E-8E3173D9D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53A88-42A2-4DE8-8ADE-942372C79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4D4C-EFBE-4BE4-94D8-C404BE62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3A2E-A4CE-4976-AA36-192DFD80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2309-A205-41CC-96A0-55126075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38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F54D5-0817-4EBA-9668-66DE4BDB6313}"/>
              </a:ext>
            </a:extLst>
          </p:cNvPr>
          <p:cNvSpPr/>
          <p:nvPr userDrawn="1"/>
        </p:nvSpPr>
        <p:spPr>
          <a:xfrm>
            <a:off x="0" y="0"/>
            <a:ext cx="12192000" cy="667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75FB3C7-3589-4FA2-84AA-583D182F93AC}"/>
              </a:ext>
            </a:extLst>
          </p:cNvPr>
          <p:cNvSpPr/>
          <p:nvPr userDrawn="1"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B14A-0CD6-402B-861A-80F078BF8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C15C-61FD-441A-8048-BFE9225C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AF218-2CD2-451F-9D68-89FE1FC58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750F-5DCB-4EB6-ADFD-BDA21A1E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05AC-4B6C-46E6-B24F-32C26FAF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1B9F-E3B9-4C59-9642-A7041066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24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AA9F-6379-4102-916C-B4E5EB63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7894-740D-4D4A-9783-B795E700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399EA-AE51-4652-B5B7-62C76905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37AF-F548-45E0-93F4-8C006D37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2F24-4376-4ED2-A821-789BEE92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16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C828-624F-4C21-8AFE-B8318095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86A4D-28C5-4AA1-8B67-C6047178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18A29-FB06-4CD7-ABEA-9EC6A78A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6910-D7BF-425B-91E4-0FD2742D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456A-965A-45FA-8AAA-B6EFA0F4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2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A60F-DAC5-4226-A9C8-22FE76A7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0CDA-3738-44F4-AB87-C27F7B747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8A636-62D6-44DF-9A3D-AB5948E20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1C0D6-B7A3-4032-B25F-C12BE112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20612-68C2-4640-B527-18E64251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0E6BC-09D2-4EBE-82F5-9EAE97FA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47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379B-8737-4E19-9EB5-F90B794C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9F9E-823B-4648-A988-20CC11FA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DBD13-C49D-4495-96FD-86671E955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AEA6F-18D8-4A54-B28A-90C7EE23E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0B04D-CE82-4402-ABDD-755BEFC95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E4652-56A4-406F-8422-594BC2F0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EDF03-EF43-4B7E-8496-794286F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EAAD3-B806-4834-A559-A1FD487C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7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218E-375E-4860-80F6-FB1EFFCB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8AD27-3442-4851-8DB1-1E24DCBB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26788-30AE-442F-9CC3-853BE6D8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509D2-12CD-49A1-BB1F-8301BF8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9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FF0DD-8847-4429-B8BA-5705CF6C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8266E-DB6F-4B90-97CB-73B9332F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E981-125D-4123-AE57-0A84A453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7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70951-8767-4618-94EA-79A1CF59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F6EBC-85E6-41C6-A216-0D911922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BFDF9-FA59-4ABD-870F-E950B0798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283A-3F3F-4025-9537-9624E5D97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D0E6-0F98-450A-B197-D38BAFBA0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7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C013-BF0E-4F65-B9BE-D3CC43AEC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000" dirty="0">
                <a:solidFill>
                  <a:schemeClr val="bg1"/>
                </a:solidFill>
                <a:latin typeface="Proxima Nova Bl" panose="02000506030000020004" pitchFamily="50" charset="0"/>
              </a:rPr>
              <a:t>CODING </a:t>
            </a:r>
            <a:r>
              <a:rPr lang="en-CA" sz="5000" dirty="0">
                <a:solidFill>
                  <a:srgbClr val="FF0000"/>
                </a:solidFill>
                <a:latin typeface="Proxima Nova Bl" panose="02000506030000020004" pitchFamily="50" charset="0"/>
              </a:rPr>
              <a:t>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2338D-F093-4C67-A71E-4BAB4A3B9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1600" dirty="0">
                <a:solidFill>
                  <a:schemeClr val="bg1">
                    <a:lumMod val="65000"/>
                  </a:schemeClr>
                </a:solidFill>
                <a:latin typeface="Museo Slab 100" panose="02000000000000000000" pitchFamily="50" charset="0"/>
              </a:rPr>
              <a:t>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D8E8B-0DDD-4761-A485-3113DCAA3C7E}"/>
              </a:ext>
            </a:extLst>
          </p:cNvPr>
          <p:cNvSpPr/>
          <p:nvPr/>
        </p:nvSpPr>
        <p:spPr>
          <a:xfrm>
            <a:off x="5696527" y="4202546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1409929-C13E-4095-BE4F-BED0C67774BE}"/>
              </a:ext>
            </a:extLst>
          </p:cNvPr>
          <p:cNvSpPr/>
          <p:nvPr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96120-4856-4DC1-8986-05E70AF3E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C869EE8-5BBE-4A3E-8307-7455F1E32DE4}"/>
              </a:ext>
            </a:extLst>
          </p:cNvPr>
          <p:cNvSpPr txBox="1">
            <a:spLocks/>
          </p:cNvSpPr>
          <p:nvPr/>
        </p:nvSpPr>
        <p:spPr>
          <a:xfrm>
            <a:off x="1523999" y="6267652"/>
            <a:ext cx="9144000" cy="77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  <a:latin typeface="Museo Slab 100" panose="02000000000000000000" pitchFamily="50" charset="0"/>
              </a:rPr>
              <a:t>https://evermight.com</a:t>
            </a:r>
          </a:p>
        </p:txBody>
      </p:sp>
    </p:spTree>
    <p:extLst>
      <p:ext uri="{BB962C8B-B14F-4D97-AF65-F5344CB8AC3E}">
        <p14:creationId xmlns:p14="http://schemas.microsoft.com/office/powerpoint/2010/main" val="6825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682F8-2E7E-9A6D-49AD-EAFDEC248B2E}"/>
              </a:ext>
            </a:extLst>
          </p:cNvPr>
          <p:cNvSpPr txBox="1"/>
          <p:nvPr/>
        </p:nvSpPr>
        <p:spPr>
          <a:xfrm>
            <a:off x="924129" y="2994738"/>
            <a:ext cx="10321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are a collection of values.  Here are 2 ways to declare them: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BEC14-2C5C-A44A-DA22-1E58E7D150A5}"/>
              </a:ext>
            </a:extLst>
          </p:cNvPr>
          <p:cNvSpPr txBox="1"/>
          <p:nvPr/>
        </p:nvSpPr>
        <p:spPr>
          <a:xfrm>
            <a:off x="935477" y="3623793"/>
            <a:ext cx="103210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0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arr1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Array(</a:t>
            </a:r>
            <a:r>
              <a:rPr lang="en-CA" sz="20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34,32.433,"Hello </a:t>
            </a:r>
            <a:r>
              <a:rPr lang="en-CA" sz="2000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World",true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  <a:b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0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arr2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[</a:t>
            </a:r>
            <a:r>
              <a:rPr lang="en-CA" sz="20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34,32.433,"Hello </a:t>
            </a:r>
            <a:r>
              <a:rPr lang="en-CA" sz="2000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World",true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];</a:t>
            </a:r>
            <a:b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CA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CA" sz="20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arr1[0]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 </a:t>
            </a:r>
            <a:r>
              <a:rPr lang="en-CA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prints 34 to the console</a:t>
            </a:r>
          </a:p>
          <a:p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CA" sz="20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arr2[2]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 </a:t>
            </a:r>
            <a:r>
              <a:rPr lang="en-CA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prints </a:t>
            </a:r>
            <a:r>
              <a:rPr lang="en-CA" sz="2000" b="1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 World </a:t>
            </a:r>
            <a:r>
              <a:rPr lang="en-CA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the console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D9471-E2D0-DD24-2E6D-32CC98963B1F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</a:t>
            </a:r>
            <a:r>
              <a:rPr lang="en-CA" sz="1800" b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/file8.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730BF-9148-5672-A682-A6BB7CF006E1}"/>
              </a:ext>
            </a:extLst>
          </p:cNvPr>
          <p:cNvSpPr txBox="1"/>
          <p:nvPr/>
        </p:nvSpPr>
        <p:spPr>
          <a:xfrm>
            <a:off x="935477" y="2384042"/>
            <a:ext cx="10321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another data type.  They are </a:t>
            </a:r>
            <a:r>
              <a:rPr lang="en-CA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primitive data type.</a:t>
            </a:r>
          </a:p>
        </p:txBody>
      </p:sp>
    </p:spTree>
    <p:extLst>
      <p:ext uri="{BB962C8B-B14F-4D97-AF65-F5344CB8AC3E}">
        <p14:creationId xmlns:p14="http://schemas.microsoft.com/office/powerpoint/2010/main" val="375087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ARRAYS &amp;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7122A-EA4A-483E-D50F-6CB3D7DE5969}"/>
              </a:ext>
            </a:extLst>
          </p:cNvPr>
          <p:cNvSpPr txBox="1"/>
          <p:nvPr/>
        </p:nvSpPr>
        <p:spPr>
          <a:xfrm>
            <a:off x="964660" y="2212452"/>
            <a:ext cx="103210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become useful when combined with </a:t>
            </a:r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loops</a:t>
            </a:r>
            <a:r>
              <a:rPr lang="en-CA" sz="22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</a:t>
            </a:r>
            <a:r>
              <a:rPr lang="en-CA" sz="22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loops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0DBAD-CC1E-650E-D317-8D572FB1BE47}"/>
              </a:ext>
            </a:extLst>
          </p:cNvPr>
          <p:cNvSpPr txBox="1"/>
          <p:nvPr/>
        </p:nvSpPr>
        <p:spPr>
          <a:xfrm>
            <a:off x="964660" y="3207635"/>
            <a:ext cx="4681643" cy="21698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[12, "Hello World", true, 34.20];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arr.length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=cnt+1;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1C3EC-85B8-0CB2-E904-0882249FA7EB}"/>
              </a:ext>
            </a:extLst>
          </p:cNvPr>
          <p:cNvSpPr txBox="1"/>
          <p:nvPr/>
        </p:nvSpPr>
        <p:spPr>
          <a:xfrm>
            <a:off x="5983132" y="3207635"/>
            <a:ext cx="4863208" cy="17081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[12, "Hello World", true, 34.20];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=0;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arr.length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++)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F8363-CEEE-749B-86DC-43E2E502D6E3}"/>
              </a:ext>
            </a:extLst>
          </p:cNvPr>
          <p:cNvSpPr txBox="1"/>
          <p:nvPr/>
        </p:nvSpPr>
        <p:spPr>
          <a:xfrm>
            <a:off x="964660" y="2675627"/>
            <a:ext cx="218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9FA02-8D19-75CB-A58A-9EC13962B814}"/>
              </a:ext>
            </a:extLst>
          </p:cNvPr>
          <p:cNvSpPr txBox="1"/>
          <p:nvPr/>
        </p:nvSpPr>
        <p:spPr>
          <a:xfrm>
            <a:off x="5983132" y="2675627"/>
            <a:ext cx="218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A5A846-97BB-9F39-1322-38E8BC8056A9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fundamentals/file9.js </a:t>
            </a:r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fundamentals/file10.js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3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83463-4469-11F2-FA59-2AC3AB9213C7}"/>
              </a:ext>
            </a:extLst>
          </p:cNvPr>
          <p:cNvSpPr txBox="1"/>
          <p:nvPr/>
        </p:nvSpPr>
        <p:spPr>
          <a:xfrm>
            <a:off x="852900" y="2090175"/>
            <a:ext cx="10321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give developers a way to re-use a set of code.  Here are two examples: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BED82-0A32-85A2-DCBD-FE57D3D363D9}"/>
              </a:ext>
            </a:extLst>
          </p:cNvPr>
          <p:cNvSpPr txBox="1"/>
          <p:nvPr/>
        </p:nvSpPr>
        <p:spPr>
          <a:xfrm>
            <a:off x="852900" y="3011432"/>
            <a:ext cx="3831076" cy="240065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print_some_messages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console.log("Hello world!");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alert("it feels good to be alive");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console.log("Last words!");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print_some_messages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37EB55-76F2-D1C2-3D2E-BBD0028A144E}"/>
              </a:ext>
            </a:extLst>
          </p:cNvPr>
          <p:cNvSpPr txBox="1"/>
          <p:nvPr/>
        </p:nvSpPr>
        <p:spPr>
          <a:xfrm>
            <a:off x="5180086" y="3011432"/>
            <a:ext cx="5749047" cy="26314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calc_house_value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principal,interest,years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let total = principal*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Math.pow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(1+interest,years);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return total;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prints 110.25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calc_house_value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(100,0.05,2)); 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prints 729.60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calc_house_value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(230,0.08,15));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5A47EA-A8BB-206E-11DE-03A89DFACE86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fundamentals/file11.js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1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9203C-31B3-551D-352D-03AAC1844AA1}"/>
              </a:ext>
            </a:extLst>
          </p:cNvPr>
          <p:cNvSpPr txBox="1"/>
          <p:nvPr/>
        </p:nvSpPr>
        <p:spPr>
          <a:xfrm>
            <a:off x="857396" y="2244018"/>
            <a:ext cx="9966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use variables to store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An object can be used to group values of different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properties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into one item.  If you use a spreadsheet software, then you already have an understanding of objects.  Below is a spreadsheet that shows a list of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</a:t>
            </a:r>
            <a:r>
              <a:rPr lang="en-CA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Each human is an object with the properties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en-CA" b="1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language</a:t>
            </a:r>
            <a:r>
              <a:rPr lang="en-CA" b="1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dob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C6AA0-8907-7931-CAE1-D2564FDB3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832" y="3877232"/>
            <a:ext cx="4381655" cy="174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0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CCC65-9DAB-A8B1-FC4B-28EA40F5F749}"/>
              </a:ext>
            </a:extLst>
          </p:cNvPr>
          <p:cNvSpPr txBox="1"/>
          <p:nvPr/>
        </p:nvSpPr>
        <p:spPr>
          <a:xfrm>
            <a:off x="645714" y="2176129"/>
            <a:ext cx="996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JavaScript, there are many ways to declare an object and its properties.  These all produce the same results: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7308F-9E9D-74EF-C71A-715E8C27B861}"/>
              </a:ext>
            </a:extLst>
          </p:cNvPr>
          <p:cNvSpPr txBox="1"/>
          <p:nvPr/>
        </p:nvSpPr>
        <p:spPr>
          <a:xfrm>
            <a:off x="776011" y="2981920"/>
            <a:ext cx="2482057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human = new Object();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human.name = "John";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human.language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"</a:t>
            </a:r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human.dob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"1911-01-24";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552F6-8A61-A6E3-138B-57F221D99315}"/>
              </a:ext>
            </a:extLst>
          </p:cNvPr>
          <p:cNvSpPr txBox="1"/>
          <p:nvPr/>
        </p:nvSpPr>
        <p:spPr>
          <a:xfrm>
            <a:off x="3375041" y="2981920"/>
            <a:ext cx="2482056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human = {};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human.name = "John";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human.language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"</a:t>
            </a:r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human.dob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"1911-01-24";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F733A-2952-E07E-5AE9-18FBD1FFE40B}"/>
              </a:ext>
            </a:extLst>
          </p:cNvPr>
          <p:cNvSpPr txBox="1"/>
          <p:nvPr/>
        </p:nvSpPr>
        <p:spPr>
          <a:xfrm>
            <a:off x="8666200" y="2981920"/>
            <a:ext cx="2395559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human = {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"</a:t>
            </a:r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name":"John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</a:t>
            </a:r>
          </a:p>
          <a:p>
            <a:b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"language":"</a:t>
            </a:r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"dob":"1911-01-24"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83237-68E0-6846-99CE-7FEA96668444}"/>
              </a:ext>
            </a:extLst>
          </p:cNvPr>
          <p:cNvSpPr txBox="1"/>
          <p:nvPr/>
        </p:nvSpPr>
        <p:spPr>
          <a:xfrm>
            <a:off x="2666596" y="5148037"/>
            <a:ext cx="5798977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console.log(human.name + " " + </a:t>
            </a:r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human.language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+ " " + </a:t>
            </a:r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human.dob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E0198-2649-3447-E6CC-F0B6F133D160}"/>
              </a:ext>
            </a:extLst>
          </p:cNvPr>
          <p:cNvSpPr txBox="1"/>
          <p:nvPr/>
        </p:nvSpPr>
        <p:spPr>
          <a:xfrm>
            <a:off x="645713" y="4567015"/>
            <a:ext cx="99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print the result like this: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32775-1F5E-3AA9-084B-4B24E926D8EF}"/>
              </a:ext>
            </a:extLst>
          </p:cNvPr>
          <p:cNvSpPr txBox="1"/>
          <p:nvPr/>
        </p:nvSpPr>
        <p:spPr>
          <a:xfrm>
            <a:off x="5964192" y="2981920"/>
            <a:ext cx="2594913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human = {};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human["name"] = "John";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human["language"] = "</a:t>
            </a:r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human["dob"] = "1911-01-24";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1430D-EAEF-C137-6FA2-D6CF3A03F23B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fundamentals/file12.js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8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B448F-D2B8-1F02-68B9-DBF3404B9085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fundamentals/file13.js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62733-3FC3-BAE9-0B7F-3912610B2082}"/>
              </a:ext>
            </a:extLst>
          </p:cNvPr>
          <p:cNvSpPr txBox="1"/>
          <p:nvPr/>
        </p:nvSpPr>
        <p:spPr>
          <a:xfrm>
            <a:off x="883488" y="2240987"/>
            <a:ext cx="99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Let’s print the same content as the spreadsheet in a previous slide.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1EB5B-CC54-DBF0-96A6-570C9044CB11}"/>
              </a:ext>
            </a:extLst>
          </p:cNvPr>
          <p:cNvSpPr txBox="1"/>
          <p:nvPr/>
        </p:nvSpPr>
        <p:spPr>
          <a:xfrm>
            <a:off x="2326693" y="2872680"/>
            <a:ext cx="7676008" cy="24622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humans = [</a:t>
            </a: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{"name":"John","language":"en","dob":"1911-01-24"},</a:t>
            </a:r>
          </a:p>
          <a:p>
            <a:endParaRPr lang="en-C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{"</a:t>
            </a:r>
            <a:r>
              <a:rPr lang="en-CA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name":"Maurice</a:t>
            </a:r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"," language":"fr","dob":"1921-05-15"},</a:t>
            </a:r>
          </a:p>
          <a:p>
            <a:endParaRPr lang="en-C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{"</a:t>
            </a:r>
            <a:r>
              <a:rPr lang="en-CA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name":"Alice</a:t>
            </a:r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"," language":"en","dob":"1915-04-05"}</a:t>
            </a: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];</a:t>
            </a:r>
          </a:p>
          <a:p>
            <a:endParaRPr lang="en-C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for(let c=0; c&lt;</a:t>
            </a:r>
            <a:r>
              <a:rPr lang="en-CA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humans.length</a:t>
            </a:r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c++</a:t>
            </a:r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console.log(humans[c].name + " " + humans[c].language + " " + humans[c].dob);</a:t>
            </a:r>
          </a:p>
          <a:p>
            <a:endParaRPr lang="en-C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5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CODING/PROGRAMMING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D340E-FFD3-41FF-90B6-A2C3B08DF173}"/>
              </a:ext>
            </a:extLst>
          </p:cNvPr>
          <p:cNvSpPr txBox="1"/>
          <p:nvPr/>
        </p:nvSpPr>
        <p:spPr>
          <a:xfrm>
            <a:off x="1076960" y="2361002"/>
            <a:ext cx="1035303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Write instructions for a microchip.  With high level coding languages like JavaScript, PHP, Python, C++, Ruby </a:t>
            </a:r>
            <a:r>
              <a:rPr lang="en-CA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 the instructions are 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 readable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Microchips operate with a 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code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(zeroes and ones).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Interpreters/compilers convert your human readable code to binary code.</a:t>
            </a:r>
          </a:p>
          <a:p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downloading interpreter/compilers for JavaScript, PHP, Python.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Alternatively, you can find "online playgrounds" to test basic coding concepts</a:t>
            </a:r>
          </a:p>
          <a:p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6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PRINT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D340E-FFD3-41FF-90B6-A2C3B08DF173}"/>
              </a:ext>
            </a:extLst>
          </p:cNvPr>
          <p:cNvSpPr txBox="1"/>
          <p:nvPr/>
        </p:nvSpPr>
        <p:spPr>
          <a:xfrm>
            <a:off x="1076960" y="2361002"/>
            <a:ext cx="103530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2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fundamentals/file1.js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most basic program all coders learn in any language.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2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fundamentals/file2.js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This is basically what most backend coding does. Backend code works with a web server to print web content.</a:t>
            </a:r>
          </a:p>
        </p:txBody>
      </p:sp>
    </p:spTree>
    <p:extLst>
      <p:ext uri="{BB962C8B-B14F-4D97-AF65-F5344CB8AC3E}">
        <p14:creationId xmlns:p14="http://schemas.microsoft.com/office/powerpoint/2010/main" val="161093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ECBBA-4E02-F594-004F-4AA9A40EAFDB}"/>
              </a:ext>
            </a:extLst>
          </p:cNvPr>
          <p:cNvSpPr txBox="1"/>
          <p:nvPr/>
        </p:nvSpPr>
        <p:spPr>
          <a:xfrm>
            <a:off x="935477" y="2171778"/>
            <a:ext cx="103210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the six </a:t>
            </a:r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primitive data types</a:t>
            </a:r>
            <a:r>
              <a:rPr lang="en-CA" sz="22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often store:</a:t>
            </a:r>
          </a:p>
          <a:p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variable1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134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integer</a:t>
            </a:r>
            <a:b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variable2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32.342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float, decimal</a:t>
            </a: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variable3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"H";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character (strings are just sequences of characters)</a:t>
            </a: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variable4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Boolean – true or false</a:t>
            </a: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variable5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null – means not set</a:t>
            </a:r>
          </a:p>
          <a:p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 variable can be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undefined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happens when it was never declared.</a:t>
            </a:r>
            <a:b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2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fundamentals/file3.js</a:t>
            </a:r>
          </a:p>
          <a:p>
            <a:endParaRPr lang="en-CA" sz="2200" dirty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4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ARITHMATIC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99CAD-BB19-E05E-6F93-415C3334B2B3}"/>
              </a:ext>
            </a:extLst>
          </p:cNvPr>
          <p:cNvSpPr txBox="1"/>
          <p:nvPr/>
        </p:nvSpPr>
        <p:spPr>
          <a:xfrm>
            <a:off x="924129" y="2253058"/>
            <a:ext cx="103210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perform </a:t>
            </a:r>
            <a:r>
              <a:rPr lang="en-CA" sz="24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arithmetic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following operators:</a:t>
            </a:r>
          </a:p>
          <a:p>
            <a:endParaRPr lang="en-CA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adding numbers or joining strings</a:t>
            </a: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-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subtracting numbers</a:t>
            </a:r>
            <a:endParaRPr lang="en-CA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multiply numbers</a:t>
            </a: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/ 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dividing numbers</a:t>
            </a: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%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 modulus of two numbers (get the remainder)</a:t>
            </a:r>
            <a:b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</a:br>
            <a:b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</a:b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2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fundamentals/file4.js</a:t>
            </a:r>
            <a:endParaRPr lang="en-CA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8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BOOLEAN &amp; IF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5A1CC-4EF6-D144-3EDE-C6D06F7784B3}"/>
              </a:ext>
            </a:extLst>
          </p:cNvPr>
          <p:cNvSpPr txBox="1"/>
          <p:nvPr/>
        </p:nvSpPr>
        <p:spPr>
          <a:xfrm>
            <a:off x="964660" y="2385172"/>
            <a:ext cx="10321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statements will execute different sets of code based </a:t>
            </a:r>
            <a:r>
              <a:rPr lang="en-CA" sz="24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 conditions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2CB6E-069D-B07F-ADFC-AC0B9A7665B4}"/>
              </a:ext>
            </a:extLst>
          </p:cNvPr>
          <p:cNvSpPr txBox="1"/>
          <p:nvPr/>
        </p:nvSpPr>
        <p:spPr>
          <a:xfrm>
            <a:off x="1123177" y="3276378"/>
            <a:ext cx="4322583" cy="28007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alert("Nothing will happen");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var1 = </a:t>
            </a:r>
            <a:r>
              <a:rPr lang="en-CA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if(var1)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alert("Nothing will happen");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endParaRPr lang="en-C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66709-9100-F419-6DC4-ACBCE68171F6}"/>
              </a:ext>
            </a:extLst>
          </p:cNvPr>
          <p:cNvSpPr txBox="1"/>
          <p:nvPr/>
        </p:nvSpPr>
        <p:spPr>
          <a:xfrm>
            <a:off x="5971048" y="3276378"/>
            <a:ext cx="4322583" cy="28007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alert("This will execute");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var1 = </a:t>
            </a:r>
            <a:r>
              <a:rPr lang="en-CA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if(var1)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alert("This will execute");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endParaRPr lang="en-C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6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RELATIONAL &amp; BOOLEAN OPERATORS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C587D-924F-0A4B-45FB-27C80C0C17C1}"/>
              </a:ext>
            </a:extLst>
          </p:cNvPr>
          <p:cNvSpPr txBox="1"/>
          <p:nvPr/>
        </p:nvSpPr>
        <p:spPr>
          <a:xfrm>
            <a:off x="827345" y="2496007"/>
            <a:ext cx="4806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Boolean results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CA" dirty="0"/>
              <a:t>with </a:t>
            </a:r>
            <a:r>
              <a:rPr lang="en-CA" b="1" dirty="0">
                <a:solidFill>
                  <a:srgbClr val="00B050"/>
                </a:solidFill>
              </a:rPr>
              <a:t>relational operators</a:t>
            </a:r>
            <a:r>
              <a:rPr lang="en-CA" dirty="0"/>
              <a:t>:</a:t>
            </a:r>
          </a:p>
          <a:p>
            <a:endParaRPr lang="en-CA" dirty="0"/>
          </a:p>
          <a:p>
            <a:r>
              <a:rPr lang="en-CA" dirty="0">
                <a:solidFill>
                  <a:srgbClr val="00B050"/>
                </a:solidFill>
              </a:rPr>
              <a:t>==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equal</a:t>
            </a:r>
          </a:p>
          <a:p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!= or &lt;&gt;</a:t>
            </a:r>
            <a:r>
              <a:rPr lang="en-CA" dirty="0">
                <a:sym typeface="Wingdings" panose="05000000000000000000" pitchFamily="2" charset="2"/>
              </a:rPr>
              <a:t>  not equal</a:t>
            </a:r>
            <a:endParaRPr lang="en-CA" dirty="0"/>
          </a:p>
          <a:p>
            <a:r>
              <a:rPr lang="en-CA" dirty="0">
                <a:solidFill>
                  <a:srgbClr val="00B050"/>
                </a:solidFill>
              </a:rPr>
              <a:t>&gt;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greater than</a:t>
            </a:r>
          </a:p>
          <a:p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&gt;=</a:t>
            </a:r>
            <a:r>
              <a:rPr lang="en-CA" dirty="0">
                <a:sym typeface="Wingdings" panose="05000000000000000000" pitchFamily="2" charset="2"/>
              </a:rPr>
              <a:t> greater than or equal to</a:t>
            </a:r>
          </a:p>
          <a:p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&lt;</a:t>
            </a:r>
            <a:r>
              <a:rPr lang="en-CA" dirty="0">
                <a:sym typeface="Wingdings" panose="05000000000000000000" pitchFamily="2" charset="2"/>
              </a:rPr>
              <a:t>  less than</a:t>
            </a:r>
          </a:p>
          <a:p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&lt;=</a:t>
            </a:r>
            <a:r>
              <a:rPr lang="en-CA" dirty="0">
                <a:sym typeface="Wingdings" panose="05000000000000000000" pitchFamily="2" charset="2"/>
              </a:rPr>
              <a:t>  less than or equal to</a:t>
            </a: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5D9B8-28B9-D6D3-5B2D-90FCB99040F8}"/>
              </a:ext>
            </a:extLst>
          </p:cNvPr>
          <p:cNvSpPr txBox="1"/>
          <p:nvPr/>
        </p:nvSpPr>
        <p:spPr>
          <a:xfrm>
            <a:off x="6021899" y="2496007"/>
            <a:ext cx="4806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Boolean results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CA" dirty="0"/>
              <a:t>with </a:t>
            </a:r>
            <a:r>
              <a:rPr lang="en-CA" b="1" dirty="0">
                <a:solidFill>
                  <a:srgbClr val="7030A0"/>
                </a:solidFill>
              </a:rPr>
              <a:t>Boolean operators</a:t>
            </a:r>
            <a:r>
              <a:rPr lang="en-CA" dirty="0">
                <a:solidFill>
                  <a:srgbClr val="7030A0"/>
                </a:solidFill>
              </a:rPr>
              <a:t>:</a:t>
            </a:r>
          </a:p>
          <a:p>
            <a:endParaRPr lang="en-CA" dirty="0"/>
          </a:p>
          <a:p>
            <a:r>
              <a:rPr lang="en-CA" dirty="0">
                <a:solidFill>
                  <a:srgbClr val="7030A0"/>
                </a:solidFill>
              </a:rPr>
              <a:t>&amp;&amp;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and</a:t>
            </a:r>
          </a:p>
          <a:p>
            <a:r>
              <a:rPr lang="en-CA" dirty="0">
                <a:solidFill>
                  <a:srgbClr val="7030A0"/>
                </a:solidFill>
                <a:sym typeface="Wingdings" panose="05000000000000000000" pitchFamily="2" charset="2"/>
              </a:rPr>
              <a:t>||</a:t>
            </a:r>
            <a:r>
              <a:rPr lang="en-CA" dirty="0">
                <a:sym typeface="Wingdings" panose="05000000000000000000" pitchFamily="2" charset="2"/>
              </a:rPr>
              <a:t>  or</a:t>
            </a:r>
            <a:endParaRPr lang="en-CA" dirty="0"/>
          </a:p>
          <a:p>
            <a:r>
              <a:rPr lang="en-CA" dirty="0">
                <a:solidFill>
                  <a:srgbClr val="7030A0"/>
                </a:solidFill>
              </a:rPr>
              <a:t>!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5EFE0-12B6-A33C-8953-9246834F85C2}"/>
              </a:ext>
            </a:extLst>
          </p:cNvPr>
          <p:cNvSpPr txBox="1"/>
          <p:nvPr/>
        </p:nvSpPr>
        <p:spPr>
          <a:xfrm>
            <a:off x="827345" y="5015963"/>
            <a:ext cx="4079935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myvar1 = 4 &gt; 10; // myvar1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myvar2 = 12 == 12; // myvar2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myvar3 = 12 &lt;= 12; // myvar3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</a:p>
          <a:p>
            <a:endParaRPr lang="en-CA" sz="1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D659B-8B71-7C28-B156-06F870CFCDFF}"/>
              </a:ext>
            </a:extLst>
          </p:cNvPr>
          <p:cNvSpPr txBox="1"/>
          <p:nvPr/>
        </p:nvSpPr>
        <p:spPr>
          <a:xfrm>
            <a:off x="6095999" y="4214653"/>
            <a:ext cx="5268655" cy="12464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myvar1 = (4 &gt; 10) &amp;&amp; (12 == 12); // myvar1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myvar2 = (4 &gt; 10) || (12 == 12); // myvar2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myvar3 = !false; // myvar3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myvar4 = ! ( (4 &gt; 10) || (12 == 12) ); // myvar4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</a:p>
          <a:p>
            <a:endParaRPr lang="en-CA" sz="1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8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IF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5A1CC-4EF6-D144-3EDE-C6D06F7784B3}"/>
              </a:ext>
            </a:extLst>
          </p:cNvPr>
          <p:cNvSpPr txBox="1"/>
          <p:nvPr/>
        </p:nvSpPr>
        <p:spPr>
          <a:xfrm>
            <a:off x="964660" y="2263252"/>
            <a:ext cx="1032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are more interesting ways to use if statements: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2CB6E-069D-B07F-ADFC-AC0B9A7665B4}"/>
              </a:ext>
            </a:extLst>
          </p:cNvPr>
          <p:cNvSpPr txBox="1"/>
          <p:nvPr/>
        </p:nvSpPr>
        <p:spPr>
          <a:xfrm>
            <a:off x="1184137" y="2951258"/>
            <a:ext cx="2761033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9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alert("Hello!");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69CB4-D6C5-7439-26C0-807ACBF20572}"/>
              </a:ext>
            </a:extLst>
          </p:cNvPr>
          <p:cNvSpPr txBox="1"/>
          <p:nvPr/>
        </p:nvSpPr>
        <p:spPr>
          <a:xfrm>
            <a:off x="1184136" y="4197975"/>
            <a:ext cx="2761033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9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alert("Hello!");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alert("World!");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4D65C-1F0E-9E02-DF5C-C9FC725650D9}"/>
              </a:ext>
            </a:extLst>
          </p:cNvPr>
          <p:cNvSpPr txBox="1"/>
          <p:nvPr/>
        </p:nvSpPr>
        <p:spPr>
          <a:xfrm>
            <a:off x="7403993" y="2951480"/>
            <a:ext cx="2761033" cy="24929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9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alert("Hello!");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 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5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alert("World!");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alert("Default condition");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1FC2E3-15D1-D43F-0491-450C035AFFF6}"/>
              </a:ext>
            </a:extLst>
          </p:cNvPr>
          <p:cNvSpPr txBox="1"/>
          <p:nvPr/>
        </p:nvSpPr>
        <p:spPr>
          <a:xfrm>
            <a:off x="4294064" y="2951480"/>
            <a:ext cx="2761033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9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alert("Hello!");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 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5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alert("World!");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587DB-DB1D-94FC-E5C6-EFD5EEE71D57}"/>
              </a:ext>
            </a:extLst>
          </p:cNvPr>
          <p:cNvSpPr txBox="1"/>
          <p:nvPr/>
        </p:nvSpPr>
        <p:spPr>
          <a:xfrm>
            <a:off x="4246448" y="5615899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fundamentals/file5.js </a:t>
            </a:r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fundamentals/file6.js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AA53F-3FE1-6AA3-7EF2-FD3DBBB6CBE3}"/>
              </a:ext>
            </a:extLst>
          </p:cNvPr>
          <p:cNvSpPr txBox="1"/>
          <p:nvPr/>
        </p:nvSpPr>
        <p:spPr>
          <a:xfrm>
            <a:off x="964660" y="2212452"/>
            <a:ext cx="10321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Loops give developers a way to repeat a sets of code.  The two popular loops are </a:t>
            </a:r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loops</a:t>
            </a:r>
            <a:r>
              <a:rPr lang="en-CA" sz="22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CA" sz="22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loops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E384E-5C2A-612F-83FF-9193AF0FDCF0}"/>
              </a:ext>
            </a:extLst>
          </p:cNvPr>
          <p:cNvSpPr txBox="1"/>
          <p:nvPr/>
        </p:nvSpPr>
        <p:spPr>
          <a:xfrm>
            <a:off x="964660" y="3685155"/>
            <a:ext cx="4681643" cy="21698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iterationLimit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10;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iterationLimit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=cnt+1;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33375-9284-8E4D-1450-9F90303E5A6F}"/>
              </a:ext>
            </a:extLst>
          </p:cNvPr>
          <p:cNvSpPr txBox="1"/>
          <p:nvPr/>
        </p:nvSpPr>
        <p:spPr>
          <a:xfrm>
            <a:off x="5983132" y="3685155"/>
            <a:ext cx="4863208" cy="17081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iterationLimit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10;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=0;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iterationLimit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++)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84D6CC-72A8-8202-EF63-4E9770E82EA6}"/>
              </a:ext>
            </a:extLst>
          </p:cNvPr>
          <p:cNvSpPr txBox="1"/>
          <p:nvPr/>
        </p:nvSpPr>
        <p:spPr>
          <a:xfrm>
            <a:off x="964660" y="3153147"/>
            <a:ext cx="218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7F1D9-67D5-BD56-726A-E8D12BFF4826}"/>
              </a:ext>
            </a:extLst>
          </p:cNvPr>
          <p:cNvSpPr txBox="1"/>
          <p:nvPr/>
        </p:nvSpPr>
        <p:spPr>
          <a:xfrm>
            <a:off x="5983132" y="3153147"/>
            <a:ext cx="218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D12C5-97E4-80E2-30D0-7CBF66E172FB}"/>
              </a:ext>
            </a:extLst>
          </p:cNvPr>
          <p:cNvSpPr txBox="1"/>
          <p:nvPr/>
        </p:nvSpPr>
        <p:spPr>
          <a:xfrm>
            <a:off x="5983132" y="5790844"/>
            <a:ext cx="369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fundamentals/file7.js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9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1467</Words>
  <Application>Microsoft Office PowerPoint</Application>
  <PresentationFormat>Widescreen</PresentationFormat>
  <Paragraphs>226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Museo Slab 100</vt:lpstr>
      <vt:lpstr>Open Sans</vt:lpstr>
      <vt:lpstr>Proxima Nova Bl</vt:lpstr>
      <vt:lpstr>Office Theme</vt:lpstr>
      <vt:lpstr>CODING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EVERMIGHT ACADEMY</dc:title>
  <dc:creator>John Lai</dc:creator>
  <cp:lastModifiedBy>John Lai</cp:lastModifiedBy>
  <cp:revision>243</cp:revision>
  <dcterms:created xsi:type="dcterms:W3CDTF">2019-09-29T03:39:00Z</dcterms:created>
  <dcterms:modified xsi:type="dcterms:W3CDTF">2023-07-08T19:13:40Z</dcterms:modified>
</cp:coreProperties>
</file>