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8" r:id="rId1"/>
  </p:sldMasterIdLst>
  <p:sldIdLst>
    <p:sldId id="257" r:id="rId2"/>
    <p:sldId id="271" r:id="rId3"/>
    <p:sldId id="272" r:id="rId4"/>
    <p:sldId id="277" r:id="rId5"/>
    <p:sldId id="273" r:id="rId6"/>
    <p:sldId id="274" r:id="rId7"/>
    <p:sldId id="278" r:id="rId8"/>
    <p:sldId id="275" r:id="rId9"/>
    <p:sldId id="261" r:id="rId10"/>
    <p:sldId id="279" r:id="rId11"/>
    <p:sldId id="287" r:id="rId12"/>
    <p:sldId id="280" r:id="rId13"/>
    <p:sldId id="281" r:id="rId14"/>
    <p:sldId id="289" r:id="rId15"/>
    <p:sldId id="282" r:id="rId16"/>
    <p:sldId id="288"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varScale="1">
        <p:scale>
          <a:sx n="114" d="100"/>
          <a:sy n="114" d="100"/>
        </p:scale>
        <p:origin x="10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2301C44-7CAA-45FC-9F3E-D9A5F9BC41BE}" type="datetimeFigureOut">
              <a:rPr lang="en-CA" smtClean="0"/>
              <a:t>2019-10-19</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416554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01C44-7CAA-45FC-9F3E-D9A5F9BC41BE}" type="datetimeFigureOut">
              <a:rPr lang="en-CA" smtClean="0"/>
              <a:t>2019-10-19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63111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2301C44-7CAA-45FC-9F3E-D9A5F9BC41BE}" type="datetimeFigureOut">
              <a:rPr lang="en-CA" smtClean="0"/>
              <a:t>2019-10-19</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660681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endParaRPr lang="en-US" sz="9600" b="0" i="0" dirty="0">
              <a:solidFill>
                <a:schemeClr val="accent1">
                  <a:lumMod val="60000"/>
                  <a:lumOff val="40000"/>
                </a:schemeClr>
              </a:solidFill>
              <a:latin typeface="Arial"/>
              <a:cs typeface="Arial"/>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endParaRPr lang="en-US" sz="9600" b="0" i="0" dirty="0">
              <a:solidFill>
                <a:schemeClr val="accent1">
                  <a:lumMod val="60000"/>
                  <a:lumOff val="40000"/>
                </a:schemeClr>
              </a:solidFill>
              <a:latin typeface="Arial"/>
              <a:cs typeface="Arial"/>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2301C44-7CAA-45FC-9F3E-D9A5F9BC41BE}" type="datetimeFigureOut">
              <a:rPr lang="en-CA" smtClean="0"/>
              <a:t>2019-10-19</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430363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01C44-7CAA-45FC-9F3E-D9A5F9BC41BE}" type="datetimeFigureOut">
              <a:rPr lang="en-CA" smtClean="0"/>
              <a:t>2019-10-19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089771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2301C44-7CAA-45FC-9F3E-D9A5F9BC41BE}" type="datetimeFigureOut">
              <a:rPr lang="en-CA" smtClean="0"/>
              <a:t>2019-10-19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3139272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2301C44-7CAA-45FC-9F3E-D9A5F9BC41BE}" type="datetimeFigureOut">
              <a:rPr lang="en-CA" smtClean="0"/>
              <a:t>2019-10-19</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3781669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2301C44-7CAA-45FC-9F3E-D9A5F9BC41BE}" type="datetimeFigureOut">
              <a:rPr lang="en-CA" smtClean="0"/>
              <a:t>2019-10-19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1175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2301C44-7CAA-45FC-9F3E-D9A5F9BC41BE}" type="datetimeFigureOut">
              <a:rPr lang="en-CA" smtClean="0"/>
              <a:t>2019-10-19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334930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01C44-7CAA-45FC-9F3E-D9A5F9BC41BE}" type="datetimeFigureOut">
              <a:rPr lang="en-CA" smtClean="0"/>
              <a:t>2019-10-19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217430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01C44-7CAA-45FC-9F3E-D9A5F9BC41BE}" type="datetimeFigureOut">
              <a:rPr lang="en-CA" smtClean="0"/>
              <a:t>2019-10-19</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288295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01C44-7CAA-45FC-9F3E-D9A5F9BC41BE}" type="datetimeFigureOut">
              <a:rPr lang="en-CA" smtClean="0"/>
              <a:t>2019-10-19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24167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01C44-7CAA-45FC-9F3E-D9A5F9BC41BE}" type="datetimeFigureOut">
              <a:rPr lang="en-CA" smtClean="0"/>
              <a:t>2019-10-19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39596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01C44-7CAA-45FC-9F3E-D9A5F9BC41BE}" type="datetimeFigureOut">
              <a:rPr lang="en-CA" smtClean="0"/>
              <a:t>2019-10-19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426175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01C44-7CAA-45FC-9F3E-D9A5F9BC41BE}" type="datetimeFigureOut">
              <a:rPr lang="en-CA" smtClean="0"/>
              <a:t>2019-10-19</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36675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01C44-7CAA-45FC-9F3E-D9A5F9BC41BE}" type="datetimeFigureOut">
              <a:rPr lang="en-CA" smtClean="0"/>
              <a:t>2019-10-19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20373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01C44-7CAA-45FC-9F3E-D9A5F9BC41BE}" type="datetimeFigureOut">
              <a:rPr lang="en-CA" smtClean="0"/>
              <a:t>2019-10-19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414739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2301C44-7CAA-45FC-9F3E-D9A5F9BC41BE}" type="datetimeFigureOut">
              <a:rPr lang="en-CA" smtClean="0"/>
              <a:t>2019-10-19</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FF8AD2A-3330-42E1-87AF-E8969FF63B4E}" type="slidenum">
              <a:rPr lang="en-CA" smtClean="0"/>
              <a:t>‹#›</a:t>
            </a:fld>
            <a:endParaRPr lang="en-CA"/>
          </a:p>
        </p:txBody>
      </p:sp>
    </p:spTree>
    <p:extLst>
      <p:ext uri="{BB962C8B-B14F-4D97-AF65-F5344CB8AC3E}">
        <p14:creationId xmlns:p14="http://schemas.microsoft.com/office/powerpoint/2010/main" val="2289440392"/>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 id="2147484120" r:id="rId12"/>
    <p:sldLayoutId id="2147484121" r:id="rId13"/>
    <p:sldLayoutId id="2147484122" r:id="rId14"/>
    <p:sldLayoutId id="2147484123" r:id="rId15"/>
    <p:sldLayoutId id="2147484124" r:id="rId16"/>
    <p:sldLayoutId id="21474841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4" name="Group 10">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11">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14">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1" name="Group 1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8" name="Rectangle 1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6" name="TextBox 5">
            <a:extLst>
              <a:ext uri="{FF2B5EF4-FFF2-40B4-BE49-F238E27FC236}">
                <a16:creationId xmlns:a16="http://schemas.microsoft.com/office/drawing/2014/main" id="{FED061A9-8B53-4B57-BE75-9EDCB1DC64A2}"/>
              </a:ext>
            </a:extLst>
          </p:cNvPr>
          <p:cNvSpPr txBox="1"/>
          <p:nvPr/>
        </p:nvSpPr>
        <p:spPr>
          <a:xfrm>
            <a:off x="1683171" y="1169773"/>
            <a:ext cx="8825658" cy="287016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000" cap="all" spc="200">
                <a:ln w="3175" cmpd="sng">
                  <a:noFill/>
                </a:ln>
                <a:latin typeface="+mj-lt"/>
                <a:ea typeface="+mj-ea"/>
                <a:cs typeface="+mj-cs"/>
              </a:rPr>
              <a:t>Introduction to Web Programming</a:t>
            </a:r>
            <a:br>
              <a:rPr lang="en-US" sz="5000" cap="all" spc="200">
                <a:ln w="3175" cmpd="sng">
                  <a:noFill/>
                </a:ln>
                <a:latin typeface="+mj-lt"/>
                <a:ea typeface="+mj-ea"/>
                <a:cs typeface="+mj-cs"/>
              </a:rPr>
            </a:br>
            <a:r>
              <a:rPr lang="en-US" sz="5000" cap="all" spc="200">
                <a:ln w="3175" cmpd="sng">
                  <a:noFill/>
                </a:ln>
                <a:latin typeface="+mj-lt"/>
                <a:ea typeface="+mj-ea"/>
                <a:cs typeface="+mj-cs"/>
              </a:rPr>
              <a:t>JavaScript, PHP &amp; Python</a:t>
            </a:r>
          </a:p>
        </p:txBody>
      </p:sp>
      <p:cxnSp>
        <p:nvCxnSpPr>
          <p:cNvPr id="39" name="Straight Connector 20">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EE52F2C-53FC-4BFF-B347-5E2B9B747381}"/>
              </a:ext>
            </a:extLst>
          </p:cNvPr>
          <p:cNvSpPr txBox="1"/>
          <p:nvPr/>
        </p:nvSpPr>
        <p:spPr>
          <a:xfrm>
            <a:off x="1683171" y="5486407"/>
            <a:ext cx="8825658" cy="395408"/>
          </a:xfrm>
          <a:prstGeom prst="rect">
            <a:avLst/>
          </a:prstGeom>
        </p:spPr>
        <p:txBody>
          <a:bodyPr vert="horz" lIns="91440" tIns="45720" rIns="91440" bIns="45720" rtlCol="0" anchor="b">
            <a:normAutofit/>
          </a:bodyPr>
          <a:lstStyle/>
          <a:p>
            <a:pPr algn="ctr">
              <a:lnSpc>
                <a:spcPct val="90000"/>
              </a:lnSpc>
              <a:spcBef>
                <a:spcPct val="0"/>
              </a:spcBef>
              <a:spcAft>
                <a:spcPts val="600"/>
              </a:spcAft>
            </a:pPr>
            <a:br>
              <a:rPr lang="en-US" sz="1000" cap="all" spc="200">
                <a:ln w="3175" cmpd="sng">
                  <a:noFill/>
                </a:ln>
                <a:latin typeface="+mj-lt"/>
                <a:ea typeface="+mj-ea"/>
                <a:cs typeface="+mj-cs"/>
              </a:rPr>
            </a:br>
            <a:r>
              <a:rPr lang="en-US" sz="1000" cap="all" spc="200">
                <a:ln w="3175" cmpd="sng">
                  <a:noFill/>
                </a:ln>
                <a:latin typeface="+mj-lt"/>
                <a:ea typeface="+mj-ea"/>
                <a:cs typeface="+mj-cs"/>
              </a:rPr>
              <a:t>https://academy.evermight.com</a:t>
            </a:r>
          </a:p>
        </p:txBody>
      </p:sp>
    </p:spTree>
    <p:extLst>
      <p:ext uri="{BB962C8B-B14F-4D97-AF65-F5344CB8AC3E}">
        <p14:creationId xmlns:p14="http://schemas.microsoft.com/office/powerpoint/2010/main" val="189468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Variables</a:t>
            </a:r>
          </a:p>
        </p:txBody>
      </p:sp>
      <p:sp>
        <p:nvSpPr>
          <p:cNvPr id="3" name="TextBox 2">
            <a:extLst>
              <a:ext uri="{FF2B5EF4-FFF2-40B4-BE49-F238E27FC236}">
                <a16:creationId xmlns:a16="http://schemas.microsoft.com/office/drawing/2014/main" id="{BE2255D5-5027-4BA5-A8B6-4875171D29A7}"/>
              </a:ext>
            </a:extLst>
          </p:cNvPr>
          <p:cNvSpPr txBox="1"/>
          <p:nvPr/>
        </p:nvSpPr>
        <p:spPr>
          <a:xfrm>
            <a:off x="924129" y="2720418"/>
            <a:ext cx="10321046" cy="4154984"/>
          </a:xfrm>
          <a:prstGeom prst="rect">
            <a:avLst/>
          </a:prstGeom>
          <a:noFill/>
        </p:spPr>
        <p:txBody>
          <a:bodyPr wrap="square" rtlCol="0">
            <a:spAutoFit/>
          </a:bodyPr>
          <a:lstStyle/>
          <a:p>
            <a:r>
              <a:rPr lang="en-CA" sz="2400" dirty="0"/>
              <a:t>These are </a:t>
            </a:r>
            <a:r>
              <a:rPr lang="en-CA" sz="2400"/>
              <a:t>the six </a:t>
            </a:r>
            <a:r>
              <a:rPr lang="en-CA" sz="2400" dirty="0">
                <a:solidFill>
                  <a:schemeClr val="accent6">
                    <a:lumMod val="75000"/>
                  </a:schemeClr>
                </a:solidFill>
              </a:rPr>
              <a:t>primitive data types </a:t>
            </a:r>
            <a:r>
              <a:rPr lang="en-CA" sz="2400" dirty="0"/>
              <a:t>variables often store:</a:t>
            </a:r>
          </a:p>
          <a:p>
            <a:endParaRPr lang="en-CA" sz="2400" dirty="0"/>
          </a:p>
          <a:p>
            <a:r>
              <a:rPr lang="en-CA" sz="2400" dirty="0"/>
              <a:t>var </a:t>
            </a:r>
            <a:r>
              <a:rPr lang="en-CA" sz="2400" dirty="0">
                <a:solidFill>
                  <a:schemeClr val="accent6">
                    <a:lumMod val="75000"/>
                  </a:schemeClr>
                </a:solidFill>
              </a:rPr>
              <a:t>variable1</a:t>
            </a:r>
            <a:r>
              <a:rPr lang="en-CA" sz="2400" dirty="0"/>
              <a:t> = </a:t>
            </a:r>
            <a:r>
              <a:rPr lang="en-CA" sz="2400" dirty="0">
                <a:solidFill>
                  <a:srgbClr val="0070C0"/>
                </a:solidFill>
              </a:rPr>
              <a:t>134</a:t>
            </a:r>
            <a:r>
              <a:rPr lang="en-CA" sz="2400" dirty="0"/>
              <a:t>; </a:t>
            </a:r>
            <a:r>
              <a:rPr lang="en-CA" sz="2400" dirty="0">
                <a:solidFill>
                  <a:schemeClr val="bg2">
                    <a:lumMod val="50000"/>
                  </a:schemeClr>
                </a:solidFill>
              </a:rPr>
              <a:t>// integer</a:t>
            </a:r>
            <a:br>
              <a:rPr lang="en-CA" sz="2400" dirty="0"/>
            </a:br>
            <a:r>
              <a:rPr lang="en-CA" sz="2400" dirty="0"/>
              <a:t>var </a:t>
            </a:r>
            <a:r>
              <a:rPr lang="en-CA" sz="2400" dirty="0">
                <a:solidFill>
                  <a:schemeClr val="accent6">
                    <a:lumMod val="75000"/>
                  </a:schemeClr>
                </a:solidFill>
              </a:rPr>
              <a:t>variable2</a:t>
            </a:r>
            <a:r>
              <a:rPr lang="en-CA" sz="2400" dirty="0"/>
              <a:t> = </a:t>
            </a:r>
            <a:r>
              <a:rPr lang="en-CA" sz="2400" dirty="0">
                <a:solidFill>
                  <a:srgbClr val="0070C0"/>
                </a:solidFill>
              </a:rPr>
              <a:t>32.342</a:t>
            </a:r>
            <a:r>
              <a:rPr lang="en-CA" sz="2400" dirty="0"/>
              <a:t>; </a:t>
            </a:r>
            <a:r>
              <a:rPr lang="en-CA" sz="2400" dirty="0">
                <a:solidFill>
                  <a:schemeClr val="bg2">
                    <a:lumMod val="50000"/>
                  </a:schemeClr>
                </a:solidFill>
              </a:rPr>
              <a:t>// float, decimal</a:t>
            </a:r>
          </a:p>
          <a:p>
            <a:r>
              <a:rPr lang="en-CA" sz="2400" dirty="0"/>
              <a:t>var </a:t>
            </a:r>
            <a:r>
              <a:rPr lang="en-CA" sz="2400" dirty="0">
                <a:solidFill>
                  <a:schemeClr val="accent6">
                    <a:lumMod val="75000"/>
                  </a:schemeClr>
                </a:solidFill>
              </a:rPr>
              <a:t>variable3</a:t>
            </a:r>
            <a:r>
              <a:rPr lang="en-CA" sz="2400" dirty="0"/>
              <a:t> </a:t>
            </a:r>
            <a:r>
              <a:rPr lang="en-CA" sz="2400"/>
              <a:t>= </a:t>
            </a:r>
            <a:r>
              <a:rPr lang="en-CA" sz="2400">
                <a:solidFill>
                  <a:srgbClr val="0070C0"/>
                </a:solidFill>
              </a:rPr>
              <a:t>"Hello World"; </a:t>
            </a:r>
            <a:r>
              <a:rPr lang="en-CA" sz="2400" dirty="0">
                <a:solidFill>
                  <a:schemeClr val="bg2">
                    <a:lumMod val="50000"/>
                  </a:schemeClr>
                </a:solidFill>
              </a:rPr>
              <a:t>// string</a:t>
            </a:r>
          </a:p>
          <a:p>
            <a:r>
              <a:rPr lang="en-CA" sz="2400" dirty="0"/>
              <a:t>var </a:t>
            </a:r>
            <a:r>
              <a:rPr lang="en-CA" sz="2400" dirty="0">
                <a:solidFill>
                  <a:schemeClr val="accent6">
                    <a:lumMod val="75000"/>
                  </a:schemeClr>
                </a:solidFill>
              </a:rPr>
              <a:t>variable4</a:t>
            </a:r>
            <a:r>
              <a:rPr lang="en-CA" sz="2400" dirty="0"/>
              <a:t> = </a:t>
            </a:r>
            <a:r>
              <a:rPr lang="en-CA" sz="2400" dirty="0">
                <a:solidFill>
                  <a:srgbClr val="0070C0"/>
                </a:solidFill>
              </a:rPr>
              <a:t>true</a:t>
            </a:r>
            <a:r>
              <a:rPr lang="en-CA" sz="2400" dirty="0"/>
              <a:t>; </a:t>
            </a:r>
            <a:r>
              <a:rPr lang="en-CA" sz="2400" dirty="0">
                <a:solidFill>
                  <a:schemeClr val="bg2">
                    <a:lumMod val="50000"/>
                  </a:schemeClr>
                </a:solidFill>
              </a:rPr>
              <a:t>// </a:t>
            </a:r>
            <a:r>
              <a:rPr lang="en-CA" sz="2400" dirty="0" err="1">
                <a:solidFill>
                  <a:schemeClr val="bg2">
                    <a:lumMod val="50000"/>
                  </a:schemeClr>
                </a:solidFill>
              </a:rPr>
              <a:t>boolean</a:t>
            </a:r>
            <a:r>
              <a:rPr lang="en-CA" sz="2400" dirty="0">
                <a:solidFill>
                  <a:schemeClr val="bg2">
                    <a:lumMod val="50000"/>
                  </a:schemeClr>
                </a:solidFill>
              </a:rPr>
              <a:t> – true </a:t>
            </a:r>
            <a:r>
              <a:rPr lang="en-CA" sz="2400">
                <a:solidFill>
                  <a:schemeClr val="bg2">
                    <a:lumMod val="50000"/>
                  </a:schemeClr>
                </a:solidFill>
              </a:rPr>
              <a:t>or false</a:t>
            </a:r>
          </a:p>
          <a:p>
            <a:r>
              <a:rPr lang="en-CA" sz="2400"/>
              <a:t>var </a:t>
            </a:r>
            <a:r>
              <a:rPr lang="en-CA" sz="2400">
                <a:solidFill>
                  <a:schemeClr val="accent6">
                    <a:lumMod val="75000"/>
                  </a:schemeClr>
                </a:solidFill>
              </a:rPr>
              <a:t>variable5</a:t>
            </a:r>
            <a:r>
              <a:rPr lang="en-CA" sz="2400"/>
              <a:t> = </a:t>
            </a:r>
            <a:r>
              <a:rPr lang="en-CA" sz="2400">
                <a:solidFill>
                  <a:srgbClr val="0070C0"/>
                </a:solidFill>
              </a:rPr>
              <a:t>null</a:t>
            </a:r>
            <a:r>
              <a:rPr lang="en-CA" sz="2400"/>
              <a:t>; </a:t>
            </a:r>
            <a:r>
              <a:rPr lang="en-CA" sz="2400">
                <a:solidFill>
                  <a:schemeClr val="bg2">
                    <a:lumMod val="50000"/>
                  </a:schemeClr>
                </a:solidFill>
              </a:rPr>
              <a:t>// null – means not set</a:t>
            </a:r>
          </a:p>
          <a:p>
            <a:endParaRPr lang="en-CA" sz="2400"/>
          </a:p>
          <a:p>
            <a:r>
              <a:rPr lang="en-CA" sz="2400"/>
              <a:t>And a variable can be </a:t>
            </a:r>
            <a:r>
              <a:rPr lang="en-CA" sz="2400">
                <a:solidFill>
                  <a:srgbClr val="0070C0"/>
                </a:solidFill>
              </a:rPr>
              <a:t>undefined</a:t>
            </a:r>
            <a:r>
              <a:rPr lang="en-CA" sz="2400"/>
              <a:t>, which happens when it was never declared</a:t>
            </a:r>
            <a:endParaRPr lang="en-CA" sz="2400">
              <a:solidFill>
                <a:schemeClr val="bg2">
                  <a:lumMod val="50000"/>
                </a:schemeClr>
              </a:solidFill>
            </a:endParaRPr>
          </a:p>
          <a:p>
            <a:endParaRPr lang="en-CA" sz="2400" dirty="0">
              <a:solidFill>
                <a:schemeClr val="bg2">
                  <a:lumMod val="50000"/>
                </a:schemeClr>
              </a:solidFill>
            </a:endParaRPr>
          </a:p>
        </p:txBody>
      </p:sp>
    </p:spTree>
    <p:extLst>
      <p:ext uri="{BB962C8B-B14F-4D97-AF65-F5344CB8AC3E}">
        <p14:creationId xmlns:p14="http://schemas.microsoft.com/office/powerpoint/2010/main" val="348787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a:t>Arithmatic</a:t>
            </a:r>
            <a:endParaRPr lang="en-CA" dirty="0"/>
          </a:p>
        </p:txBody>
      </p:sp>
      <p:sp>
        <p:nvSpPr>
          <p:cNvPr id="3" name="TextBox 2">
            <a:extLst>
              <a:ext uri="{FF2B5EF4-FFF2-40B4-BE49-F238E27FC236}">
                <a16:creationId xmlns:a16="http://schemas.microsoft.com/office/drawing/2014/main" id="{BE2255D5-5027-4BA5-A8B6-4875171D29A7}"/>
              </a:ext>
            </a:extLst>
          </p:cNvPr>
          <p:cNvSpPr txBox="1"/>
          <p:nvPr/>
        </p:nvSpPr>
        <p:spPr>
          <a:xfrm>
            <a:off x="924129" y="2720418"/>
            <a:ext cx="10321046" cy="2677656"/>
          </a:xfrm>
          <a:prstGeom prst="rect">
            <a:avLst/>
          </a:prstGeom>
          <a:noFill/>
        </p:spPr>
        <p:txBody>
          <a:bodyPr wrap="square" rtlCol="0">
            <a:spAutoFit/>
          </a:bodyPr>
          <a:lstStyle/>
          <a:p>
            <a:r>
              <a:rPr lang="en-CA" sz="2400"/>
              <a:t>You can perform </a:t>
            </a:r>
            <a:r>
              <a:rPr lang="en-CA" sz="2400">
                <a:solidFill>
                  <a:schemeClr val="accent6">
                    <a:lumMod val="75000"/>
                  </a:schemeClr>
                </a:solidFill>
              </a:rPr>
              <a:t>basic arithmetic </a:t>
            </a:r>
            <a:r>
              <a:rPr lang="en-CA" sz="2400"/>
              <a:t>with the following operators:</a:t>
            </a:r>
            <a:endParaRPr lang="en-CA" sz="2400" dirty="0"/>
          </a:p>
          <a:p>
            <a:endParaRPr lang="en-CA" sz="2400"/>
          </a:p>
          <a:p>
            <a:r>
              <a:rPr lang="en-CA" sz="2400">
                <a:solidFill>
                  <a:schemeClr val="accent6">
                    <a:lumMod val="75000"/>
                  </a:schemeClr>
                </a:solidFill>
              </a:rPr>
              <a:t>+</a:t>
            </a:r>
            <a:r>
              <a:rPr lang="en-CA" sz="2400"/>
              <a:t> </a:t>
            </a:r>
            <a:r>
              <a:rPr lang="en-CA" sz="2400">
                <a:sym typeface="Wingdings" panose="05000000000000000000" pitchFamily="2" charset="2"/>
              </a:rPr>
              <a:t>adding numbers or joining strings</a:t>
            </a:r>
          </a:p>
          <a:p>
            <a:r>
              <a:rPr lang="en-CA" sz="2400">
                <a:solidFill>
                  <a:schemeClr val="accent6">
                    <a:lumMod val="75000"/>
                  </a:schemeClr>
                </a:solidFill>
                <a:sym typeface="Wingdings" panose="05000000000000000000" pitchFamily="2" charset="2"/>
              </a:rPr>
              <a:t>-</a:t>
            </a:r>
            <a:r>
              <a:rPr lang="en-CA" sz="2400">
                <a:sym typeface="Wingdings" panose="05000000000000000000" pitchFamily="2" charset="2"/>
              </a:rPr>
              <a:t> subtracting numbers</a:t>
            </a:r>
            <a:endParaRPr lang="en-CA" sz="2400"/>
          </a:p>
          <a:p>
            <a:r>
              <a:rPr lang="en-CA" sz="2400">
                <a:solidFill>
                  <a:schemeClr val="accent6">
                    <a:lumMod val="75000"/>
                  </a:schemeClr>
                </a:solidFill>
              </a:rPr>
              <a:t>*</a:t>
            </a:r>
            <a:r>
              <a:rPr lang="en-CA" sz="2400"/>
              <a:t> </a:t>
            </a:r>
            <a:r>
              <a:rPr lang="en-CA" sz="2400">
                <a:sym typeface="Wingdings" panose="05000000000000000000" pitchFamily="2" charset="2"/>
              </a:rPr>
              <a:t> multiply numbers</a:t>
            </a:r>
          </a:p>
          <a:p>
            <a:r>
              <a:rPr lang="en-CA" sz="2400">
                <a:solidFill>
                  <a:schemeClr val="accent6">
                    <a:lumMod val="75000"/>
                  </a:schemeClr>
                </a:solidFill>
                <a:sym typeface="Wingdings" panose="05000000000000000000" pitchFamily="2" charset="2"/>
              </a:rPr>
              <a:t>/</a:t>
            </a:r>
            <a:r>
              <a:rPr lang="en-CA" sz="2400">
                <a:sym typeface="Wingdings" panose="05000000000000000000" pitchFamily="2" charset="2"/>
              </a:rPr>
              <a:t> dividing numbers</a:t>
            </a:r>
          </a:p>
          <a:p>
            <a:r>
              <a:rPr lang="en-CA" sz="2400">
                <a:solidFill>
                  <a:schemeClr val="accent6">
                    <a:lumMod val="75000"/>
                  </a:schemeClr>
                </a:solidFill>
                <a:sym typeface="Wingdings" panose="05000000000000000000" pitchFamily="2" charset="2"/>
              </a:rPr>
              <a:t>%</a:t>
            </a:r>
            <a:r>
              <a:rPr lang="en-CA" sz="2400">
                <a:sym typeface="Wingdings" panose="05000000000000000000" pitchFamily="2" charset="2"/>
              </a:rPr>
              <a:t>  modulus of two numbers (get the remainder)</a:t>
            </a:r>
            <a:endParaRPr lang="en-CA" sz="2400" dirty="0"/>
          </a:p>
        </p:txBody>
      </p:sp>
      <p:sp>
        <p:nvSpPr>
          <p:cNvPr id="4" name="TextBox 3">
            <a:extLst>
              <a:ext uri="{FF2B5EF4-FFF2-40B4-BE49-F238E27FC236}">
                <a16:creationId xmlns:a16="http://schemas.microsoft.com/office/drawing/2014/main" id="{6236109A-7CD9-4E20-9109-876DE689B0D4}"/>
              </a:ext>
            </a:extLst>
          </p:cNvPr>
          <p:cNvSpPr txBox="1"/>
          <p:nvPr/>
        </p:nvSpPr>
        <p:spPr>
          <a:xfrm>
            <a:off x="988539" y="5976195"/>
            <a:ext cx="8927828" cy="461665"/>
          </a:xfrm>
          <a:prstGeom prst="rect">
            <a:avLst/>
          </a:prstGeom>
          <a:noFill/>
        </p:spPr>
        <p:txBody>
          <a:bodyPr wrap="square" rtlCol="0">
            <a:spAutoFit/>
          </a:bodyPr>
          <a:lstStyle/>
          <a:p>
            <a:r>
              <a:rPr lang="en-CA" sz="2400">
                <a:solidFill>
                  <a:schemeClr val="accent4">
                    <a:lumMod val="75000"/>
                  </a:schemeClr>
                </a:solidFill>
              </a:rPr>
              <a:t>Exercise – What is the remainder of (20 x 5 - 18) ÷ 3?</a:t>
            </a:r>
            <a:endParaRPr lang="en-CA" sz="2400" dirty="0">
              <a:solidFill>
                <a:schemeClr val="accent4">
                  <a:lumMod val="75000"/>
                </a:schemeClr>
              </a:solidFill>
            </a:endParaRPr>
          </a:p>
        </p:txBody>
      </p:sp>
    </p:spTree>
    <p:extLst>
      <p:ext uri="{BB962C8B-B14F-4D97-AF65-F5344CB8AC3E}">
        <p14:creationId xmlns:p14="http://schemas.microsoft.com/office/powerpoint/2010/main" val="275506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Arrays</a:t>
            </a:r>
          </a:p>
        </p:txBody>
      </p:sp>
      <p:sp>
        <p:nvSpPr>
          <p:cNvPr id="3" name="TextBox 2">
            <a:extLst>
              <a:ext uri="{FF2B5EF4-FFF2-40B4-BE49-F238E27FC236}">
                <a16:creationId xmlns:a16="http://schemas.microsoft.com/office/drawing/2014/main" id="{BE2255D5-5027-4BA5-A8B6-4875171D29A7}"/>
              </a:ext>
            </a:extLst>
          </p:cNvPr>
          <p:cNvSpPr txBox="1"/>
          <p:nvPr/>
        </p:nvSpPr>
        <p:spPr>
          <a:xfrm>
            <a:off x="924129" y="2720418"/>
            <a:ext cx="10321046" cy="461665"/>
          </a:xfrm>
          <a:prstGeom prst="rect">
            <a:avLst/>
          </a:prstGeom>
          <a:noFill/>
        </p:spPr>
        <p:txBody>
          <a:bodyPr wrap="square" rtlCol="0">
            <a:spAutoFit/>
          </a:bodyPr>
          <a:lstStyle/>
          <a:p>
            <a:r>
              <a:rPr lang="en-CA" sz="2400" dirty="0"/>
              <a:t>Arrays are a collection of values.  Here are 2 ways to declare them:</a:t>
            </a:r>
          </a:p>
        </p:txBody>
      </p:sp>
      <p:sp>
        <p:nvSpPr>
          <p:cNvPr id="4" name="TextBox 3">
            <a:extLst>
              <a:ext uri="{FF2B5EF4-FFF2-40B4-BE49-F238E27FC236}">
                <a16:creationId xmlns:a16="http://schemas.microsoft.com/office/drawing/2014/main" id="{ABE27BCF-2DD0-4EEA-B44A-84E7E296F183}"/>
              </a:ext>
            </a:extLst>
          </p:cNvPr>
          <p:cNvSpPr txBox="1"/>
          <p:nvPr/>
        </p:nvSpPr>
        <p:spPr>
          <a:xfrm>
            <a:off x="935477" y="3349473"/>
            <a:ext cx="10321046" cy="1938992"/>
          </a:xfrm>
          <a:prstGeom prst="rect">
            <a:avLst/>
          </a:prstGeom>
          <a:noFill/>
        </p:spPr>
        <p:txBody>
          <a:bodyPr wrap="square" rtlCol="0">
            <a:spAutoFit/>
          </a:bodyPr>
          <a:lstStyle/>
          <a:p>
            <a:r>
              <a:rPr lang="en-CA" sz="2400" dirty="0"/>
              <a:t>var </a:t>
            </a:r>
            <a:r>
              <a:rPr lang="en-CA" sz="2400" dirty="0">
                <a:solidFill>
                  <a:schemeClr val="accent6">
                    <a:lumMod val="75000"/>
                  </a:schemeClr>
                </a:solidFill>
              </a:rPr>
              <a:t>arr1</a:t>
            </a:r>
            <a:r>
              <a:rPr lang="en-CA" sz="2400" dirty="0"/>
              <a:t> = Array(</a:t>
            </a:r>
            <a:r>
              <a:rPr lang="en-CA" sz="2400">
                <a:solidFill>
                  <a:srgbClr val="0070C0"/>
                </a:solidFill>
              </a:rPr>
              <a:t>34,32.433,"Hello World",</a:t>
            </a:r>
            <a:r>
              <a:rPr lang="en-CA" sz="2400" dirty="0" err="1">
                <a:solidFill>
                  <a:srgbClr val="0070C0"/>
                </a:solidFill>
              </a:rPr>
              <a:t>true</a:t>
            </a:r>
            <a:r>
              <a:rPr lang="en-CA" sz="2400" dirty="0"/>
              <a:t>);</a:t>
            </a:r>
            <a:br>
              <a:rPr lang="en-CA" sz="2400" dirty="0"/>
            </a:br>
            <a:r>
              <a:rPr lang="en-CA" sz="2400" dirty="0"/>
              <a:t>var </a:t>
            </a:r>
            <a:r>
              <a:rPr lang="en-CA" sz="2400" dirty="0">
                <a:solidFill>
                  <a:schemeClr val="accent6">
                    <a:lumMod val="75000"/>
                  </a:schemeClr>
                </a:solidFill>
              </a:rPr>
              <a:t>arr2</a:t>
            </a:r>
            <a:r>
              <a:rPr lang="en-CA" sz="2400" dirty="0"/>
              <a:t> = [</a:t>
            </a:r>
            <a:r>
              <a:rPr lang="en-CA" sz="2400">
                <a:solidFill>
                  <a:srgbClr val="0070C0"/>
                </a:solidFill>
              </a:rPr>
              <a:t>34,32.433,"Hello World",</a:t>
            </a:r>
            <a:r>
              <a:rPr lang="en-CA" sz="2400" dirty="0" err="1">
                <a:solidFill>
                  <a:srgbClr val="0070C0"/>
                </a:solidFill>
              </a:rPr>
              <a:t>true</a:t>
            </a:r>
            <a:r>
              <a:rPr lang="en-CA" sz="2400" dirty="0"/>
              <a:t>];</a:t>
            </a:r>
            <a:br>
              <a:rPr lang="en-CA" sz="2400" dirty="0"/>
            </a:br>
            <a:endParaRPr lang="en-CA" sz="2400" dirty="0"/>
          </a:p>
          <a:p>
            <a:r>
              <a:rPr lang="en-CA" sz="2400" dirty="0"/>
              <a:t>console.log(</a:t>
            </a:r>
            <a:r>
              <a:rPr lang="en-CA" sz="2400" dirty="0">
                <a:solidFill>
                  <a:schemeClr val="accent6">
                    <a:lumMod val="75000"/>
                  </a:schemeClr>
                </a:solidFill>
              </a:rPr>
              <a:t>arr1[0]</a:t>
            </a:r>
            <a:r>
              <a:rPr lang="en-CA" sz="2400" dirty="0"/>
              <a:t>); </a:t>
            </a:r>
            <a:r>
              <a:rPr lang="en-CA" sz="2400" dirty="0">
                <a:solidFill>
                  <a:schemeClr val="bg2">
                    <a:lumMod val="50000"/>
                  </a:schemeClr>
                </a:solidFill>
              </a:rPr>
              <a:t>// prints 34 to the console</a:t>
            </a:r>
          </a:p>
          <a:p>
            <a:r>
              <a:rPr lang="en-CA" sz="2400" dirty="0"/>
              <a:t>console.log(</a:t>
            </a:r>
            <a:r>
              <a:rPr lang="en-CA" sz="2400" dirty="0">
                <a:solidFill>
                  <a:schemeClr val="accent6">
                    <a:lumMod val="75000"/>
                  </a:schemeClr>
                </a:solidFill>
              </a:rPr>
              <a:t>arr2[2]</a:t>
            </a:r>
            <a:r>
              <a:rPr lang="en-CA" sz="2400" dirty="0"/>
              <a:t>); </a:t>
            </a:r>
            <a:r>
              <a:rPr lang="en-CA" sz="2400" dirty="0">
                <a:solidFill>
                  <a:schemeClr val="bg2">
                    <a:lumMod val="50000"/>
                  </a:schemeClr>
                </a:solidFill>
              </a:rPr>
              <a:t>// prints </a:t>
            </a:r>
            <a:r>
              <a:rPr lang="en-CA" sz="2400" b="1" dirty="0">
                <a:solidFill>
                  <a:schemeClr val="bg2">
                    <a:lumMod val="50000"/>
                  </a:schemeClr>
                </a:solidFill>
              </a:rPr>
              <a:t>Hello World </a:t>
            </a:r>
            <a:r>
              <a:rPr lang="en-CA" sz="2400" dirty="0">
                <a:solidFill>
                  <a:schemeClr val="bg2">
                    <a:lumMod val="50000"/>
                  </a:schemeClr>
                </a:solidFill>
              </a:rPr>
              <a:t>to the console</a:t>
            </a:r>
          </a:p>
        </p:txBody>
      </p:sp>
    </p:spTree>
    <p:extLst>
      <p:ext uri="{BB962C8B-B14F-4D97-AF65-F5344CB8AC3E}">
        <p14:creationId xmlns:p14="http://schemas.microsoft.com/office/powerpoint/2010/main" val="408178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If Statements</a:t>
            </a:r>
          </a:p>
        </p:txBody>
      </p:sp>
      <p:sp>
        <p:nvSpPr>
          <p:cNvPr id="3" name="TextBox 2">
            <a:extLst>
              <a:ext uri="{FF2B5EF4-FFF2-40B4-BE49-F238E27FC236}">
                <a16:creationId xmlns:a16="http://schemas.microsoft.com/office/drawing/2014/main" id="{BE2255D5-5027-4BA5-A8B6-4875171D29A7}"/>
              </a:ext>
            </a:extLst>
          </p:cNvPr>
          <p:cNvSpPr txBox="1"/>
          <p:nvPr/>
        </p:nvSpPr>
        <p:spPr>
          <a:xfrm>
            <a:off x="964660" y="2385172"/>
            <a:ext cx="10321046" cy="830997"/>
          </a:xfrm>
          <a:prstGeom prst="rect">
            <a:avLst/>
          </a:prstGeom>
          <a:noFill/>
        </p:spPr>
        <p:txBody>
          <a:bodyPr wrap="square" rtlCol="0">
            <a:spAutoFit/>
          </a:bodyPr>
          <a:lstStyle/>
          <a:p>
            <a:r>
              <a:rPr lang="en-CA" sz="2400" dirty="0"/>
              <a:t>If statements will execute different sets of code based on specific conditions.  Here are 4 ways to use them:</a:t>
            </a:r>
          </a:p>
        </p:txBody>
      </p:sp>
      <p:sp>
        <p:nvSpPr>
          <p:cNvPr id="5" name="TextBox 4">
            <a:extLst>
              <a:ext uri="{FF2B5EF4-FFF2-40B4-BE49-F238E27FC236}">
                <a16:creationId xmlns:a16="http://schemas.microsoft.com/office/drawing/2014/main" id="{EEA2EF7D-2D44-40CA-887C-B0D25BF2ED14}"/>
              </a:ext>
            </a:extLst>
          </p:cNvPr>
          <p:cNvSpPr txBox="1"/>
          <p:nvPr/>
        </p:nvSpPr>
        <p:spPr>
          <a:xfrm>
            <a:off x="1184137" y="3428778"/>
            <a:ext cx="2761033" cy="1015663"/>
          </a:xfrm>
          <a:prstGeom prst="rect">
            <a:avLst/>
          </a:prstGeom>
          <a:solidFill>
            <a:schemeClr val="bg2"/>
          </a:solidFill>
        </p:spPr>
        <p:txBody>
          <a:bodyPr wrap="square" rtlCol="0">
            <a:spAutoFit/>
          </a:bodyPr>
          <a:lstStyle/>
          <a:p>
            <a:r>
              <a:rPr lang="en-CA" sz="1200" dirty="0"/>
              <a:t>if(</a:t>
            </a:r>
            <a:r>
              <a:rPr lang="en-CA" sz="1200" dirty="0" err="1"/>
              <a:t>some_integer</a:t>
            </a:r>
            <a:r>
              <a:rPr lang="en-CA" sz="1200" dirty="0"/>
              <a:t> &gt;= 9)</a:t>
            </a:r>
          </a:p>
          <a:p>
            <a:r>
              <a:rPr lang="en-CA" sz="1200" dirty="0"/>
              <a:t>{</a:t>
            </a:r>
          </a:p>
          <a:p>
            <a:r>
              <a:rPr lang="en-CA" sz="1200" dirty="0"/>
              <a:t>  </a:t>
            </a:r>
            <a:r>
              <a:rPr lang="en-CA" sz="1200"/>
              <a:t>alert("Hello!");</a:t>
            </a:r>
            <a:endParaRPr lang="en-CA" sz="1200" dirty="0"/>
          </a:p>
          <a:p>
            <a:r>
              <a:rPr lang="en-CA" sz="1200" dirty="0"/>
              <a:t>}</a:t>
            </a:r>
          </a:p>
          <a:p>
            <a:r>
              <a:rPr lang="en-CA" sz="1200" dirty="0"/>
              <a:t>// … run other code</a:t>
            </a:r>
          </a:p>
        </p:txBody>
      </p:sp>
      <p:sp>
        <p:nvSpPr>
          <p:cNvPr id="6" name="TextBox 5">
            <a:extLst>
              <a:ext uri="{FF2B5EF4-FFF2-40B4-BE49-F238E27FC236}">
                <a16:creationId xmlns:a16="http://schemas.microsoft.com/office/drawing/2014/main" id="{DE797519-51FE-44AC-8196-F0CFECE06A45}"/>
              </a:ext>
            </a:extLst>
          </p:cNvPr>
          <p:cNvSpPr txBox="1"/>
          <p:nvPr/>
        </p:nvSpPr>
        <p:spPr>
          <a:xfrm>
            <a:off x="1184136" y="4675495"/>
            <a:ext cx="2761033" cy="1754326"/>
          </a:xfrm>
          <a:prstGeom prst="rect">
            <a:avLst/>
          </a:prstGeom>
          <a:solidFill>
            <a:schemeClr val="bg2"/>
          </a:solidFill>
        </p:spPr>
        <p:txBody>
          <a:bodyPr wrap="square" rtlCol="0">
            <a:spAutoFit/>
          </a:bodyPr>
          <a:lstStyle/>
          <a:p>
            <a:r>
              <a:rPr lang="en-CA" sz="1200" dirty="0"/>
              <a:t>if(</a:t>
            </a:r>
            <a:r>
              <a:rPr lang="en-CA" sz="1200" dirty="0" err="1"/>
              <a:t>some_integer</a:t>
            </a:r>
            <a:r>
              <a:rPr lang="en-CA" sz="1200" dirty="0"/>
              <a:t> &gt;= 9)</a:t>
            </a:r>
          </a:p>
          <a:p>
            <a:r>
              <a:rPr lang="en-CA" sz="1200" dirty="0"/>
              <a:t>{</a:t>
            </a:r>
          </a:p>
          <a:p>
            <a:r>
              <a:rPr lang="en-CA" sz="1200" dirty="0"/>
              <a:t>  </a:t>
            </a:r>
            <a:r>
              <a:rPr lang="en-CA" sz="1200"/>
              <a:t>alert("Hello!");</a:t>
            </a:r>
            <a:endParaRPr lang="en-CA" sz="1200" dirty="0"/>
          </a:p>
          <a:p>
            <a:r>
              <a:rPr lang="en-CA" sz="1200" dirty="0"/>
              <a:t>}</a:t>
            </a:r>
          </a:p>
          <a:p>
            <a:r>
              <a:rPr lang="en-CA" sz="1200" dirty="0"/>
              <a:t>else</a:t>
            </a:r>
          </a:p>
          <a:p>
            <a:r>
              <a:rPr lang="en-CA" sz="1200" dirty="0"/>
              <a:t>{</a:t>
            </a:r>
          </a:p>
          <a:p>
            <a:r>
              <a:rPr lang="en-CA" sz="1200" dirty="0"/>
              <a:t>  </a:t>
            </a:r>
            <a:r>
              <a:rPr lang="en-CA" sz="1200"/>
              <a:t>alert("World!");</a:t>
            </a:r>
            <a:endParaRPr lang="en-CA" sz="1200" dirty="0"/>
          </a:p>
          <a:p>
            <a:r>
              <a:rPr lang="en-CA" sz="1200" dirty="0"/>
              <a:t>}</a:t>
            </a:r>
          </a:p>
          <a:p>
            <a:r>
              <a:rPr lang="en-CA" sz="1200" dirty="0"/>
              <a:t>// … run other code</a:t>
            </a:r>
          </a:p>
        </p:txBody>
      </p:sp>
      <p:sp>
        <p:nvSpPr>
          <p:cNvPr id="7" name="TextBox 6">
            <a:extLst>
              <a:ext uri="{FF2B5EF4-FFF2-40B4-BE49-F238E27FC236}">
                <a16:creationId xmlns:a16="http://schemas.microsoft.com/office/drawing/2014/main" id="{852F4E4A-4260-4B13-BD0B-C357CCB6724F}"/>
              </a:ext>
            </a:extLst>
          </p:cNvPr>
          <p:cNvSpPr txBox="1"/>
          <p:nvPr/>
        </p:nvSpPr>
        <p:spPr>
          <a:xfrm>
            <a:off x="7403993" y="3429000"/>
            <a:ext cx="2761033" cy="2492990"/>
          </a:xfrm>
          <a:prstGeom prst="rect">
            <a:avLst/>
          </a:prstGeom>
          <a:solidFill>
            <a:schemeClr val="bg2"/>
          </a:solidFill>
        </p:spPr>
        <p:txBody>
          <a:bodyPr wrap="square" rtlCol="0">
            <a:spAutoFit/>
          </a:bodyPr>
          <a:lstStyle/>
          <a:p>
            <a:r>
              <a:rPr lang="en-CA" sz="1200" dirty="0"/>
              <a:t>if(</a:t>
            </a:r>
            <a:r>
              <a:rPr lang="en-CA" sz="1200" dirty="0" err="1"/>
              <a:t>some_integer</a:t>
            </a:r>
            <a:r>
              <a:rPr lang="en-CA" sz="1200" dirty="0"/>
              <a:t> &gt;= 9)</a:t>
            </a:r>
          </a:p>
          <a:p>
            <a:r>
              <a:rPr lang="en-CA" sz="1200" dirty="0"/>
              <a:t>{</a:t>
            </a:r>
          </a:p>
          <a:p>
            <a:r>
              <a:rPr lang="en-CA" sz="1200" dirty="0"/>
              <a:t>  </a:t>
            </a:r>
            <a:r>
              <a:rPr lang="en-CA" sz="1200"/>
              <a:t>alert("Hello!");</a:t>
            </a:r>
            <a:endParaRPr lang="en-CA" sz="1200" dirty="0"/>
          </a:p>
          <a:p>
            <a:r>
              <a:rPr lang="en-CA" sz="1200" dirty="0"/>
              <a:t>}</a:t>
            </a:r>
          </a:p>
          <a:p>
            <a:r>
              <a:rPr lang="en-CA" sz="1200" dirty="0"/>
              <a:t>else if(</a:t>
            </a:r>
            <a:r>
              <a:rPr lang="en-CA" sz="1200" dirty="0" err="1"/>
              <a:t>some_integer</a:t>
            </a:r>
            <a:r>
              <a:rPr lang="en-CA" sz="1200" dirty="0"/>
              <a:t> &gt;= 5)</a:t>
            </a:r>
          </a:p>
          <a:p>
            <a:r>
              <a:rPr lang="en-CA" sz="1200" dirty="0"/>
              <a:t>{</a:t>
            </a:r>
          </a:p>
          <a:p>
            <a:r>
              <a:rPr lang="en-CA" sz="1200" dirty="0"/>
              <a:t>  </a:t>
            </a:r>
            <a:r>
              <a:rPr lang="en-CA" sz="1200"/>
              <a:t>alert("World!");</a:t>
            </a:r>
            <a:endParaRPr lang="en-CA" sz="1200" dirty="0"/>
          </a:p>
          <a:p>
            <a:r>
              <a:rPr lang="en-CA" sz="1200" dirty="0"/>
              <a:t>}</a:t>
            </a:r>
          </a:p>
          <a:p>
            <a:r>
              <a:rPr lang="en-CA" sz="1200" dirty="0"/>
              <a:t>else</a:t>
            </a:r>
          </a:p>
          <a:p>
            <a:r>
              <a:rPr lang="en-CA" sz="1200" dirty="0"/>
              <a:t>{</a:t>
            </a:r>
          </a:p>
          <a:p>
            <a:r>
              <a:rPr lang="en-CA" sz="1200" dirty="0"/>
              <a:t>  </a:t>
            </a:r>
            <a:r>
              <a:rPr lang="en-CA" sz="1200"/>
              <a:t>alert("Default condition");</a:t>
            </a:r>
            <a:endParaRPr lang="en-CA" sz="1200" dirty="0"/>
          </a:p>
          <a:p>
            <a:r>
              <a:rPr lang="en-CA" sz="1200" dirty="0"/>
              <a:t>}</a:t>
            </a:r>
          </a:p>
          <a:p>
            <a:r>
              <a:rPr lang="en-CA" sz="1200" dirty="0"/>
              <a:t>// … run other code</a:t>
            </a:r>
          </a:p>
        </p:txBody>
      </p:sp>
      <p:sp>
        <p:nvSpPr>
          <p:cNvPr id="8" name="TextBox 7">
            <a:extLst>
              <a:ext uri="{FF2B5EF4-FFF2-40B4-BE49-F238E27FC236}">
                <a16:creationId xmlns:a16="http://schemas.microsoft.com/office/drawing/2014/main" id="{15C912E5-739E-431A-9263-0447554FC458}"/>
              </a:ext>
            </a:extLst>
          </p:cNvPr>
          <p:cNvSpPr txBox="1"/>
          <p:nvPr/>
        </p:nvSpPr>
        <p:spPr>
          <a:xfrm>
            <a:off x="4294064" y="3429000"/>
            <a:ext cx="2761033" cy="1754326"/>
          </a:xfrm>
          <a:prstGeom prst="rect">
            <a:avLst/>
          </a:prstGeom>
          <a:solidFill>
            <a:schemeClr val="bg2"/>
          </a:solidFill>
        </p:spPr>
        <p:txBody>
          <a:bodyPr wrap="square" rtlCol="0">
            <a:spAutoFit/>
          </a:bodyPr>
          <a:lstStyle/>
          <a:p>
            <a:r>
              <a:rPr lang="en-CA" sz="1200" dirty="0"/>
              <a:t>if(</a:t>
            </a:r>
            <a:r>
              <a:rPr lang="en-CA" sz="1200" dirty="0" err="1"/>
              <a:t>some_integer</a:t>
            </a:r>
            <a:r>
              <a:rPr lang="en-CA" sz="1200" dirty="0"/>
              <a:t> &gt;= 9)</a:t>
            </a:r>
          </a:p>
          <a:p>
            <a:r>
              <a:rPr lang="en-CA" sz="1200" dirty="0"/>
              <a:t>{</a:t>
            </a:r>
          </a:p>
          <a:p>
            <a:r>
              <a:rPr lang="en-CA" sz="1200" dirty="0"/>
              <a:t>  </a:t>
            </a:r>
            <a:r>
              <a:rPr lang="en-CA" sz="1200"/>
              <a:t>alert("Hello!");</a:t>
            </a:r>
            <a:endParaRPr lang="en-CA" sz="1200" dirty="0"/>
          </a:p>
          <a:p>
            <a:r>
              <a:rPr lang="en-CA" sz="1200" dirty="0"/>
              <a:t>}</a:t>
            </a:r>
          </a:p>
          <a:p>
            <a:r>
              <a:rPr lang="en-CA" sz="1200" dirty="0"/>
              <a:t>else if(</a:t>
            </a:r>
            <a:r>
              <a:rPr lang="en-CA" sz="1200" dirty="0" err="1"/>
              <a:t>some_integer</a:t>
            </a:r>
            <a:r>
              <a:rPr lang="en-CA" sz="1200" dirty="0"/>
              <a:t> &gt;= 5)</a:t>
            </a:r>
          </a:p>
          <a:p>
            <a:r>
              <a:rPr lang="en-CA" sz="1200" dirty="0"/>
              <a:t>{</a:t>
            </a:r>
          </a:p>
          <a:p>
            <a:r>
              <a:rPr lang="en-CA" sz="1200" dirty="0"/>
              <a:t>  </a:t>
            </a:r>
            <a:r>
              <a:rPr lang="en-CA" sz="1200"/>
              <a:t>alert("World!");</a:t>
            </a:r>
            <a:endParaRPr lang="en-CA" sz="1200" dirty="0"/>
          </a:p>
          <a:p>
            <a:r>
              <a:rPr lang="en-CA" sz="1200" dirty="0"/>
              <a:t>}</a:t>
            </a:r>
          </a:p>
          <a:p>
            <a:r>
              <a:rPr lang="en-CA" sz="1200" dirty="0"/>
              <a:t>// … run other code</a:t>
            </a:r>
          </a:p>
        </p:txBody>
      </p:sp>
    </p:spTree>
    <p:extLst>
      <p:ext uri="{BB962C8B-B14F-4D97-AF65-F5344CB8AC3E}">
        <p14:creationId xmlns:p14="http://schemas.microsoft.com/office/powerpoint/2010/main" val="3836053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a:t>Relational Operators</a:t>
            </a:r>
            <a:endParaRPr lang="en-CA" dirty="0"/>
          </a:p>
        </p:txBody>
      </p:sp>
      <p:sp>
        <p:nvSpPr>
          <p:cNvPr id="3" name="TextBox 2">
            <a:extLst>
              <a:ext uri="{FF2B5EF4-FFF2-40B4-BE49-F238E27FC236}">
                <a16:creationId xmlns:a16="http://schemas.microsoft.com/office/drawing/2014/main" id="{BE2255D5-5027-4BA5-A8B6-4875171D29A7}"/>
              </a:ext>
            </a:extLst>
          </p:cNvPr>
          <p:cNvSpPr txBox="1"/>
          <p:nvPr/>
        </p:nvSpPr>
        <p:spPr>
          <a:xfrm>
            <a:off x="924129" y="2720418"/>
            <a:ext cx="10321046" cy="3785652"/>
          </a:xfrm>
          <a:prstGeom prst="rect">
            <a:avLst/>
          </a:prstGeom>
          <a:noFill/>
        </p:spPr>
        <p:txBody>
          <a:bodyPr wrap="square" rtlCol="0">
            <a:spAutoFit/>
          </a:bodyPr>
          <a:lstStyle/>
          <a:p>
            <a:r>
              <a:rPr lang="en-CA" sz="2400"/>
              <a:t>You can perform Boolean evaluations</a:t>
            </a:r>
            <a:r>
              <a:rPr lang="en-CA" sz="2400">
                <a:solidFill>
                  <a:schemeClr val="accent6">
                    <a:lumMod val="75000"/>
                  </a:schemeClr>
                </a:solidFill>
              </a:rPr>
              <a:t> </a:t>
            </a:r>
            <a:r>
              <a:rPr lang="en-CA" sz="2400"/>
              <a:t>with the following relational operators:</a:t>
            </a:r>
            <a:endParaRPr lang="en-CA" sz="2400" dirty="0"/>
          </a:p>
          <a:p>
            <a:endParaRPr lang="en-CA" sz="2400"/>
          </a:p>
          <a:p>
            <a:r>
              <a:rPr lang="en-CA" sz="2400">
                <a:solidFill>
                  <a:schemeClr val="accent6">
                    <a:lumMod val="75000"/>
                  </a:schemeClr>
                </a:solidFill>
              </a:rPr>
              <a:t>==</a:t>
            </a:r>
            <a:r>
              <a:rPr lang="en-CA" sz="2400"/>
              <a:t> </a:t>
            </a:r>
            <a:r>
              <a:rPr lang="en-CA" sz="2400">
                <a:sym typeface="Wingdings" panose="05000000000000000000" pitchFamily="2" charset="2"/>
              </a:rPr>
              <a:t> equal</a:t>
            </a:r>
          </a:p>
          <a:p>
            <a:r>
              <a:rPr lang="en-CA" sz="2400">
                <a:solidFill>
                  <a:schemeClr val="accent6">
                    <a:lumMod val="75000"/>
                  </a:schemeClr>
                </a:solidFill>
                <a:sym typeface="Wingdings" panose="05000000000000000000" pitchFamily="2" charset="2"/>
              </a:rPr>
              <a:t>!= or &lt;&gt;</a:t>
            </a:r>
            <a:r>
              <a:rPr lang="en-CA" sz="2400">
                <a:sym typeface="Wingdings" panose="05000000000000000000" pitchFamily="2" charset="2"/>
              </a:rPr>
              <a:t>  not equal</a:t>
            </a:r>
            <a:endParaRPr lang="en-CA" sz="2400"/>
          </a:p>
          <a:p>
            <a:r>
              <a:rPr lang="en-CA" sz="2400">
                <a:solidFill>
                  <a:schemeClr val="accent6">
                    <a:lumMod val="75000"/>
                  </a:schemeClr>
                </a:solidFill>
              </a:rPr>
              <a:t>&gt;</a:t>
            </a:r>
            <a:r>
              <a:rPr lang="en-CA" sz="2400"/>
              <a:t> </a:t>
            </a:r>
            <a:r>
              <a:rPr lang="en-CA" sz="2400">
                <a:sym typeface="Wingdings" panose="05000000000000000000" pitchFamily="2" charset="2"/>
              </a:rPr>
              <a:t> greater than</a:t>
            </a:r>
          </a:p>
          <a:p>
            <a:r>
              <a:rPr lang="en-CA" sz="2400">
                <a:solidFill>
                  <a:schemeClr val="accent6">
                    <a:lumMod val="75000"/>
                  </a:schemeClr>
                </a:solidFill>
                <a:sym typeface="Wingdings" panose="05000000000000000000" pitchFamily="2" charset="2"/>
              </a:rPr>
              <a:t>&gt;=</a:t>
            </a:r>
            <a:r>
              <a:rPr lang="en-CA" sz="2400">
                <a:sym typeface="Wingdings" panose="05000000000000000000" pitchFamily="2" charset="2"/>
              </a:rPr>
              <a:t> greater than or equal to</a:t>
            </a:r>
          </a:p>
          <a:p>
            <a:r>
              <a:rPr lang="en-CA" sz="2400">
                <a:solidFill>
                  <a:schemeClr val="accent6">
                    <a:lumMod val="75000"/>
                  </a:schemeClr>
                </a:solidFill>
                <a:sym typeface="Wingdings" panose="05000000000000000000" pitchFamily="2" charset="2"/>
              </a:rPr>
              <a:t>&lt;</a:t>
            </a:r>
            <a:r>
              <a:rPr lang="en-CA" sz="2400">
                <a:sym typeface="Wingdings" panose="05000000000000000000" pitchFamily="2" charset="2"/>
              </a:rPr>
              <a:t>  less than</a:t>
            </a:r>
          </a:p>
          <a:p>
            <a:r>
              <a:rPr lang="en-CA" sz="2400">
                <a:solidFill>
                  <a:schemeClr val="accent6">
                    <a:lumMod val="75000"/>
                  </a:schemeClr>
                </a:solidFill>
                <a:sym typeface="Wingdings" panose="05000000000000000000" pitchFamily="2" charset="2"/>
              </a:rPr>
              <a:t>&lt;=</a:t>
            </a:r>
            <a:r>
              <a:rPr lang="en-CA" sz="2400">
                <a:sym typeface="Wingdings" panose="05000000000000000000" pitchFamily="2" charset="2"/>
              </a:rPr>
              <a:t>  less than or equal to</a:t>
            </a:r>
            <a:endParaRPr lang="en-CA" sz="2400"/>
          </a:p>
          <a:p>
            <a:endParaRPr lang="en-CA" sz="2400" dirty="0"/>
          </a:p>
        </p:txBody>
      </p:sp>
    </p:spTree>
    <p:extLst>
      <p:ext uri="{BB962C8B-B14F-4D97-AF65-F5344CB8AC3E}">
        <p14:creationId xmlns:p14="http://schemas.microsoft.com/office/powerpoint/2010/main" val="59456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Loops</a:t>
            </a:r>
          </a:p>
        </p:txBody>
      </p:sp>
      <p:sp>
        <p:nvSpPr>
          <p:cNvPr id="3" name="TextBox 2">
            <a:extLst>
              <a:ext uri="{FF2B5EF4-FFF2-40B4-BE49-F238E27FC236}">
                <a16:creationId xmlns:a16="http://schemas.microsoft.com/office/drawing/2014/main" id="{BE2255D5-5027-4BA5-A8B6-4875171D29A7}"/>
              </a:ext>
            </a:extLst>
          </p:cNvPr>
          <p:cNvSpPr txBox="1"/>
          <p:nvPr/>
        </p:nvSpPr>
        <p:spPr>
          <a:xfrm>
            <a:off x="964660" y="2385172"/>
            <a:ext cx="10321046" cy="830997"/>
          </a:xfrm>
          <a:prstGeom prst="rect">
            <a:avLst/>
          </a:prstGeom>
          <a:noFill/>
        </p:spPr>
        <p:txBody>
          <a:bodyPr wrap="square" rtlCol="0">
            <a:spAutoFit/>
          </a:bodyPr>
          <a:lstStyle/>
          <a:p>
            <a:r>
              <a:rPr lang="en-CA" sz="2400" dirty="0"/>
              <a:t>Loops give developers a way to repeat a sets of code.  The two popular loops are </a:t>
            </a:r>
            <a:r>
              <a:rPr lang="en-CA" sz="2400" dirty="0">
                <a:solidFill>
                  <a:schemeClr val="accent6">
                    <a:lumMod val="75000"/>
                  </a:schemeClr>
                </a:solidFill>
              </a:rPr>
              <a:t>while loops </a:t>
            </a:r>
            <a:r>
              <a:rPr lang="en-CA" sz="2400" dirty="0"/>
              <a:t>and </a:t>
            </a:r>
            <a:r>
              <a:rPr lang="en-CA" sz="2400" dirty="0">
                <a:solidFill>
                  <a:schemeClr val="accent6">
                    <a:lumMod val="75000"/>
                  </a:schemeClr>
                </a:solidFill>
              </a:rPr>
              <a:t>for loops</a:t>
            </a:r>
            <a:r>
              <a:rPr lang="en-CA" sz="2400" dirty="0"/>
              <a:t>.</a:t>
            </a:r>
          </a:p>
        </p:txBody>
      </p:sp>
      <p:sp>
        <p:nvSpPr>
          <p:cNvPr id="5" name="TextBox 4">
            <a:extLst>
              <a:ext uri="{FF2B5EF4-FFF2-40B4-BE49-F238E27FC236}">
                <a16:creationId xmlns:a16="http://schemas.microsoft.com/office/drawing/2014/main" id="{EEA2EF7D-2D44-40CA-887C-B0D25BF2ED14}"/>
              </a:ext>
            </a:extLst>
          </p:cNvPr>
          <p:cNvSpPr txBox="1"/>
          <p:nvPr/>
        </p:nvSpPr>
        <p:spPr>
          <a:xfrm>
            <a:off x="964660" y="4061075"/>
            <a:ext cx="4681643" cy="2308324"/>
          </a:xfrm>
          <a:prstGeom prst="rect">
            <a:avLst/>
          </a:prstGeom>
          <a:solidFill>
            <a:schemeClr val="bg2"/>
          </a:solidFill>
        </p:spPr>
        <p:txBody>
          <a:bodyPr wrap="square" rtlCol="0">
            <a:spAutoFit/>
          </a:bodyPr>
          <a:lstStyle/>
          <a:p>
            <a:r>
              <a:rPr lang="en-CA" sz="1600" dirty="0"/>
              <a:t>var arr1 = [</a:t>
            </a:r>
            <a:r>
              <a:rPr lang="en-CA" sz="1600"/>
              <a:t>34,43.23,"Hello World",</a:t>
            </a:r>
            <a:r>
              <a:rPr lang="en-CA" sz="1600" dirty="0" err="1"/>
              <a:t>false</a:t>
            </a:r>
            <a:r>
              <a:rPr lang="en-CA" sz="1600" dirty="0"/>
              <a:t>];</a:t>
            </a:r>
          </a:p>
          <a:p>
            <a:r>
              <a:rPr lang="en-CA" sz="1600" dirty="0"/>
              <a:t>var </a:t>
            </a:r>
            <a:r>
              <a:rPr lang="en-CA" sz="1600" dirty="0" err="1"/>
              <a:t>cnt</a:t>
            </a:r>
            <a:r>
              <a:rPr lang="en-CA" sz="1600" dirty="0"/>
              <a:t> = 0;</a:t>
            </a:r>
          </a:p>
          <a:p>
            <a:endParaRPr lang="en-CA" sz="1600" dirty="0"/>
          </a:p>
          <a:p>
            <a:r>
              <a:rPr lang="en-CA" sz="1600" b="1" dirty="0"/>
              <a:t>while</a:t>
            </a:r>
            <a:r>
              <a:rPr lang="en-CA" sz="1600" dirty="0"/>
              <a:t>(</a:t>
            </a:r>
            <a:r>
              <a:rPr lang="en-CA" sz="1600" dirty="0" err="1"/>
              <a:t>cnt</a:t>
            </a:r>
            <a:r>
              <a:rPr lang="en-CA" sz="1600" dirty="0"/>
              <a:t>&lt;arr1.length)</a:t>
            </a:r>
          </a:p>
          <a:p>
            <a:r>
              <a:rPr lang="en-CA" sz="1600" dirty="0"/>
              <a:t>{</a:t>
            </a:r>
          </a:p>
          <a:p>
            <a:r>
              <a:rPr lang="en-CA" sz="1600" dirty="0"/>
              <a:t>  console.log(arr1[</a:t>
            </a:r>
            <a:r>
              <a:rPr lang="en-CA" sz="1600" dirty="0" err="1"/>
              <a:t>cnt</a:t>
            </a:r>
            <a:r>
              <a:rPr lang="en-CA" sz="1600" dirty="0"/>
              <a:t>]);</a:t>
            </a:r>
          </a:p>
          <a:p>
            <a:r>
              <a:rPr lang="en-CA" sz="1600" dirty="0"/>
              <a:t>  </a:t>
            </a:r>
            <a:r>
              <a:rPr lang="en-CA" sz="1600" dirty="0" err="1"/>
              <a:t>cnt</a:t>
            </a:r>
            <a:r>
              <a:rPr lang="en-CA" sz="1600" dirty="0"/>
              <a:t>=cnt+1;</a:t>
            </a:r>
          </a:p>
          <a:p>
            <a:r>
              <a:rPr lang="en-CA" sz="1600" dirty="0"/>
              <a:t>}</a:t>
            </a:r>
          </a:p>
          <a:p>
            <a:r>
              <a:rPr lang="en-CA" sz="1600" dirty="0"/>
              <a:t>// … run other code</a:t>
            </a:r>
          </a:p>
        </p:txBody>
      </p:sp>
      <p:sp>
        <p:nvSpPr>
          <p:cNvPr id="9" name="TextBox 8">
            <a:extLst>
              <a:ext uri="{FF2B5EF4-FFF2-40B4-BE49-F238E27FC236}">
                <a16:creationId xmlns:a16="http://schemas.microsoft.com/office/drawing/2014/main" id="{39679FA3-BF82-492E-8DDB-818780CBBD78}"/>
              </a:ext>
            </a:extLst>
          </p:cNvPr>
          <p:cNvSpPr txBox="1"/>
          <p:nvPr/>
        </p:nvSpPr>
        <p:spPr>
          <a:xfrm>
            <a:off x="5983132" y="4061075"/>
            <a:ext cx="4863208" cy="1815882"/>
          </a:xfrm>
          <a:prstGeom prst="rect">
            <a:avLst/>
          </a:prstGeom>
          <a:solidFill>
            <a:schemeClr val="bg2"/>
          </a:solidFill>
        </p:spPr>
        <p:txBody>
          <a:bodyPr wrap="square" rtlCol="0">
            <a:spAutoFit/>
          </a:bodyPr>
          <a:lstStyle/>
          <a:p>
            <a:r>
              <a:rPr lang="en-CA" sz="1600" dirty="0"/>
              <a:t>var arr1 = [</a:t>
            </a:r>
            <a:r>
              <a:rPr lang="en-CA" sz="1600"/>
              <a:t>34,43.23,"Hello World",</a:t>
            </a:r>
            <a:r>
              <a:rPr lang="en-CA" sz="1600" dirty="0" err="1"/>
              <a:t>false</a:t>
            </a:r>
            <a:r>
              <a:rPr lang="en-CA" sz="1600" dirty="0"/>
              <a:t>];</a:t>
            </a:r>
          </a:p>
          <a:p>
            <a:endParaRPr lang="en-CA" sz="1600" dirty="0"/>
          </a:p>
          <a:p>
            <a:r>
              <a:rPr lang="en-CA" sz="1600" b="1" dirty="0"/>
              <a:t>for</a:t>
            </a:r>
            <a:r>
              <a:rPr lang="en-CA" sz="1600" dirty="0"/>
              <a:t>(var </a:t>
            </a:r>
            <a:r>
              <a:rPr lang="en-CA" sz="1600" dirty="0" err="1"/>
              <a:t>cnt</a:t>
            </a:r>
            <a:r>
              <a:rPr lang="en-CA" sz="1600" dirty="0"/>
              <a:t>=0; </a:t>
            </a:r>
            <a:r>
              <a:rPr lang="en-CA" sz="1600" dirty="0" err="1"/>
              <a:t>cnt</a:t>
            </a:r>
            <a:r>
              <a:rPr lang="en-CA" sz="1600" dirty="0"/>
              <a:t>&lt;arr1.length; </a:t>
            </a:r>
            <a:r>
              <a:rPr lang="en-CA" sz="1600" dirty="0" err="1"/>
              <a:t>cnt</a:t>
            </a:r>
            <a:r>
              <a:rPr lang="en-CA" sz="1600" dirty="0"/>
              <a:t>++)</a:t>
            </a:r>
          </a:p>
          <a:p>
            <a:r>
              <a:rPr lang="en-CA" sz="1600" dirty="0"/>
              <a:t>{</a:t>
            </a:r>
          </a:p>
          <a:p>
            <a:r>
              <a:rPr lang="en-CA" sz="1600" dirty="0"/>
              <a:t>  console.log(arr1[</a:t>
            </a:r>
            <a:r>
              <a:rPr lang="en-CA" sz="1600" dirty="0" err="1"/>
              <a:t>cnt</a:t>
            </a:r>
            <a:r>
              <a:rPr lang="en-CA" sz="1600" dirty="0"/>
              <a:t>]);</a:t>
            </a:r>
          </a:p>
          <a:p>
            <a:r>
              <a:rPr lang="en-CA" sz="1600" dirty="0"/>
              <a:t>}</a:t>
            </a:r>
          </a:p>
          <a:p>
            <a:r>
              <a:rPr lang="en-CA" sz="1600" dirty="0"/>
              <a:t>// … run other code</a:t>
            </a:r>
          </a:p>
        </p:txBody>
      </p:sp>
      <p:sp>
        <p:nvSpPr>
          <p:cNvPr id="10" name="TextBox 9">
            <a:extLst>
              <a:ext uri="{FF2B5EF4-FFF2-40B4-BE49-F238E27FC236}">
                <a16:creationId xmlns:a16="http://schemas.microsoft.com/office/drawing/2014/main" id="{CD91FC31-9E9C-4BDF-A419-A271D67ED66C}"/>
              </a:ext>
            </a:extLst>
          </p:cNvPr>
          <p:cNvSpPr txBox="1"/>
          <p:nvPr/>
        </p:nvSpPr>
        <p:spPr>
          <a:xfrm>
            <a:off x="964660" y="3529067"/>
            <a:ext cx="2180616" cy="461665"/>
          </a:xfrm>
          <a:prstGeom prst="rect">
            <a:avLst/>
          </a:prstGeom>
          <a:noFill/>
        </p:spPr>
        <p:txBody>
          <a:bodyPr wrap="square" rtlCol="0">
            <a:spAutoFit/>
          </a:bodyPr>
          <a:lstStyle/>
          <a:p>
            <a:r>
              <a:rPr lang="en-CA" sz="2400" dirty="0">
                <a:solidFill>
                  <a:srgbClr val="0070C0"/>
                </a:solidFill>
              </a:rPr>
              <a:t>While Loop</a:t>
            </a:r>
          </a:p>
        </p:txBody>
      </p:sp>
      <p:sp>
        <p:nvSpPr>
          <p:cNvPr id="11" name="TextBox 10">
            <a:extLst>
              <a:ext uri="{FF2B5EF4-FFF2-40B4-BE49-F238E27FC236}">
                <a16:creationId xmlns:a16="http://schemas.microsoft.com/office/drawing/2014/main" id="{B20F911A-85A6-4D64-B6D8-AF2B16E93C61}"/>
              </a:ext>
            </a:extLst>
          </p:cNvPr>
          <p:cNvSpPr txBox="1"/>
          <p:nvPr/>
        </p:nvSpPr>
        <p:spPr>
          <a:xfrm>
            <a:off x="5983132" y="3529067"/>
            <a:ext cx="2180616" cy="461665"/>
          </a:xfrm>
          <a:prstGeom prst="rect">
            <a:avLst/>
          </a:prstGeom>
          <a:noFill/>
        </p:spPr>
        <p:txBody>
          <a:bodyPr wrap="square" rtlCol="0">
            <a:spAutoFit/>
          </a:bodyPr>
          <a:lstStyle/>
          <a:p>
            <a:r>
              <a:rPr lang="en-CA" sz="2400" dirty="0">
                <a:solidFill>
                  <a:srgbClr val="0070C0"/>
                </a:solidFill>
              </a:rPr>
              <a:t>For Loop</a:t>
            </a:r>
          </a:p>
        </p:txBody>
      </p:sp>
    </p:spTree>
    <p:extLst>
      <p:ext uri="{BB962C8B-B14F-4D97-AF65-F5344CB8AC3E}">
        <p14:creationId xmlns:p14="http://schemas.microsoft.com/office/powerpoint/2010/main" val="397292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a:t>Array, If and Loops</a:t>
            </a:r>
            <a:endParaRPr lang="en-CA" dirty="0"/>
          </a:p>
        </p:txBody>
      </p:sp>
      <p:sp>
        <p:nvSpPr>
          <p:cNvPr id="8" name="TextBox 7">
            <a:extLst>
              <a:ext uri="{FF2B5EF4-FFF2-40B4-BE49-F238E27FC236}">
                <a16:creationId xmlns:a16="http://schemas.microsoft.com/office/drawing/2014/main" id="{AB5D1A87-8F1F-42FC-9D1E-7B8FD1F20A2F}"/>
              </a:ext>
            </a:extLst>
          </p:cNvPr>
          <p:cNvSpPr txBox="1"/>
          <p:nvPr/>
        </p:nvSpPr>
        <p:spPr>
          <a:xfrm>
            <a:off x="865799" y="2978122"/>
            <a:ext cx="9744535" cy="1569660"/>
          </a:xfrm>
          <a:prstGeom prst="rect">
            <a:avLst/>
          </a:prstGeom>
          <a:noFill/>
        </p:spPr>
        <p:txBody>
          <a:bodyPr wrap="square" rtlCol="0">
            <a:spAutoFit/>
          </a:bodyPr>
          <a:lstStyle/>
          <a:p>
            <a:r>
              <a:rPr lang="en-CA" sz="2400">
                <a:solidFill>
                  <a:schemeClr val="accent4">
                    <a:lumMod val="75000"/>
                  </a:schemeClr>
                </a:solidFill>
              </a:rPr>
              <a:t>Exercise – Create an array of 10 numbers.  Then use a loop and an if statement to print </a:t>
            </a:r>
            <a:r>
              <a:rPr lang="en-CA" sz="2400">
                <a:solidFill>
                  <a:schemeClr val="accent6">
                    <a:lumMod val="75000"/>
                  </a:schemeClr>
                </a:solidFill>
              </a:rPr>
              <a:t>Big</a:t>
            </a:r>
            <a:r>
              <a:rPr lang="en-CA" sz="2400">
                <a:solidFill>
                  <a:schemeClr val="accent4">
                    <a:lumMod val="75000"/>
                  </a:schemeClr>
                </a:solidFill>
              </a:rPr>
              <a:t> if a number is greater than 10, print </a:t>
            </a:r>
            <a:r>
              <a:rPr lang="en-CA" sz="2400">
                <a:solidFill>
                  <a:schemeClr val="accent6">
                    <a:lumMod val="75000"/>
                  </a:schemeClr>
                </a:solidFill>
              </a:rPr>
              <a:t>Medium</a:t>
            </a:r>
            <a:r>
              <a:rPr lang="en-CA" sz="2400">
                <a:solidFill>
                  <a:schemeClr val="accent4">
                    <a:lumMod val="75000"/>
                  </a:schemeClr>
                </a:solidFill>
              </a:rPr>
              <a:t> if the number greater than or equal to 5 and less than or equal to 10, and print </a:t>
            </a:r>
            <a:r>
              <a:rPr lang="en-CA" sz="2400">
                <a:solidFill>
                  <a:schemeClr val="accent6">
                    <a:lumMod val="75000"/>
                  </a:schemeClr>
                </a:solidFill>
              </a:rPr>
              <a:t>Small</a:t>
            </a:r>
            <a:r>
              <a:rPr lang="en-CA" sz="2400">
                <a:solidFill>
                  <a:schemeClr val="accent4">
                    <a:lumMod val="75000"/>
                  </a:schemeClr>
                </a:solidFill>
              </a:rPr>
              <a:t> if the number is less than 5.</a:t>
            </a:r>
            <a:endParaRPr lang="en-CA" sz="2400" dirty="0">
              <a:solidFill>
                <a:schemeClr val="accent4">
                  <a:lumMod val="75000"/>
                </a:schemeClr>
              </a:solidFill>
            </a:endParaRPr>
          </a:p>
        </p:txBody>
      </p:sp>
    </p:spTree>
    <p:extLst>
      <p:ext uri="{BB962C8B-B14F-4D97-AF65-F5344CB8AC3E}">
        <p14:creationId xmlns:p14="http://schemas.microsoft.com/office/powerpoint/2010/main" val="324925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Functions</a:t>
            </a:r>
          </a:p>
        </p:txBody>
      </p:sp>
      <p:sp>
        <p:nvSpPr>
          <p:cNvPr id="3" name="TextBox 2">
            <a:extLst>
              <a:ext uri="{FF2B5EF4-FFF2-40B4-BE49-F238E27FC236}">
                <a16:creationId xmlns:a16="http://schemas.microsoft.com/office/drawing/2014/main" id="{BE2255D5-5027-4BA5-A8B6-4875171D29A7}"/>
              </a:ext>
            </a:extLst>
          </p:cNvPr>
          <p:cNvSpPr txBox="1"/>
          <p:nvPr/>
        </p:nvSpPr>
        <p:spPr>
          <a:xfrm>
            <a:off x="964660" y="2550542"/>
            <a:ext cx="10321046" cy="830997"/>
          </a:xfrm>
          <a:prstGeom prst="rect">
            <a:avLst/>
          </a:prstGeom>
          <a:noFill/>
        </p:spPr>
        <p:txBody>
          <a:bodyPr wrap="square" rtlCol="0">
            <a:spAutoFit/>
          </a:bodyPr>
          <a:lstStyle/>
          <a:p>
            <a:r>
              <a:rPr lang="en-CA" sz="2400" dirty="0"/>
              <a:t>Functions give developers a way to re-use a set of code.  Here are two examples:</a:t>
            </a:r>
          </a:p>
        </p:txBody>
      </p:sp>
      <p:sp>
        <p:nvSpPr>
          <p:cNvPr id="5" name="TextBox 4">
            <a:extLst>
              <a:ext uri="{FF2B5EF4-FFF2-40B4-BE49-F238E27FC236}">
                <a16:creationId xmlns:a16="http://schemas.microsoft.com/office/drawing/2014/main" id="{EEA2EF7D-2D44-40CA-887C-B0D25BF2ED14}"/>
              </a:ext>
            </a:extLst>
          </p:cNvPr>
          <p:cNvSpPr txBox="1"/>
          <p:nvPr/>
        </p:nvSpPr>
        <p:spPr>
          <a:xfrm>
            <a:off x="964660" y="3603879"/>
            <a:ext cx="3831076" cy="2554545"/>
          </a:xfrm>
          <a:prstGeom prst="rect">
            <a:avLst/>
          </a:prstGeom>
          <a:solidFill>
            <a:schemeClr val="bg2"/>
          </a:solidFill>
        </p:spPr>
        <p:txBody>
          <a:bodyPr wrap="square" rtlCol="0">
            <a:spAutoFit/>
          </a:bodyPr>
          <a:lstStyle/>
          <a:p>
            <a:r>
              <a:rPr lang="en-CA" sz="1600" dirty="0"/>
              <a:t>function </a:t>
            </a:r>
            <a:r>
              <a:rPr lang="en-CA" sz="1600" dirty="0" err="1"/>
              <a:t>print_some_messages</a:t>
            </a:r>
            <a:r>
              <a:rPr lang="en-CA" sz="1600" dirty="0"/>
              <a:t>()</a:t>
            </a:r>
          </a:p>
          <a:p>
            <a:r>
              <a:rPr lang="en-CA" sz="1600" dirty="0"/>
              <a:t>{</a:t>
            </a:r>
          </a:p>
          <a:p>
            <a:r>
              <a:rPr lang="en-CA" sz="1600" dirty="0"/>
              <a:t>  console.</a:t>
            </a:r>
            <a:r>
              <a:rPr lang="en-CA" sz="1600"/>
              <a:t>log("Hello world!");</a:t>
            </a:r>
          </a:p>
          <a:p>
            <a:endParaRPr lang="en-CA" sz="1600" dirty="0"/>
          </a:p>
          <a:p>
            <a:r>
              <a:rPr lang="en-CA" sz="1600" dirty="0"/>
              <a:t>  </a:t>
            </a:r>
            <a:r>
              <a:rPr lang="en-CA" sz="1600"/>
              <a:t>alert("it </a:t>
            </a:r>
            <a:r>
              <a:rPr lang="en-CA" sz="1600" dirty="0"/>
              <a:t>feels good to </a:t>
            </a:r>
            <a:r>
              <a:rPr lang="en-CA" sz="1600"/>
              <a:t>be alive");</a:t>
            </a:r>
          </a:p>
          <a:p>
            <a:endParaRPr lang="en-CA" sz="1600" dirty="0"/>
          </a:p>
          <a:p>
            <a:r>
              <a:rPr lang="en-CA" sz="1600" dirty="0"/>
              <a:t>  console.</a:t>
            </a:r>
            <a:r>
              <a:rPr lang="en-CA" sz="1600"/>
              <a:t>log("Last words!");</a:t>
            </a:r>
            <a:endParaRPr lang="en-CA" sz="1600" dirty="0"/>
          </a:p>
          <a:p>
            <a:r>
              <a:rPr lang="en-CA" sz="1600"/>
              <a:t>}</a:t>
            </a:r>
          </a:p>
          <a:p>
            <a:endParaRPr lang="en-CA" sz="1600" dirty="0"/>
          </a:p>
          <a:p>
            <a:r>
              <a:rPr lang="en-CA" sz="1600" dirty="0" err="1"/>
              <a:t>print_some_messages</a:t>
            </a:r>
            <a:r>
              <a:rPr lang="en-CA" sz="1600" dirty="0"/>
              <a:t>();</a:t>
            </a:r>
          </a:p>
        </p:txBody>
      </p:sp>
      <p:sp>
        <p:nvSpPr>
          <p:cNvPr id="9" name="TextBox 8">
            <a:extLst>
              <a:ext uri="{FF2B5EF4-FFF2-40B4-BE49-F238E27FC236}">
                <a16:creationId xmlns:a16="http://schemas.microsoft.com/office/drawing/2014/main" id="{39679FA3-BF82-492E-8DDB-818780CBBD78}"/>
              </a:ext>
            </a:extLst>
          </p:cNvPr>
          <p:cNvSpPr txBox="1"/>
          <p:nvPr/>
        </p:nvSpPr>
        <p:spPr>
          <a:xfrm>
            <a:off x="5291846" y="3603879"/>
            <a:ext cx="5749047" cy="2800767"/>
          </a:xfrm>
          <a:prstGeom prst="rect">
            <a:avLst/>
          </a:prstGeom>
          <a:solidFill>
            <a:schemeClr val="bg2"/>
          </a:solidFill>
        </p:spPr>
        <p:txBody>
          <a:bodyPr wrap="square" rtlCol="0">
            <a:spAutoFit/>
          </a:bodyPr>
          <a:lstStyle/>
          <a:p>
            <a:r>
              <a:rPr lang="en-CA" sz="1600" dirty="0"/>
              <a:t>function </a:t>
            </a:r>
            <a:r>
              <a:rPr lang="en-CA" sz="1600" dirty="0" err="1"/>
              <a:t>calc_house_value</a:t>
            </a:r>
            <a:r>
              <a:rPr lang="en-CA" sz="1600" dirty="0"/>
              <a:t>(</a:t>
            </a:r>
            <a:r>
              <a:rPr lang="en-CA" sz="1600" dirty="0" err="1"/>
              <a:t>principal,interest,years</a:t>
            </a:r>
            <a:r>
              <a:rPr lang="en-CA" sz="1600" dirty="0"/>
              <a:t>)</a:t>
            </a:r>
          </a:p>
          <a:p>
            <a:r>
              <a:rPr lang="en-CA" sz="1600" dirty="0"/>
              <a:t>{</a:t>
            </a:r>
          </a:p>
          <a:p>
            <a:r>
              <a:rPr lang="en-CA" sz="1600" dirty="0"/>
              <a:t>  var total = principal*</a:t>
            </a:r>
            <a:r>
              <a:rPr lang="en-CA" sz="1600" dirty="0" err="1"/>
              <a:t>Math.pow</a:t>
            </a:r>
            <a:r>
              <a:rPr lang="en-CA" sz="1600" dirty="0"/>
              <a:t>(1+interest,years);</a:t>
            </a:r>
          </a:p>
          <a:p>
            <a:r>
              <a:rPr lang="en-CA" sz="1600" dirty="0"/>
              <a:t>  return total;</a:t>
            </a:r>
          </a:p>
          <a:p>
            <a:r>
              <a:rPr lang="en-CA" sz="1600" dirty="0"/>
              <a:t>}</a:t>
            </a:r>
          </a:p>
          <a:p>
            <a:endParaRPr lang="en-CA" sz="1600" dirty="0"/>
          </a:p>
          <a:p>
            <a:r>
              <a:rPr lang="en-CA" sz="1600" dirty="0"/>
              <a:t>// prints 110.25</a:t>
            </a:r>
          </a:p>
          <a:p>
            <a:r>
              <a:rPr lang="en-CA" sz="1600" dirty="0"/>
              <a:t>console.log(</a:t>
            </a:r>
            <a:r>
              <a:rPr lang="en-CA" sz="1600" dirty="0" err="1"/>
              <a:t>calc_house_value</a:t>
            </a:r>
            <a:r>
              <a:rPr lang="en-CA" sz="1600" dirty="0"/>
              <a:t>(100,0.05,2)); </a:t>
            </a:r>
          </a:p>
          <a:p>
            <a:endParaRPr lang="en-CA" sz="1600" dirty="0"/>
          </a:p>
          <a:p>
            <a:r>
              <a:rPr lang="en-CA" sz="1600" dirty="0"/>
              <a:t>// prints 729.60</a:t>
            </a:r>
          </a:p>
          <a:p>
            <a:r>
              <a:rPr lang="en-CA" sz="1600" dirty="0"/>
              <a:t>console.log(</a:t>
            </a:r>
            <a:r>
              <a:rPr lang="en-CA" sz="1600" dirty="0" err="1"/>
              <a:t>calc_house_value</a:t>
            </a:r>
            <a:r>
              <a:rPr lang="en-CA" sz="1600" dirty="0"/>
              <a:t>(230,0.08,15)); </a:t>
            </a:r>
          </a:p>
        </p:txBody>
      </p:sp>
    </p:spTree>
    <p:extLst>
      <p:ext uri="{BB962C8B-B14F-4D97-AF65-F5344CB8AC3E}">
        <p14:creationId xmlns:p14="http://schemas.microsoft.com/office/powerpoint/2010/main" val="368649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FD0C-1A4A-4C53-82CF-F9F0ECFAEF33}"/>
              </a:ext>
            </a:extLst>
          </p:cNvPr>
          <p:cNvSpPr>
            <a:spLocks noGrp="1"/>
          </p:cNvSpPr>
          <p:nvPr>
            <p:ph type="title"/>
          </p:nvPr>
        </p:nvSpPr>
        <p:spPr/>
        <p:txBody>
          <a:bodyPr/>
          <a:lstStyle/>
          <a:p>
            <a:r>
              <a:rPr lang="en-CA" dirty="0"/>
              <a:t>The Internet </a:t>
            </a:r>
            <a:endParaRPr lang="en-CA" dirty="0">
              <a:solidFill>
                <a:schemeClr val="accent2">
                  <a:lumMod val="75000"/>
                </a:schemeClr>
              </a:solidFill>
            </a:endParaRPr>
          </a:p>
        </p:txBody>
      </p:sp>
      <p:pic>
        <p:nvPicPr>
          <p:cNvPr id="27" name="Graphic 26">
            <a:extLst>
              <a:ext uri="{FF2B5EF4-FFF2-40B4-BE49-F238E27FC236}">
                <a16:creationId xmlns:a16="http://schemas.microsoft.com/office/drawing/2014/main" id="{8A9D96EF-15E4-4944-9A37-C87BAF3B76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180" y="5107659"/>
            <a:ext cx="1385216" cy="1385216"/>
          </a:xfrm>
          <a:prstGeom prst="rect">
            <a:avLst/>
          </a:prstGeom>
        </p:spPr>
      </p:pic>
      <p:sp>
        <p:nvSpPr>
          <p:cNvPr id="42" name="TextBox 41">
            <a:extLst>
              <a:ext uri="{FF2B5EF4-FFF2-40B4-BE49-F238E27FC236}">
                <a16:creationId xmlns:a16="http://schemas.microsoft.com/office/drawing/2014/main" id="{82DB3459-F92D-4D7A-BB96-66E78CADC515}"/>
              </a:ext>
            </a:extLst>
          </p:cNvPr>
          <p:cNvSpPr txBox="1"/>
          <p:nvPr/>
        </p:nvSpPr>
        <p:spPr>
          <a:xfrm>
            <a:off x="2905986" y="5525327"/>
            <a:ext cx="881603" cy="246221"/>
          </a:xfrm>
          <a:prstGeom prst="rect">
            <a:avLst/>
          </a:prstGeom>
          <a:noFill/>
        </p:spPr>
        <p:txBody>
          <a:bodyPr wrap="square" rtlCol="0">
            <a:spAutoFit/>
          </a:bodyPr>
          <a:lstStyle/>
          <a:p>
            <a:pPr algn="ctr"/>
            <a:r>
              <a:rPr lang="en-CA" sz="1000" dirty="0"/>
              <a:t>GoDaddy</a:t>
            </a:r>
          </a:p>
        </p:txBody>
      </p:sp>
      <p:pic>
        <p:nvPicPr>
          <p:cNvPr id="51" name="Graphic 50">
            <a:extLst>
              <a:ext uri="{FF2B5EF4-FFF2-40B4-BE49-F238E27FC236}">
                <a16:creationId xmlns:a16="http://schemas.microsoft.com/office/drawing/2014/main" id="{A5EB61CD-A2C9-4171-8098-55C84F999A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9395" y="5107659"/>
            <a:ext cx="1385216" cy="1385216"/>
          </a:xfrm>
          <a:prstGeom prst="rect">
            <a:avLst/>
          </a:prstGeom>
        </p:spPr>
      </p:pic>
      <p:sp>
        <p:nvSpPr>
          <p:cNvPr id="52" name="TextBox 51">
            <a:extLst>
              <a:ext uri="{FF2B5EF4-FFF2-40B4-BE49-F238E27FC236}">
                <a16:creationId xmlns:a16="http://schemas.microsoft.com/office/drawing/2014/main" id="{C1D58608-7249-416E-9CE6-C35708E4CD23}"/>
              </a:ext>
            </a:extLst>
          </p:cNvPr>
          <p:cNvSpPr txBox="1"/>
          <p:nvPr/>
        </p:nvSpPr>
        <p:spPr>
          <a:xfrm>
            <a:off x="4291201" y="5525327"/>
            <a:ext cx="881603" cy="246221"/>
          </a:xfrm>
          <a:prstGeom prst="rect">
            <a:avLst/>
          </a:prstGeom>
          <a:noFill/>
        </p:spPr>
        <p:txBody>
          <a:bodyPr wrap="square" rtlCol="0">
            <a:spAutoFit/>
          </a:bodyPr>
          <a:lstStyle/>
          <a:p>
            <a:pPr algn="ctr"/>
            <a:r>
              <a:rPr lang="en-CA" sz="1000" dirty="0"/>
              <a:t>Google</a:t>
            </a:r>
          </a:p>
        </p:txBody>
      </p:sp>
      <p:sp>
        <p:nvSpPr>
          <p:cNvPr id="60" name="TextBox 59">
            <a:extLst>
              <a:ext uri="{FF2B5EF4-FFF2-40B4-BE49-F238E27FC236}">
                <a16:creationId xmlns:a16="http://schemas.microsoft.com/office/drawing/2014/main" id="{D174F15F-C3E7-49A8-A03D-E8B8506D346B}"/>
              </a:ext>
            </a:extLst>
          </p:cNvPr>
          <p:cNvSpPr txBox="1"/>
          <p:nvPr/>
        </p:nvSpPr>
        <p:spPr>
          <a:xfrm>
            <a:off x="919318" y="5376141"/>
            <a:ext cx="1860765" cy="707886"/>
          </a:xfrm>
          <a:prstGeom prst="rect">
            <a:avLst/>
          </a:prstGeom>
          <a:noFill/>
        </p:spPr>
        <p:txBody>
          <a:bodyPr wrap="square" rtlCol="0">
            <a:spAutoFit/>
          </a:bodyPr>
          <a:lstStyle/>
          <a:p>
            <a:r>
              <a:rPr lang="en-CA" sz="1000" dirty="0"/>
              <a:t>C:\www.espn.com</a:t>
            </a:r>
            <a:br>
              <a:rPr lang="en-CA" sz="1000" dirty="0"/>
            </a:br>
            <a:r>
              <a:rPr lang="en-CA" sz="1000" dirty="0"/>
              <a:t>C:\www.bbc.com</a:t>
            </a:r>
            <a:br>
              <a:rPr lang="en-CA" sz="1000" dirty="0"/>
            </a:br>
            <a:r>
              <a:rPr lang="en-CA" sz="1000" dirty="0"/>
              <a:t>C:\www.mcdonalds.com</a:t>
            </a:r>
            <a:br>
              <a:rPr lang="en-CA" sz="1000" dirty="0"/>
            </a:br>
            <a:r>
              <a:rPr lang="en-CA" sz="1000" dirty="0" err="1"/>
              <a:t>etc</a:t>
            </a:r>
            <a:r>
              <a:rPr lang="en-CA" sz="1000" dirty="0"/>
              <a:t>…</a:t>
            </a:r>
          </a:p>
        </p:txBody>
      </p:sp>
      <p:sp>
        <p:nvSpPr>
          <p:cNvPr id="63" name="TextBox 62">
            <a:extLst>
              <a:ext uri="{FF2B5EF4-FFF2-40B4-BE49-F238E27FC236}">
                <a16:creationId xmlns:a16="http://schemas.microsoft.com/office/drawing/2014/main" id="{371615EE-D6A3-40DC-AAD3-07D355AF8E72}"/>
              </a:ext>
            </a:extLst>
          </p:cNvPr>
          <p:cNvSpPr txBox="1"/>
          <p:nvPr/>
        </p:nvSpPr>
        <p:spPr>
          <a:xfrm>
            <a:off x="5504863" y="5376141"/>
            <a:ext cx="1957822" cy="707886"/>
          </a:xfrm>
          <a:prstGeom prst="rect">
            <a:avLst/>
          </a:prstGeom>
          <a:noFill/>
        </p:spPr>
        <p:txBody>
          <a:bodyPr wrap="square" rtlCol="0">
            <a:spAutoFit/>
          </a:bodyPr>
          <a:lstStyle/>
          <a:p>
            <a:r>
              <a:rPr lang="en-CA" sz="1000" dirty="0"/>
              <a:t>C:\www.pizzapizza.com</a:t>
            </a:r>
            <a:br>
              <a:rPr lang="en-CA" sz="1000" dirty="0"/>
            </a:br>
            <a:r>
              <a:rPr lang="en-CA" sz="1000" dirty="0"/>
              <a:t>C:\www.starwars.com</a:t>
            </a:r>
            <a:br>
              <a:rPr lang="en-CA" sz="1000" dirty="0"/>
            </a:br>
            <a:r>
              <a:rPr lang="en-CA" sz="1000" dirty="0"/>
              <a:t>C:\www.youtube.com</a:t>
            </a:r>
            <a:br>
              <a:rPr lang="en-CA" sz="1000" dirty="0"/>
            </a:br>
            <a:r>
              <a:rPr lang="en-CA" sz="1000" dirty="0" err="1"/>
              <a:t>etc</a:t>
            </a:r>
            <a:r>
              <a:rPr lang="en-CA" sz="1000" dirty="0"/>
              <a:t>…</a:t>
            </a:r>
          </a:p>
        </p:txBody>
      </p:sp>
      <p:sp>
        <p:nvSpPr>
          <p:cNvPr id="82" name="TextBox 81">
            <a:extLst>
              <a:ext uri="{FF2B5EF4-FFF2-40B4-BE49-F238E27FC236}">
                <a16:creationId xmlns:a16="http://schemas.microsoft.com/office/drawing/2014/main" id="{5FE6265E-4D70-4836-851B-4D8B75F5B83B}"/>
              </a:ext>
            </a:extLst>
          </p:cNvPr>
          <p:cNvSpPr txBox="1"/>
          <p:nvPr/>
        </p:nvSpPr>
        <p:spPr>
          <a:xfrm>
            <a:off x="7625406" y="3615011"/>
            <a:ext cx="4123170" cy="646331"/>
          </a:xfrm>
          <a:prstGeom prst="rect">
            <a:avLst/>
          </a:prstGeom>
          <a:noFill/>
        </p:spPr>
        <p:txBody>
          <a:bodyPr wrap="square" rtlCol="0">
            <a:spAutoFit/>
          </a:bodyPr>
          <a:lstStyle/>
          <a:p>
            <a:r>
              <a:rPr lang="en-CA" dirty="0"/>
              <a:t>EXAMPLE</a:t>
            </a:r>
            <a:br>
              <a:rPr lang="en-CA" dirty="0"/>
            </a:br>
            <a:r>
              <a:rPr lang="en-CA" dirty="0"/>
              <a:t>http://toyota.com/corolla.html</a:t>
            </a:r>
          </a:p>
        </p:txBody>
      </p:sp>
      <p:sp>
        <p:nvSpPr>
          <p:cNvPr id="83" name="TextBox 82">
            <a:extLst>
              <a:ext uri="{FF2B5EF4-FFF2-40B4-BE49-F238E27FC236}">
                <a16:creationId xmlns:a16="http://schemas.microsoft.com/office/drawing/2014/main" id="{B753F439-0826-4067-9CAA-DD2E4E0CCE28}"/>
              </a:ext>
            </a:extLst>
          </p:cNvPr>
          <p:cNvSpPr txBox="1"/>
          <p:nvPr/>
        </p:nvSpPr>
        <p:spPr>
          <a:xfrm>
            <a:off x="7627161" y="4358116"/>
            <a:ext cx="4024848" cy="646331"/>
          </a:xfrm>
          <a:prstGeom prst="rect">
            <a:avLst/>
          </a:prstGeom>
          <a:noFill/>
        </p:spPr>
        <p:txBody>
          <a:bodyPr wrap="square" rtlCol="0">
            <a:spAutoFit/>
          </a:bodyPr>
          <a:lstStyle/>
          <a:p>
            <a:r>
              <a:rPr lang="en-CA" sz="1200" dirty="0"/>
              <a:t>You are looking for the file corolla.html in the C:\www.toyata.com folder on the Rogers computer</a:t>
            </a:r>
          </a:p>
        </p:txBody>
      </p:sp>
      <p:pic>
        <p:nvPicPr>
          <p:cNvPr id="64" name="Graphic 63">
            <a:extLst>
              <a:ext uri="{FF2B5EF4-FFF2-40B4-BE49-F238E27FC236}">
                <a16:creationId xmlns:a16="http://schemas.microsoft.com/office/drawing/2014/main" id="{70EDDCD9-C6BE-4FEE-AF32-6C2DFF294C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180" y="2330046"/>
            <a:ext cx="1385216" cy="1385216"/>
          </a:xfrm>
          <a:prstGeom prst="rect">
            <a:avLst/>
          </a:prstGeom>
        </p:spPr>
      </p:pic>
      <p:sp>
        <p:nvSpPr>
          <p:cNvPr id="65" name="TextBox 64">
            <a:extLst>
              <a:ext uri="{FF2B5EF4-FFF2-40B4-BE49-F238E27FC236}">
                <a16:creationId xmlns:a16="http://schemas.microsoft.com/office/drawing/2014/main" id="{B505335F-90D6-424A-9A98-99ACCA758099}"/>
              </a:ext>
            </a:extLst>
          </p:cNvPr>
          <p:cNvSpPr txBox="1"/>
          <p:nvPr/>
        </p:nvSpPr>
        <p:spPr>
          <a:xfrm>
            <a:off x="2905986" y="2747714"/>
            <a:ext cx="881603" cy="246221"/>
          </a:xfrm>
          <a:prstGeom prst="rect">
            <a:avLst/>
          </a:prstGeom>
          <a:noFill/>
        </p:spPr>
        <p:txBody>
          <a:bodyPr wrap="square" rtlCol="0">
            <a:spAutoFit/>
          </a:bodyPr>
          <a:lstStyle/>
          <a:p>
            <a:pPr algn="ctr"/>
            <a:r>
              <a:rPr lang="en-CA" sz="1000" dirty="0"/>
              <a:t>Rogers</a:t>
            </a:r>
          </a:p>
        </p:txBody>
      </p:sp>
      <p:pic>
        <p:nvPicPr>
          <p:cNvPr id="77" name="Graphic 76">
            <a:extLst>
              <a:ext uri="{FF2B5EF4-FFF2-40B4-BE49-F238E27FC236}">
                <a16:creationId xmlns:a16="http://schemas.microsoft.com/office/drawing/2014/main" id="{4CCB9060-B956-42BE-9E21-4903081D1B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9395" y="2330046"/>
            <a:ext cx="1385216" cy="1385216"/>
          </a:xfrm>
          <a:prstGeom prst="rect">
            <a:avLst/>
          </a:prstGeom>
        </p:spPr>
      </p:pic>
      <p:sp>
        <p:nvSpPr>
          <p:cNvPr id="78" name="TextBox 77">
            <a:extLst>
              <a:ext uri="{FF2B5EF4-FFF2-40B4-BE49-F238E27FC236}">
                <a16:creationId xmlns:a16="http://schemas.microsoft.com/office/drawing/2014/main" id="{0EADD881-7E69-41D1-9951-8389C604B56B}"/>
              </a:ext>
            </a:extLst>
          </p:cNvPr>
          <p:cNvSpPr txBox="1"/>
          <p:nvPr/>
        </p:nvSpPr>
        <p:spPr>
          <a:xfrm>
            <a:off x="4291201" y="2747714"/>
            <a:ext cx="881603" cy="246221"/>
          </a:xfrm>
          <a:prstGeom prst="rect">
            <a:avLst/>
          </a:prstGeom>
          <a:noFill/>
        </p:spPr>
        <p:txBody>
          <a:bodyPr wrap="square" rtlCol="0">
            <a:spAutoFit/>
          </a:bodyPr>
          <a:lstStyle/>
          <a:p>
            <a:pPr algn="ctr"/>
            <a:r>
              <a:rPr lang="en-CA" sz="1000" dirty="0"/>
              <a:t>Verizon</a:t>
            </a:r>
          </a:p>
        </p:txBody>
      </p:sp>
      <p:sp>
        <p:nvSpPr>
          <p:cNvPr id="80" name="TextBox 79">
            <a:extLst>
              <a:ext uri="{FF2B5EF4-FFF2-40B4-BE49-F238E27FC236}">
                <a16:creationId xmlns:a16="http://schemas.microsoft.com/office/drawing/2014/main" id="{578F7BC8-1A01-4A0F-92BF-643AA8D55355}"/>
              </a:ext>
            </a:extLst>
          </p:cNvPr>
          <p:cNvSpPr txBox="1"/>
          <p:nvPr/>
        </p:nvSpPr>
        <p:spPr>
          <a:xfrm>
            <a:off x="919318" y="2598528"/>
            <a:ext cx="1860765" cy="707886"/>
          </a:xfrm>
          <a:prstGeom prst="rect">
            <a:avLst/>
          </a:prstGeom>
          <a:noFill/>
        </p:spPr>
        <p:txBody>
          <a:bodyPr wrap="square" rtlCol="0">
            <a:spAutoFit/>
          </a:bodyPr>
          <a:lstStyle/>
          <a:p>
            <a:r>
              <a:rPr lang="en-CA" sz="1000" dirty="0"/>
              <a:t>C:\www.toyota.com</a:t>
            </a:r>
            <a:br>
              <a:rPr lang="en-CA" sz="1000" dirty="0"/>
            </a:br>
            <a:r>
              <a:rPr lang="en-CA" sz="1000" dirty="0"/>
              <a:t>C:\www.ford.com</a:t>
            </a:r>
            <a:br>
              <a:rPr lang="en-CA" sz="1000" dirty="0"/>
            </a:br>
            <a:r>
              <a:rPr lang="en-CA" sz="1000" dirty="0"/>
              <a:t>C:\www.cadillac.com</a:t>
            </a:r>
            <a:br>
              <a:rPr lang="en-CA" sz="1000" dirty="0"/>
            </a:br>
            <a:r>
              <a:rPr lang="en-CA" sz="1000" dirty="0" err="1"/>
              <a:t>etc</a:t>
            </a:r>
            <a:r>
              <a:rPr lang="en-CA" sz="1000" dirty="0"/>
              <a:t>…</a:t>
            </a:r>
          </a:p>
        </p:txBody>
      </p:sp>
      <p:sp>
        <p:nvSpPr>
          <p:cNvPr id="81" name="TextBox 80">
            <a:extLst>
              <a:ext uri="{FF2B5EF4-FFF2-40B4-BE49-F238E27FC236}">
                <a16:creationId xmlns:a16="http://schemas.microsoft.com/office/drawing/2014/main" id="{4BD9700B-A89D-43F6-915F-0A6EEB449101}"/>
              </a:ext>
            </a:extLst>
          </p:cNvPr>
          <p:cNvSpPr txBox="1"/>
          <p:nvPr/>
        </p:nvSpPr>
        <p:spPr>
          <a:xfrm>
            <a:off x="5504863" y="2598528"/>
            <a:ext cx="1957822" cy="707886"/>
          </a:xfrm>
          <a:prstGeom prst="rect">
            <a:avLst/>
          </a:prstGeom>
          <a:noFill/>
        </p:spPr>
        <p:txBody>
          <a:bodyPr wrap="square" rtlCol="0">
            <a:spAutoFit/>
          </a:bodyPr>
          <a:lstStyle/>
          <a:p>
            <a:r>
              <a:rPr lang="en-CA" sz="1000" dirty="0"/>
              <a:t>C:\www.facebook.com</a:t>
            </a:r>
            <a:br>
              <a:rPr lang="en-CA" sz="1000" dirty="0"/>
            </a:br>
            <a:r>
              <a:rPr lang="en-CA" sz="1000" dirty="0"/>
              <a:t>C:\www.twitter.com</a:t>
            </a:r>
            <a:br>
              <a:rPr lang="en-CA" sz="1000" dirty="0"/>
            </a:br>
            <a:r>
              <a:rPr lang="en-CA" sz="1000" dirty="0"/>
              <a:t>C:\www.nhl.com</a:t>
            </a:r>
            <a:br>
              <a:rPr lang="en-CA" sz="1000" dirty="0"/>
            </a:br>
            <a:r>
              <a:rPr lang="en-CA" sz="1000" dirty="0" err="1"/>
              <a:t>etc</a:t>
            </a:r>
            <a:r>
              <a:rPr lang="en-CA" sz="1000" dirty="0"/>
              <a:t>…</a:t>
            </a:r>
          </a:p>
        </p:txBody>
      </p:sp>
      <p:pic>
        <p:nvPicPr>
          <p:cNvPr id="84" name="Graphic 83">
            <a:extLst>
              <a:ext uri="{FF2B5EF4-FFF2-40B4-BE49-F238E27FC236}">
                <a16:creationId xmlns:a16="http://schemas.microsoft.com/office/drawing/2014/main" id="{782B291C-D17D-4292-AD8A-D5616E16AD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2735" y="3615011"/>
            <a:ext cx="1385216" cy="1385216"/>
          </a:xfrm>
          <a:prstGeom prst="rect">
            <a:avLst/>
          </a:prstGeom>
        </p:spPr>
      </p:pic>
      <p:sp>
        <p:nvSpPr>
          <p:cNvPr id="85" name="TextBox 84">
            <a:extLst>
              <a:ext uri="{FF2B5EF4-FFF2-40B4-BE49-F238E27FC236}">
                <a16:creationId xmlns:a16="http://schemas.microsoft.com/office/drawing/2014/main" id="{DA6E5147-4197-4420-B10A-D981CA5E90BD}"/>
              </a:ext>
            </a:extLst>
          </p:cNvPr>
          <p:cNvSpPr txBox="1"/>
          <p:nvPr/>
        </p:nvSpPr>
        <p:spPr>
          <a:xfrm>
            <a:off x="1574541" y="4032679"/>
            <a:ext cx="881603" cy="246221"/>
          </a:xfrm>
          <a:prstGeom prst="rect">
            <a:avLst/>
          </a:prstGeom>
          <a:noFill/>
        </p:spPr>
        <p:txBody>
          <a:bodyPr wrap="square" rtlCol="0">
            <a:spAutoFit/>
          </a:bodyPr>
          <a:lstStyle/>
          <a:p>
            <a:pPr algn="ctr"/>
            <a:r>
              <a:rPr lang="en-CA" sz="1000" dirty="0">
                <a:solidFill>
                  <a:schemeClr val="accent1">
                    <a:lumMod val="60000"/>
                    <a:lumOff val="40000"/>
                  </a:schemeClr>
                </a:solidFill>
              </a:rPr>
              <a:t>Louise</a:t>
            </a:r>
          </a:p>
        </p:txBody>
      </p:sp>
      <p:pic>
        <p:nvPicPr>
          <p:cNvPr id="87" name="Graphic 86">
            <a:extLst>
              <a:ext uri="{FF2B5EF4-FFF2-40B4-BE49-F238E27FC236}">
                <a16:creationId xmlns:a16="http://schemas.microsoft.com/office/drawing/2014/main" id="{7B821B1F-B0BF-49A3-9C5B-CE1ADF6AAC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6207" y="3648669"/>
            <a:ext cx="1385216" cy="1385216"/>
          </a:xfrm>
          <a:prstGeom prst="rect">
            <a:avLst/>
          </a:prstGeom>
        </p:spPr>
      </p:pic>
      <p:sp>
        <p:nvSpPr>
          <p:cNvPr id="88" name="TextBox 87">
            <a:extLst>
              <a:ext uri="{FF2B5EF4-FFF2-40B4-BE49-F238E27FC236}">
                <a16:creationId xmlns:a16="http://schemas.microsoft.com/office/drawing/2014/main" id="{90884D84-854E-41A8-8675-19B42CBB0FE0}"/>
              </a:ext>
            </a:extLst>
          </p:cNvPr>
          <p:cNvSpPr txBox="1"/>
          <p:nvPr/>
        </p:nvSpPr>
        <p:spPr>
          <a:xfrm>
            <a:off x="5678013" y="4066337"/>
            <a:ext cx="881603" cy="246221"/>
          </a:xfrm>
          <a:prstGeom prst="rect">
            <a:avLst/>
          </a:prstGeom>
          <a:noFill/>
        </p:spPr>
        <p:txBody>
          <a:bodyPr wrap="square" rtlCol="0">
            <a:spAutoFit/>
          </a:bodyPr>
          <a:lstStyle/>
          <a:p>
            <a:pPr algn="ctr"/>
            <a:r>
              <a:rPr lang="en-CA" sz="1000" dirty="0">
                <a:solidFill>
                  <a:schemeClr val="accent1">
                    <a:lumMod val="60000"/>
                    <a:lumOff val="40000"/>
                  </a:schemeClr>
                </a:solidFill>
              </a:rPr>
              <a:t>John</a:t>
            </a:r>
          </a:p>
        </p:txBody>
      </p:sp>
    </p:spTree>
    <p:extLst>
      <p:ext uri="{BB962C8B-B14F-4D97-AF65-F5344CB8AC3E}">
        <p14:creationId xmlns:p14="http://schemas.microsoft.com/office/powerpoint/2010/main" val="306320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What is Frontend vs. Backend?</a:t>
            </a:r>
          </a:p>
        </p:txBody>
      </p:sp>
      <p:sp>
        <p:nvSpPr>
          <p:cNvPr id="3" name="TextBox 2">
            <a:extLst>
              <a:ext uri="{FF2B5EF4-FFF2-40B4-BE49-F238E27FC236}">
                <a16:creationId xmlns:a16="http://schemas.microsoft.com/office/drawing/2014/main" id="{BE2255D5-5027-4BA5-A8B6-4875171D29A7}"/>
              </a:ext>
            </a:extLst>
          </p:cNvPr>
          <p:cNvSpPr txBox="1"/>
          <p:nvPr/>
        </p:nvSpPr>
        <p:spPr>
          <a:xfrm>
            <a:off x="1154954" y="2754702"/>
            <a:ext cx="9966127" cy="3170099"/>
          </a:xfrm>
          <a:prstGeom prst="rect">
            <a:avLst/>
          </a:prstGeom>
          <a:noFill/>
        </p:spPr>
        <p:txBody>
          <a:bodyPr wrap="square" rtlCol="0">
            <a:spAutoFit/>
          </a:bodyPr>
          <a:lstStyle/>
          <a:p>
            <a:r>
              <a:rPr lang="en-CA" sz="2000" b="1" dirty="0"/>
              <a:t>Frontend Development</a:t>
            </a:r>
            <a:br>
              <a:rPr lang="en-CA" sz="2000" b="1" dirty="0"/>
            </a:br>
            <a:r>
              <a:rPr lang="en-CA" sz="2000" dirty="0"/>
              <a:t>Any work that runs on an end-user’s computer.  When you lose internet connection, you still have some access to the software. Front end typically includes: </a:t>
            </a:r>
            <a:r>
              <a:rPr lang="en-CA" sz="2000" dirty="0">
                <a:solidFill>
                  <a:schemeClr val="accent6"/>
                </a:solidFill>
              </a:rPr>
              <a:t>JavaScript, HTML, CSS, JPG, PNG, PDF, MP4, MP3, FLV </a:t>
            </a:r>
            <a:r>
              <a:rPr lang="en-CA" sz="2000" dirty="0" err="1"/>
              <a:t>etc</a:t>
            </a:r>
            <a:r>
              <a:rPr lang="en-CA" sz="2000" dirty="0"/>
              <a:t>…</a:t>
            </a:r>
            <a:endParaRPr lang="en-CA" sz="2000" b="1" dirty="0"/>
          </a:p>
          <a:p>
            <a:endParaRPr lang="en-CA" sz="2000" b="1" dirty="0"/>
          </a:p>
          <a:p>
            <a:endParaRPr lang="en-CA" sz="2000" b="1" dirty="0"/>
          </a:p>
          <a:p>
            <a:r>
              <a:rPr lang="en-CA" sz="2000" b="1"/>
              <a:t>Backend Development</a:t>
            </a:r>
            <a:br>
              <a:rPr lang="en-CA" sz="2000" b="1" dirty="0"/>
            </a:br>
            <a:r>
              <a:rPr lang="en-CA" sz="2000" dirty="0"/>
              <a:t>Any work that runs on a remote computer (</a:t>
            </a:r>
            <a:r>
              <a:rPr lang="en-CA" sz="2000" dirty="0" err="1"/>
              <a:t>ie</a:t>
            </a:r>
            <a:r>
              <a:rPr lang="en-CA" sz="2000" dirty="0"/>
              <a:t>. Someone else’s computer).  </a:t>
            </a:r>
            <a:r>
              <a:rPr lang="en-CA" sz="2000" dirty="0" err="1"/>
              <a:t>IWhen</a:t>
            </a:r>
            <a:r>
              <a:rPr lang="en-CA" sz="2000" dirty="0"/>
              <a:t> you lose internet connection, you also lose access to backend services.   Backend typically involves: </a:t>
            </a:r>
            <a:r>
              <a:rPr lang="en-CA" sz="2000" dirty="0">
                <a:solidFill>
                  <a:schemeClr val="accent6"/>
                </a:solidFill>
              </a:rPr>
              <a:t>Databases, Python, PHP, C++, Java, C#, Ruby</a:t>
            </a:r>
            <a:r>
              <a:rPr lang="en-CA" sz="2000" dirty="0"/>
              <a:t> </a:t>
            </a:r>
            <a:r>
              <a:rPr lang="en-CA" sz="2000" dirty="0" err="1"/>
              <a:t>etc</a:t>
            </a:r>
            <a:r>
              <a:rPr lang="en-CA" sz="2000" dirty="0"/>
              <a:t>…</a:t>
            </a:r>
          </a:p>
        </p:txBody>
      </p:sp>
    </p:spTree>
    <p:extLst>
      <p:ext uri="{BB962C8B-B14F-4D97-AF65-F5344CB8AC3E}">
        <p14:creationId xmlns:p14="http://schemas.microsoft.com/office/powerpoint/2010/main" val="231756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Example of JavaScript as Front End</a:t>
            </a:r>
          </a:p>
        </p:txBody>
      </p:sp>
      <p:sp>
        <p:nvSpPr>
          <p:cNvPr id="3" name="TextBox 2">
            <a:extLst>
              <a:ext uri="{FF2B5EF4-FFF2-40B4-BE49-F238E27FC236}">
                <a16:creationId xmlns:a16="http://schemas.microsoft.com/office/drawing/2014/main" id="{BE2255D5-5027-4BA5-A8B6-4875171D29A7}"/>
              </a:ext>
            </a:extLst>
          </p:cNvPr>
          <p:cNvSpPr txBox="1"/>
          <p:nvPr/>
        </p:nvSpPr>
        <p:spPr>
          <a:xfrm>
            <a:off x="886421" y="2710598"/>
            <a:ext cx="4764735" cy="2862322"/>
          </a:xfrm>
          <a:prstGeom prst="rect">
            <a:avLst/>
          </a:prstGeom>
          <a:solidFill>
            <a:schemeClr val="bg2"/>
          </a:solidFill>
        </p:spPr>
        <p:txBody>
          <a:bodyPr wrap="square" rtlCol="0">
            <a:spAutoFit/>
          </a:bodyPr>
          <a:lstStyle/>
          <a:p>
            <a:r>
              <a:rPr lang="en-CA" sz="1200" dirty="0"/>
              <a:t>&lt;!DOCTYPE html&gt;</a:t>
            </a:r>
          </a:p>
          <a:p>
            <a:r>
              <a:rPr lang="en-CA" sz="1200" dirty="0"/>
              <a:t>&lt;html&gt;</a:t>
            </a:r>
          </a:p>
          <a:p>
            <a:r>
              <a:rPr lang="en-CA" sz="1200" dirty="0"/>
              <a:t>&lt;head&gt;</a:t>
            </a:r>
          </a:p>
          <a:p>
            <a:r>
              <a:rPr lang="en-CA" sz="1200" dirty="0"/>
              <a:t>   &lt;script </a:t>
            </a:r>
            <a:r>
              <a:rPr lang="en-CA" sz="1200"/>
              <a:t>type="text/javascript"&gt;</a:t>
            </a:r>
            <a:endParaRPr lang="en-CA" sz="1200" dirty="0"/>
          </a:p>
          <a:p>
            <a:r>
              <a:rPr lang="en-CA" sz="1200" b="1" dirty="0"/>
              <a:t>      </a:t>
            </a:r>
            <a:r>
              <a:rPr lang="en-CA" sz="1200" b="1"/>
              <a:t>alert("hello world");</a:t>
            </a:r>
            <a:endParaRPr lang="en-CA" sz="1200" b="1" dirty="0"/>
          </a:p>
          <a:p>
            <a:r>
              <a:rPr lang="en-CA" sz="1200" b="1" dirty="0"/>
              <a:t>      var </a:t>
            </a:r>
            <a:r>
              <a:rPr lang="en-CA" sz="1200" b="1" dirty="0" err="1"/>
              <a:t>my_</a:t>
            </a:r>
            <a:r>
              <a:rPr lang="en-CA" sz="1200" b="1" err="1"/>
              <a:t>variable</a:t>
            </a:r>
            <a:r>
              <a:rPr lang="en-CA" sz="1200" b="1"/>
              <a:t>="I exist!";</a:t>
            </a:r>
            <a:endParaRPr lang="en-CA" sz="1200" b="1" dirty="0"/>
          </a:p>
          <a:p>
            <a:r>
              <a:rPr lang="en-CA" sz="1200" dirty="0"/>
              <a:t>   &lt;/script&gt;</a:t>
            </a:r>
            <a:br>
              <a:rPr lang="en-CA" sz="1200" dirty="0"/>
            </a:br>
            <a:r>
              <a:rPr lang="en-CA" sz="1200" dirty="0"/>
              <a:t>   &lt;style </a:t>
            </a:r>
            <a:r>
              <a:rPr lang="en-CA" sz="1200"/>
              <a:t>type="text/css"&gt;</a:t>
            </a:r>
            <a:endParaRPr lang="en-CA" sz="1200" dirty="0"/>
          </a:p>
          <a:p>
            <a:r>
              <a:rPr lang="en-CA" sz="1200" b="1" dirty="0"/>
              <a:t>      h1 {font-size:50px;}</a:t>
            </a:r>
          </a:p>
          <a:p>
            <a:r>
              <a:rPr lang="en-CA" sz="1200" dirty="0"/>
              <a:t>   &lt;/style&gt;</a:t>
            </a:r>
          </a:p>
          <a:p>
            <a:r>
              <a:rPr lang="en-CA" sz="1200" dirty="0"/>
              <a:t>&lt;/head&gt;</a:t>
            </a:r>
          </a:p>
          <a:p>
            <a:r>
              <a:rPr lang="en-CA" sz="1200" dirty="0"/>
              <a:t>&lt;body&gt;</a:t>
            </a:r>
          </a:p>
          <a:p>
            <a:r>
              <a:rPr lang="en-CA" sz="1200" b="1" dirty="0"/>
              <a:t>   &lt;h1&gt;My first website!&lt;/h1&gt;</a:t>
            </a:r>
          </a:p>
          <a:p>
            <a:r>
              <a:rPr lang="en-CA" sz="1200" dirty="0"/>
              <a:t>&lt;/body&gt;</a:t>
            </a:r>
          </a:p>
          <a:p>
            <a:r>
              <a:rPr lang="en-CA" sz="1200" dirty="0"/>
              <a:t>&lt;/html&gt;</a:t>
            </a:r>
          </a:p>
        </p:txBody>
      </p:sp>
      <p:sp>
        <p:nvSpPr>
          <p:cNvPr id="4" name="TextBox 3">
            <a:extLst>
              <a:ext uri="{FF2B5EF4-FFF2-40B4-BE49-F238E27FC236}">
                <a16:creationId xmlns:a16="http://schemas.microsoft.com/office/drawing/2014/main" id="{9BC0B0F6-FB4D-40B5-BD02-885A9E9DA2AE}"/>
              </a:ext>
            </a:extLst>
          </p:cNvPr>
          <p:cNvSpPr txBox="1"/>
          <p:nvPr/>
        </p:nvSpPr>
        <p:spPr>
          <a:xfrm>
            <a:off x="838200" y="2267874"/>
            <a:ext cx="2811158" cy="369332"/>
          </a:xfrm>
          <a:prstGeom prst="rect">
            <a:avLst/>
          </a:prstGeom>
          <a:noFill/>
        </p:spPr>
        <p:txBody>
          <a:bodyPr wrap="square" rtlCol="0">
            <a:spAutoFit/>
          </a:bodyPr>
          <a:lstStyle/>
          <a:p>
            <a:r>
              <a:rPr lang="en-CA" dirty="0"/>
              <a:t>Given this </a:t>
            </a:r>
            <a:r>
              <a:rPr lang="en-CA" b="1" dirty="0"/>
              <a:t>home.html</a:t>
            </a:r>
            <a:endParaRPr lang="en-CA" dirty="0"/>
          </a:p>
        </p:txBody>
      </p:sp>
      <p:sp>
        <p:nvSpPr>
          <p:cNvPr id="5" name="TextBox 4">
            <a:extLst>
              <a:ext uri="{FF2B5EF4-FFF2-40B4-BE49-F238E27FC236}">
                <a16:creationId xmlns:a16="http://schemas.microsoft.com/office/drawing/2014/main" id="{B771E12B-2B22-4EA6-84B8-92EC31324B87}"/>
              </a:ext>
            </a:extLst>
          </p:cNvPr>
          <p:cNvSpPr txBox="1"/>
          <p:nvPr/>
        </p:nvSpPr>
        <p:spPr>
          <a:xfrm>
            <a:off x="721664" y="5572920"/>
            <a:ext cx="4929492" cy="923330"/>
          </a:xfrm>
          <a:prstGeom prst="rect">
            <a:avLst/>
          </a:prstGeom>
          <a:noFill/>
        </p:spPr>
        <p:txBody>
          <a:bodyPr wrap="square" rtlCol="0">
            <a:spAutoFit/>
          </a:bodyPr>
          <a:lstStyle/>
          <a:p>
            <a:r>
              <a:rPr lang="en-CA" dirty="0"/>
              <a:t>This file runs completely in your web browser even </a:t>
            </a:r>
            <a:r>
              <a:rPr lang="en-CA" dirty="0">
                <a:solidFill>
                  <a:schemeClr val="accent6">
                    <a:lumMod val="75000"/>
                  </a:schemeClr>
                </a:solidFill>
              </a:rPr>
              <a:t>without an internet connection</a:t>
            </a:r>
            <a:r>
              <a:rPr lang="en-CA" dirty="0"/>
              <a:t>.</a:t>
            </a:r>
          </a:p>
        </p:txBody>
      </p:sp>
      <p:cxnSp>
        <p:nvCxnSpPr>
          <p:cNvPr id="8" name="Straight Connector 7">
            <a:extLst>
              <a:ext uri="{FF2B5EF4-FFF2-40B4-BE49-F238E27FC236}">
                <a16:creationId xmlns:a16="http://schemas.microsoft.com/office/drawing/2014/main" id="{09EF54F8-DFB2-4E22-8AAA-9C5FEC6517D4}"/>
              </a:ext>
            </a:extLst>
          </p:cNvPr>
          <p:cNvCxnSpPr/>
          <p:nvPr/>
        </p:nvCxnSpPr>
        <p:spPr>
          <a:xfrm>
            <a:off x="5939481" y="2606723"/>
            <a:ext cx="0" cy="3752358"/>
          </a:xfrm>
          <a:prstGeom prst="line">
            <a:avLst/>
          </a:prstGeom>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6B030834-6A40-453E-820D-0385365FAF74}"/>
              </a:ext>
            </a:extLst>
          </p:cNvPr>
          <p:cNvSpPr txBox="1"/>
          <p:nvPr/>
        </p:nvSpPr>
        <p:spPr>
          <a:xfrm>
            <a:off x="6203092" y="2606723"/>
            <a:ext cx="5929181" cy="646331"/>
          </a:xfrm>
          <a:prstGeom prst="rect">
            <a:avLst/>
          </a:prstGeom>
          <a:noFill/>
        </p:spPr>
        <p:txBody>
          <a:bodyPr wrap="square" rtlCol="0">
            <a:spAutoFit/>
          </a:bodyPr>
          <a:lstStyle/>
          <a:p>
            <a:r>
              <a:rPr lang="en-CA" dirty="0"/>
              <a:t>Debug JavaScript code in Console of</a:t>
            </a:r>
            <a:br>
              <a:rPr lang="en-CA"/>
            </a:br>
            <a:r>
              <a:rPr lang="en-CA"/>
              <a:t>"Developer Tools"</a:t>
            </a:r>
            <a:endParaRPr lang="en-CA" dirty="0"/>
          </a:p>
        </p:txBody>
      </p:sp>
      <p:pic>
        <p:nvPicPr>
          <p:cNvPr id="6" name="Picture 5">
            <a:extLst>
              <a:ext uri="{FF2B5EF4-FFF2-40B4-BE49-F238E27FC236}">
                <a16:creationId xmlns:a16="http://schemas.microsoft.com/office/drawing/2014/main" id="{D4A4CFD0-6CCE-416C-8661-642A1BAF3C6D}"/>
              </a:ext>
            </a:extLst>
          </p:cNvPr>
          <p:cNvPicPr>
            <a:picLocks noChangeAspect="1"/>
          </p:cNvPicPr>
          <p:nvPr/>
        </p:nvPicPr>
        <p:blipFill>
          <a:blip r:embed="rId2"/>
          <a:stretch>
            <a:fillRect/>
          </a:stretch>
        </p:blipFill>
        <p:spPr>
          <a:xfrm>
            <a:off x="6203092" y="3429000"/>
            <a:ext cx="4576060" cy="2674790"/>
          </a:xfrm>
          <a:prstGeom prst="rect">
            <a:avLst/>
          </a:prstGeom>
        </p:spPr>
      </p:pic>
    </p:spTree>
    <p:extLst>
      <p:ext uri="{BB962C8B-B14F-4D97-AF65-F5344CB8AC3E}">
        <p14:creationId xmlns:p14="http://schemas.microsoft.com/office/powerpoint/2010/main" val="255434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How is PHP</a:t>
            </a:r>
            <a:r>
              <a:rPr lang="en-CA"/>
              <a:t>/Python </a:t>
            </a:r>
            <a:r>
              <a:rPr lang="en-CA" dirty="0"/>
              <a:t>backend?</a:t>
            </a:r>
          </a:p>
        </p:txBody>
      </p:sp>
      <p:sp>
        <p:nvSpPr>
          <p:cNvPr id="3" name="TextBox 2">
            <a:extLst>
              <a:ext uri="{FF2B5EF4-FFF2-40B4-BE49-F238E27FC236}">
                <a16:creationId xmlns:a16="http://schemas.microsoft.com/office/drawing/2014/main" id="{BE2255D5-5027-4BA5-A8B6-4875171D29A7}"/>
              </a:ext>
            </a:extLst>
          </p:cNvPr>
          <p:cNvSpPr txBox="1"/>
          <p:nvPr/>
        </p:nvSpPr>
        <p:spPr>
          <a:xfrm>
            <a:off x="1154954" y="3034789"/>
            <a:ext cx="8988725" cy="2677656"/>
          </a:xfrm>
          <a:prstGeom prst="rect">
            <a:avLst/>
          </a:prstGeom>
          <a:noFill/>
        </p:spPr>
        <p:txBody>
          <a:bodyPr wrap="square" rtlCol="0">
            <a:spAutoFit/>
          </a:bodyPr>
          <a:lstStyle/>
          <a:p>
            <a:r>
              <a:rPr lang="en-CA" sz="2400" b="1" dirty="0"/>
              <a:t>MS Word </a:t>
            </a:r>
            <a:r>
              <a:rPr lang="en-CA" sz="2400" dirty="0"/>
              <a:t>makes </a:t>
            </a:r>
            <a:r>
              <a:rPr lang="en-CA" sz="2400" dirty="0">
                <a:solidFill>
                  <a:schemeClr val="accent6">
                    <a:lumMod val="75000"/>
                  </a:schemeClr>
                </a:solidFill>
              </a:rPr>
              <a:t>*.docx</a:t>
            </a:r>
          </a:p>
          <a:p>
            <a:endParaRPr lang="en-CA" sz="2400" dirty="0"/>
          </a:p>
          <a:p>
            <a:r>
              <a:rPr lang="en-CA" sz="2400" b="1" dirty="0"/>
              <a:t>Adobe Photoshop </a:t>
            </a:r>
            <a:r>
              <a:rPr lang="en-CA" sz="2400" dirty="0"/>
              <a:t>makes </a:t>
            </a:r>
            <a:r>
              <a:rPr lang="en-CA" sz="2400" dirty="0">
                <a:solidFill>
                  <a:schemeClr val="accent6">
                    <a:lumMod val="75000"/>
                  </a:schemeClr>
                </a:solidFill>
              </a:rPr>
              <a:t>*.</a:t>
            </a:r>
            <a:r>
              <a:rPr lang="en-CA" sz="2400" dirty="0" err="1">
                <a:solidFill>
                  <a:schemeClr val="accent6">
                    <a:lumMod val="75000"/>
                  </a:schemeClr>
                </a:solidFill>
              </a:rPr>
              <a:t>psd</a:t>
            </a:r>
            <a:r>
              <a:rPr lang="en-CA" sz="2400" dirty="0">
                <a:solidFill>
                  <a:schemeClr val="accent6">
                    <a:lumMod val="75000"/>
                  </a:schemeClr>
                </a:solidFill>
              </a:rPr>
              <a:t> (and .jpg, .</a:t>
            </a:r>
            <a:r>
              <a:rPr lang="en-CA" sz="2400" dirty="0" err="1">
                <a:solidFill>
                  <a:schemeClr val="accent6">
                    <a:lumMod val="75000"/>
                  </a:schemeClr>
                </a:solidFill>
              </a:rPr>
              <a:t>png</a:t>
            </a:r>
            <a:r>
              <a:rPr lang="en-CA" sz="2400" dirty="0">
                <a:solidFill>
                  <a:schemeClr val="accent6">
                    <a:lumMod val="75000"/>
                  </a:schemeClr>
                </a:solidFill>
              </a:rPr>
              <a:t> </a:t>
            </a:r>
            <a:r>
              <a:rPr lang="en-CA" sz="2400" dirty="0" err="1">
                <a:solidFill>
                  <a:schemeClr val="accent6">
                    <a:lumMod val="75000"/>
                  </a:schemeClr>
                </a:solidFill>
              </a:rPr>
              <a:t>etc</a:t>
            </a:r>
            <a:r>
              <a:rPr lang="en-CA" sz="2400" dirty="0">
                <a:solidFill>
                  <a:schemeClr val="accent6">
                    <a:lumMod val="75000"/>
                  </a:schemeClr>
                </a:solidFill>
              </a:rPr>
              <a:t>…)</a:t>
            </a:r>
          </a:p>
          <a:p>
            <a:endParaRPr lang="en-CA" sz="2400" dirty="0"/>
          </a:p>
          <a:p>
            <a:r>
              <a:rPr lang="en-CA" sz="2400" b="1" dirty="0"/>
              <a:t>iOS Camera App </a:t>
            </a:r>
            <a:r>
              <a:rPr lang="en-CA" sz="2400" dirty="0"/>
              <a:t>makes </a:t>
            </a:r>
            <a:r>
              <a:rPr lang="en-CA" sz="2400" dirty="0">
                <a:solidFill>
                  <a:schemeClr val="accent6">
                    <a:lumMod val="75000"/>
                  </a:schemeClr>
                </a:solidFill>
              </a:rPr>
              <a:t>*.mp4</a:t>
            </a:r>
          </a:p>
          <a:p>
            <a:endParaRPr lang="en-CA" sz="2400" dirty="0"/>
          </a:p>
          <a:p>
            <a:r>
              <a:rPr lang="en-CA" sz="2400" b="1" dirty="0"/>
              <a:t>PHP/Python</a:t>
            </a:r>
            <a:r>
              <a:rPr lang="en-CA" sz="2400" dirty="0"/>
              <a:t> makes </a:t>
            </a:r>
            <a:r>
              <a:rPr lang="en-CA" sz="2400" dirty="0">
                <a:solidFill>
                  <a:schemeClr val="accent6">
                    <a:lumMod val="75000"/>
                  </a:schemeClr>
                </a:solidFill>
              </a:rPr>
              <a:t>text documents </a:t>
            </a:r>
            <a:r>
              <a:rPr lang="en-CA" sz="2400" dirty="0"/>
              <a:t>(simplified)</a:t>
            </a:r>
          </a:p>
        </p:txBody>
      </p:sp>
    </p:spTree>
    <p:extLst>
      <p:ext uri="{BB962C8B-B14F-4D97-AF65-F5344CB8AC3E}">
        <p14:creationId xmlns:p14="http://schemas.microsoft.com/office/powerpoint/2010/main" val="304288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How do you use PHP?</a:t>
            </a:r>
          </a:p>
        </p:txBody>
      </p:sp>
      <p:sp>
        <p:nvSpPr>
          <p:cNvPr id="3" name="TextBox 2">
            <a:extLst>
              <a:ext uri="{FF2B5EF4-FFF2-40B4-BE49-F238E27FC236}">
                <a16:creationId xmlns:a16="http://schemas.microsoft.com/office/drawing/2014/main" id="{BE2255D5-5027-4BA5-A8B6-4875171D29A7}"/>
              </a:ext>
            </a:extLst>
          </p:cNvPr>
          <p:cNvSpPr txBox="1"/>
          <p:nvPr/>
        </p:nvSpPr>
        <p:spPr>
          <a:xfrm>
            <a:off x="1154954" y="2808002"/>
            <a:ext cx="8988725" cy="3416320"/>
          </a:xfrm>
          <a:prstGeom prst="rect">
            <a:avLst/>
          </a:prstGeom>
          <a:noFill/>
        </p:spPr>
        <p:txBody>
          <a:bodyPr wrap="square" rtlCol="0">
            <a:spAutoFit/>
          </a:bodyPr>
          <a:lstStyle/>
          <a:p>
            <a:r>
              <a:rPr lang="en-CA" sz="2400" dirty="0"/>
              <a:t>Have PHP software installed on a computer.</a:t>
            </a:r>
            <a:br>
              <a:rPr lang="en-CA" sz="2400" dirty="0"/>
            </a:br>
            <a:endParaRPr lang="en-CA" sz="2400" dirty="0"/>
          </a:p>
          <a:p>
            <a:r>
              <a:rPr lang="en-CA" sz="2400" dirty="0"/>
              <a:t>Create a PHP file.</a:t>
            </a:r>
          </a:p>
          <a:p>
            <a:endParaRPr lang="en-CA" sz="2400" dirty="0"/>
          </a:p>
          <a:p>
            <a:r>
              <a:rPr lang="en-CA" sz="2400" dirty="0"/>
              <a:t>Open or Run the PHP file. </a:t>
            </a:r>
            <a:br>
              <a:rPr lang="en-CA" sz="2400" dirty="0"/>
            </a:br>
            <a:r>
              <a:rPr lang="en-CA" sz="2400" dirty="0">
                <a:solidFill>
                  <a:schemeClr val="accent6">
                    <a:lumMod val="75000"/>
                  </a:schemeClr>
                </a:solidFill>
              </a:rPr>
              <a:t>E.g. $bash : </a:t>
            </a:r>
            <a:r>
              <a:rPr lang="en-CA" sz="2400" b="1" dirty="0">
                <a:solidFill>
                  <a:schemeClr val="accent6">
                    <a:lumMod val="75000"/>
                  </a:schemeClr>
                </a:solidFill>
              </a:rPr>
              <a:t>php file1.php</a:t>
            </a:r>
          </a:p>
          <a:p>
            <a:endParaRPr lang="en-CA" sz="2400" dirty="0"/>
          </a:p>
          <a:p>
            <a:r>
              <a:rPr lang="en-CA" sz="2400" dirty="0"/>
              <a:t>OPTIONAL – save the output of the PHP file.</a:t>
            </a:r>
            <a:br>
              <a:rPr lang="en-CA" sz="2400" dirty="0"/>
            </a:br>
            <a:r>
              <a:rPr lang="en-CA" sz="2400" dirty="0">
                <a:solidFill>
                  <a:schemeClr val="accent6">
                    <a:lumMod val="75000"/>
                  </a:schemeClr>
                </a:solidFill>
              </a:rPr>
              <a:t>E.g. $bash : </a:t>
            </a:r>
            <a:r>
              <a:rPr lang="en-CA" sz="2400" b="1" dirty="0">
                <a:solidFill>
                  <a:schemeClr val="accent6">
                    <a:lumMod val="75000"/>
                  </a:schemeClr>
                </a:solidFill>
              </a:rPr>
              <a:t>php file2.php &gt; file2.html</a:t>
            </a:r>
          </a:p>
        </p:txBody>
      </p:sp>
    </p:spTree>
    <p:extLst>
      <p:ext uri="{BB962C8B-B14F-4D97-AF65-F5344CB8AC3E}">
        <p14:creationId xmlns:p14="http://schemas.microsoft.com/office/powerpoint/2010/main" val="83366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Use PHP to make static files</a:t>
            </a:r>
          </a:p>
        </p:txBody>
      </p:sp>
      <p:sp>
        <p:nvSpPr>
          <p:cNvPr id="5" name="TextBox 4">
            <a:extLst>
              <a:ext uri="{FF2B5EF4-FFF2-40B4-BE49-F238E27FC236}">
                <a16:creationId xmlns:a16="http://schemas.microsoft.com/office/drawing/2014/main" id="{5D99BB49-F191-450E-AEC9-328953D2F906}"/>
              </a:ext>
            </a:extLst>
          </p:cNvPr>
          <p:cNvSpPr txBox="1"/>
          <p:nvPr/>
        </p:nvSpPr>
        <p:spPr>
          <a:xfrm>
            <a:off x="702304" y="2707944"/>
            <a:ext cx="4644053" cy="307777"/>
          </a:xfrm>
          <a:prstGeom prst="rect">
            <a:avLst/>
          </a:prstGeom>
          <a:noFill/>
        </p:spPr>
        <p:txBody>
          <a:bodyPr wrap="square" rtlCol="0">
            <a:spAutoFit/>
          </a:bodyPr>
          <a:lstStyle/>
          <a:p>
            <a:r>
              <a:rPr lang="en-CA" sz="1400" dirty="0"/>
              <a:t>The file </a:t>
            </a:r>
            <a:r>
              <a:rPr lang="en-CA" sz="1400" b="1" dirty="0"/>
              <a:t>make-</a:t>
            </a:r>
            <a:r>
              <a:rPr lang="en-CA" sz="1400" b="1" dirty="0" err="1"/>
              <a:t>html.php</a:t>
            </a:r>
            <a:r>
              <a:rPr lang="en-CA" sz="1400" b="1" dirty="0"/>
              <a:t> </a:t>
            </a:r>
            <a:r>
              <a:rPr lang="en-CA" sz="1400" dirty="0"/>
              <a:t>has the following content:</a:t>
            </a:r>
          </a:p>
        </p:txBody>
      </p:sp>
      <p:sp>
        <p:nvSpPr>
          <p:cNvPr id="6" name="Rectangle 5">
            <a:extLst>
              <a:ext uri="{FF2B5EF4-FFF2-40B4-BE49-F238E27FC236}">
                <a16:creationId xmlns:a16="http://schemas.microsoft.com/office/drawing/2014/main" id="{ECCE4915-71D7-4263-A90A-01146D02FF3C}"/>
              </a:ext>
            </a:extLst>
          </p:cNvPr>
          <p:cNvSpPr/>
          <p:nvPr/>
        </p:nvSpPr>
        <p:spPr>
          <a:xfrm>
            <a:off x="5862536" y="2707944"/>
            <a:ext cx="6017994" cy="2862322"/>
          </a:xfrm>
          <a:prstGeom prst="rect">
            <a:avLst/>
          </a:prstGeom>
        </p:spPr>
        <p:txBody>
          <a:bodyPr wrap="none">
            <a:spAutoFit/>
          </a:bodyPr>
          <a:lstStyle/>
          <a:p>
            <a:r>
              <a:rPr lang="en-CA" dirty="0"/>
              <a:t>Now run this command:</a:t>
            </a:r>
          </a:p>
          <a:p>
            <a:endParaRPr lang="en-CA" dirty="0"/>
          </a:p>
          <a:p>
            <a:r>
              <a:rPr lang="en-CA" dirty="0">
                <a:solidFill>
                  <a:schemeClr val="accent6">
                    <a:lumMod val="75000"/>
                  </a:schemeClr>
                </a:solidFill>
              </a:rPr>
              <a:t>$bash : </a:t>
            </a:r>
            <a:r>
              <a:rPr lang="en-CA" b="1" dirty="0">
                <a:solidFill>
                  <a:schemeClr val="accent6">
                    <a:lumMod val="75000"/>
                  </a:schemeClr>
                </a:solidFill>
              </a:rPr>
              <a:t>php make-</a:t>
            </a:r>
            <a:r>
              <a:rPr lang="en-CA" b="1" dirty="0" err="1">
                <a:solidFill>
                  <a:schemeClr val="accent6">
                    <a:lumMod val="75000"/>
                  </a:schemeClr>
                </a:solidFill>
              </a:rPr>
              <a:t>html.php</a:t>
            </a:r>
            <a:r>
              <a:rPr lang="en-CA" b="1" dirty="0">
                <a:solidFill>
                  <a:schemeClr val="accent6">
                    <a:lumMod val="75000"/>
                  </a:schemeClr>
                </a:solidFill>
              </a:rPr>
              <a:t> &gt; home.html</a:t>
            </a:r>
            <a:endParaRPr lang="en-CA" dirty="0">
              <a:solidFill>
                <a:schemeClr val="accent6">
                  <a:lumMod val="75000"/>
                </a:schemeClr>
              </a:solidFill>
            </a:endParaRPr>
          </a:p>
          <a:p>
            <a:endParaRPr lang="en-CA" b="1" dirty="0"/>
          </a:p>
          <a:p>
            <a:endParaRPr lang="en-CA" b="1" dirty="0"/>
          </a:p>
          <a:p>
            <a:r>
              <a:rPr lang="en-CA" dirty="0"/>
              <a:t>Notice you now have a </a:t>
            </a:r>
            <a:r>
              <a:rPr lang="en-CA" b="1" dirty="0"/>
              <a:t>home.html </a:t>
            </a:r>
            <a:r>
              <a:rPr lang="en-CA" dirty="0"/>
              <a:t>in your directory!</a:t>
            </a:r>
          </a:p>
          <a:p>
            <a:endParaRPr lang="en-CA" dirty="0"/>
          </a:p>
          <a:p>
            <a:endParaRPr lang="en-CA" dirty="0"/>
          </a:p>
          <a:p>
            <a:r>
              <a:rPr lang="en-CA" dirty="0"/>
              <a:t>A web server can now serve the </a:t>
            </a:r>
            <a:r>
              <a:rPr lang="en-CA" b="1" dirty="0"/>
              <a:t>home.html </a:t>
            </a:r>
            <a:r>
              <a:rPr lang="en-CA" dirty="0"/>
              <a:t>file</a:t>
            </a:r>
            <a:br>
              <a:rPr lang="en-CA" dirty="0"/>
            </a:br>
            <a:r>
              <a:rPr lang="en-CA" dirty="0"/>
              <a:t>to client browsers!</a:t>
            </a:r>
          </a:p>
        </p:txBody>
      </p:sp>
      <p:sp>
        <p:nvSpPr>
          <p:cNvPr id="7" name="TextBox 6">
            <a:extLst>
              <a:ext uri="{FF2B5EF4-FFF2-40B4-BE49-F238E27FC236}">
                <a16:creationId xmlns:a16="http://schemas.microsoft.com/office/drawing/2014/main" id="{DC0C5A90-1BAD-44CC-918B-22F3B0B88FF3}"/>
              </a:ext>
            </a:extLst>
          </p:cNvPr>
          <p:cNvSpPr txBox="1"/>
          <p:nvPr/>
        </p:nvSpPr>
        <p:spPr>
          <a:xfrm>
            <a:off x="770925" y="3164954"/>
            <a:ext cx="4764735" cy="3046988"/>
          </a:xfrm>
          <a:prstGeom prst="rect">
            <a:avLst/>
          </a:prstGeom>
          <a:solidFill>
            <a:schemeClr val="bg2"/>
          </a:solidFill>
        </p:spPr>
        <p:txBody>
          <a:bodyPr wrap="square" rtlCol="0">
            <a:spAutoFit/>
          </a:bodyPr>
          <a:lstStyle/>
          <a:p>
            <a:r>
              <a:rPr lang="en-CA" sz="1200" b="1"/>
              <a:t>&lt;?php</a:t>
            </a:r>
          </a:p>
          <a:p>
            <a:r>
              <a:rPr lang="en-CA" sz="1200"/>
              <a:t>echo ‘</a:t>
            </a:r>
            <a:r>
              <a:rPr lang="en-CA" sz="1200">
                <a:solidFill>
                  <a:schemeClr val="accent1"/>
                </a:solidFill>
              </a:rPr>
              <a:t>&lt;!DOCTYPE html&gt;</a:t>
            </a:r>
          </a:p>
          <a:p>
            <a:r>
              <a:rPr lang="en-CA" sz="1200">
                <a:solidFill>
                  <a:schemeClr val="accent1"/>
                </a:solidFill>
              </a:rPr>
              <a:t>&lt;html&gt;</a:t>
            </a:r>
          </a:p>
          <a:p>
            <a:r>
              <a:rPr lang="en-CA" sz="1200">
                <a:solidFill>
                  <a:schemeClr val="accent1"/>
                </a:solidFill>
              </a:rPr>
              <a:t>&lt;head&gt;</a:t>
            </a:r>
          </a:p>
          <a:p>
            <a:r>
              <a:rPr lang="en-CA" sz="1200">
                <a:solidFill>
                  <a:schemeClr val="accent1"/>
                </a:solidFill>
              </a:rPr>
              <a:t>   &lt;script type="text/javascript"&gt;</a:t>
            </a:r>
          </a:p>
          <a:p>
            <a:r>
              <a:rPr lang="en-CA" sz="1200">
                <a:solidFill>
                  <a:schemeClr val="accent1"/>
                </a:solidFill>
              </a:rPr>
              <a:t>      alert("hello world");</a:t>
            </a:r>
          </a:p>
          <a:p>
            <a:r>
              <a:rPr lang="en-CA" sz="1200">
                <a:solidFill>
                  <a:schemeClr val="accent1"/>
                </a:solidFill>
              </a:rPr>
              <a:t>      var my_variable="I exist!";</a:t>
            </a:r>
          </a:p>
          <a:p>
            <a:r>
              <a:rPr lang="en-CA" sz="1200">
                <a:solidFill>
                  <a:schemeClr val="accent1"/>
                </a:solidFill>
              </a:rPr>
              <a:t>   &lt;/script&gt;</a:t>
            </a:r>
            <a:br>
              <a:rPr lang="en-CA" sz="1200">
                <a:solidFill>
                  <a:schemeClr val="accent1"/>
                </a:solidFill>
              </a:rPr>
            </a:br>
            <a:r>
              <a:rPr lang="en-CA" sz="1200">
                <a:solidFill>
                  <a:schemeClr val="accent1"/>
                </a:solidFill>
              </a:rPr>
              <a:t>   &lt;style type="text/css"&gt;</a:t>
            </a:r>
          </a:p>
          <a:p>
            <a:r>
              <a:rPr lang="en-CA" sz="1200">
                <a:solidFill>
                  <a:schemeClr val="accent1"/>
                </a:solidFill>
              </a:rPr>
              <a:t>      h1 {font-size:50px;}</a:t>
            </a:r>
          </a:p>
          <a:p>
            <a:r>
              <a:rPr lang="en-CA" sz="1200">
                <a:solidFill>
                  <a:schemeClr val="accent1"/>
                </a:solidFill>
              </a:rPr>
              <a:t>   &lt;/style&gt;</a:t>
            </a:r>
          </a:p>
          <a:p>
            <a:r>
              <a:rPr lang="en-CA" sz="1200">
                <a:solidFill>
                  <a:schemeClr val="accent1"/>
                </a:solidFill>
              </a:rPr>
              <a:t>&lt;/head&gt;</a:t>
            </a:r>
          </a:p>
          <a:p>
            <a:r>
              <a:rPr lang="en-CA" sz="1200">
                <a:solidFill>
                  <a:schemeClr val="accent1"/>
                </a:solidFill>
              </a:rPr>
              <a:t>&lt;body&gt;</a:t>
            </a:r>
          </a:p>
          <a:p>
            <a:r>
              <a:rPr lang="en-CA" sz="1200">
                <a:solidFill>
                  <a:schemeClr val="accent1"/>
                </a:solidFill>
              </a:rPr>
              <a:t>   &lt;h1&gt;My first website!&lt;/h1&gt;</a:t>
            </a:r>
          </a:p>
          <a:p>
            <a:r>
              <a:rPr lang="en-CA" sz="1200">
                <a:solidFill>
                  <a:schemeClr val="accent1"/>
                </a:solidFill>
              </a:rPr>
              <a:t>&lt;/body&gt;</a:t>
            </a:r>
          </a:p>
          <a:p>
            <a:r>
              <a:rPr lang="en-CA" sz="1200">
                <a:solidFill>
                  <a:schemeClr val="accent1"/>
                </a:solidFill>
              </a:rPr>
              <a:t>&lt;/html&gt;</a:t>
            </a:r>
            <a:r>
              <a:rPr lang="en-CA" sz="1200"/>
              <a:t>’;</a:t>
            </a:r>
            <a:endParaRPr lang="en-CA" sz="1200" dirty="0"/>
          </a:p>
        </p:txBody>
      </p:sp>
    </p:spTree>
    <p:extLst>
      <p:ext uri="{BB962C8B-B14F-4D97-AF65-F5344CB8AC3E}">
        <p14:creationId xmlns:p14="http://schemas.microsoft.com/office/powerpoint/2010/main" val="154274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Webserver + Backend</a:t>
            </a:r>
          </a:p>
        </p:txBody>
      </p:sp>
      <p:sp>
        <p:nvSpPr>
          <p:cNvPr id="3" name="TextBox 2">
            <a:extLst>
              <a:ext uri="{FF2B5EF4-FFF2-40B4-BE49-F238E27FC236}">
                <a16:creationId xmlns:a16="http://schemas.microsoft.com/office/drawing/2014/main" id="{BE2255D5-5027-4BA5-A8B6-4875171D29A7}"/>
              </a:ext>
            </a:extLst>
          </p:cNvPr>
          <p:cNvSpPr txBox="1"/>
          <p:nvPr/>
        </p:nvSpPr>
        <p:spPr>
          <a:xfrm>
            <a:off x="1460895" y="2720418"/>
            <a:ext cx="8988725" cy="3416320"/>
          </a:xfrm>
          <a:prstGeom prst="rect">
            <a:avLst/>
          </a:prstGeom>
          <a:noFill/>
        </p:spPr>
        <p:txBody>
          <a:bodyPr wrap="square" rtlCol="0">
            <a:spAutoFit/>
          </a:bodyPr>
          <a:lstStyle/>
          <a:p>
            <a:r>
              <a:rPr lang="en-CA" sz="2400" dirty="0"/>
              <a:t>Combine a Web Server with a Backend language to immediately serve content to a </a:t>
            </a:r>
            <a:r>
              <a:rPr lang="en-CA" sz="2400" b="1" dirty="0">
                <a:solidFill>
                  <a:schemeClr val="accent6">
                    <a:lumMod val="75000"/>
                  </a:schemeClr>
                </a:solidFill>
              </a:rPr>
              <a:t>client side</a:t>
            </a:r>
            <a:r>
              <a:rPr lang="en-CA" sz="2400" dirty="0">
                <a:solidFill>
                  <a:schemeClr val="accent6">
                    <a:lumMod val="75000"/>
                  </a:schemeClr>
                </a:solidFill>
              </a:rPr>
              <a:t> </a:t>
            </a:r>
            <a:r>
              <a:rPr lang="en-CA" sz="2400" dirty="0"/>
              <a:t>software like a Web Browser (</a:t>
            </a:r>
            <a:r>
              <a:rPr lang="en-CA" sz="2400" dirty="0" err="1">
                <a:solidFill>
                  <a:srgbClr val="0070C0"/>
                </a:solidFill>
              </a:rPr>
              <a:t>FireFox</a:t>
            </a:r>
            <a:r>
              <a:rPr lang="en-CA" sz="2400" dirty="0">
                <a:solidFill>
                  <a:srgbClr val="0070C0"/>
                </a:solidFill>
              </a:rPr>
              <a:t>, Chrome, Edge </a:t>
            </a:r>
            <a:r>
              <a:rPr lang="en-CA" sz="2400" dirty="0" err="1"/>
              <a:t>etc</a:t>
            </a:r>
            <a:r>
              <a:rPr lang="en-CA" sz="2400" dirty="0"/>
              <a:t>…).  Client-side runs </a:t>
            </a:r>
            <a:r>
              <a:rPr lang="en-CA" sz="2400" b="1" dirty="0">
                <a:solidFill>
                  <a:schemeClr val="accent6">
                    <a:lumMod val="75000"/>
                  </a:schemeClr>
                </a:solidFill>
              </a:rPr>
              <a:t>front end code</a:t>
            </a:r>
            <a:r>
              <a:rPr lang="en-CA" sz="2400" dirty="0"/>
              <a:t>.</a:t>
            </a:r>
          </a:p>
          <a:p>
            <a:endParaRPr lang="en-CA" sz="2400" dirty="0"/>
          </a:p>
          <a:p>
            <a:r>
              <a:rPr lang="en-CA" sz="2400" b="1" dirty="0"/>
              <a:t>Popular Stacks:</a:t>
            </a:r>
          </a:p>
          <a:p>
            <a:r>
              <a:rPr lang="en-CA" sz="2400" dirty="0"/>
              <a:t>ASP.NET (e.g. IIS + C#)</a:t>
            </a:r>
          </a:p>
          <a:p>
            <a:r>
              <a:rPr lang="en-CA" sz="2400" dirty="0"/>
              <a:t>LAMP (E.g. Apache + PHP)</a:t>
            </a:r>
          </a:p>
          <a:p>
            <a:r>
              <a:rPr lang="en-CA" sz="2400" dirty="0"/>
              <a:t>NodeJS (e.g. HTTP + JavaScript)</a:t>
            </a:r>
          </a:p>
        </p:txBody>
      </p:sp>
    </p:spTree>
    <p:extLst>
      <p:ext uri="{BB962C8B-B14F-4D97-AF65-F5344CB8AC3E}">
        <p14:creationId xmlns:p14="http://schemas.microsoft.com/office/powerpoint/2010/main" val="169424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8F80D-5580-4589-A15C-C54CA4ADDFB8}"/>
              </a:ext>
            </a:extLst>
          </p:cNvPr>
          <p:cNvSpPr/>
          <p:nvPr/>
        </p:nvSpPr>
        <p:spPr>
          <a:xfrm>
            <a:off x="4007795" y="1122713"/>
            <a:ext cx="3005847" cy="1283732"/>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353AE15-1CF3-43A2-8317-E74D57886EAB}"/>
              </a:ext>
            </a:extLst>
          </p:cNvPr>
          <p:cNvSpPr/>
          <p:nvPr/>
        </p:nvSpPr>
        <p:spPr>
          <a:xfrm>
            <a:off x="330740" y="2693773"/>
            <a:ext cx="6682903" cy="3912592"/>
          </a:xfrm>
          <a:prstGeom prst="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F2CBC63-5ABB-4153-B0BD-FDE58E16E646}"/>
              </a:ext>
            </a:extLst>
          </p:cNvPr>
          <p:cNvSpPr/>
          <p:nvPr/>
        </p:nvSpPr>
        <p:spPr>
          <a:xfrm>
            <a:off x="520585" y="4883259"/>
            <a:ext cx="6253317" cy="614915"/>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Database</a:t>
            </a:r>
            <a:br>
              <a:rPr lang="en-CA" dirty="0">
                <a:solidFill>
                  <a:schemeClr val="accent1">
                    <a:lumMod val="50000"/>
                  </a:schemeClr>
                </a:solidFill>
              </a:rPr>
            </a:br>
            <a:r>
              <a:rPr lang="en-CA" sz="1200" dirty="0">
                <a:solidFill>
                  <a:schemeClr val="accent1">
                    <a:lumMod val="50000"/>
                  </a:schemeClr>
                </a:solidFill>
              </a:rPr>
              <a:t>MySQL / SQL Server / DB2 / PostgreSQL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7" name="Rectangle 6">
            <a:extLst>
              <a:ext uri="{FF2B5EF4-FFF2-40B4-BE49-F238E27FC236}">
                <a16:creationId xmlns:a16="http://schemas.microsoft.com/office/drawing/2014/main" id="{03F729C0-2509-4788-851B-07BF1B6A5A65}"/>
              </a:ext>
            </a:extLst>
          </p:cNvPr>
          <p:cNvSpPr/>
          <p:nvPr/>
        </p:nvSpPr>
        <p:spPr>
          <a:xfrm>
            <a:off x="520585" y="5735287"/>
            <a:ext cx="6253317" cy="614914"/>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Operating System</a:t>
            </a:r>
            <a:br>
              <a:rPr lang="en-CA" dirty="0">
                <a:solidFill>
                  <a:schemeClr val="accent1">
                    <a:lumMod val="50000"/>
                  </a:schemeClr>
                </a:solidFill>
              </a:rPr>
            </a:br>
            <a:r>
              <a:rPr lang="en-CA" sz="1200" dirty="0">
                <a:solidFill>
                  <a:schemeClr val="accent1">
                    <a:lumMod val="50000"/>
                  </a:schemeClr>
                </a:solidFill>
              </a:rPr>
              <a:t>Linux / Windows / Mac</a:t>
            </a:r>
          </a:p>
        </p:txBody>
      </p:sp>
      <p:sp>
        <p:nvSpPr>
          <p:cNvPr id="8" name="Rectangle 7">
            <a:extLst>
              <a:ext uri="{FF2B5EF4-FFF2-40B4-BE49-F238E27FC236}">
                <a16:creationId xmlns:a16="http://schemas.microsoft.com/office/drawing/2014/main" id="{C0D77F6F-F6BC-4DD1-8301-5C6512AAF19D}"/>
              </a:ext>
            </a:extLst>
          </p:cNvPr>
          <p:cNvSpPr/>
          <p:nvPr/>
        </p:nvSpPr>
        <p:spPr>
          <a:xfrm>
            <a:off x="520585" y="4031230"/>
            <a:ext cx="6253317" cy="614916"/>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Middleware</a:t>
            </a:r>
            <a:br>
              <a:rPr lang="en-CA" dirty="0">
                <a:solidFill>
                  <a:schemeClr val="accent1">
                    <a:lumMod val="50000"/>
                  </a:schemeClr>
                </a:solidFill>
              </a:rPr>
            </a:br>
            <a:r>
              <a:rPr lang="en-CA" sz="1200" dirty="0">
                <a:solidFill>
                  <a:schemeClr val="accent1">
                    <a:lumMod val="50000"/>
                  </a:schemeClr>
                </a:solidFill>
              </a:rPr>
              <a:t>PHP / C# / C++ / Java / Ruby / Python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9" name="Rectangle 8">
            <a:extLst>
              <a:ext uri="{FF2B5EF4-FFF2-40B4-BE49-F238E27FC236}">
                <a16:creationId xmlns:a16="http://schemas.microsoft.com/office/drawing/2014/main" id="{C13F5AE8-AE78-4538-95D8-6AFA1F39D21B}"/>
              </a:ext>
            </a:extLst>
          </p:cNvPr>
          <p:cNvSpPr/>
          <p:nvPr/>
        </p:nvSpPr>
        <p:spPr>
          <a:xfrm>
            <a:off x="4259458" y="1536630"/>
            <a:ext cx="2514444" cy="728776"/>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Browser</a:t>
            </a:r>
            <a:br>
              <a:rPr lang="en-CA" dirty="0">
                <a:solidFill>
                  <a:schemeClr val="accent1">
                    <a:lumMod val="50000"/>
                  </a:schemeClr>
                </a:solidFill>
              </a:rPr>
            </a:br>
            <a:r>
              <a:rPr lang="en-CA" sz="1200" dirty="0">
                <a:solidFill>
                  <a:schemeClr val="accent1">
                    <a:lumMod val="50000"/>
                  </a:schemeClr>
                </a:solidFill>
              </a:rPr>
              <a:t>HTML / CSS / JavaScript</a:t>
            </a:r>
          </a:p>
        </p:txBody>
      </p:sp>
      <p:sp>
        <p:nvSpPr>
          <p:cNvPr id="10" name="Rectangle 9">
            <a:extLst>
              <a:ext uri="{FF2B5EF4-FFF2-40B4-BE49-F238E27FC236}">
                <a16:creationId xmlns:a16="http://schemas.microsoft.com/office/drawing/2014/main" id="{03FD52C7-549C-4D52-B6AC-17A0B17F3133}"/>
              </a:ext>
            </a:extLst>
          </p:cNvPr>
          <p:cNvSpPr/>
          <p:nvPr/>
        </p:nvSpPr>
        <p:spPr>
          <a:xfrm>
            <a:off x="520585" y="1536629"/>
            <a:ext cx="2514444" cy="728777"/>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Other</a:t>
            </a:r>
            <a:br>
              <a:rPr lang="en-CA" dirty="0">
                <a:solidFill>
                  <a:schemeClr val="accent1">
                    <a:lumMod val="50000"/>
                  </a:schemeClr>
                </a:solidFill>
              </a:rPr>
            </a:br>
            <a:r>
              <a:rPr lang="en-CA" sz="1200" dirty="0">
                <a:solidFill>
                  <a:schemeClr val="accent1">
                    <a:lumMod val="50000"/>
                  </a:schemeClr>
                </a:solidFill>
              </a:rPr>
              <a:t>Android App / iOS App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11" name="TextBox 10">
            <a:extLst>
              <a:ext uri="{FF2B5EF4-FFF2-40B4-BE49-F238E27FC236}">
                <a16:creationId xmlns:a16="http://schemas.microsoft.com/office/drawing/2014/main" id="{1F87D390-D729-40AA-A7B1-EC0CB3A7DC28}"/>
              </a:ext>
            </a:extLst>
          </p:cNvPr>
          <p:cNvSpPr txBox="1"/>
          <p:nvPr/>
        </p:nvSpPr>
        <p:spPr>
          <a:xfrm>
            <a:off x="519816" y="2760257"/>
            <a:ext cx="973921" cy="369332"/>
          </a:xfrm>
          <a:prstGeom prst="rect">
            <a:avLst/>
          </a:prstGeom>
          <a:noFill/>
        </p:spPr>
        <p:txBody>
          <a:bodyPr wrap="none" rtlCol="0">
            <a:spAutoFit/>
          </a:bodyPr>
          <a:lstStyle/>
          <a:p>
            <a:r>
              <a:rPr lang="en-CA" dirty="0">
                <a:solidFill>
                  <a:schemeClr val="accent6">
                    <a:lumMod val="50000"/>
                  </a:schemeClr>
                </a:solidFill>
              </a:rPr>
              <a:t>Backend</a:t>
            </a:r>
          </a:p>
        </p:txBody>
      </p:sp>
      <p:sp>
        <p:nvSpPr>
          <p:cNvPr id="12" name="TextBox 11">
            <a:extLst>
              <a:ext uri="{FF2B5EF4-FFF2-40B4-BE49-F238E27FC236}">
                <a16:creationId xmlns:a16="http://schemas.microsoft.com/office/drawing/2014/main" id="{08BA2D02-8FBC-434E-8A3C-D9DA8DE147B4}"/>
              </a:ext>
            </a:extLst>
          </p:cNvPr>
          <p:cNvSpPr txBox="1"/>
          <p:nvPr/>
        </p:nvSpPr>
        <p:spPr>
          <a:xfrm>
            <a:off x="4259458" y="1122713"/>
            <a:ext cx="1041952" cy="369332"/>
          </a:xfrm>
          <a:prstGeom prst="rect">
            <a:avLst/>
          </a:prstGeom>
          <a:noFill/>
        </p:spPr>
        <p:txBody>
          <a:bodyPr wrap="none" rtlCol="0">
            <a:spAutoFit/>
          </a:bodyPr>
          <a:lstStyle/>
          <a:p>
            <a:r>
              <a:rPr lang="en-CA" dirty="0">
                <a:solidFill>
                  <a:schemeClr val="accent6">
                    <a:lumMod val="50000"/>
                  </a:schemeClr>
                </a:solidFill>
              </a:rPr>
              <a:t>Frontend</a:t>
            </a:r>
          </a:p>
        </p:txBody>
      </p:sp>
      <p:sp>
        <p:nvSpPr>
          <p:cNvPr id="13" name="TextBox 12">
            <a:extLst>
              <a:ext uri="{FF2B5EF4-FFF2-40B4-BE49-F238E27FC236}">
                <a16:creationId xmlns:a16="http://schemas.microsoft.com/office/drawing/2014/main" id="{73B79519-30D8-4061-A4C9-E81C4F41ED11}"/>
              </a:ext>
            </a:extLst>
          </p:cNvPr>
          <p:cNvSpPr txBox="1"/>
          <p:nvPr/>
        </p:nvSpPr>
        <p:spPr>
          <a:xfrm>
            <a:off x="3236701" y="407756"/>
            <a:ext cx="5306389" cy="400110"/>
          </a:xfrm>
          <a:prstGeom prst="rect">
            <a:avLst/>
          </a:prstGeom>
          <a:noFill/>
        </p:spPr>
        <p:txBody>
          <a:bodyPr wrap="none" rtlCol="0">
            <a:spAutoFit/>
          </a:bodyPr>
          <a:lstStyle/>
          <a:p>
            <a:r>
              <a:rPr lang="en-CA" sz="2000" b="1" dirty="0"/>
              <a:t>Technical Layers of a Cloud Software (Simplified)</a:t>
            </a:r>
          </a:p>
        </p:txBody>
      </p:sp>
      <p:sp>
        <p:nvSpPr>
          <p:cNvPr id="14" name="TextBox 13">
            <a:extLst>
              <a:ext uri="{FF2B5EF4-FFF2-40B4-BE49-F238E27FC236}">
                <a16:creationId xmlns:a16="http://schemas.microsoft.com/office/drawing/2014/main" id="{C7B6BA45-0925-4B9F-835F-9EB76E25A13F}"/>
              </a:ext>
            </a:extLst>
          </p:cNvPr>
          <p:cNvSpPr txBox="1"/>
          <p:nvPr/>
        </p:nvSpPr>
        <p:spPr>
          <a:xfrm>
            <a:off x="7203488" y="2354094"/>
            <a:ext cx="4742078" cy="2492990"/>
          </a:xfrm>
          <a:prstGeom prst="rect">
            <a:avLst/>
          </a:prstGeom>
          <a:noFill/>
        </p:spPr>
        <p:txBody>
          <a:bodyPr wrap="square" rtlCol="0">
            <a:spAutoFit/>
          </a:bodyPr>
          <a:lstStyle/>
          <a:p>
            <a:r>
              <a:rPr lang="en-CA" sz="1200" dirty="0"/>
              <a:t>Frontend layers reside completely on a user’s device</a:t>
            </a:r>
          </a:p>
          <a:p>
            <a:endParaRPr lang="en-CA" sz="1200" dirty="0"/>
          </a:p>
          <a:p>
            <a:r>
              <a:rPr lang="en-CA" sz="1200" dirty="0"/>
              <a:t>Backend layers reside completely on a remote server.</a:t>
            </a:r>
          </a:p>
          <a:p>
            <a:endParaRPr lang="en-CA" sz="1200" dirty="0"/>
          </a:p>
          <a:p>
            <a:r>
              <a:rPr lang="en-CA" sz="1200" dirty="0"/>
              <a:t>Frontend developers work on front end.  Backend developers work on backend.  Full stack developers work on both frontend and backend.</a:t>
            </a:r>
          </a:p>
          <a:p>
            <a:endParaRPr lang="en-CA" sz="1200" dirty="0"/>
          </a:p>
          <a:p>
            <a:r>
              <a:rPr lang="en-CA" sz="1200" dirty="0"/>
              <a:t>Although developers do their best to insulate one layer from the other, but generally speaking, the further down the technical stack you are, the more rigid the architecture will be. E.g. Changing a button in a web page on the front end may not affect your database structure.  But changing your database structure will likely affect your middleware code and your web browser code.</a:t>
            </a:r>
          </a:p>
        </p:txBody>
      </p:sp>
      <p:sp>
        <p:nvSpPr>
          <p:cNvPr id="15" name="Rectangle 14">
            <a:extLst>
              <a:ext uri="{FF2B5EF4-FFF2-40B4-BE49-F238E27FC236}">
                <a16:creationId xmlns:a16="http://schemas.microsoft.com/office/drawing/2014/main" id="{9ABAEDDE-AFCB-444F-AD82-6DF8D389E764}"/>
              </a:ext>
            </a:extLst>
          </p:cNvPr>
          <p:cNvSpPr/>
          <p:nvPr/>
        </p:nvSpPr>
        <p:spPr>
          <a:xfrm>
            <a:off x="519816" y="3179201"/>
            <a:ext cx="6253317" cy="614916"/>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Server</a:t>
            </a:r>
            <a:br>
              <a:rPr lang="en-CA" dirty="0">
                <a:solidFill>
                  <a:schemeClr val="accent1">
                    <a:lumMod val="50000"/>
                  </a:schemeClr>
                </a:solidFill>
              </a:rPr>
            </a:br>
            <a:r>
              <a:rPr lang="en-CA" sz="1200" dirty="0">
                <a:solidFill>
                  <a:schemeClr val="accent1">
                    <a:lumMod val="50000"/>
                  </a:schemeClr>
                </a:solidFill>
              </a:rPr>
              <a:t>Apache / Nginx / IIS / </a:t>
            </a:r>
            <a:r>
              <a:rPr lang="en-CA" sz="1200" dirty="0" err="1">
                <a:solidFill>
                  <a:schemeClr val="accent1">
                    <a:lumMod val="50000"/>
                  </a:schemeClr>
                </a:solidFill>
              </a:rPr>
              <a:t>TomCat</a:t>
            </a:r>
            <a:r>
              <a:rPr lang="en-CA" sz="1200" dirty="0">
                <a:solidFill>
                  <a:schemeClr val="accent1">
                    <a:lumMod val="50000"/>
                  </a:schemeClr>
                </a:solidFill>
              </a:rPr>
              <a:t> / HTTP Client </a:t>
            </a:r>
            <a:r>
              <a:rPr lang="en-CA" sz="1200" dirty="0" err="1">
                <a:solidFill>
                  <a:schemeClr val="accent1">
                    <a:lumMod val="50000"/>
                  </a:schemeClr>
                </a:solidFill>
              </a:rPr>
              <a:t>etc</a:t>
            </a:r>
            <a:r>
              <a:rPr lang="en-CA" sz="1200" dirty="0">
                <a:solidFill>
                  <a:schemeClr val="accent1">
                    <a:lumMod val="50000"/>
                  </a:schemeClr>
                </a:solidFill>
              </a:rPr>
              <a:t>…</a:t>
            </a:r>
          </a:p>
        </p:txBody>
      </p:sp>
    </p:spTree>
    <p:extLst>
      <p:ext uri="{BB962C8B-B14F-4D97-AF65-F5344CB8AC3E}">
        <p14:creationId xmlns:p14="http://schemas.microsoft.com/office/powerpoint/2010/main" val="41770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829</TotalTime>
  <Words>1104</Words>
  <Application>Microsoft Office PowerPoint</Application>
  <PresentationFormat>Widescreen</PresentationFormat>
  <Paragraphs>217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PowerPoint Presentation</vt:lpstr>
      <vt:lpstr>The Internet </vt:lpstr>
      <vt:lpstr>What is Frontend vs. Backend?</vt:lpstr>
      <vt:lpstr>Example of JavaScript as Front End</vt:lpstr>
      <vt:lpstr>How is PHP/Python backend?</vt:lpstr>
      <vt:lpstr>How do you use PHP?</vt:lpstr>
      <vt:lpstr>Use PHP to make static files</vt:lpstr>
      <vt:lpstr>Webserver + Backend</vt:lpstr>
      <vt:lpstr>PowerPoint Presentation</vt:lpstr>
      <vt:lpstr>Variables</vt:lpstr>
      <vt:lpstr>Arithmatic</vt:lpstr>
      <vt:lpstr>Arrays</vt:lpstr>
      <vt:lpstr>If Statements</vt:lpstr>
      <vt:lpstr>Relational Operators</vt:lpstr>
      <vt:lpstr>Loops</vt:lpstr>
      <vt:lpstr>Array, If and Loops</vt:lpstr>
      <vt:lpstr>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Lai</dc:creator>
  <cp:lastModifiedBy>John Lai</cp:lastModifiedBy>
  <cp:revision>87</cp:revision>
  <dcterms:created xsi:type="dcterms:W3CDTF">2019-07-31T12:43:48Z</dcterms:created>
  <dcterms:modified xsi:type="dcterms:W3CDTF">2019-10-19T15:45:12Z</dcterms:modified>
</cp:coreProperties>
</file>