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2" r:id="rId4"/>
    <p:sldId id="268" r:id="rId5"/>
    <p:sldId id="269" r:id="rId6"/>
    <p:sldId id="277" r:id="rId7"/>
    <p:sldId id="278" r:id="rId8"/>
    <p:sldId id="273" r:id="rId9"/>
    <p:sldId id="276" r:id="rId10"/>
    <p:sldId id="283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2"/>
  </p:normalViewPr>
  <p:slideViewPr>
    <p:cSldViewPr snapToGrid="0" snapToObjects="1">
      <p:cViewPr varScale="1">
        <p:scale>
          <a:sx n="72" d="100"/>
          <a:sy n="72" d="100"/>
        </p:scale>
        <p:origin x="10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 будет переход к практической работе: создание проекта, основные команды, разбор типов данных, ввод/</a:t>
            </a:r>
            <a:r>
              <a:rPr lang="ru-RU"/>
              <a:t>вывод информации, различные </a:t>
            </a:r>
            <a:r>
              <a:rPr lang="ru-RU" dirty="0"/>
              <a:t>конструкции (условия, циклы)</a:t>
            </a:r>
          </a:p>
        </p:txBody>
      </p:sp>
    </p:spTree>
    <p:extLst>
      <p:ext uri="{BB962C8B-B14F-4D97-AF65-F5344CB8AC3E}">
        <p14:creationId xmlns:p14="http://schemas.microsoft.com/office/powerpoint/2010/main" val="9862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3" cy="98535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indent="-342900"/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2" cy="1613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indent="-3429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indent="-3429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indent="-3429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indent="-3429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>
            <a:normAutofit/>
          </a:bodyPr>
          <a:lstStyle>
            <a:lvl1pPr indent="-342900" algn="ctr"/>
            <a:lvl2pPr indent="-342900" algn="ctr"/>
            <a:lvl3pPr indent="-342900" algn="ctr"/>
            <a:lvl4pPr indent="-342900" algn="ctr"/>
            <a:lvl5pPr indent="-342900"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>
            <a:normAutofit/>
          </a:bodyPr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58" y="12721150"/>
            <a:ext cx="682645" cy="713601"/>
          </a:xfrm>
          <a:prstGeom prst="rect">
            <a:avLst/>
          </a:prstGeom>
        </p:spPr>
        <p:txBody>
          <a:bodyPr lIns="121849" tIns="121849" rIns="121849" bIns="121849" anchor="ctr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9" tIns="91399" rIns="91399" bIns="91399" anchor="ctr">
            <a:normAutofit/>
          </a:bodyPr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/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  <a:lvl2pPr indent="-342900"/>
            <a:lvl3pPr indent="-342900"/>
            <a:lvl4pPr indent="-342900"/>
            <a:lvl5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>
            <a:normAutofit/>
          </a:bodyPr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>
            <a:normAutofit/>
          </a:bodyPr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8"/>
            <a:ext cx="698019" cy="684934"/>
          </a:xfrm>
          <a:prstGeom prst="rect">
            <a:avLst/>
          </a:prstGeom>
        </p:spPr>
        <p:txBody>
          <a:bodyPr lIns="243774" tIns="243774" rIns="243774" bIns="243774" anchor="ctr"/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5334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7" Type="http://schemas.openxmlformats.org/officeDocument/2006/relationships/image" Target="../media/image4.tiff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anchenkoff/skillbox-chat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2C2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5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72;p18"/>
          <p:cNvSpPr txBox="1"/>
          <p:nvPr/>
        </p:nvSpPr>
        <p:spPr>
          <a:xfrm>
            <a:off x="1284371" y="5764887"/>
            <a:ext cx="14803072" cy="32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Мессенджер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Python</a:t>
            </a:r>
            <a:r>
              <a:rPr lang="ru-RU" dirty="0"/>
              <a:t> </a:t>
            </a:r>
          </a:p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за 3 дня</a:t>
            </a:r>
          </a:p>
        </p:txBody>
      </p:sp>
      <p:pic>
        <p:nvPicPr>
          <p:cNvPr id="15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8962296" y="4932471"/>
            <a:ext cx="6459407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Порядок создания проекта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3354195" y="6339099"/>
            <a:ext cx="9372498" cy="612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Создаем проект в среде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Пишем программный код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Тестируем работу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Документируем</a:t>
            </a:r>
          </a:p>
          <a:p>
            <a:pPr marL="742950" indent="-742950">
              <a:lnSpc>
                <a:spcPct val="200000"/>
              </a:lnSpc>
              <a:buClr>
                <a:srgbClr val="0133EE"/>
              </a:buClr>
              <a:buSzPts val="3000"/>
              <a:buFont typeface="+mj-lt"/>
              <a:buAutoNum type="arabicPeriod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Эксплуатируем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Как работаем?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Рисунок 1" descr="Рисунок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oogle Shape;228;p31"/>
          <p:cNvSpPr txBox="1"/>
          <p:nvPr/>
        </p:nvSpPr>
        <p:spPr>
          <a:xfrm>
            <a:off x="2339149" y="4142856"/>
            <a:ext cx="19705704" cy="506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algn="ctr">
              <a:lnSpc>
                <a:spcPct val="80000"/>
              </a:lnSpc>
              <a:defRPr sz="2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Приступим к практике</a:t>
            </a:r>
            <a:endParaRPr dirty="0"/>
          </a:p>
        </p:txBody>
      </p:sp>
      <p:pic>
        <p:nvPicPr>
          <p:cNvPr id="313" name="Google Shape;73;p18" descr="Google Shape;73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5D7FA-A243-D54A-A45E-917C36B16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Программа интенсива</a:t>
            </a:r>
            <a:endParaRPr dirty="0"/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778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Основы работы на языке </a:t>
            </a:r>
            <a:r>
              <a:rPr lang="en-US" dirty="0"/>
              <a:t>Python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Принципы сетевого программирования</a:t>
            </a:r>
            <a:endParaRPr lang="en-US"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Написание небольшого сервера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Разработка клиентского приложения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Создание графического интерфейса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Примеры небольших программ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0D45"/>
            </a:gs>
            <a:gs pos="100000">
              <a:srgbClr val="E84F4B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194;p28"/>
          <p:cNvSpPr txBox="1"/>
          <p:nvPr/>
        </p:nvSpPr>
        <p:spPr>
          <a:xfrm>
            <a:off x="15097999" y="5990207"/>
            <a:ext cx="5429183" cy="10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53333"/>
              </a:lnSpc>
              <a:defRPr sz="6000" b="1">
                <a:solidFill>
                  <a:srgbClr val="0146C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Есть вопрос?</a:t>
            </a:r>
          </a:p>
        </p:txBody>
      </p:sp>
      <p:sp>
        <p:nvSpPr>
          <p:cNvPr id="289" name="Google Shape;196;p28"/>
          <p:cNvSpPr txBox="1"/>
          <p:nvPr/>
        </p:nvSpPr>
        <p:spPr>
          <a:xfrm>
            <a:off x="15097999" y="7611756"/>
            <a:ext cx="6889615" cy="19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Задайте его в комментариях —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в конце мастер-класса</a:t>
            </a:r>
            <a:endParaRPr>
              <a:solidFill>
                <a:srgbClr val="6501C3"/>
              </a:solidFill>
            </a:endParaRPr>
          </a:p>
          <a:p>
            <a:pPr>
              <a:lnSpc>
                <a:spcPct val="120000"/>
              </a:lnSpc>
              <a:defRPr sz="3400">
                <a:solidFill>
                  <a:srgbClr val="0146C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мы ответим на него</a:t>
            </a:r>
          </a:p>
        </p:txBody>
      </p:sp>
      <p:sp>
        <p:nvSpPr>
          <p:cNvPr id="290" name="Google Shape;197;p28"/>
          <p:cNvSpPr txBox="1"/>
          <p:nvPr/>
        </p:nvSpPr>
        <p:spPr>
          <a:xfrm>
            <a:off x="1267274" y="2767036"/>
            <a:ext cx="16375421" cy="13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defRPr sz="8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Сегодня вы узнаете</a:t>
            </a:r>
          </a:p>
        </p:txBody>
      </p:sp>
      <p:sp>
        <p:nvSpPr>
          <p:cNvPr id="291" name="Google Shape;198;p28"/>
          <p:cNvSpPr txBox="1"/>
          <p:nvPr/>
        </p:nvSpPr>
        <p:spPr>
          <a:xfrm>
            <a:off x="1335005" y="4345944"/>
            <a:ext cx="11038548" cy="647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Что такое Python и почему именно он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Как создать свою первую программу</a:t>
            </a:r>
            <a:endParaRPr dirty="0"/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Типы данных и работа с ними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Основные возможности и конструкции языка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3400"/>
              <a:buFont typeface="Arial"/>
              <a:buChar char="•"/>
              <a:defRPr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Объектно-ориентированное программирование</a:t>
            </a:r>
          </a:p>
        </p:txBody>
      </p:sp>
      <p:pic>
        <p:nvPicPr>
          <p:cNvPr id="292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ED3CE-E199-DA4E-AC65-FA3414B5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Часть I</a:t>
            </a:r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Почему </a:t>
            </a:r>
            <a:r>
              <a:rPr lang="en-US" dirty="0"/>
              <a:t>Python</a:t>
            </a:r>
            <a:r>
              <a:rPr lang="ru-RU" dirty="0"/>
              <a:t>?</a:t>
            </a:r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Простой, современный, развивающийся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Создан чтобы упростить код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Поддерживается лучшими компаниями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Встроен огромный набор функционала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Подходит для любого направления</a:t>
            </a:r>
            <a:endParaRPr sz="4000"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7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Высокоуровневый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Интерпретируемый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Хорошая философия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Вызывает привыкание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такого в </a:t>
            </a:r>
            <a:r>
              <a:rPr lang="en-US" dirty="0"/>
              <a:t>Python?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Основные сферы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</a:t>
            </a:r>
            <a:r>
              <a:rPr lang="en-US" sz="4000" dirty="0"/>
              <a:t>desktop</a:t>
            </a:r>
            <a:r>
              <a:rPr lang="ru-RU" sz="4000" dirty="0"/>
              <a:t> программ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sz="4000" dirty="0"/>
              <a:t> Разработка веб-приложений</a:t>
            </a:r>
            <a:endParaRPr sz="4000" dirty="0"/>
          </a:p>
          <a:p>
            <a:pPr>
              <a:lnSpc>
                <a:spcPct val="200000"/>
              </a:lnSpc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мобильных приложений</a:t>
            </a:r>
            <a:endParaRPr lang="en-US"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/>
              <a:t> </a:t>
            </a:r>
            <a:r>
              <a:rPr lang="ru-RU" sz="4000" dirty="0"/>
              <a:t>Машинное обучение</a:t>
            </a:r>
          </a:p>
        </p:txBody>
      </p:sp>
      <p:sp>
        <p:nvSpPr>
          <p:cNvPr id="305" name="Google Shape;219;p30"/>
          <p:cNvSpPr txBox="1"/>
          <p:nvPr/>
        </p:nvSpPr>
        <p:spPr>
          <a:xfrm>
            <a:off x="12192000" y="6339099"/>
            <a:ext cx="9372497" cy="501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Обработка и анализ данных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Автоматизация рутинных задач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1400"/>
              <a:buFont typeface="Helvetica Neue"/>
              <a:buChar char="•"/>
              <a:defRPr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228600" indent="-228600">
              <a:lnSpc>
                <a:spcPct val="12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Пакеты для 3</a:t>
            </a:r>
            <a:r>
              <a:rPr lang="en-US" sz="4000" dirty="0"/>
              <a:t>D</a:t>
            </a:r>
            <a:r>
              <a:rPr lang="ru-RU" sz="4000" dirty="0"/>
              <a:t> моделирования</a:t>
            </a:r>
            <a:endParaRPr sz="4000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 </a:t>
            </a:r>
            <a:r>
              <a:rPr lang="ru-RU" sz="4000" dirty="0"/>
              <a:t>Разработка компьютерных игр</a:t>
            </a:r>
            <a:endParaRPr sz="4000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Где применить?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1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Рейтинг </a:t>
            </a:r>
            <a:r>
              <a:rPr lang="en-US" dirty="0"/>
              <a:t>TIOBE</a:t>
            </a:r>
            <a:endParaRPr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Насколько актуален?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0017E-DDEA-7D4D-BCED-E3491047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6" y="7340623"/>
            <a:ext cx="22749368" cy="33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8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" y="857"/>
            <a:ext cx="24380952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Google Shape;71;p18"/>
          <p:cNvSpPr txBox="1"/>
          <p:nvPr/>
        </p:nvSpPr>
        <p:spPr>
          <a:xfrm>
            <a:off x="1342198" y="5174986"/>
            <a:ext cx="1903029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Часть</a:t>
            </a:r>
            <a:r>
              <a:rPr dirty="0"/>
              <a:t> I</a:t>
            </a:r>
            <a:r>
              <a:rPr lang="en-US" dirty="0"/>
              <a:t>I</a:t>
            </a:r>
            <a:endParaRPr dirty="0"/>
          </a:p>
        </p:txBody>
      </p:sp>
      <p:sp>
        <p:nvSpPr>
          <p:cNvPr id="298" name="Google Shape;72;p18"/>
          <p:cNvSpPr txBox="1"/>
          <p:nvPr/>
        </p:nvSpPr>
        <p:spPr>
          <a:xfrm>
            <a:off x="1284371" y="6534328"/>
            <a:ext cx="14803072" cy="168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b="1" spc="-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pic>
        <p:nvPicPr>
          <p:cNvPr id="299" name="Google Shape;73;p18" descr="Google Shape;7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86" y="983040"/>
            <a:ext cx="1805023" cy="43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0;p31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FFF09-C6B8-B04B-ABDF-C46D8FE7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7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17;p30"/>
          <p:cNvSpPr txBox="1"/>
          <p:nvPr/>
        </p:nvSpPr>
        <p:spPr>
          <a:xfrm>
            <a:off x="1267273" y="5245258"/>
            <a:ext cx="12216835" cy="8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>
            <a:lvl1pPr>
              <a:defRPr sz="43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ru-RU" dirty="0"/>
              <a:t>Перечень необходимых инструментов</a:t>
            </a:r>
            <a:endParaRPr dirty="0"/>
          </a:p>
        </p:txBody>
      </p:sp>
      <p:sp>
        <p:nvSpPr>
          <p:cNvPr id="304" name="Google Shape;218;p30"/>
          <p:cNvSpPr txBox="1"/>
          <p:nvPr/>
        </p:nvSpPr>
        <p:spPr>
          <a:xfrm>
            <a:off x="1335006" y="6339099"/>
            <a:ext cx="9372498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Интерпретатор языка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Редактор / среда разработки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 </a:t>
            </a:r>
            <a:r>
              <a:rPr lang="ru-RU" dirty="0"/>
              <a:t>Документация</a:t>
            </a:r>
            <a:endParaRPr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ru-RU" dirty="0"/>
              <a:t>Исходный код</a:t>
            </a:r>
            <a:endParaRPr dirty="0"/>
          </a:p>
        </p:txBody>
      </p:sp>
      <p:sp>
        <p:nvSpPr>
          <p:cNvPr id="305" name="Google Shape;219;p30"/>
          <p:cNvSpPr txBox="1"/>
          <p:nvPr/>
        </p:nvSpPr>
        <p:spPr>
          <a:xfrm>
            <a:off x="11300273" y="6339097"/>
            <a:ext cx="9372497" cy="46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>
            <a:spAutoFit/>
          </a:bodyPr>
          <a:lstStyle/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hlinkClick r:id="rId2"/>
              </a:rPr>
              <a:t>http://python.org</a:t>
            </a: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3"/>
              </a:rPr>
              <a:t>https://www.jetbrains.com/pycharm/</a:t>
            </a:r>
            <a:endParaRPr lang="en-US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4"/>
              </a:rPr>
              <a:t>https://docs.python.org/3/</a:t>
            </a:r>
            <a:endParaRPr lang="ru-RU" sz="3000" dirty="0">
              <a:sym typeface="Open Sans"/>
            </a:endParaRPr>
          </a:p>
          <a:p>
            <a:pPr marL="228600" indent="-228600">
              <a:lnSpc>
                <a:spcPct val="200000"/>
              </a:lnSpc>
              <a:buClr>
                <a:srgbClr val="0133EE"/>
              </a:buClr>
              <a:buSzPts val="3000"/>
              <a:buFont typeface="Helvetica Neue"/>
              <a:buChar char="•"/>
              <a:defRPr sz="3000">
                <a:solidFill>
                  <a:srgbClr val="65719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000" dirty="0">
                <a:sym typeface="Open Sans"/>
                <a:hlinkClick r:id="rId5"/>
              </a:rPr>
              <a:t>https://github.com/manchenkoff/skillbox-chat</a:t>
            </a:r>
            <a:endParaRPr lang="en-US" dirty="0"/>
          </a:p>
        </p:txBody>
      </p:sp>
      <p:sp>
        <p:nvSpPr>
          <p:cNvPr id="306" name="Google Shape;181;p27"/>
          <p:cNvSpPr txBox="1"/>
          <p:nvPr/>
        </p:nvSpPr>
        <p:spPr>
          <a:xfrm>
            <a:off x="1267274" y="1919999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b="1" spc="-15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ru-RU" dirty="0"/>
              <a:t>Что нам понадобится?</a:t>
            </a:r>
            <a:endParaRPr dirty="0"/>
          </a:p>
        </p:txBody>
      </p:sp>
      <p:pic>
        <p:nvPicPr>
          <p:cNvPr id="307" name="Google Shape;188;p27" descr="Google Shape;188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0431" y="1018847"/>
            <a:ext cx="1655632" cy="36792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193;p43"/>
          <p:cNvSpPr txBox="1"/>
          <p:nvPr/>
        </p:nvSpPr>
        <p:spPr>
          <a:xfrm>
            <a:off x="3163545" y="913567"/>
            <a:ext cx="381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1C92A-FD57-7940-8F20-586CFCA09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672" y="312878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6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290</Words>
  <Application>Microsoft Macintosh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Open Sans</vt:lpstr>
      <vt:lpstr>Open Sans Light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39</cp:revision>
  <dcterms:modified xsi:type="dcterms:W3CDTF">2019-08-15T17:27:58Z</dcterms:modified>
</cp:coreProperties>
</file>