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3"/>
  </p:notesMasterIdLst>
  <p:sldIdLst>
    <p:sldId id="256" r:id="rId2"/>
    <p:sldId id="257" r:id="rId3"/>
    <p:sldId id="285" r:id="rId4"/>
    <p:sldId id="286" r:id="rId5"/>
    <p:sldId id="287" r:id="rId6"/>
    <p:sldId id="327" r:id="rId7"/>
    <p:sldId id="335" r:id="rId8"/>
    <p:sldId id="336" r:id="rId9"/>
    <p:sldId id="337" r:id="rId10"/>
    <p:sldId id="338" r:id="rId11"/>
    <p:sldId id="328" r:id="rId12"/>
    <p:sldId id="288" r:id="rId13"/>
    <p:sldId id="310" r:id="rId14"/>
    <p:sldId id="326" r:id="rId15"/>
    <p:sldId id="329" r:id="rId16"/>
    <p:sldId id="330" r:id="rId17"/>
    <p:sldId id="331" r:id="rId18"/>
    <p:sldId id="339" r:id="rId19"/>
    <p:sldId id="297" r:id="rId20"/>
    <p:sldId id="333" r:id="rId21"/>
    <p:sldId id="300" r:id="rId22"/>
    <p:sldId id="304" r:id="rId23"/>
    <p:sldId id="301" r:id="rId24"/>
    <p:sldId id="323" r:id="rId25"/>
    <p:sldId id="303" r:id="rId26"/>
    <p:sldId id="296" r:id="rId27"/>
    <p:sldId id="302" r:id="rId28"/>
    <p:sldId id="290" r:id="rId29"/>
    <p:sldId id="295" r:id="rId30"/>
    <p:sldId id="299" r:id="rId31"/>
    <p:sldId id="298" r:id="rId32"/>
    <p:sldId id="317" r:id="rId33"/>
    <p:sldId id="322" r:id="rId34"/>
    <p:sldId id="315" r:id="rId35"/>
    <p:sldId id="319" r:id="rId36"/>
    <p:sldId id="320" r:id="rId37"/>
    <p:sldId id="321" r:id="rId38"/>
    <p:sldId id="316" r:id="rId39"/>
    <p:sldId id="318" r:id="rId40"/>
    <p:sldId id="305" r:id="rId41"/>
    <p:sldId id="334"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2" autoAdjust="0"/>
    <p:restoredTop sz="77365" autoAdjust="0"/>
  </p:normalViewPr>
  <p:slideViewPr>
    <p:cSldViewPr>
      <p:cViewPr varScale="1">
        <p:scale>
          <a:sx n="90" d="100"/>
          <a:sy n="90" d="100"/>
        </p:scale>
        <p:origin x="129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DF6167-AB87-451A-A375-26F34C50865E}" type="datetimeFigureOut">
              <a:rPr lang="zh-CN" altLang="en-US" smtClean="0"/>
              <a:pPr/>
              <a:t>2016/1/14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A641B1-D9A1-442C-980A-1F172E1C76A8}" type="slidenum">
              <a:rPr lang="zh-CN" altLang="en-US" smtClean="0"/>
              <a:pPr/>
              <a:t>‹#›</a:t>
            </a:fld>
            <a:endParaRPr lang="zh-CN" altLang="en-US"/>
          </a:p>
        </p:txBody>
      </p:sp>
    </p:spTree>
    <p:extLst>
      <p:ext uri="{BB962C8B-B14F-4D97-AF65-F5344CB8AC3E}">
        <p14:creationId xmlns:p14="http://schemas.microsoft.com/office/powerpoint/2010/main" val="277869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AutoNum type="arabicParenR"/>
            </a:pPr>
            <a:r>
              <a:rPr lang="en-US" altLang="zh-CN" sz="1200" kern="1200" baseline="0" dirty="0" smtClean="0">
                <a:solidFill>
                  <a:schemeClr val="tx1"/>
                </a:solidFill>
                <a:latin typeface="+mn-lt"/>
                <a:ea typeface="+mn-ea"/>
                <a:cs typeface="+mn-cs"/>
              </a:rPr>
              <a:t>The UE uses a 3GPP access system. It has an IP address that is supported over S5 interface, this IP address will be used as a </a:t>
            </a:r>
            <a:r>
              <a:rPr lang="en-US" altLang="zh-CN" sz="1200" kern="1200" baseline="0" dirty="0" err="1" smtClean="0">
                <a:solidFill>
                  <a:schemeClr val="tx1"/>
                </a:solidFill>
                <a:latin typeface="+mn-lt"/>
                <a:ea typeface="+mn-ea"/>
                <a:cs typeface="+mn-cs"/>
              </a:rPr>
              <a:t>HoA</a:t>
            </a:r>
            <a:r>
              <a:rPr lang="en-US" altLang="zh-CN" sz="1200" kern="1200" baseline="0" dirty="0" smtClean="0">
                <a:solidFill>
                  <a:schemeClr val="tx1"/>
                </a:solidFill>
                <a:latin typeface="+mn-lt"/>
                <a:ea typeface="+mn-ea"/>
                <a:cs typeface="+mn-cs"/>
              </a:rPr>
              <a:t> over the S2c reference point. </a:t>
            </a:r>
          </a:p>
          <a:p>
            <a:pPr marL="228600" indent="-228600">
              <a:buAutoNum type="arabicParenR"/>
            </a:pPr>
            <a:r>
              <a:rPr lang="en-US" altLang="zh-CN" sz="1200" kern="1200" baseline="0" dirty="0" smtClean="0">
                <a:solidFill>
                  <a:schemeClr val="tx1"/>
                </a:solidFill>
                <a:latin typeface="+mn-lt"/>
                <a:ea typeface="+mn-ea"/>
                <a:cs typeface="+mn-cs"/>
              </a:rPr>
              <a:t>The L3 connection is established between the UE and the Trusted Non-3GPP Access system. As a result of this procedure, an IPv4 address or an IPv6 address/prefix is also assigned to the UE by the access system (i.e. a Local IP address that will be used as a Care-of Address for DSMIPv6 over the S2c reference point). </a:t>
            </a:r>
          </a:p>
          <a:p>
            <a:pPr marL="228600" indent="-228600">
              <a:buAutoNum type="arabicParenR"/>
            </a:pPr>
            <a:r>
              <a:rPr lang="en-US" altLang="zh-CN" sz="1200" kern="1200" baseline="0" dirty="0" smtClean="0">
                <a:solidFill>
                  <a:schemeClr val="tx1"/>
                </a:solidFill>
                <a:latin typeface="+mn-lt"/>
                <a:ea typeface="+mn-ea"/>
                <a:cs typeface="+mn-cs"/>
              </a:rPr>
              <a:t>The UE sends a DSMIPv6 BU message to the PDN GW to register its </a:t>
            </a:r>
            <a:r>
              <a:rPr lang="en-US" altLang="zh-CN" sz="1200" kern="1200" baseline="0" dirty="0" err="1" smtClean="0">
                <a:solidFill>
                  <a:schemeClr val="tx1"/>
                </a:solidFill>
                <a:latin typeface="+mn-lt"/>
                <a:ea typeface="+mn-ea"/>
                <a:cs typeface="+mn-cs"/>
              </a:rPr>
              <a:t>CoA</a:t>
            </a:r>
            <a:r>
              <a:rPr lang="en-US" altLang="zh-CN" sz="1200" kern="1200" baseline="0" dirty="0" smtClean="0">
                <a:solidFill>
                  <a:schemeClr val="tx1"/>
                </a:solidFill>
                <a:latin typeface="+mn-lt"/>
                <a:ea typeface="+mn-ea"/>
                <a:cs typeface="+mn-cs"/>
              </a:rPr>
              <a:t>, the </a:t>
            </a:r>
            <a:r>
              <a:rPr lang="en-US" altLang="zh-CN" sz="1200" kern="1200" baseline="0" dirty="0" err="1" smtClean="0">
                <a:solidFill>
                  <a:schemeClr val="tx1"/>
                </a:solidFill>
                <a:latin typeface="+mn-lt"/>
                <a:ea typeface="+mn-ea"/>
                <a:cs typeface="+mn-cs"/>
              </a:rPr>
              <a:t>CoA</a:t>
            </a:r>
            <a:r>
              <a:rPr lang="en-US" altLang="zh-CN" sz="1200" kern="1200" baseline="0" dirty="0" smtClean="0">
                <a:solidFill>
                  <a:schemeClr val="tx1"/>
                </a:solidFill>
                <a:latin typeface="+mn-lt"/>
                <a:ea typeface="+mn-ea"/>
                <a:cs typeface="+mn-cs"/>
              </a:rPr>
              <a:t> is the local IP address allocated in step 4. The UE shall inform the PDN GW that the whole home prefix shall be moved. </a:t>
            </a:r>
          </a:p>
          <a:p>
            <a:pPr marL="228600" indent="-228600">
              <a:buAutoNum type="arabicParenR"/>
            </a:pPr>
            <a:r>
              <a:rPr lang="en-US" altLang="zh-CN" sz="1200" kern="1200" baseline="0" dirty="0" smtClean="0">
                <a:solidFill>
                  <a:schemeClr val="tx1"/>
                </a:solidFill>
                <a:latin typeface="+mn-lt"/>
                <a:ea typeface="+mn-ea"/>
                <a:cs typeface="+mn-cs"/>
              </a:rPr>
              <a:t>The UE continues with IP service using the same IP address in step 1. </a:t>
            </a:r>
          </a:p>
          <a:p>
            <a:pPr marL="228600" indent="-228600">
              <a:buAutoNum type="arabicParenR"/>
            </a:pPr>
            <a:endParaRPr lang="en-US" altLang="zh-CN" sz="1200" kern="1200" baseline="0" dirty="0" smtClean="0">
              <a:solidFill>
                <a:schemeClr val="tx1"/>
              </a:solidFill>
              <a:latin typeface="+mn-lt"/>
              <a:ea typeface="+mn-ea"/>
              <a:cs typeface="+mn-cs"/>
            </a:endParaRPr>
          </a:p>
          <a:p>
            <a:pPr marL="228600" indent="-228600">
              <a:buAutoNum type="arabicParenR"/>
            </a:pPr>
            <a:endParaRPr lang="en-US" altLang="zh-CN" sz="1200" kern="1200" baseline="0" dirty="0" smtClean="0">
              <a:solidFill>
                <a:schemeClr val="tx1"/>
              </a:solidFill>
              <a:latin typeface="+mn-lt"/>
              <a:ea typeface="+mn-ea"/>
              <a:cs typeface="+mn-cs"/>
            </a:endParaRPr>
          </a:p>
          <a:p>
            <a:pPr marL="228600" indent="-228600">
              <a:buNone/>
            </a:pPr>
            <a:r>
              <a:rPr lang="en-US" altLang="zh-CN" sz="1200" kern="1200" baseline="0" dirty="0" smtClean="0">
                <a:solidFill>
                  <a:schemeClr val="tx1"/>
                </a:solidFill>
                <a:latin typeface="+mn-lt"/>
                <a:ea typeface="+mn-ea"/>
                <a:cs typeface="+mn-cs"/>
              </a:rPr>
              <a:t>10) The PCRF initiates the Gateway Control and </a:t>
            </a:r>
            <a:r>
              <a:rPr lang="en-US" altLang="zh-CN" sz="1200" kern="1200" baseline="0" dirty="0" err="1" smtClean="0">
                <a:solidFill>
                  <a:schemeClr val="tx1"/>
                </a:solidFill>
                <a:latin typeface="+mn-lt"/>
                <a:ea typeface="+mn-ea"/>
                <a:cs typeface="+mn-cs"/>
              </a:rPr>
              <a:t>QoS</a:t>
            </a:r>
            <a:r>
              <a:rPr lang="en-US" altLang="zh-CN" sz="1200" kern="1200" baseline="0" dirty="0" smtClean="0">
                <a:solidFill>
                  <a:schemeClr val="tx1"/>
                </a:solidFill>
                <a:latin typeface="+mn-lt"/>
                <a:ea typeface="+mn-ea"/>
                <a:cs typeface="+mn-cs"/>
              </a:rPr>
              <a:t> Rules Provision Procedure specified in TS 23.203 [19] by sending a message with the information of mobility protocol </a:t>
            </a:r>
            <a:r>
              <a:rPr lang="en-US" altLang="zh-CN" sz="1200" kern="1200" baseline="0" dirty="0" err="1" smtClean="0">
                <a:solidFill>
                  <a:schemeClr val="tx1"/>
                </a:solidFill>
                <a:latin typeface="+mn-lt"/>
                <a:ea typeface="+mn-ea"/>
                <a:cs typeface="+mn-cs"/>
              </a:rPr>
              <a:t>tunnelling</a:t>
            </a:r>
            <a:r>
              <a:rPr lang="en-US" altLang="zh-CN" sz="1200" kern="1200" baseline="0" dirty="0" smtClean="0">
                <a:solidFill>
                  <a:schemeClr val="tx1"/>
                </a:solidFill>
                <a:latin typeface="+mn-lt"/>
                <a:ea typeface="+mn-ea"/>
                <a:cs typeface="+mn-cs"/>
              </a:rPr>
              <a:t> encapsulation header to the Trusted non-3GPP IP Access. In case the </a:t>
            </a:r>
            <a:r>
              <a:rPr lang="en-US" altLang="zh-CN" sz="1200" kern="1200" baseline="0" dirty="0" err="1" smtClean="0">
                <a:solidFill>
                  <a:schemeClr val="tx1"/>
                </a:solidFill>
                <a:latin typeface="+mn-lt"/>
                <a:ea typeface="+mn-ea"/>
                <a:cs typeface="+mn-cs"/>
              </a:rPr>
              <a:t>QoS</a:t>
            </a:r>
            <a:r>
              <a:rPr lang="en-US" altLang="zh-CN" sz="1200" kern="1200" baseline="0" dirty="0" smtClean="0">
                <a:solidFill>
                  <a:schemeClr val="tx1"/>
                </a:solidFill>
                <a:latin typeface="+mn-lt"/>
                <a:ea typeface="+mn-ea"/>
                <a:cs typeface="+mn-cs"/>
              </a:rPr>
              <a:t> rules have changed, the updated </a:t>
            </a:r>
            <a:r>
              <a:rPr lang="en-US" altLang="zh-CN" sz="1200" kern="1200" baseline="0" dirty="0" err="1" smtClean="0">
                <a:solidFill>
                  <a:schemeClr val="tx1"/>
                </a:solidFill>
                <a:latin typeface="+mn-lt"/>
                <a:ea typeface="+mn-ea"/>
                <a:cs typeface="+mn-cs"/>
              </a:rPr>
              <a:t>QoS</a:t>
            </a:r>
            <a:r>
              <a:rPr lang="en-US" altLang="zh-CN" sz="1200" kern="1200" baseline="0" dirty="0" smtClean="0">
                <a:solidFill>
                  <a:schemeClr val="tx1"/>
                </a:solidFill>
                <a:latin typeface="+mn-lt"/>
                <a:ea typeface="+mn-ea"/>
                <a:cs typeface="+mn-cs"/>
              </a:rPr>
              <a:t> rules shall also be included in this message. </a:t>
            </a:r>
          </a:p>
          <a:p>
            <a:pPr marL="228600" indent="-228600">
              <a:buNone/>
            </a:pPr>
            <a:endParaRPr lang="zh-CN" altLang="en-US" dirty="0"/>
          </a:p>
        </p:txBody>
      </p:sp>
      <p:sp>
        <p:nvSpPr>
          <p:cNvPr id="4" name="灯片编号占位符 3"/>
          <p:cNvSpPr>
            <a:spLocks noGrp="1"/>
          </p:cNvSpPr>
          <p:nvPr>
            <p:ph type="sldNum" sz="quarter" idx="10"/>
          </p:nvPr>
        </p:nvSpPr>
        <p:spPr/>
        <p:txBody>
          <a:bodyPr/>
          <a:lstStyle/>
          <a:p>
            <a:fld id="{D7A641B1-D9A1-442C-980A-1F172E1C76A8}" type="slidenum">
              <a:rPr lang="zh-CN" altLang="en-US" smtClean="0"/>
              <a:pPr/>
              <a:t>6</a:t>
            </a:fld>
            <a:endParaRPr lang="zh-CN" altLang="en-US"/>
          </a:p>
        </p:txBody>
      </p:sp>
    </p:spTree>
    <p:extLst>
      <p:ext uri="{BB962C8B-B14F-4D97-AF65-F5344CB8AC3E}">
        <p14:creationId xmlns:p14="http://schemas.microsoft.com/office/powerpoint/2010/main" val="1308775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random number used in the random </a:t>
            </a:r>
            <a:r>
              <a:rPr lang="en-US" altLang="zh-CN" dirty="0" err="1" smtClean="0"/>
              <a:t>backoff</a:t>
            </a:r>
            <a:r>
              <a:rPr lang="en-US" altLang="zh-CN" dirty="0" smtClean="0"/>
              <a:t> is initially a number between 0 and </a:t>
            </a:r>
            <a:r>
              <a:rPr lang="en-US" altLang="zh-CN" dirty="0" err="1" smtClean="0"/>
              <a:t>aCWmin</a:t>
            </a:r>
            <a:r>
              <a:rPr lang="en-US" altLang="zh-CN" dirty="0" smtClean="0"/>
              <a:t>. If the</a:t>
            </a:r>
          </a:p>
          <a:p>
            <a:r>
              <a:rPr lang="en-US" altLang="zh-CN" dirty="0" smtClean="0"/>
              <a:t>initial random </a:t>
            </a:r>
            <a:r>
              <a:rPr lang="en-US" altLang="zh-CN" dirty="0" err="1" smtClean="0"/>
              <a:t>backoff</a:t>
            </a:r>
            <a:r>
              <a:rPr lang="en-US" altLang="zh-CN" dirty="0" smtClean="0"/>
              <a:t> expires without successfully sending the frame, the station or AP increments the</a:t>
            </a:r>
          </a:p>
          <a:p>
            <a:r>
              <a:rPr lang="en-US" altLang="zh-CN" dirty="0" smtClean="0"/>
              <a:t>retry counter, and doubles the value random </a:t>
            </a:r>
            <a:r>
              <a:rPr lang="en-US" altLang="zh-CN" dirty="0" err="1" smtClean="0"/>
              <a:t>backoff</a:t>
            </a:r>
            <a:r>
              <a:rPr lang="en-US" altLang="zh-CN" dirty="0" smtClean="0"/>
              <a:t> window size. This doubling in size continues until the size equals </a:t>
            </a:r>
            <a:r>
              <a:rPr lang="en-US" altLang="zh-CN" dirty="0" err="1" smtClean="0"/>
              <a:t>aCWmax</a:t>
            </a:r>
            <a:r>
              <a:rPr lang="en-US" altLang="zh-CN" dirty="0" smtClean="0"/>
              <a:t>.</a:t>
            </a:r>
          </a:p>
          <a:p>
            <a:endParaRPr lang="en-US" altLang="zh-CN" dirty="0" smtClean="0"/>
          </a:p>
          <a:p>
            <a:r>
              <a:rPr lang="en-US" altLang="zh-CN" sz="1200" kern="1200" baseline="0" dirty="0" smtClean="0">
                <a:solidFill>
                  <a:schemeClr val="tx1"/>
                </a:solidFill>
                <a:latin typeface="+mn-lt"/>
                <a:ea typeface="+mn-ea"/>
                <a:cs typeface="+mn-cs"/>
              </a:rPr>
              <a:t>There are four separate queues, one</a:t>
            </a:r>
          </a:p>
          <a:p>
            <a:r>
              <a:rPr lang="en-US" altLang="zh-CN" sz="1200" kern="1200" baseline="0" dirty="0" smtClean="0">
                <a:solidFill>
                  <a:schemeClr val="tx1"/>
                </a:solidFill>
                <a:latin typeface="+mn-lt"/>
                <a:ea typeface="+mn-ea"/>
                <a:cs typeface="+mn-cs"/>
              </a:rPr>
              <a:t>for each of the access categories. Each of these queues contends for the wireless channel in a similar</a:t>
            </a:r>
          </a:p>
          <a:p>
            <a:r>
              <a:rPr lang="en-US" altLang="zh-CN" sz="1200" kern="1200" baseline="0" dirty="0" smtClean="0">
                <a:solidFill>
                  <a:schemeClr val="tx1"/>
                </a:solidFill>
                <a:latin typeface="+mn-lt"/>
                <a:ea typeface="+mn-ea"/>
                <a:cs typeface="+mn-cs"/>
              </a:rPr>
              <a:t>manner to the DCF mechanism described previously, with each of the queues using different </a:t>
            </a:r>
            <a:r>
              <a:rPr lang="en-US" altLang="zh-CN" sz="1200" kern="1200" baseline="0" dirty="0" err="1" smtClean="0">
                <a:solidFill>
                  <a:schemeClr val="tx1"/>
                </a:solidFill>
                <a:latin typeface="+mn-lt"/>
                <a:ea typeface="+mn-ea"/>
                <a:cs typeface="+mn-cs"/>
              </a:rPr>
              <a:t>interframe</a:t>
            </a:r>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space, </a:t>
            </a:r>
            <a:r>
              <a:rPr lang="en-US" altLang="zh-CN" sz="1200" kern="1200" baseline="0" dirty="0" err="1" smtClean="0">
                <a:solidFill>
                  <a:schemeClr val="tx1"/>
                </a:solidFill>
                <a:latin typeface="+mn-lt"/>
                <a:ea typeface="+mn-ea"/>
                <a:cs typeface="+mn-cs"/>
              </a:rPr>
              <a:t>CWmin</a:t>
            </a:r>
            <a:r>
              <a:rPr lang="en-US" altLang="zh-CN" sz="1200" kern="1200" baseline="0" dirty="0" smtClean="0">
                <a:solidFill>
                  <a:schemeClr val="tx1"/>
                </a:solidFill>
                <a:latin typeface="+mn-lt"/>
                <a:ea typeface="+mn-ea"/>
                <a:cs typeface="+mn-cs"/>
              </a:rPr>
              <a:t>, and </a:t>
            </a:r>
            <a:r>
              <a:rPr lang="en-US" altLang="zh-CN" sz="1200" kern="1200" baseline="0" dirty="0" err="1" smtClean="0">
                <a:solidFill>
                  <a:schemeClr val="tx1"/>
                </a:solidFill>
                <a:latin typeface="+mn-lt"/>
                <a:ea typeface="+mn-ea"/>
                <a:cs typeface="+mn-cs"/>
              </a:rPr>
              <a:t>CWmax</a:t>
            </a:r>
            <a:r>
              <a:rPr lang="en-US" altLang="zh-CN" sz="1200" kern="1200" baseline="0" dirty="0" smtClean="0">
                <a:solidFill>
                  <a:schemeClr val="tx1"/>
                </a:solidFill>
                <a:latin typeface="+mn-lt"/>
                <a:ea typeface="+mn-ea"/>
                <a:cs typeface="+mn-cs"/>
              </a:rPr>
              <a:t> values.</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7A641B1-D9A1-442C-980A-1F172E1C76A8}" type="slidenum">
              <a:rPr lang="zh-CN" altLang="en-US" smtClean="0"/>
              <a:pPr/>
              <a:t>24</a:t>
            </a:fld>
            <a:endParaRPr lang="zh-CN" altLang="en-US"/>
          </a:p>
        </p:txBody>
      </p:sp>
    </p:spTree>
    <p:extLst>
      <p:ext uri="{BB962C8B-B14F-4D97-AF65-F5344CB8AC3E}">
        <p14:creationId xmlns:p14="http://schemas.microsoft.com/office/powerpoint/2010/main" val="70899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r>
              <a:rPr lang="en-GB" altLang="zh-CN" sz="1200" kern="1200" dirty="0" smtClean="0">
                <a:solidFill>
                  <a:schemeClr val="tx1"/>
                </a:solidFill>
                <a:latin typeface="+mn-lt"/>
                <a:ea typeface="+mn-ea"/>
                <a:cs typeface="+mn-cs"/>
              </a:rPr>
              <a:t>3.	The </a:t>
            </a:r>
            <a:r>
              <a:rPr lang="en-GB" altLang="zh-CN" sz="1200" kern="1200" dirty="0" err="1" smtClean="0">
                <a:solidFill>
                  <a:schemeClr val="tx1"/>
                </a:solidFill>
                <a:latin typeface="+mn-lt"/>
                <a:ea typeface="+mn-ea"/>
                <a:cs typeface="+mn-cs"/>
              </a:rPr>
              <a:t>QoS</a:t>
            </a:r>
            <a:r>
              <a:rPr lang="en-GB" altLang="zh-CN" sz="1200" kern="1200" dirty="0" smtClean="0">
                <a:solidFill>
                  <a:schemeClr val="tx1"/>
                </a:solidFill>
                <a:latin typeface="+mn-lt"/>
                <a:ea typeface="+mn-ea"/>
                <a:cs typeface="+mn-cs"/>
              </a:rPr>
              <a:t> Rules and Event Triggers received by the GW (BBERF) are deployed. This may result in bearer binding being performed, according to the rules. Subsequent events corresponding to the Event Triggers will cause an Event Report to be delivered to the PCRF by means of a Gateway Control and </a:t>
            </a:r>
            <a:r>
              <a:rPr lang="en-GB" altLang="zh-CN" sz="1200" kern="1200" dirty="0" err="1" smtClean="0">
                <a:solidFill>
                  <a:schemeClr val="tx1"/>
                </a:solidFill>
                <a:latin typeface="+mn-lt"/>
                <a:ea typeface="+mn-ea"/>
                <a:cs typeface="+mn-cs"/>
              </a:rPr>
              <a:t>QoS</a:t>
            </a:r>
            <a:r>
              <a:rPr lang="en-GB" altLang="zh-CN" sz="1200" kern="1200" dirty="0" smtClean="0">
                <a:solidFill>
                  <a:schemeClr val="tx1"/>
                </a:solidFill>
                <a:latin typeface="+mn-lt"/>
                <a:ea typeface="+mn-ea"/>
                <a:cs typeface="+mn-cs"/>
              </a:rPr>
              <a:t> Rules Request procedure.</a:t>
            </a:r>
            <a:endParaRPr lang="zh-CN" altLang="zh-CN" sz="1200" kern="1200" dirty="0" smtClean="0">
              <a:solidFill>
                <a:schemeClr val="tx1"/>
              </a:solidFill>
              <a:latin typeface="+mn-lt"/>
              <a:ea typeface="+mn-ea"/>
              <a:cs typeface="+mn-cs"/>
            </a:endParaRPr>
          </a:p>
          <a:p>
            <a:pPr hangingPunct="0"/>
            <a:r>
              <a:rPr lang="en-GB" altLang="zh-CN" sz="1200" kern="1200" dirty="0" smtClean="0">
                <a:solidFill>
                  <a:schemeClr val="tx1"/>
                </a:solidFill>
                <a:latin typeface="+mn-lt"/>
                <a:ea typeface="+mn-ea"/>
                <a:cs typeface="+mn-cs"/>
              </a:rPr>
              <a:t>4.	The GW (BBERF) initiates the IP‑CAN Bearer signalling if required for the </a:t>
            </a:r>
            <a:r>
              <a:rPr lang="en-GB" altLang="zh-CN" sz="1200" kern="1200" dirty="0" err="1" smtClean="0">
                <a:solidFill>
                  <a:schemeClr val="tx1"/>
                </a:solidFill>
                <a:latin typeface="+mn-lt"/>
                <a:ea typeface="+mn-ea"/>
                <a:cs typeface="+mn-cs"/>
              </a:rPr>
              <a:t>QoS</a:t>
            </a:r>
            <a:r>
              <a:rPr lang="en-GB" altLang="zh-CN" sz="1200" kern="1200" dirty="0" smtClean="0">
                <a:solidFill>
                  <a:schemeClr val="tx1"/>
                </a:solidFill>
                <a:latin typeface="+mn-lt"/>
                <a:ea typeface="+mn-ea"/>
                <a:cs typeface="+mn-cs"/>
              </a:rPr>
              <a:t> Rules and Event Triggers deployed in step 3.</a:t>
            </a:r>
            <a:endParaRPr lang="zh-CN" altLang="zh-CN" sz="1200" kern="1200" dirty="0" smtClean="0">
              <a:solidFill>
                <a:schemeClr val="tx1"/>
              </a:solidFill>
              <a:latin typeface="+mn-lt"/>
              <a:ea typeface="+mn-ea"/>
              <a:cs typeface="+mn-cs"/>
            </a:endParaRPr>
          </a:p>
          <a:p>
            <a:pPr hangingPunct="0"/>
            <a:r>
              <a:rPr lang="en-GB" altLang="zh-CN" sz="1200" kern="1200" dirty="0" smtClean="0">
                <a:solidFill>
                  <a:schemeClr val="tx1"/>
                </a:solidFill>
                <a:latin typeface="+mn-lt"/>
                <a:ea typeface="+mn-ea"/>
                <a:cs typeface="+mn-cs"/>
              </a:rPr>
              <a:t>5.	The GW (BBERF) receives the response for the IP‑CAN Bearer signalling.</a:t>
            </a:r>
            <a:endParaRPr lang="zh-CN" altLang="zh-CN"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7A641B1-D9A1-442C-980A-1F172E1C76A8}" type="slidenum">
              <a:rPr lang="zh-CN" altLang="en-US" smtClean="0"/>
              <a:pPr/>
              <a:t>9</a:t>
            </a:fld>
            <a:endParaRPr lang="zh-CN" altLang="en-US"/>
          </a:p>
        </p:txBody>
      </p:sp>
    </p:spTree>
    <p:extLst>
      <p:ext uri="{BB962C8B-B14F-4D97-AF65-F5344CB8AC3E}">
        <p14:creationId xmlns:p14="http://schemas.microsoft.com/office/powerpoint/2010/main" val="4058245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Network Access Identifier (NAI)</a:t>
            </a:r>
          </a:p>
          <a:p>
            <a:r>
              <a:rPr lang="en-US" altLang="zh-CN" dirty="0" smtClean="0"/>
              <a:t>The MN-NAI mobility option is used to identify the mobile node. The MN-NAI mobility option uses an identifier of the form </a:t>
            </a:r>
            <a:r>
              <a:rPr lang="en-US" altLang="zh-CN" dirty="0" err="1" smtClean="0"/>
              <a:t>user@realm</a:t>
            </a:r>
            <a:r>
              <a:rPr lang="en-US" altLang="zh-CN" dirty="0" smtClean="0"/>
              <a:t> [RFC4282]. </a:t>
            </a:r>
          </a:p>
          <a:p>
            <a:endParaRPr lang="en-US" altLang="zh-CN" dirty="0" smtClean="0"/>
          </a:p>
          <a:p>
            <a:r>
              <a:rPr lang="en-US" altLang="zh-CN" sz="1200" kern="1200" baseline="0" dirty="0" smtClean="0">
                <a:solidFill>
                  <a:schemeClr val="tx1"/>
                </a:solidFill>
                <a:latin typeface="+mn-lt"/>
                <a:ea typeface="+mn-ea"/>
                <a:cs typeface="+mn-cs"/>
              </a:rPr>
              <a:t>10) The PDN GW allocates an IP address for the UE. The PDN GW initiates the IP CAN Session Modification Procedure with the PCRF, as specified in TS 23.203 [19]. The PDN GW provides information to the PCRF that the IP-CAN type has changed and the PCRF responds to the PDN GW with PCC rules and event triggers. </a:t>
            </a:r>
          </a:p>
          <a:p>
            <a:r>
              <a:rPr lang="en-US" altLang="zh-CN" sz="1200" kern="1200" baseline="0" dirty="0" smtClean="0">
                <a:solidFill>
                  <a:schemeClr val="tx1"/>
                </a:solidFill>
                <a:latin typeface="+mn-lt"/>
                <a:ea typeface="+mn-ea"/>
                <a:cs typeface="+mn-cs"/>
              </a:rPr>
              <a:t>NOTE: When the PDN GW receives the RRQ and the </a:t>
            </a:r>
            <a:r>
              <a:rPr lang="en-US" altLang="zh-CN" sz="1200" kern="1200" baseline="0" dirty="0" err="1" smtClean="0">
                <a:solidFill>
                  <a:schemeClr val="tx1"/>
                </a:solidFill>
                <a:latin typeface="+mn-lt"/>
                <a:ea typeface="+mn-ea"/>
                <a:cs typeface="+mn-cs"/>
              </a:rPr>
              <a:t>the</a:t>
            </a:r>
            <a:r>
              <a:rPr lang="en-US" altLang="zh-CN" sz="1200" kern="1200" baseline="0" dirty="0" smtClean="0">
                <a:solidFill>
                  <a:schemeClr val="tx1"/>
                </a:solidFill>
                <a:latin typeface="+mn-lt"/>
                <a:ea typeface="+mn-ea"/>
                <a:cs typeface="+mn-cs"/>
              </a:rPr>
              <a:t> PS bearers corresponding to the PDN connection being handed over are suspended, then the PDN GW considers the bearers of the PDN connection being handed over as resumed and performs the handover. </a:t>
            </a:r>
            <a:endParaRPr lang="zh-CN" altLang="en-US" dirty="0"/>
          </a:p>
        </p:txBody>
      </p:sp>
      <p:sp>
        <p:nvSpPr>
          <p:cNvPr id="4" name="灯片编号占位符 3"/>
          <p:cNvSpPr>
            <a:spLocks noGrp="1"/>
          </p:cNvSpPr>
          <p:nvPr>
            <p:ph type="sldNum" sz="quarter" idx="10"/>
          </p:nvPr>
        </p:nvSpPr>
        <p:spPr/>
        <p:txBody>
          <a:bodyPr/>
          <a:lstStyle/>
          <a:p>
            <a:fld id="{D7A641B1-D9A1-442C-980A-1F172E1C76A8}" type="slidenum">
              <a:rPr lang="zh-CN" altLang="en-US" smtClean="0"/>
              <a:pPr/>
              <a:t>11</a:t>
            </a:fld>
            <a:endParaRPr lang="zh-CN" altLang="en-US"/>
          </a:p>
        </p:txBody>
      </p:sp>
    </p:spTree>
    <p:extLst>
      <p:ext uri="{BB962C8B-B14F-4D97-AF65-F5344CB8AC3E}">
        <p14:creationId xmlns:p14="http://schemas.microsoft.com/office/powerpoint/2010/main" val="635270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7A641B1-D9A1-442C-980A-1F172E1C76A8}" type="slidenum">
              <a:rPr lang="zh-CN" altLang="en-US" smtClean="0"/>
              <a:pPr/>
              <a:t>12</a:t>
            </a:fld>
            <a:endParaRPr lang="zh-CN" altLang="en-US"/>
          </a:p>
        </p:txBody>
      </p:sp>
    </p:spTree>
    <p:extLst>
      <p:ext uri="{BB962C8B-B14F-4D97-AF65-F5344CB8AC3E}">
        <p14:creationId xmlns:p14="http://schemas.microsoft.com/office/powerpoint/2010/main" val="503511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 The UE uses a trusted or </a:t>
            </a:r>
            <a:r>
              <a:rPr lang="en-US" altLang="zh-CN" dirty="0" err="1" smtClean="0"/>
              <a:t>untrusted</a:t>
            </a:r>
            <a:r>
              <a:rPr lang="en-US" altLang="zh-CN" dirty="0" smtClean="0"/>
              <a:t> non-3GPP access system and is being served by PDN GW (as PMIPv6 LMA). </a:t>
            </a:r>
            <a:endParaRPr lang="zh-CN" altLang="en-US" dirty="0" smtClean="0"/>
          </a:p>
          <a:p>
            <a:r>
              <a:rPr lang="en-US" altLang="zh-CN" sz="1200" kern="1200" baseline="0" dirty="0" smtClean="0">
                <a:solidFill>
                  <a:schemeClr val="tx1"/>
                </a:solidFill>
                <a:latin typeface="+mn-lt"/>
                <a:ea typeface="+mn-ea"/>
                <a:cs typeface="+mn-cs"/>
              </a:rPr>
              <a:t>2) The UE discovers the E-UTRAN access and determines to transfer its current sessions (i.e. handover) from the currently used non-3GPP access system to E-UTRAN. The mechanisms that aid the UE to discover the 3GPP Access system, are specified in clause 4.8 (Network Discovery and Selection). </a:t>
            </a:r>
          </a:p>
          <a:p>
            <a:r>
              <a:rPr lang="en-US" altLang="zh-CN" sz="1200" kern="1200" baseline="0" dirty="0" smtClean="0">
                <a:solidFill>
                  <a:schemeClr val="tx1"/>
                </a:solidFill>
                <a:latin typeface="+mn-lt"/>
                <a:ea typeface="+mn-ea"/>
                <a:cs typeface="+mn-cs"/>
              </a:rPr>
              <a:t>3) The UE sends an Attach Request to the MME with Request Type indicating "Handover" Attach. The message from the UE is routed by E-UTRAN to the MME as specified in TS 23.401 [4] (E-UTRAN). The UE should include any one of the APNs, corresponding to the PDN connections in the source non-3GPP access. The APN is provided as specified in TS 23.401 [4]. </a:t>
            </a:r>
          </a:p>
          <a:p>
            <a:r>
              <a:rPr lang="en-US" altLang="zh-CN" sz="1200" kern="1200" baseline="0" dirty="0" smtClean="0">
                <a:solidFill>
                  <a:schemeClr val="tx1"/>
                </a:solidFill>
                <a:latin typeface="+mn-lt"/>
                <a:ea typeface="+mn-ea"/>
                <a:cs typeface="+mn-cs"/>
              </a:rPr>
              <a:t>4) The MME may contact the HSS and authenticate the UE as described in TS 23.401 [4]. </a:t>
            </a:r>
          </a:p>
          <a:p>
            <a:r>
              <a:rPr lang="en-US" altLang="zh-CN" sz="1200" kern="1200" baseline="0" dirty="0" smtClean="0">
                <a:solidFill>
                  <a:schemeClr val="tx1"/>
                </a:solidFill>
                <a:latin typeface="+mn-lt"/>
                <a:ea typeface="+mn-ea"/>
                <a:cs typeface="+mn-cs"/>
              </a:rPr>
              <a:t>5) After successful authentication, the MME may perform location update procedure and subscriber data retrieval from the HSS as specified in TS 23.401 [4]. Since </a:t>
            </a:r>
            <a:r>
              <a:rPr lang="en-US" altLang="zh-CN" sz="1200" kern="1200" baseline="0" dirty="0" err="1" smtClean="0">
                <a:solidFill>
                  <a:schemeClr val="tx1"/>
                </a:solidFill>
                <a:latin typeface="+mn-lt"/>
                <a:ea typeface="+mn-ea"/>
                <a:cs typeface="+mn-cs"/>
              </a:rPr>
              <a:t>theRequest</a:t>
            </a:r>
            <a:r>
              <a:rPr lang="en-US" altLang="zh-CN" sz="1200" kern="1200" baseline="0" dirty="0" smtClean="0">
                <a:solidFill>
                  <a:schemeClr val="tx1"/>
                </a:solidFill>
                <a:latin typeface="+mn-lt"/>
                <a:ea typeface="+mn-ea"/>
                <a:cs typeface="+mn-cs"/>
              </a:rPr>
              <a:t> Type is "Handover", the PDN GW identity conveyed to the MME will be stored in PDN subscription context. The MME receives information on the PDNs the UE is connected to over the non-3GPP access in the Subscriber Data obtained from the HSS. </a:t>
            </a:r>
          </a:p>
          <a:p>
            <a:r>
              <a:rPr lang="en-US" altLang="zh-CN" sz="1200" kern="1200" baseline="0" dirty="0" smtClean="0">
                <a:solidFill>
                  <a:schemeClr val="tx1"/>
                </a:solidFill>
                <a:latin typeface="+mn-lt"/>
                <a:ea typeface="+mn-ea"/>
                <a:cs typeface="+mn-cs"/>
              </a:rPr>
              <a:t>6) The MME selects an APN, a serving GW and PDN GW as described in TS 23.401 [4]. The MME sends a Create Session Request (including IMSI, MME Context ID (SGSN equivalent is TBD), PDN-GW address, Handover Indication, APN) message to the selected Serving GW. Since the Request Type is "Handover", a Handover Indication information is included. </a:t>
            </a:r>
          </a:p>
          <a:p>
            <a:r>
              <a:rPr lang="en-US" altLang="zh-CN" sz="1200" kern="1200" baseline="0" dirty="0" smtClean="0">
                <a:solidFill>
                  <a:schemeClr val="tx1"/>
                </a:solidFill>
                <a:latin typeface="+mn-lt"/>
                <a:ea typeface="+mn-ea"/>
                <a:cs typeface="+mn-cs"/>
              </a:rPr>
              <a:t>7) The Serving GW sends a Create Session Request (Handover Indication) message to the PDN-GW in the VPLMN or HPLMN as described in TS 23.401 [4]. Since the MME includes Handover Indication information in Create Session Request message, the Serving GW includes this information in Create Session Request message. </a:t>
            </a:r>
          </a:p>
          <a:p>
            <a:r>
              <a:rPr lang="en-US" altLang="zh-CN" sz="1200" kern="1200" baseline="0" dirty="0" smtClean="0">
                <a:solidFill>
                  <a:schemeClr val="tx1"/>
                </a:solidFill>
                <a:latin typeface="+mn-lt"/>
                <a:ea typeface="+mn-ea"/>
                <a:cs typeface="+mn-cs"/>
              </a:rPr>
              <a:t>Since Handover Indication is included, the PDN GW should not switch the tunnel from non-3GPP IP access to 3GPP access system at this point. </a:t>
            </a:r>
          </a:p>
          <a:p>
            <a:r>
              <a:rPr lang="en-US" altLang="zh-CN" sz="1200" kern="1200" baseline="0" dirty="0" smtClean="0">
                <a:solidFill>
                  <a:schemeClr val="tx1"/>
                </a:solidFill>
                <a:latin typeface="+mn-lt"/>
                <a:ea typeface="+mn-ea"/>
                <a:cs typeface="+mn-cs"/>
              </a:rPr>
              <a:t>8) Since Handover Indication is included, the PDN GW may execute a PCEF-Initiated IP CAN Session Modification Procedure with the PCRF as specified in TS 23.203 [19] to report e.g. change in IP-CAN type. If the UE had disconnected from the default PDN before handover then the PDN GW executes a PCEF initiated IP CAN Session Establishment procedures as described in TS 23.203 [19]. </a:t>
            </a:r>
          </a:p>
          <a:p>
            <a:r>
              <a:rPr lang="en-US" altLang="zh-CN" sz="1200" kern="1200" baseline="0" dirty="0" smtClean="0">
                <a:solidFill>
                  <a:schemeClr val="tx1"/>
                </a:solidFill>
                <a:latin typeface="+mn-lt"/>
                <a:ea typeface="+mn-ea"/>
                <a:cs typeface="+mn-cs"/>
              </a:rPr>
              <a:t>Since Handover Indication is included in step 7, the PDN GW defers any modification to the PCC Rules (due to changes received from the PCRF, if there is PCRF interaction) and still applies the existing PCC Rules for charging and policy until step 13. </a:t>
            </a:r>
          </a:p>
          <a:p>
            <a:r>
              <a:rPr lang="en-US" altLang="zh-CN" sz="1200" kern="1200" baseline="0" dirty="0" smtClean="0">
                <a:solidFill>
                  <a:schemeClr val="tx1"/>
                </a:solidFill>
                <a:latin typeface="+mn-lt"/>
                <a:ea typeface="+mn-ea"/>
                <a:cs typeface="+mn-cs"/>
              </a:rPr>
              <a:t>9) The PDN GW responds with a Create Session Response message to the Serving GW as described in TS 23.401 [4].The Create Session Response contains the IP address or the prefix that was assigned to the UE while it was connected to the non-3GPP IP access. It also contains the Charging Id previously assigned to the PDN connection in the non-3GPP access although the Charging Id still applies to the non-3GPP access. </a:t>
            </a:r>
          </a:p>
          <a:p>
            <a:r>
              <a:rPr lang="en-US" altLang="zh-CN" sz="1200" kern="1200" baseline="0" dirty="0" smtClean="0">
                <a:solidFill>
                  <a:schemeClr val="tx1"/>
                </a:solidFill>
                <a:latin typeface="+mn-lt"/>
                <a:ea typeface="+mn-ea"/>
                <a:cs typeface="+mn-cs"/>
              </a:rPr>
              <a:t>10) The Serving GW returns a Create Session Response message to the MME as specified in TS 23.401 [4]. This message also includes the IP address of the UE. This message also serves as an indication to the MME that the S5 bearer setup and update has been successful. At this step the PMIPv6 or GTP tunnel(s) over S5 are established. </a:t>
            </a:r>
          </a:p>
          <a:p>
            <a:r>
              <a:rPr lang="en-US" altLang="zh-CN" sz="1200" kern="1200" baseline="0" dirty="0" smtClean="0">
                <a:solidFill>
                  <a:schemeClr val="tx1"/>
                </a:solidFill>
                <a:latin typeface="+mn-lt"/>
                <a:ea typeface="+mn-ea"/>
                <a:cs typeface="+mn-cs"/>
              </a:rPr>
              <a:t>11) Radio and Access bearers are established at this step in the 3GPP access as specified in TS 23.401 [4]. </a:t>
            </a:r>
          </a:p>
          <a:p>
            <a:r>
              <a:rPr lang="en-US" altLang="zh-CN" sz="1200" kern="1200" baseline="0" dirty="0" smtClean="0">
                <a:solidFill>
                  <a:schemeClr val="tx1"/>
                </a:solidFill>
                <a:latin typeface="+mn-lt"/>
                <a:ea typeface="+mn-ea"/>
                <a:cs typeface="+mn-cs"/>
              </a:rPr>
              <a:t>12) The MME sends a Modify Bearer Request (</a:t>
            </a:r>
            <a:r>
              <a:rPr lang="en-US" altLang="zh-CN" sz="1200" kern="1200" baseline="0" dirty="0" err="1" smtClean="0">
                <a:solidFill>
                  <a:schemeClr val="tx1"/>
                </a:solidFill>
                <a:latin typeface="+mn-lt"/>
                <a:ea typeface="+mn-ea"/>
                <a:cs typeface="+mn-cs"/>
              </a:rPr>
              <a:t>eNodeB</a:t>
            </a:r>
            <a:r>
              <a:rPr lang="en-US" altLang="zh-CN" sz="1200" kern="1200" baseline="0" dirty="0" smtClean="0">
                <a:solidFill>
                  <a:schemeClr val="tx1"/>
                </a:solidFill>
                <a:latin typeface="+mn-lt"/>
                <a:ea typeface="+mn-ea"/>
                <a:cs typeface="+mn-cs"/>
              </a:rPr>
              <a:t> address, </a:t>
            </a:r>
            <a:r>
              <a:rPr lang="en-US" altLang="zh-CN" sz="1200" kern="1200" baseline="0" dirty="0" err="1" smtClean="0">
                <a:solidFill>
                  <a:schemeClr val="tx1"/>
                </a:solidFill>
                <a:latin typeface="+mn-lt"/>
                <a:ea typeface="+mn-ea"/>
                <a:cs typeface="+mn-cs"/>
              </a:rPr>
              <a:t>eNodeB</a:t>
            </a:r>
            <a:r>
              <a:rPr lang="en-US" altLang="zh-CN" sz="1200" kern="1200" baseline="0" dirty="0" smtClean="0">
                <a:solidFill>
                  <a:schemeClr val="tx1"/>
                </a:solidFill>
                <a:latin typeface="+mn-lt"/>
                <a:ea typeface="+mn-ea"/>
                <a:cs typeface="+mn-cs"/>
              </a:rPr>
              <a:t> TEID, Handover Indication) message to the Serving GW. </a:t>
            </a:r>
          </a:p>
          <a:p>
            <a:r>
              <a:rPr lang="en-US" altLang="zh-CN" sz="1200" kern="1200" baseline="0" dirty="0" smtClean="0">
                <a:solidFill>
                  <a:schemeClr val="tx1"/>
                </a:solidFill>
                <a:latin typeface="+mn-lt"/>
                <a:ea typeface="+mn-ea"/>
                <a:cs typeface="+mn-cs"/>
              </a:rPr>
              <a:t>13) Since the Handover Indication is included in step 12), the Serving GW sends a Modify Bearer Request message to the PDN GW to prompt the PDN GW to tunnel packets from non 3GPP IP access to 3GPP access system and immediately start routing packets to the Serving GW for the default and any dedicated EPS bearers established. </a:t>
            </a:r>
          </a:p>
          <a:p>
            <a:r>
              <a:rPr lang="en-US" altLang="zh-CN" sz="1200" kern="1200" baseline="0" dirty="0" smtClean="0">
                <a:solidFill>
                  <a:schemeClr val="tx1"/>
                </a:solidFill>
                <a:latin typeface="+mn-lt"/>
                <a:ea typeface="+mn-ea"/>
                <a:cs typeface="+mn-cs"/>
              </a:rPr>
              <a:t>In this step, the PDN GW applies any modification to the PCC Rules received from the PCRF, if there is PCRF interaction in step 8. The Charging Id previously in use for the PDN connection in the non-3GPP access now only applies to the default bearer in use in E-UTRAN access. If dedicated bearers are created, a new Charging Id is assigned by the PGW for each of them according to TS 23.401 [4]. </a:t>
            </a:r>
          </a:p>
          <a:p>
            <a:r>
              <a:rPr lang="en-US" altLang="zh-CN" sz="1200" kern="1200" baseline="0" dirty="0" smtClean="0">
                <a:solidFill>
                  <a:schemeClr val="tx1"/>
                </a:solidFill>
                <a:latin typeface="+mn-lt"/>
                <a:ea typeface="+mn-ea"/>
                <a:cs typeface="+mn-cs"/>
              </a:rPr>
              <a:t>NOTE 5: Steps 13 and 14 are not performed if the PDNs are reconnected after handoff by the UE in step 17. </a:t>
            </a:r>
          </a:p>
          <a:p>
            <a:r>
              <a:rPr lang="en-US" altLang="zh-CN" sz="1200" kern="1200" baseline="0" dirty="0" smtClean="0">
                <a:solidFill>
                  <a:schemeClr val="tx1"/>
                </a:solidFill>
                <a:latin typeface="+mn-lt"/>
                <a:ea typeface="+mn-ea"/>
                <a:cs typeface="+mn-cs"/>
              </a:rPr>
              <a:t>14) The PDN GW acknowledges by sending Modify Bearer Response to the Serving GW. </a:t>
            </a:r>
          </a:p>
          <a:p>
            <a:r>
              <a:rPr lang="en-US" altLang="zh-CN" sz="1200" kern="1200" baseline="0" dirty="0" smtClean="0">
                <a:solidFill>
                  <a:schemeClr val="tx1"/>
                </a:solidFill>
                <a:latin typeface="+mn-lt"/>
                <a:ea typeface="+mn-ea"/>
                <a:cs typeface="+mn-cs"/>
              </a:rPr>
              <a:t>15)The Serving GW acknowledges by sending Modify Bearer Response (EPS Bearer Identity) message to the MME. </a:t>
            </a:r>
          </a:p>
          <a:p>
            <a:r>
              <a:rPr lang="en-US" altLang="zh-CN" sz="1200" kern="1200" baseline="0" dirty="0" smtClean="0">
                <a:solidFill>
                  <a:schemeClr val="tx1"/>
                </a:solidFill>
                <a:latin typeface="+mn-lt"/>
                <a:ea typeface="+mn-ea"/>
                <a:cs typeface="+mn-cs"/>
              </a:rPr>
              <a:t>16) The UE sends and receives data at this point via the E-UTRAN system. </a:t>
            </a:r>
          </a:p>
          <a:p>
            <a:r>
              <a:rPr lang="en-US" altLang="zh-CN" sz="1200" kern="1200" baseline="0" dirty="0" smtClean="0">
                <a:solidFill>
                  <a:schemeClr val="tx1"/>
                </a:solidFill>
                <a:latin typeface="+mn-lt"/>
                <a:ea typeface="+mn-ea"/>
                <a:cs typeface="+mn-cs"/>
              </a:rPr>
              <a:t>17) For connectivity to multiple PDNs, the UE establishes connectivity to each PDN that is being transferred from non-3GPP access, besides the PDN connection established in steps 3-15, by executing the UE requested PDN connectivity procedure specified in TS 23.401 [4]. </a:t>
            </a:r>
          </a:p>
          <a:p>
            <a:r>
              <a:rPr lang="en-US" altLang="zh-CN" sz="1200" kern="1200" baseline="0" dirty="0" smtClean="0">
                <a:solidFill>
                  <a:schemeClr val="tx1"/>
                </a:solidFill>
                <a:latin typeface="+mn-lt"/>
                <a:ea typeface="+mn-ea"/>
                <a:cs typeface="+mn-cs"/>
              </a:rPr>
              <a:t>18) The PDN GW shall initiate resource allocation deactivation procedure in the trusted/</a:t>
            </a:r>
            <a:r>
              <a:rPr lang="en-US" altLang="zh-CN" sz="1200" kern="1200" baseline="0" dirty="0" err="1" smtClean="0">
                <a:solidFill>
                  <a:schemeClr val="tx1"/>
                </a:solidFill>
                <a:latin typeface="+mn-lt"/>
                <a:ea typeface="+mn-ea"/>
                <a:cs typeface="+mn-cs"/>
              </a:rPr>
              <a:t>untrusted</a:t>
            </a:r>
            <a:r>
              <a:rPr lang="en-US" altLang="zh-CN" sz="1200" kern="1200" baseline="0" dirty="0" smtClean="0">
                <a:solidFill>
                  <a:schemeClr val="tx1"/>
                </a:solidFill>
                <a:latin typeface="+mn-lt"/>
                <a:ea typeface="+mn-ea"/>
                <a:cs typeface="+mn-cs"/>
              </a:rPr>
              <a:t> non-3GPP IP access as defined in clause 6.12 or clause 7.9. </a:t>
            </a:r>
            <a:endParaRPr lang="zh-CN" altLang="en-US" dirty="0"/>
          </a:p>
        </p:txBody>
      </p:sp>
      <p:sp>
        <p:nvSpPr>
          <p:cNvPr id="4" name="灯片编号占位符 3"/>
          <p:cNvSpPr>
            <a:spLocks noGrp="1"/>
          </p:cNvSpPr>
          <p:nvPr>
            <p:ph type="sldNum" sz="quarter" idx="10"/>
          </p:nvPr>
        </p:nvSpPr>
        <p:spPr/>
        <p:txBody>
          <a:bodyPr/>
          <a:lstStyle/>
          <a:p>
            <a:fld id="{D7A641B1-D9A1-442C-980A-1F172E1C76A8}" type="slidenum">
              <a:rPr lang="zh-CN" altLang="en-US" smtClean="0"/>
              <a:pPr/>
              <a:t>13</a:t>
            </a:fld>
            <a:endParaRPr lang="zh-CN" altLang="en-US"/>
          </a:p>
        </p:txBody>
      </p:sp>
    </p:spTree>
    <p:extLst>
      <p:ext uri="{BB962C8B-B14F-4D97-AF65-F5344CB8AC3E}">
        <p14:creationId xmlns:p14="http://schemas.microsoft.com/office/powerpoint/2010/main" val="53398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en-US" altLang="zh-CN" sz="1200" kern="1200" baseline="0" dirty="0" smtClean="0">
                <a:solidFill>
                  <a:schemeClr val="tx1"/>
                </a:solidFill>
                <a:latin typeface="+mn-lt"/>
                <a:ea typeface="+mn-ea"/>
                <a:cs typeface="+mn-cs"/>
              </a:rPr>
              <a:t>1) The UE is initially attached to the 3GPP Access network. </a:t>
            </a:r>
          </a:p>
          <a:p>
            <a:r>
              <a:rPr lang="en-US" altLang="zh-CN" sz="1200" kern="1200" baseline="0" dirty="0" smtClean="0">
                <a:solidFill>
                  <a:schemeClr val="tx1"/>
                </a:solidFill>
                <a:latin typeface="+mn-lt"/>
                <a:ea typeface="+mn-ea"/>
                <a:cs typeface="+mn-cs"/>
              </a:rPr>
              <a:t>2) The UE moves and attaches to an </a:t>
            </a:r>
            <a:r>
              <a:rPr lang="en-US" altLang="zh-CN" sz="1200" kern="1200" baseline="0" dirty="0" err="1" smtClean="0">
                <a:solidFill>
                  <a:schemeClr val="tx1"/>
                </a:solidFill>
                <a:latin typeface="+mn-lt"/>
                <a:ea typeface="+mn-ea"/>
                <a:cs typeface="+mn-cs"/>
              </a:rPr>
              <a:t>untrusted</a:t>
            </a:r>
            <a:r>
              <a:rPr lang="en-US" altLang="zh-CN" sz="1200" kern="1200" baseline="0" dirty="0" smtClean="0">
                <a:solidFill>
                  <a:schemeClr val="tx1"/>
                </a:solidFill>
                <a:latin typeface="+mn-lt"/>
                <a:ea typeface="+mn-ea"/>
                <a:cs typeface="+mn-cs"/>
              </a:rPr>
              <a:t> non-3GPP IP access network. </a:t>
            </a:r>
          </a:p>
          <a:p>
            <a:r>
              <a:rPr lang="en-US" altLang="zh-CN" sz="1200" kern="1200" baseline="0" dirty="0" smtClean="0">
                <a:solidFill>
                  <a:schemeClr val="tx1"/>
                </a:solidFill>
                <a:latin typeface="+mn-lt"/>
                <a:ea typeface="+mn-ea"/>
                <a:cs typeface="+mn-cs"/>
              </a:rPr>
              <a:t>3) Access authentication procedure between UE and the 3GPP EPC may be performed as defined by TS 33.402 [45]. </a:t>
            </a:r>
          </a:p>
          <a:p>
            <a:r>
              <a:rPr lang="en-US" altLang="zh-CN" sz="1200" kern="1200" baseline="0" dirty="0" smtClean="0">
                <a:solidFill>
                  <a:schemeClr val="tx1"/>
                </a:solidFill>
                <a:latin typeface="+mn-lt"/>
                <a:ea typeface="+mn-ea"/>
                <a:cs typeface="+mn-cs"/>
              </a:rPr>
              <a:t>4) The IKEv2 tunnel establishment procedure is started by the UE. 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IP address to which the UE needs to form </a:t>
            </a:r>
            <a:r>
              <a:rPr lang="en-US" altLang="zh-CN" sz="1200" kern="1200" baseline="0" dirty="0" err="1" smtClean="0">
                <a:solidFill>
                  <a:schemeClr val="tx1"/>
                </a:solidFill>
                <a:latin typeface="+mn-lt"/>
                <a:ea typeface="+mn-ea"/>
                <a:cs typeface="+mn-cs"/>
              </a:rPr>
              <a:t>IPsec</a:t>
            </a:r>
            <a:r>
              <a:rPr lang="en-US" altLang="zh-CN" sz="1200" kern="1200" baseline="0" dirty="0" smtClean="0">
                <a:solidFill>
                  <a:schemeClr val="tx1"/>
                </a:solidFill>
                <a:latin typeface="+mn-lt"/>
                <a:ea typeface="+mn-ea"/>
                <a:cs typeface="+mn-cs"/>
              </a:rPr>
              <a:t> tunnel with is discovered as specified in clause 4.5.4. After the UE is authenticated, UE is also authorized for access to the APN. The procedure is as described in TS 33.402 [45]. As part of access authentication the PDN GW identity is sent to 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by the 3GPP AAA server. If the UE supports IP address preservation during handover from 3GPP Access to the </a:t>
            </a:r>
            <a:r>
              <a:rPr lang="en-US" altLang="zh-CN" sz="1200" kern="1200" baseline="0" dirty="0" err="1" smtClean="0">
                <a:solidFill>
                  <a:schemeClr val="tx1"/>
                </a:solidFill>
                <a:latin typeface="+mn-lt"/>
                <a:ea typeface="+mn-ea"/>
                <a:cs typeface="+mn-cs"/>
              </a:rPr>
              <a:t>untrusted</a:t>
            </a:r>
            <a:r>
              <a:rPr lang="en-US" altLang="zh-CN" sz="1200" kern="1200" baseline="0" dirty="0" smtClean="0">
                <a:solidFill>
                  <a:schemeClr val="tx1"/>
                </a:solidFill>
                <a:latin typeface="+mn-lt"/>
                <a:ea typeface="+mn-ea"/>
                <a:cs typeface="+mn-cs"/>
              </a:rPr>
              <a:t> non-3GPP IP access, the UE shall include its address (IPv4 address or IPv6 prefix /address or both) allocated when it's attached to 3GPP Access into the </a:t>
            </a:r>
            <a:r>
              <a:rPr lang="en-US" altLang="zh-CN" sz="1200" kern="1200" baseline="0" dirty="0" err="1" smtClean="0">
                <a:solidFill>
                  <a:schemeClr val="tx1"/>
                </a:solidFill>
                <a:latin typeface="+mn-lt"/>
                <a:ea typeface="+mn-ea"/>
                <a:cs typeface="+mn-cs"/>
              </a:rPr>
              <a:t>CFG_Request</a:t>
            </a:r>
            <a:r>
              <a:rPr lang="en-US" altLang="zh-CN" sz="1200" kern="1200" baseline="0" dirty="0" smtClean="0">
                <a:solidFill>
                  <a:schemeClr val="tx1"/>
                </a:solidFill>
                <a:latin typeface="+mn-lt"/>
                <a:ea typeface="+mn-ea"/>
                <a:cs typeface="+mn-cs"/>
              </a:rPr>
              <a:t> sent to 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during IKEv2 message exchange. </a:t>
            </a:r>
          </a:p>
          <a:p>
            <a:r>
              <a:rPr lang="en-US" altLang="zh-CN" sz="1200" kern="1200" baseline="0" dirty="0" smtClean="0">
                <a:solidFill>
                  <a:schemeClr val="tx1"/>
                </a:solidFill>
                <a:latin typeface="+mn-lt"/>
                <a:ea typeface="+mn-ea"/>
                <a:cs typeface="+mn-cs"/>
              </a:rPr>
              <a:t>5) 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sends the Proxy Binding Update (MN-NAI, Lifetime, Access Technology Type, Handover Indicator, GRE key for downlink traffic, UE Address Info, Additional Parameter) message to the PDN GW. Access Technology Type is set to a value matching the characteristics of the non-3GPP access. The UE Address Info shall be set according to the </a:t>
            </a:r>
            <a:r>
              <a:rPr lang="en-US" altLang="zh-CN" sz="1200" kern="1200" baseline="0" dirty="0" err="1" smtClean="0">
                <a:solidFill>
                  <a:schemeClr val="tx1"/>
                </a:solidFill>
                <a:latin typeface="+mn-lt"/>
                <a:ea typeface="+mn-ea"/>
                <a:cs typeface="+mn-cs"/>
              </a:rPr>
              <a:t>CFG_Request</a:t>
            </a:r>
            <a:r>
              <a:rPr lang="en-US" altLang="zh-CN" sz="1200" kern="1200" baseline="0" dirty="0" smtClean="0">
                <a:solidFill>
                  <a:schemeClr val="tx1"/>
                </a:solidFill>
                <a:latin typeface="+mn-lt"/>
                <a:ea typeface="+mn-ea"/>
                <a:cs typeface="+mn-cs"/>
              </a:rPr>
              <a:t> in step 3. 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shall not change the requested address(</a:t>
            </a:r>
            <a:r>
              <a:rPr lang="en-US" altLang="zh-CN" sz="1200" kern="1200" baseline="0" dirty="0" err="1" smtClean="0">
                <a:solidFill>
                  <a:schemeClr val="tx1"/>
                </a:solidFill>
                <a:latin typeface="+mn-lt"/>
                <a:ea typeface="+mn-ea"/>
                <a:cs typeface="+mn-cs"/>
              </a:rPr>
              <a:t>es</a:t>
            </a:r>
            <a:r>
              <a:rPr lang="en-US" altLang="zh-CN" sz="1200" kern="1200" baseline="0" dirty="0" smtClean="0">
                <a:solidFill>
                  <a:schemeClr val="tx1"/>
                </a:solidFill>
                <a:latin typeface="+mn-lt"/>
                <a:ea typeface="+mn-ea"/>
                <a:cs typeface="+mn-cs"/>
              </a:rPr>
              <a:t>) in the </a:t>
            </a:r>
            <a:r>
              <a:rPr lang="en-US" altLang="zh-CN" sz="1200" kern="1200" baseline="0" dirty="0" err="1" smtClean="0">
                <a:solidFill>
                  <a:schemeClr val="tx1"/>
                </a:solidFill>
                <a:latin typeface="+mn-lt"/>
                <a:ea typeface="+mn-ea"/>
                <a:cs typeface="+mn-cs"/>
              </a:rPr>
              <a:t>CFG_Request</a:t>
            </a:r>
            <a:r>
              <a:rPr lang="en-US" altLang="zh-CN" sz="1200" kern="1200" baseline="0" dirty="0" smtClean="0">
                <a:solidFill>
                  <a:schemeClr val="tx1"/>
                </a:solidFill>
                <a:latin typeface="+mn-lt"/>
                <a:ea typeface="+mn-ea"/>
                <a:cs typeface="+mn-cs"/>
              </a:rPr>
              <a:t> sent by the UE, and encode such address(</a:t>
            </a:r>
            <a:r>
              <a:rPr lang="en-US" altLang="zh-CN" sz="1200" kern="1200" baseline="0" dirty="0" err="1" smtClean="0">
                <a:solidFill>
                  <a:schemeClr val="tx1"/>
                </a:solidFill>
                <a:latin typeface="+mn-lt"/>
                <a:ea typeface="+mn-ea"/>
                <a:cs typeface="+mn-cs"/>
              </a:rPr>
              <a:t>es</a:t>
            </a:r>
            <a:r>
              <a:rPr lang="en-US" altLang="zh-CN" sz="1200" kern="1200" baseline="0" dirty="0" smtClean="0">
                <a:solidFill>
                  <a:schemeClr val="tx1"/>
                </a:solidFill>
                <a:latin typeface="+mn-lt"/>
                <a:ea typeface="+mn-ea"/>
                <a:cs typeface="+mn-cs"/>
              </a:rPr>
              <a:t>) in PBU and send to the PDN GW. If the UE included the address in step 3, 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sets the handover indicator to indicate Handoff between two different interfaces of the UE. The APN is used by the PDN GW to determine which PDN to establish connectivity for, in the case that the PDN GW supports multiple PDN connectivity. 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creates and includes a PDN connection identity if 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supports multiple PDN connections to a single APN. </a:t>
            </a:r>
          </a:p>
          <a:p>
            <a:r>
              <a:rPr lang="en-US" altLang="zh-CN" sz="1200" kern="1200" baseline="0" dirty="0" smtClean="0">
                <a:solidFill>
                  <a:schemeClr val="tx1"/>
                </a:solidFill>
                <a:latin typeface="+mn-lt"/>
                <a:ea typeface="+mn-ea"/>
                <a:cs typeface="+mn-cs"/>
              </a:rPr>
              <a:t>6A) If PCC is supported, the PDN GW requires configuration for enforcing policy, the PDN GW executes a PCEF-Initiated IP CAN Session Modification Procedure with the PCRF as specified in TS 23.203 [19]. </a:t>
            </a:r>
          </a:p>
          <a:p>
            <a:r>
              <a:rPr lang="en-US" altLang="zh-CN" sz="1200" kern="1200" baseline="0" dirty="0" smtClean="0">
                <a:solidFill>
                  <a:schemeClr val="tx1"/>
                </a:solidFill>
                <a:latin typeface="+mn-lt"/>
                <a:ea typeface="+mn-ea"/>
                <a:cs typeface="+mn-cs"/>
              </a:rPr>
              <a:t>6B) The PDN GW informs the 3GPP AAA Server of its PDN GW identity and the APN corresponding to the UE's PDN Connection and obtains authorization information from the 3GPP AAA Server. The message includes information that identifies the PLMN in which the PDN GW is located. The 3GPP AAA Server may update the information registered in the HSS as described in clause 12. </a:t>
            </a:r>
          </a:p>
          <a:p>
            <a:r>
              <a:rPr lang="en-US" altLang="zh-CN" sz="1200" kern="1200" baseline="0" dirty="0" smtClean="0">
                <a:solidFill>
                  <a:schemeClr val="tx1"/>
                </a:solidFill>
                <a:latin typeface="+mn-lt"/>
                <a:ea typeface="+mn-ea"/>
                <a:cs typeface="+mn-cs"/>
              </a:rPr>
              <a:t>7) The PDN GW processes the Proxy Binding Update message from 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updates the binding cache entry for the UE and responds with a Proxy Binding Acknowledgement (MN_NAI, Lifetime, GRE key for uplink traffic, UE Address Info, Charging ID, Additional Parameters) message. In the Proxy Binding </a:t>
            </a:r>
            <a:r>
              <a:rPr lang="en-US" altLang="zh-CN" sz="1200" kern="1200" baseline="0" dirty="0" err="1" smtClean="0">
                <a:solidFill>
                  <a:schemeClr val="tx1"/>
                </a:solidFill>
                <a:latin typeface="+mn-lt"/>
                <a:ea typeface="+mn-ea"/>
                <a:cs typeface="+mn-cs"/>
              </a:rPr>
              <a:t>Ack</a:t>
            </a:r>
            <a:r>
              <a:rPr lang="en-US" altLang="zh-CN" sz="1200" kern="1200" baseline="0" dirty="0" smtClean="0">
                <a:solidFill>
                  <a:schemeClr val="tx1"/>
                </a:solidFill>
                <a:latin typeface="+mn-lt"/>
                <a:ea typeface="+mn-ea"/>
                <a:cs typeface="+mn-cs"/>
              </a:rPr>
              <a:t>, the PDN GW replies with the same IP address and/or prefix that was assigned to the UE earlier. If the corresponding Proxy Binding Update contains a PDN connection identity, the PDN GW shall acknowledge if the PDN GW supports multiple PDN connections to a single APN. At this point a PMIPv6 tunnel exists between PDN GW and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Since this step is triggered by the Proxy Binding Update message from 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in step 4, it can occur after step 4 and does not need to wait for step 5. The Charging Id provided is the Charging Id previously assigned to the PDN connection if the source access is a PMIP-based access or to the Default Bearer if the source access is GTP-based. </a:t>
            </a:r>
          </a:p>
          <a:p>
            <a:r>
              <a:rPr lang="en-US" altLang="zh-CN" sz="1200" kern="1200" baseline="0" dirty="0" smtClean="0">
                <a:solidFill>
                  <a:schemeClr val="tx1"/>
                </a:solidFill>
                <a:latin typeface="+mn-lt"/>
                <a:ea typeface="+mn-ea"/>
                <a:cs typeface="+mn-cs"/>
              </a:rPr>
              <a:t>When the PDN GW receives the Proxy Binding Update and the </a:t>
            </a:r>
            <a:r>
              <a:rPr lang="en-US" altLang="zh-CN" sz="1200" kern="1200" baseline="0" dirty="0" err="1" smtClean="0">
                <a:solidFill>
                  <a:schemeClr val="tx1"/>
                </a:solidFill>
                <a:latin typeface="+mn-lt"/>
                <a:ea typeface="+mn-ea"/>
                <a:cs typeface="+mn-cs"/>
              </a:rPr>
              <a:t>the</a:t>
            </a:r>
            <a:r>
              <a:rPr lang="en-US" altLang="zh-CN" sz="1200" kern="1200" baseline="0" dirty="0" smtClean="0">
                <a:solidFill>
                  <a:schemeClr val="tx1"/>
                </a:solidFill>
                <a:latin typeface="+mn-lt"/>
                <a:ea typeface="+mn-ea"/>
                <a:cs typeface="+mn-cs"/>
              </a:rPr>
              <a:t> PS bearers corresponding to the PDN connection being handed over are suspended, then the PDN GW considers the bearers of the PDN connection being handed over as resumed and performs the handover. </a:t>
            </a:r>
          </a:p>
          <a:p>
            <a:r>
              <a:rPr lang="en-US" altLang="zh-CN" sz="1200" kern="1200" baseline="0" dirty="0" smtClean="0">
                <a:solidFill>
                  <a:schemeClr val="tx1"/>
                </a:solidFill>
                <a:latin typeface="+mn-lt"/>
                <a:ea typeface="+mn-ea"/>
                <a:cs typeface="+mn-cs"/>
              </a:rPr>
              <a:t>8) 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and the UE continue the IKEv2 exchange and IP address configuration. </a:t>
            </a:r>
          </a:p>
          <a:p>
            <a:r>
              <a:rPr lang="en-US" altLang="zh-CN" sz="1200" kern="1200" baseline="0" dirty="0" smtClean="0">
                <a:solidFill>
                  <a:schemeClr val="tx1"/>
                </a:solidFill>
                <a:latin typeface="+mn-lt"/>
                <a:ea typeface="+mn-ea"/>
                <a:cs typeface="+mn-cs"/>
              </a:rPr>
              <a:t>9) At the end of the handover procedure there is a default bearer for the UE that consists of an </a:t>
            </a:r>
            <a:r>
              <a:rPr lang="en-US" altLang="zh-CN" sz="1200" kern="1200" baseline="0" dirty="0" err="1" smtClean="0">
                <a:solidFill>
                  <a:schemeClr val="tx1"/>
                </a:solidFill>
                <a:latin typeface="+mn-lt"/>
                <a:ea typeface="+mn-ea"/>
                <a:cs typeface="+mn-cs"/>
              </a:rPr>
              <a:t>IPsec</a:t>
            </a:r>
            <a:r>
              <a:rPr lang="en-US" altLang="zh-CN" sz="1200" kern="1200" baseline="0" dirty="0" smtClean="0">
                <a:solidFill>
                  <a:schemeClr val="tx1"/>
                </a:solidFill>
                <a:latin typeface="+mn-lt"/>
                <a:ea typeface="+mn-ea"/>
                <a:cs typeface="+mn-cs"/>
              </a:rPr>
              <a:t> tunnel between the UE and 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and a PMIPv6 tunnel between 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and the PDN GW. </a:t>
            </a:r>
          </a:p>
          <a:p>
            <a:r>
              <a:rPr lang="en-US" altLang="zh-CN" sz="1200" kern="1200" baseline="0" dirty="0" smtClean="0">
                <a:solidFill>
                  <a:schemeClr val="tx1"/>
                </a:solidFill>
                <a:latin typeface="+mn-lt"/>
                <a:ea typeface="+mn-ea"/>
                <a:cs typeface="+mn-cs"/>
              </a:rPr>
              <a:t>10) For connectivity to multiple PDNs, the UE establishes connectivity to each PDN that is being transferred from 3GPP access, besides the PDN connection that was established in the steps 3-8, by executing the UE-initiated Connectivity to Additional PDN procedure specified in clause 7.6.1. </a:t>
            </a:r>
          </a:p>
          <a:p>
            <a:r>
              <a:rPr lang="en-US" altLang="zh-CN" sz="1200" kern="1200" baseline="0" dirty="0" smtClean="0">
                <a:solidFill>
                  <a:schemeClr val="tx1"/>
                </a:solidFill>
                <a:latin typeface="+mn-lt"/>
                <a:ea typeface="+mn-ea"/>
                <a:cs typeface="+mn-cs"/>
              </a:rPr>
              <a:t>11) The PDN GW shall initiate the PDN GW Initiated PDN Disconnection procedure in 3GPP access as defined in clause 5.6.2.2 or the PDN GW Initiated Bearer Deactivation procedure as defined in TS 23.401 [4], clause 5.4.4.1. </a:t>
            </a:r>
            <a:endParaRPr lang="zh-CN" altLang="en-US" dirty="0"/>
          </a:p>
        </p:txBody>
      </p:sp>
      <p:sp>
        <p:nvSpPr>
          <p:cNvPr id="4" name="灯片编号占位符 3"/>
          <p:cNvSpPr>
            <a:spLocks noGrp="1"/>
          </p:cNvSpPr>
          <p:nvPr>
            <p:ph type="sldNum" sz="quarter" idx="10"/>
          </p:nvPr>
        </p:nvSpPr>
        <p:spPr/>
        <p:txBody>
          <a:bodyPr/>
          <a:lstStyle/>
          <a:p>
            <a:fld id="{D7A641B1-D9A1-442C-980A-1F172E1C76A8}" type="slidenum">
              <a:rPr lang="zh-CN" altLang="en-US" smtClean="0"/>
              <a:pPr/>
              <a:t>14</a:t>
            </a:fld>
            <a:endParaRPr lang="zh-CN" altLang="en-US"/>
          </a:p>
        </p:txBody>
      </p:sp>
    </p:spTree>
    <p:extLst>
      <p:ext uri="{BB962C8B-B14F-4D97-AF65-F5344CB8AC3E}">
        <p14:creationId xmlns:p14="http://schemas.microsoft.com/office/powerpoint/2010/main" val="2322713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1. The IKEv2 authentication and tunnel are set between the UE and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a:t>
            </a:r>
          </a:p>
          <a:p>
            <a:r>
              <a:rPr lang="en-US" altLang="zh-CN" sz="1200" kern="1200" baseline="0" dirty="0" smtClean="0">
                <a:solidFill>
                  <a:schemeClr val="tx1"/>
                </a:solidFill>
                <a:latin typeface="+mn-lt"/>
                <a:ea typeface="+mn-ea"/>
                <a:cs typeface="+mn-cs"/>
              </a:rPr>
              <a:t>The Home Subscriber Server/Authentication Authorization and Accounting</a:t>
            </a:r>
          </a:p>
          <a:p>
            <a:r>
              <a:rPr lang="en-US" altLang="zh-CN" sz="1200" kern="1200" baseline="0" dirty="0" smtClean="0">
                <a:solidFill>
                  <a:schemeClr val="tx1"/>
                </a:solidFill>
                <a:latin typeface="+mn-lt"/>
                <a:ea typeface="+mn-ea"/>
                <a:cs typeface="+mn-cs"/>
              </a:rPr>
              <a:t>(HSS/AAA) server informs 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that the UE has authentication and</a:t>
            </a:r>
          </a:p>
          <a:p>
            <a:r>
              <a:rPr lang="en-US" altLang="zh-CN" sz="1200" kern="1200" baseline="0" dirty="0" smtClean="0">
                <a:solidFill>
                  <a:schemeClr val="tx1"/>
                </a:solidFill>
                <a:latin typeface="+mn-lt"/>
                <a:ea typeface="+mn-ea"/>
                <a:cs typeface="+mn-cs"/>
              </a:rPr>
              <a:t>authorization to connect with the PGW.</a:t>
            </a:r>
          </a:p>
          <a:p>
            <a:r>
              <a:rPr lang="en-US" altLang="zh-CN" sz="1200" kern="1200" baseline="0" dirty="0" smtClean="0">
                <a:solidFill>
                  <a:schemeClr val="tx1"/>
                </a:solidFill>
                <a:latin typeface="+mn-lt"/>
                <a:ea typeface="+mn-ea"/>
                <a:cs typeface="+mn-cs"/>
              </a:rPr>
              <a:t>2. 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sends the Create Session Request message to PGW.</a:t>
            </a:r>
          </a:p>
          <a:p>
            <a:r>
              <a:rPr lang="en-US" altLang="zh-CN" sz="1200" kern="1200" baseline="0" dirty="0" smtClean="0">
                <a:solidFill>
                  <a:schemeClr val="tx1"/>
                </a:solidFill>
                <a:latin typeface="+mn-lt"/>
                <a:ea typeface="+mn-ea"/>
                <a:cs typeface="+mn-cs"/>
              </a:rPr>
              <a:t>3. The PGW handles the message then update the PGW address mutually</a:t>
            </a:r>
          </a:p>
          <a:p>
            <a:r>
              <a:rPr lang="en-US" altLang="zh-CN" sz="1200" kern="1200" baseline="0" dirty="0" smtClean="0">
                <a:solidFill>
                  <a:schemeClr val="tx1"/>
                </a:solidFill>
                <a:latin typeface="+mn-lt"/>
                <a:ea typeface="+mn-ea"/>
                <a:cs typeface="+mn-cs"/>
              </a:rPr>
              <a:t>with the HSS/AAA server.</a:t>
            </a:r>
          </a:p>
          <a:p>
            <a:r>
              <a:rPr lang="en-US" altLang="zh-CN" sz="1200" kern="1200" baseline="0" dirty="0" smtClean="0">
                <a:solidFill>
                  <a:schemeClr val="tx1"/>
                </a:solidFill>
                <a:latin typeface="+mn-lt"/>
                <a:ea typeface="+mn-ea"/>
                <a:cs typeface="+mn-cs"/>
              </a:rPr>
              <a:t>4. The PGW sends the Create Session Response message to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a:t>
            </a:r>
          </a:p>
          <a:p>
            <a:r>
              <a:rPr lang="en-US" altLang="zh-CN" sz="1200" kern="1200" baseline="0" dirty="0" smtClean="0">
                <a:solidFill>
                  <a:schemeClr val="tx1"/>
                </a:solidFill>
                <a:latin typeface="+mn-lt"/>
                <a:ea typeface="+mn-ea"/>
                <a:cs typeface="+mn-cs"/>
              </a:rPr>
              <a:t>5. 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receives the IP address then forwards it to UE.</a:t>
            </a:r>
          </a:p>
          <a:p>
            <a:r>
              <a:rPr lang="en-US" altLang="zh-CN" sz="1200" kern="1200" baseline="0" dirty="0" smtClean="0">
                <a:solidFill>
                  <a:schemeClr val="tx1"/>
                </a:solidFill>
                <a:latin typeface="+mn-lt"/>
                <a:ea typeface="+mn-ea"/>
                <a:cs typeface="+mn-cs"/>
              </a:rPr>
              <a:t>6. The </a:t>
            </a:r>
            <a:r>
              <a:rPr lang="en-US" altLang="zh-CN" sz="1200" kern="1200" baseline="0" dirty="0" err="1" smtClean="0">
                <a:solidFill>
                  <a:schemeClr val="tx1"/>
                </a:solidFill>
                <a:latin typeface="+mn-lt"/>
                <a:ea typeface="+mn-ea"/>
                <a:cs typeface="+mn-cs"/>
              </a:rPr>
              <a:t>IPsec</a:t>
            </a:r>
            <a:r>
              <a:rPr lang="en-US" altLang="zh-CN" sz="1200" kern="1200" baseline="0" dirty="0" smtClean="0">
                <a:solidFill>
                  <a:schemeClr val="tx1"/>
                </a:solidFill>
                <a:latin typeface="+mn-lt"/>
                <a:ea typeface="+mn-ea"/>
                <a:cs typeface="+mn-cs"/>
              </a:rPr>
              <a:t> tunnel and GTP tunnel are created. When the GTP tunnel is</a:t>
            </a:r>
          </a:p>
          <a:p>
            <a:r>
              <a:rPr lang="en-US" altLang="zh-CN" sz="1200" kern="1200" baseline="0" dirty="0" smtClean="0">
                <a:solidFill>
                  <a:schemeClr val="tx1"/>
                </a:solidFill>
                <a:latin typeface="+mn-lt"/>
                <a:ea typeface="+mn-ea"/>
                <a:cs typeface="+mn-cs"/>
              </a:rPr>
              <a:t>established, the default bearer is created for the GTP session. This is only</a:t>
            </a:r>
          </a:p>
          <a:p>
            <a:r>
              <a:rPr lang="en-US" altLang="zh-CN" sz="1200" kern="1200" baseline="0" dirty="0" smtClean="0">
                <a:solidFill>
                  <a:schemeClr val="tx1"/>
                </a:solidFill>
                <a:latin typeface="+mn-lt"/>
                <a:ea typeface="+mn-ea"/>
                <a:cs typeface="+mn-cs"/>
              </a:rPr>
              <a:t>one default bearer for the GTP session.</a:t>
            </a:r>
            <a:endParaRPr lang="zh-CN" altLang="en-US" dirty="0"/>
          </a:p>
        </p:txBody>
      </p:sp>
      <p:sp>
        <p:nvSpPr>
          <p:cNvPr id="4" name="灯片编号占位符 3"/>
          <p:cNvSpPr>
            <a:spLocks noGrp="1"/>
          </p:cNvSpPr>
          <p:nvPr>
            <p:ph type="sldNum" sz="quarter" idx="10"/>
          </p:nvPr>
        </p:nvSpPr>
        <p:spPr/>
        <p:txBody>
          <a:bodyPr/>
          <a:lstStyle/>
          <a:p>
            <a:fld id="{D7A641B1-D9A1-442C-980A-1F172E1C76A8}" type="slidenum">
              <a:rPr lang="zh-CN" altLang="en-US" smtClean="0"/>
              <a:pPr/>
              <a:t>16</a:t>
            </a:fld>
            <a:endParaRPr lang="zh-CN" altLang="en-US"/>
          </a:p>
        </p:txBody>
      </p:sp>
    </p:spTree>
    <p:extLst>
      <p:ext uri="{BB962C8B-B14F-4D97-AF65-F5344CB8AC3E}">
        <p14:creationId xmlns:p14="http://schemas.microsoft.com/office/powerpoint/2010/main" val="898526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sz="1200" kern="1200" baseline="0" dirty="0" smtClean="0">
                <a:solidFill>
                  <a:schemeClr val="tx1"/>
                </a:solidFill>
                <a:latin typeface="+mn-lt"/>
                <a:ea typeface="+mn-ea"/>
                <a:cs typeface="+mn-cs"/>
              </a:rPr>
              <a:t>The dedicated bearer is activated with GTP over S2b interface:</a:t>
            </a:r>
          </a:p>
          <a:p>
            <a:r>
              <a:rPr lang="en-US" altLang="zh-CN" sz="1200" kern="1200" baseline="0" dirty="0" smtClean="0">
                <a:solidFill>
                  <a:schemeClr val="tx1"/>
                </a:solidFill>
                <a:latin typeface="+mn-lt"/>
                <a:ea typeface="+mn-ea"/>
                <a:cs typeface="+mn-cs"/>
              </a:rPr>
              <a:t>1. The UE establishes the PDN connection with 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and PGW. The</a:t>
            </a:r>
          </a:p>
          <a:p>
            <a:r>
              <a:rPr lang="en-US" altLang="zh-CN" sz="1200" kern="1200" baseline="0" dirty="0" err="1" smtClean="0">
                <a:solidFill>
                  <a:schemeClr val="tx1"/>
                </a:solidFill>
                <a:latin typeface="+mn-lt"/>
                <a:ea typeface="+mn-ea"/>
                <a:cs typeface="+mn-cs"/>
              </a:rPr>
              <a:t>IPsec</a:t>
            </a:r>
            <a:r>
              <a:rPr lang="en-US" altLang="zh-CN" sz="1200" kern="1200" baseline="0" dirty="0" smtClean="0">
                <a:solidFill>
                  <a:schemeClr val="tx1"/>
                </a:solidFill>
                <a:latin typeface="+mn-lt"/>
                <a:ea typeface="+mn-ea"/>
                <a:cs typeface="+mn-cs"/>
              </a:rPr>
              <a:t> tunnel and GTP tunnel are established, as well as the relationship</a:t>
            </a:r>
          </a:p>
          <a:p>
            <a:r>
              <a:rPr lang="en-US" altLang="zh-CN" sz="1200" kern="1200" baseline="0" dirty="0" smtClean="0">
                <a:solidFill>
                  <a:schemeClr val="tx1"/>
                </a:solidFill>
                <a:latin typeface="+mn-lt"/>
                <a:ea typeface="+mn-ea"/>
                <a:cs typeface="+mn-cs"/>
              </a:rPr>
              <a:t>between the </a:t>
            </a:r>
            <a:r>
              <a:rPr lang="en-US" altLang="zh-CN" sz="1200" kern="1200" baseline="0" dirty="0" err="1" smtClean="0">
                <a:solidFill>
                  <a:schemeClr val="tx1"/>
                </a:solidFill>
                <a:latin typeface="+mn-lt"/>
                <a:ea typeface="+mn-ea"/>
                <a:cs typeface="+mn-cs"/>
              </a:rPr>
              <a:t>IPsec</a:t>
            </a:r>
            <a:r>
              <a:rPr lang="en-US" altLang="zh-CN" sz="1200" kern="1200" baseline="0" dirty="0" smtClean="0">
                <a:solidFill>
                  <a:schemeClr val="tx1"/>
                </a:solidFill>
                <a:latin typeface="+mn-lt"/>
                <a:ea typeface="+mn-ea"/>
                <a:cs typeface="+mn-cs"/>
              </a:rPr>
              <a:t> and GTP tunnel is also established.</a:t>
            </a:r>
          </a:p>
          <a:p>
            <a:r>
              <a:rPr lang="en-US" altLang="zh-CN" sz="1200" kern="1200" baseline="0" dirty="0" smtClean="0">
                <a:solidFill>
                  <a:schemeClr val="tx1"/>
                </a:solidFill>
                <a:latin typeface="+mn-lt"/>
                <a:ea typeface="+mn-ea"/>
                <a:cs typeface="+mn-cs"/>
              </a:rPr>
              <a:t>2. If a dynamic Policy and Charging Control (PCC) is deployed, the Policy and</a:t>
            </a:r>
          </a:p>
          <a:p>
            <a:r>
              <a:rPr lang="en-US" altLang="zh-CN" sz="1200" kern="1200" baseline="0" dirty="0" smtClean="0">
                <a:solidFill>
                  <a:schemeClr val="tx1"/>
                </a:solidFill>
                <a:latin typeface="+mn-lt"/>
                <a:ea typeface="+mn-ea"/>
                <a:cs typeface="+mn-cs"/>
              </a:rPr>
              <a:t>Charging Rules Function (PCRF) sends a PCC decision provision (</a:t>
            </a:r>
            <a:r>
              <a:rPr lang="en-US" altLang="zh-CN" sz="1200" kern="1200" baseline="0" dirty="0" err="1" smtClean="0">
                <a:solidFill>
                  <a:schemeClr val="tx1"/>
                </a:solidFill>
                <a:latin typeface="+mn-lt"/>
                <a:ea typeface="+mn-ea"/>
                <a:cs typeface="+mn-cs"/>
              </a:rPr>
              <a:t>QoS</a:t>
            </a:r>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policy) message to the PGW. If a dynamic PCC is not deployed, the PGW</a:t>
            </a:r>
          </a:p>
          <a:p>
            <a:r>
              <a:rPr lang="en-US" altLang="zh-CN" sz="1200" kern="1200" baseline="0" dirty="0" smtClean="0">
                <a:solidFill>
                  <a:schemeClr val="tx1"/>
                </a:solidFill>
                <a:latin typeface="+mn-lt"/>
                <a:ea typeface="+mn-ea"/>
                <a:cs typeface="+mn-cs"/>
              </a:rPr>
              <a:t>may apply a local </a:t>
            </a:r>
            <a:r>
              <a:rPr lang="en-US" altLang="zh-CN" sz="1200" kern="1200" baseline="0" dirty="0" err="1" smtClean="0">
                <a:solidFill>
                  <a:schemeClr val="tx1"/>
                </a:solidFill>
                <a:latin typeface="+mn-lt"/>
                <a:ea typeface="+mn-ea"/>
                <a:cs typeface="+mn-cs"/>
              </a:rPr>
              <a:t>QoS</a:t>
            </a:r>
            <a:r>
              <a:rPr lang="en-US" altLang="zh-CN" sz="1200" kern="1200" baseline="0" dirty="0" smtClean="0">
                <a:solidFill>
                  <a:schemeClr val="tx1"/>
                </a:solidFill>
                <a:latin typeface="+mn-lt"/>
                <a:ea typeface="+mn-ea"/>
                <a:cs typeface="+mn-cs"/>
              </a:rPr>
              <a:t> policy.</a:t>
            </a:r>
          </a:p>
          <a:p>
            <a:r>
              <a:rPr lang="en-US" altLang="zh-CN" sz="1200" kern="1200" baseline="0" dirty="0" smtClean="0">
                <a:solidFill>
                  <a:schemeClr val="tx1"/>
                </a:solidFill>
                <a:latin typeface="+mn-lt"/>
                <a:ea typeface="+mn-ea"/>
                <a:cs typeface="+mn-cs"/>
              </a:rPr>
              <a:t>3. The PGW uses the </a:t>
            </a:r>
            <a:r>
              <a:rPr lang="en-US" altLang="zh-CN" sz="1200" kern="1200" baseline="0" dirty="0" err="1" smtClean="0">
                <a:solidFill>
                  <a:schemeClr val="tx1"/>
                </a:solidFill>
                <a:latin typeface="+mn-lt"/>
                <a:ea typeface="+mn-ea"/>
                <a:cs typeface="+mn-cs"/>
              </a:rPr>
              <a:t>QoS</a:t>
            </a:r>
            <a:r>
              <a:rPr lang="en-US" altLang="zh-CN" sz="1200" kern="1200" baseline="0" dirty="0" smtClean="0">
                <a:solidFill>
                  <a:schemeClr val="tx1"/>
                </a:solidFill>
                <a:latin typeface="+mn-lt"/>
                <a:ea typeface="+mn-ea"/>
                <a:cs typeface="+mn-cs"/>
              </a:rPr>
              <a:t> policy to assign the Evolved Packet System (EPS)</a:t>
            </a:r>
          </a:p>
          <a:p>
            <a:r>
              <a:rPr lang="en-US" altLang="zh-CN" sz="1200" kern="1200" baseline="0" dirty="0" smtClean="0">
                <a:solidFill>
                  <a:schemeClr val="tx1"/>
                </a:solidFill>
                <a:latin typeface="+mn-lt"/>
                <a:ea typeface="+mn-ea"/>
                <a:cs typeface="+mn-cs"/>
              </a:rPr>
              <a:t>bearer </a:t>
            </a:r>
            <a:r>
              <a:rPr lang="en-US" altLang="zh-CN" sz="1200" kern="1200" baseline="0" dirty="0" err="1" smtClean="0">
                <a:solidFill>
                  <a:schemeClr val="tx1"/>
                </a:solidFill>
                <a:latin typeface="+mn-lt"/>
                <a:ea typeface="+mn-ea"/>
                <a:cs typeface="+mn-cs"/>
              </a:rPr>
              <a:t>QoS</a:t>
            </a:r>
            <a:r>
              <a:rPr lang="en-US" altLang="zh-CN" sz="1200" kern="1200" baseline="0" dirty="0" smtClean="0">
                <a:solidFill>
                  <a:schemeClr val="tx1"/>
                </a:solidFill>
                <a:latin typeface="+mn-lt"/>
                <a:ea typeface="+mn-ea"/>
                <a:cs typeface="+mn-cs"/>
              </a:rPr>
              <a:t>. The PGW generates a TFT for the dedicated bearer, and</a:t>
            </a:r>
          </a:p>
          <a:p>
            <a:r>
              <a:rPr lang="en-US" altLang="zh-CN" sz="1200" kern="1200" baseline="0" dirty="0" smtClean="0">
                <a:solidFill>
                  <a:schemeClr val="tx1"/>
                </a:solidFill>
                <a:latin typeface="+mn-lt"/>
                <a:ea typeface="+mn-ea"/>
                <a:cs typeface="+mn-cs"/>
              </a:rPr>
              <a:t>sends a Create Bearer Request message to 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The Linked EPS</a:t>
            </a:r>
          </a:p>
          <a:p>
            <a:r>
              <a:rPr lang="en-US" altLang="zh-CN" sz="1200" kern="1200" baseline="0" dirty="0" smtClean="0">
                <a:solidFill>
                  <a:schemeClr val="tx1"/>
                </a:solidFill>
                <a:latin typeface="+mn-lt"/>
                <a:ea typeface="+mn-ea"/>
                <a:cs typeface="+mn-cs"/>
              </a:rPr>
              <a:t>Bearer Identity (LBI) is the EPS bearer identity of the default bearer.</a:t>
            </a:r>
          </a:p>
          <a:p>
            <a:r>
              <a:rPr lang="en-US" altLang="zh-CN" sz="1200" kern="1200" baseline="0" dirty="0" smtClean="0">
                <a:solidFill>
                  <a:schemeClr val="tx1"/>
                </a:solidFill>
                <a:latin typeface="+mn-lt"/>
                <a:ea typeface="+mn-ea"/>
                <a:cs typeface="+mn-cs"/>
              </a:rPr>
              <a:t>4. 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selects an EPS bearer identity, which is not assigned to the UE.</a:t>
            </a:r>
          </a:p>
          <a:p>
            <a:r>
              <a:rPr lang="en-US" altLang="zh-CN" sz="1200" kern="1200" baseline="0" dirty="0" smtClean="0">
                <a:solidFill>
                  <a:schemeClr val="tx1"/>
                </a:solidFill>
                <a:latin typeface="+mn-lt"/>
                <a:ea typeface="+mn-ea"/>
                <a:cs typeface="+mn-cs"/>
              </a:rPr>
              <a:t>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stores the EPS bearer identity and links the dedicated bearer to</a:t>
            </a:r>
          </a:p>
          <a:p>
            <a:r>
              <a:rPr lang="en-US" altLang="zh-CN" sz="1200" kern="1200" baseline="0" dirty="0" smtClean="0">
                <a:solidFill>
                  <a:schemeClr val="tx1"/>
                </a:solidFill>
                <a:latin typeface="+mn-lt"/>
                <a:ea typeface="+mn-ea"/>
                <a:cs typeface="+mn-cs"/>
              </a:rPr>
              <a:t>the default bearer indicated by the LBI. 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uses the uplink packet</a:t>
            </a:r>
          </a:p>
          <a:p>
            <a:r>
              <a:rPr lang="en-US" altLang="zh-CN" sz="1200" kern="1200" baseline="0" dirty="0" smtClean="0">
                <a:solidFill>
                  <a:schemeClr val="tx1"/>
                </a:solidFill>
                <a:latin typeface="+mn-lt"/>
                <a:ea typeface="+mn-ea"/>
                <a:cs typeface="+mn-cs"/>
              </a:rPr>
              <a:t>filter (UL TFT) to determine the mapping of uplink traffic flows to the S2b</a:t>
            </a:r>
          </a:p>
          <a:p>
            <a:r>
              <a:rPr lang="en-US" altLang="zh-CN" sz="1200" kern="1200" baseline="0" dirty="0" smtClean="0">
                <a:solidFill>
                  <a:schemeClr val="tx1"/>
                </a:solidFill>
                <a:latin typeface="+mn-lt"/>
                <a:ea typeface="+mn-ea"/>
                <a:cs typeface="+mn-cs"/>
              </a:rPr>
              <a:t>bearer. 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acknowledges the S2b bearer activation to the PGW by</a:t>
            </a:r>
          </a:p>
          <a:p>
            <a:r>
              <a:rPr lang="en-US" altLang="zh-CN" sz="1200" kern="1200" baseline="0" dirty="0" smtClean="0">
                <a:solidFill>
                  <a:schemeClr val="tx1"/>
                </a:solidFill>
                <a:latin typeface="+mn-lt"/>
                <a:ea typeface="+mn-ea"/>
                <a:cs typeface="+mn-cs"/>
              </a:rPr>
              <a:t>sending a Create Bearer Response message.</a:t>
            </a:r>
          </a:p>
          <a:p>
            <a:r>
              <a:rPr lang="en-US" altLang="zh-CN" sz="1200" kern="1200" baseline="0" dirty="0" smtClean="0">
                <a:solidFill>
                  <a:schemeClr val="tx1"/>
                </a:solidFill>
                <a:latin typeface="+mn-lt"/>
                <a:ea typeface="+mn-ea"/>
                <a:cs typeface="+mn-cs"/>
              </a:rPr>
              <a:t>5. If the dedicated bearer activation procedure is triggered by a PCC decision</a:t>
            </a:r>
          </a:p>
          <a:p>
            <a:r>
              <a:rPr lang="en-US" altLang="zh-CN" sz="1200" kern="1200" baseline="0" dirty="0" smtClean="0">
                <a:solidFill>
                  <a:schemeClr val="tx1"/>
                </a:solidFill>
                <a:latin typeface="+mn-lt"/>
                <a:ea typeface="+mn-ea"/>
                <a:cs typeface="+mn-cs"/>
              </a:rPr>
              <a:t>provision message from the PCRF, the PGW indicates to the PCRF</a:t>
            </a:r>
          </a:p>
          <a:p>
            <a:r>
              <a:rPr lang="en-US" altLang="zh-CN" sz="1200" kern="1200" baseline="0" dirty="0" smtClean="0">
                <a:solidFill>
                  <a:schemeClr val="tx1"/>
                </a:solidFill>
                <a:latin typeface="+mn-lt"/>
                <a:ea typeface="+mn-ea"/>
                <a:cs typeface="+mn-cs"/>
              </a:rPr>
              <a:t>whether the requested PCC decision (</a:t>
            </a:r>
            <a:r>
              <a:rPr lang="en-US" altLang="zh-CN" sz="1200" kern="1200" baseline="0" dirty="0" err="1" smtClean="0">
                <a:solidFill>
                  <a:schemeClr val="tx1"/>
                </a:solidFill>
                <a:latin typeface="+mn-lt"/>
                <a:ea typeface="+mn-ea"/>
                <a:cs typeface="+mn-cs"/>
              </a:rPr>
              <a:t>QoS</a:t>
            </a:r>
            <a:r>
              <a:rPr lang="en-US" altLang="zh-CN" sz="1200" kern="1200" baseline="0" dirty="0" smtClean="0">
                <a:solidFill>
                  <a:schemeClr val="tx1"/>
                </a:solidFill>
                <a:latin typeface="+mn-lt"/>
                <a:ea typeface="+mn-ea"/>
                <a:cs typeface="+mn-cs"/>
              </a:rPr>
              <a:t> policy) can be enforced.</a:t>
            </a:r>
          </a:p>
          <a:p>
            <a:r>
              <a:rPr lang="en-US" altLang="zh-CN" sz="1200" kern="1200" baseline="0" dirty="0" smtClean="0">
                <a:solidFill>
                  <a:schemeClr val="tx1"/>
                </a:solidFill>
                <a:latin typeface="+mn-lt"/>
                <a:ea typeface="+mn-ea"/>
                <a:cs typeface="+mn-cs"/>
              </a:rPr>
              <a:t>6. When the dedicated bearer is established between the </a:t>
            </a:r>
            <a:r>
              <a:rPr lang="en-US" altLang="zh-CN" sz="1200" kern="1200" baseline="0" dirty="0" err="1" smtClean="0">
                <a:solidFill>
                  <a:schemeClr val="tx1"/>
                </a:solidFill>
                <a:latin typeface="+mn-lt"/>
                <a:ea typeface="+mn-ea"/>
                <a:cs typeface="+mn-cs"/>
              </a:rPr>
              <a:t>ePDG</a:t>
            </a:r>
            <a:r>
              <a:rPr lang="en-US" altLang="zh-CN" sz="1200" kern="1200" baseline="0" dirty="0" smtClean="0">
                <a:solidFill>
                  <a:schemeClr val="tx1"/>
                </a:solidFill>
                <a:latin typeface="+mn-lt"/>
                <a:ea typeface="+mn-ea"/>
                <a:cs typeface="+mn-cs"/>
              </a:rPr>
              <a:t> and PGW,</a:t>
            </a:r>
          </a:p>
          <a:p>
            <a:r>
              <a:rPr lang="en-US" altLang="zh-CN" sz="1200" kern="1200" baseline="0" dirty="0" smtClean="0">
                <a:solidFill>
                  <a:schemeClr val="tx1"/>
                </a:solidFill>
                <a:latin typeface="+mn-lt"/>
                <a:ea typeface="+mn-ea"/>
                <a:cs typeface="+mn-cs"/>
              </a:rPr>
              <a:t>one </a:t>
            </a:r>
            <a:r>
              <a:rPr lang="en-US" altLang="zh-CN" sz="1200" kern="1200" baseline="0" dirty="0" err="1" smtClean="0">
                <a:solidFill>
                  <a:schemeClr val="tx1"/>
                </a:solidFill>
                <a:latin typeface="+mn-lt"/>
                <a:ea typeface="+mn-ea"/>
                <a:cs typeface="+mn-cs"/>
              </a:rPr>
              <a:t>IPsec</a:t>
            </a:r>
            <a:r>
              <a:rPr lang="en-US" altLang="zh-CN" sz="1200" kern="1200" baseline="0" dirty="0" smtClean="0">
                <a:solidFill>
                  <a:schemeClr val="tx1"/>
                </a:solidFill>
                <a:latin typeface="+mn-lt"/>
                <a:ea typeface="+mn-ea"/>
                <a:cs typeface="+mn-cs"/>
              </a:rPr>
              <a:t> tunnel connects with two GTP tunnels.</a:t>
            </a:r>
            <a:endParaRPr lang="zh-CN" altLang="en-US" dirty="0"/>
          </a:p>
        </p:txBody>
      </p:sp>
      <p:sp>
        <p:nvSpPr>
          <p:cNvPr id="4" name="灯片编号占位符 3"/>
          <p:cNvSpPr>
            <a:spLocks noGrp="1"/>
          </p:cNvSpPr>
          <p:nvPr>
            <p:ph type="sldNum" sz="quarter" idx="10"/>
          </p:nvPr>
        </p:nvSpPr>
        <p:spPr/>
        <p:txBody>
          <a:bodyPr/>
          <a:lstStyle/>
          <a:p>
            <a:fld id="{D7A641B1-D9A1-442C-980A-1F172E1C76A8}" type="slidenum">
              <a:rPr lang="zh-CN" altLang="en-US" smtClean="0"/>
              <a:pPr/>
              <a:t>17</a:t>
            </a:fld>
            <a:endParaRPr lang="zh-CN" altLang="en-US"/>
          </a:p>
        </p:txBody>
      </p:sp>
    </p:spTree>
    <p:extLst>
      <p:ext uri="{BB962C8B-B14F-4D97-AF65-F5344CB8AC3E}">
        <p14:creationId xmlns:p14="http://schemas.microsoft.com/office/powerpoint/2010/main" val="1986197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Each of these queues contends for the wireless channel in a similar</a:t>
            </a:r>
          </a:p>
          <a:p>
            <a:r>
              <a:rPr lang="en-US" altLang="zh-CN" sz="1200" kern="1200" baseline="0" dirty="0" smtClean="0">
                <a:solidFill>
                  <a:schemeClr val="tx1"/>
                </a:solidFill>
                <a:latin typeface="+mn-lt"/>
                <a:ea typeface="+mn-ea"/>
                <a:cs typeface="+mn-cs"/>
              </a:rPr>
              <a:t>manner to the DCF mechanism described previously, with each of the queues using different </a:t>
            </a:r>
            <a:r>
              <a:rPr lang="en-US" altLang="zh-CN" sz="1200" kern="1200" baseline="0" dirty="0" err="1" smtClean="0">
                <a:solidFill>
                  <a:schemeClr val="tx1"/>
                </a:solidFill>
                <a:latin typeface="+mn-lt"/>
                <a:ea typeface="+mn-ea"/>
                <a:cs typeface="+mn-cs"/>
              </a:rPr>
              <a:t>interframe</a:t>
            </a:r>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space, </a:t>
            </a:r>
            <a:r>
              <a:rPr lang="en-US" altLang="zh-CN" sz="1200" kern="1200" baseline="0" dirty="0" err="1" smtClean="0">
                <a:solidFill>
                  <a:schemeClr val="tx1"/>
                </a:solidFill>
                <a:latin typeface="+mn-lt"/>
                <a:ea typeface="+mn-ea"/>
                <a:cs typeface="+mn-cs"/>
              </a:rPr>
              <a:t>CWmin</a:t>
            </a:r>
            <a:r>
              <a:rPr lang="en-US" altLang="zh-CN" sz="1200" kern="1200" baseline="0" dirty="0" smtClean="0">
                <a:solidFill>
                  <a:schemeClr val="tx1"/>
                </a:solidFill>
                <a:latin typeface="+mn-lt"/>
                <a:ea typeface="+mn-ea"/>
                <a:cs typeface="+mn-cs"/>
              </a:rPr>
              <a:t>, and </a:t>
            </a:r>
            <a:r>
              <a:rPr lang="en-US" altLang="zh-CN" sz="1200" kern="1200" baseline="0" dirty="0" err="1" smtClean="0">
                <a:solidFill>
                  <a:schemeClr val="tx1"/>
                </a:solidFill>
                <a:latin typeface="+mn-lt"/>
                <a:ea typeface="+mn-ea"/>
                <a:cs typeface="+mn-cs"/>
              </a:rPr>
              <a:t>CWmax</a:t>
            </a:r>
            <a:r>
              <a:rPr lang="en-US" altLang="zh-CN" sz="1200" kern="1200" baseline="0" dirty="0" smtClean="0">
                <a:solidFill>
                  <a:schemeClr val="tx1"/>
                </a:solidFill>
                <a:latin typeface="+mn-lt"/>
                <a:ea typeface="+mn-ea"/>
                <a:cs typeface="+mn-cs"/>
              </a:rPr>
              <a:t> values. If more than one frame from different access categories collide</a:t>
            </a:r>
          </a:p>
          <a:p>
            <a:r>
              <a:rPr lang="en-US" altLang="zh-CN" sz="1200" kern="1200" baseline="0" dirty="0" smtClean="0">
                <a:solidFill>
                  <a:schemeClr val="tx1"/>
                </a:solidFill>
                <a:latin typeface="+mn-lt"/>
                <a:ea typeface="+mn-ea"/>
                <a:cs typeface="+mn-cs"/>
              </a:rPr>
              <a:t>internally, the frame with the higher priority is sent, and the lower priority frame adjusts its </a:t>
            </a:r>
            <a:r>
              <a:rPr lang="en-US" altLang="zh-CN" sz="1200" kern="1200" baseline="0" dirty="0" err="1" smtClean="0">
                <a:solidFill>
                  <a:schemeClr val="tx1"/>
                </a:solidFill>
                <a:latin typeface="+mn-lt"/>
                <a:ea typeface="+mn-ea"/>
                <a:cs typeface="+mn-cs"/>
              </a:rPr>
              <a:t>backoff</a:t>
            </a:r>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parameters as though it had collided with a frame external to the queuing mechanism. This system is</a:t>
            </a:r>
          </a:p>
          <a:p>
            <a:r>
              <a:rPr lang="en-US" altLang="zh-CN" sz="1200" kern="1200" baseline="0" dirty="0" smtClean="0">
                <a:solidFill>
                  <a:schemeClr val="tx1"/>
                </a:solidFill>
                <a:latin typeface="+mn-lt"/>
                <a:ea typeface="+mn-ea"/>
                <a:cs typeface="+mn-cs"/>
              </a:rPr>
              <a:t>called enhanced distributed coordination function (EDCF).</a:t>
            </a:r>
            <a:endParaRPr lang="zh-CN" altLang="en-US" dirty="0"/>
          </a:p>
        </p:txBody>
      </p:sp>
      <p:sp>
        <p:nvSpPr>
          <p:cNvPr id="4" name="灯片编号占位符 3"/>
          <p:cNvSpPr>
            <a:spLocks noGrp="1"/>
          </p:cNvSpPr>
          <p:nvPr>
            <p:ph type="sldNum" sz="quarter" idx="10"/>
          </p:nvPr>
        </p:nvSpPr>
        <p:spPr/>
        <p:txBody>
          <a:bodyPr/>
          <a:lstStyle/>
          <a:p>
            <a:fld id="{D7A641B1-D9A1-442C-980A-1F172E1C76A8}" type="slidenum">
              <a:rPr lang="zh-CN" altLang="en-US" smtClean="0"/>
              <a:pPr/>
              <a:t>23</a:t>
            </a:fld>
            <a:endParaRPr lang="zh-CN" altLang="en-US"/>
          </a:p>
        </p:txBody>
      </p:sp>
    </p:spTree>
    <p:extLst>
      <p:ext uri="{BB962C8B-B14F-4D97-AF65-F5344CB8AC3E}">
        <p14:creationId xmlns:p14="http://schemas.microsoft.com/office/powerpoint/2010/main" val="3375703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标题 1"/>
          <p:cNvSpPr>
            <a:spLocks noGrp="1"/>
          </p:cNvSpPr>
          <p:nvPr>
            <p:ph type="ctrTitle"/>
          </p:nvPr>
        </p:nvSpPr>
        <p:spPr>
          <a:xfrm>
            <a:off x="0" y="1885429"/>
            <a:ext cx="9144000" cy="1039515"/>
          </a:xfrm>
        </p:spPr>
        <p:txBody>
          <a:bodyPr/>
          <a:lstStyle>
            <a:lvl1pPr algn="ctr">
              <a:defRPr sz="4800">
                <a:solidFill>
                  <a:srgbClr val="0C478E"/>
                </a:solidFill>
              </a:defRPr>
            </a:lvl1pPr>
          </a:lstStyle>
          <a:p>
            <a:r>
              <a:rPr lang="zh-CN" altLang="en-US" smtClean="0"/>
              <a:t>单击此处编辑母版标题样式</a:t>
            </a:r>
            <a:endParaRPr lang="zh-CN" altLang="en-US" dirty="0"/>
          </a:p>
        </p:txBody>
      </p:sp>
      <p:sp>
        <p:nvSpPr>
          <p:cNvPr id="8" name="副标题 2"/>
          <p:cNvSpPr>
            <a:spLocks noGrp="1"/>
          </p:cNvSpPr>
          <p:nvPr>
            <p:ph type="subTitle" idx="1"/>
          </p:nvPr>
        </p:nvSpPr>
        <p:spPr>
          <a:xfrm>
            <a:off x="0" y="4653137"/>
            <a:ext cx="9144000" cy="504055"/>
          </a:xfrm>
        </p:spPr>
        <p:txBody>
          <a:bodyPr anchor="ct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64047" y="209823"/>
            <a:ext cx="6108154" cy="554881"/>
          </a:xfrm>
        </p:spPr>
        <p:txBody>
          <a:bodyPr/>
          <a:lstStyle>
            <a:lvl1pPr>
              <a:buNone/>
              <a:defRPr sz="2400" b="1">
                <a:solidFill>
                  <a:srgbClr val="A18449"/>
                </a:solidFill>
                <a:latin typeface="Microsoft YaHei" pitchFamily="34" charset="-122"/>
                <a:ea typeface="Microsoft YaHei"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51520" y="980728"/>
            <a:ext cx="8572500" cy="514635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fld id="{E7FC21F6-052C-46A5-8848-041F8B31C08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icrosoft YaHei" pitchFamily="34" charset="-122"/>
                <a:ea typeface="Microsoft YaHei"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250825" y="980728"/>
            <a:ext cx="4210050" cy="543436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13275" y="980729"/>
            <a:ext cx="4210050" cy="543436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6"/>
          <p:cNvSpPr>
            <a:spLocks noGrp="1" noChangeArrowheads="1"/>
          </p:cNvSpPr>
          <p:nvPr>
            <p:ph type="sldNum" sz="quarter" idx="10"/>
          </p:nvPr>
        </p:nvSpPr>
        <p:spPr>
          <a:ln/>
        </p:spPr>
        <p:txBody>
          <a:bodyPr/>
          <a:lstStyle>
            <a:lvl1pPr>
              <a:defRPr/>
            </a:lvl1pPr>
          </a:lstStyle>
          <a:p>
            <a:fld id="{E7FC21F6-052C-46A5-8848-041F8B31C08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空白_有标题">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单击此处编辑母版标题样式</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fld id="{E7FC21F6-052C-46A5-8848-041F8B31C08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_无标题">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E7FC21F6-052C-46A5-8848-041F8B31C08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封底致谢">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0" y="2565400"/>
            <a:ext cx="9144000" cy="852488"/>
          </a:xfrm>
          <a:prstGeom prst="rect">
            <a:avLst/>
          </a:prstGeom>
          <a:noFill/>
          <a:ln w="9525">
            <a:noFill/>
            <a:miter lim="800000"/>
            <a:headEnd/>
            <a:tailEnd/>
          </a:ln>
        </p:spPr>
        <p:txBody>
          <a:bodyPr anchor="b"/>
          <a:lstStyle/>
          <a:p>
            <a:pPr algn="ctr"/>
            <a:r>
              <a:rPr lang="zh-CN" altLang="en-US" sz="4000" b="1">
                <a:solidFill>
                  <a:schemeClr val="tx2"/>
                </a:solidFill>
                <a:latin typeface="Tahoma" pitchFamily="34" charset="0"/>
                <a:ea typeface="黑体" pitchFamily="2" charset="-122"/>
              </a:rPr>
              <a:t>谢谢！</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BD9C537-DF23-4E83-85D5-B74FCEBE9A19}" type="datetime1">
              <a:rPr lang="zh-CN" altLang="en-US" smtClean="0"/>
              <a:pPr/>
              <a:t>2016/1/14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E7FC21F6-052C-46A5-8848-041F8B31C08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9"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250825" y="115888"/>
            <a:ext cx="6084888" cy="6699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单击此处母版编辑标题</a:t>
            </a:r>
          </a:p>
        </p:txBody>
      </p:sp>
      <p:sp>
        <p:nvSpPr>
          <p:cNvPr id="1027" name="文本占位符 2"/>
          <p:cNvSpPr>
            <a:spLocks noGrp="1" noChangeArrowheads="1"/>
          </p:cNvSpPr>
          <p:nvPr>
            <p:ph type="body" idx="1"/>
          </p:nvPr>
        </p:nvSpPr>
        <p:spPr bwMode="auto">
          <a:xfrm>
            <a:off x="250825" y="981075"/>
            <a:ext cx="8572500" cy="5434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单击此处编辑母版一级标题</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Rectangle 6"/>
          <p:cNvSpPr>
            <a:spLocks noGrp="1" noChangeArrowheads="1"/>
          </p:cNvSpPr>
          <p:nvPr>
            <p:ph type="sldNum" sz="quarter" idx="4"/>
          </p:nvPr>
        </p:nvSpPr>
        <p:spPr bwMode="auto">
          <a:xfrm>
            <a:off x="6724650" y="6429375"/>
            <a:ext cx="21336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solidFill>
                  <a:srgbClr val="7F7F7F"/>
                </a:solidFill>
                <a:ea typeface="BatangChe" pitchFamily="49" charset="-127"/>
              </a:defRPr>
            </a:lvl1pPr>
          </a:lstStyle>
          <a:p>
            <a:fld id="{E7FC21F6-052C-46A5-8848-041F8B31C08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hf sldNum="0" hdr="0" ftr="0" dt="0"/>
  <p:txStyles>
    <p:titleStyle>
      <a:lvl1pPr algn="l" rtl="0" eaLnBrk="1" fontAlgn="base" hangingPunct="1">
        <a:spcBef>
          <a:spcPct val="0"/>
        </a:spcBef>
        <a:spcAft>
          <a:spcPct val="0"/>
        </a:spcAft>
        <a:buFont typeface="Wingdings" pitchFamily="2" charset="2"/>
        <a:defRPr sz="2400" b="1">
          <a:solidFill>
            <a:srgbClr val="A18449"/>
          </a:solidFill>
          <a:latin typeface="+mj-lt"/>
          <a:ea typeface="+mj-ea"/>
          <a:cs typeface="+mj-cs"/>
        </a:defRPr>
      </a:lvl1pPr>
      <a:lvl2pPr algn="l" rtl="0" eaLnBrk="1" fontAlgn="base" hangingPunct="1">
        <a:spcBef>
          <a:spcPct val="0"/>
        </a:spcBef>
        <a:spcAft>
          <a:spcPct val="0"/>
        </a:spcAft>
        <a:buFont typeface="Wingdings" pitchFamily="2" charset="2"/>
        <a:defRPr sz="2400" b="1">
          <a:solidFill>
            <a:srgbClr val="A18449"/>
          </a:solidFill>
          <a:latin typeface="Arial" charset="0"/>
          <a:ea typeface="微软雅黑" pitchFamily="34" charset="-122"/>
        </a:defRPr>
      </a:lvl2pPr>
      <a:lvl3pPr algn="l" rtl="0" eaLnBrk="1" fontAlgn="base" hangingPunct="1">
        <a:spcBef>
          <a:spcPct val="0"/>
        </a:spcBef>
        <a:spcAft>
          <a:spcPct val="0"/>
        </a:spcAft>
        <a:buFont typeface="Wingdings" pitchFamily="2" charset="2"/>
        <a:defRPr sz="2400" b="1">
          <a:solidFill>
            <a:srgbClr val="A18449"/>
          </a:solidFill>
          <a:latin typeface="Arial" charset="0"/>
          <a:ea typeface="微软雅黑" pitchFamily="34" charset="-122"/>
        </a:defRPr>
      </a:lvl3pPr>
      <a:lvl4pPr algn="l" rtl="0" eaLnBrk="1" fontAlgn="base" hangingPunct="1">
        <a:spcBef>
          <a:spcPct val="0"/>
        </a:spcBef>
        <a:spcAft>
          <a:spcPct val="0"/>
        </a:spcAft>
        <a:buFont typeface="Wingdings" pitchFamily="2" charset="2"/>
        <a:defRPr sz="2400" b="1">
          <a:solidFill>
            <a:srgbClr val="A18449"/>
          </a:solidFill>
          <a:latin typeface="Arial" charset="0"/>
          <a:ea typeface="微软雅黑" pitchFamily="34" charset="-122"/>
        </a:defRPr>
      </a:lvl4pPr>
      <a:lvl5pPr algn="l" rtl="0" eaLnBrk="1" fontAlgn="base" hangingPunct="1">
        <a:spcBef>
          <a:spcPct val="0"/>
        </a:spcBef>
        <a:spcAft>
          <a:spcPct val="0"/>
        </a:spcAft>
        <a:buFont typeface="Wingdings" pitchFamily="2" charset="2"/>
        <a:defRPr sz="2400" b="1">
          <a:solidFill>
            <a:srgbClr val="A18449"/>
          </a:solidFill>
          <a:latin typeface="Arial" charset="0"/>
          <a:ea typeface="微软雅黑" pitchFamily="34" charset="-122"/>
        </a:defRPr>
      </a:lvl5pPr>
      <a:lvl6pPr marL="457200" algn="l" rtl="0" eaLnBrk="1" fontAlgn="base" hangingPunct="1">
        <a:spcBef>
          <a:spcPct val="0"/>
        </a:spcBef>
        <a:spcAft>
          <a:spcPct val="0"/>
        </a:spcAft>
        <a:buFont typeface="Wingdings" pitchFamily="2" charset="2"/>
        <a:buChar char="l"/>
        <a:defRPr sz="3200" b="1">
          <a:solidFill>
            <a:srgbClr val="395BB9"/>
          </a:solidFill>
          <a:latin typeface="Tahoma" pitchFamily="34" charset="0"/>
          <a:ea typeface="黑体" pitchFamily="2" charset="-122"/>
        </a:defRPr>
      </a:lvl6pPr>
      <a:lvl7pPr marL="914400" algn="l" rtl="0" eaLnBrk="1" fontAlgn="base" hangingPunct="1">
        <a:spcBef>
          <a:spcPct val="0"/>
        </a:spcBef>
        <a:spcAft>
          <a:spcPct val="0"/>
        </a:spcAft>
        <a:buFont typeface="Wingdings" pitchFamily="2" charset="2"/>
        <a:buChar char="l"/>
        <a:defRPr sz="3200" b="1">
          <a:solidFill>
            <a:srgbClr val="395BB9"/>
          </a:solidFill>
          <a:latin typeface="Tahoma" pitchFamily="34" charset="0"/>
          <a:ea typeface="黑体" pitchFamily="2" charset="-122"/>
        </a:defRPr>
      </a:lvl7pPr>
      <a:lvl8pPr marL="1371600" algn="l" rtl="0" eaLnBrk="1" fontAlgn="base" hangingPunct="1">
        <a:spcBef>
          <a:spcPct val="0"/>
        </a:spcBef>
        <a:spcAft>
          <a:spcPct val="0"/>
        </a:spcAft>
        <a:buFont typeface="Wingdings" pitchFamily="2" charset="2"/>
        <a:buChar char="l"/>
        <a:defRPr sz="3200" b="1">
          <a:solidFill>
            <a:srgbClr val="395BB9"/>
          </a:solidFill>
          <a:latin typeface="Tahoma" pitchFamily="34" charset="0"/>
          <a:ea typeface="黑体" pitchFamily="2" charset="-122"/>
        </a:defRPr>
      </a:lvl8pPr>
      <a:lvl9pPr marL="1828800" algn="l" rtl="0" eaLnBrk="1" fontAlgn="base" hangingPunct="1">
        <a:spcBef>
          <a:spcPct val="0"/>
        </a:spcBef>
        <a:spcAft>
          <a:spcPct val="0"/>
        </a:spcAft>
        <a:buFont typeface="Wingdings" pitchFamily="2" charset="2"/>
        <a:buChar char="l"/>
        <a:defRPr sz="3200" b="1">
          <a:solidFill>
            <a:srgbClr val="395BB9"/>
          </a:solidFill>
          <a:latin typeface="Tahoma" pitchFamily="34" charset="0"/>
          <a:ea typeface="黑体" pitchFamily="2" charset="-122"/>
        </a:defRPr>
      </a:lvl9pPr>
    </p:titleStyle>
    <p:bodyStyle>
      <a:lvl1pPr marL="342900" indent="-342900" algn="l" rtl="0" eaLnBrk="1" fontAlgn="base" hangingPunct="1">
        <a:lnSpc>
          <a:spcPct val="150000"/>
        </a:lnSpc>
        <a:spcBef>
          <a:spcPct val="0"/>
        </a:spcBef>
        <a:spcAft>
          <a:spcPct val="0"/>
        </a:spcAft>
        <a:buFont typeface="Wingdings" pitchFamily="2" charset="2"/>
        <a:buChar char="§"/>
        <a:defRPr sz="2400" b="1">
          <a:solidFill>
            <a:srgbClr val="395BB9"/>
          </a:solidFill>
          <a:latin typeface="+mn-lt"/>
          <a:ea typeface="+mn-ea"/>
          <a:cs typeface="+mn-cs"/>
        </a:defRPr>
      </a:lvl1pPr>
      <a:lvl2pPr marL="742950" indent="-285750" algn="l" rtl="0" eaLnBrk="1" fontAlgn="base" hangingPunct="1">
        <a:lnSpc>
          <a:spcPct val="150000"/>
        </a:lnSpc>
        <a:spcBef>
          <a:spcPct val="0"/>
        </a:spcBef>
        <a:spcAft>
          <a:spcPct val="0"/>
        </a:spcAft>
        <a:buFont typeface="Arial" charset="0"/>
        <a:buChar char="–"/>
        <a:defRPr sz="2000" b="1">
          <a:solidFill>
            <a:srgbClr val="7F7F7F"/>
          </a:solidFill>
          <a:latin typeface="+mn-lt"/>
          <a:ea typeface="+mn-ea"/>
        </a:defRPr>
      </a:lvl2pPr>
      <a:lvl3pPr marL="1143000" indent="-228600" algn="l" rtl="0" eaLnBrk="1" fontAlgn="base" hangingPunct="1">
        <a:lnSpc>
          <a:spcPct val="150000"/>
        </a:lnSpc>
        <a:spcBef>
          <a:spcPct val="0"/>
        </a:spcBef>
        <a:spcAft>
          <a:spcPct val="0"/>
        </a:spcAft>
        <a:buFont typeface="Arial" charset="0"/>
        <a:buChar char="•"/>
        <a:defRPr b="1">
          <a:solidFill>
            <a:srgbClr val="7F7F7F"/>
          </a:solidFill>
          <a:latin typeface="+mn-lt"/>
          <a:ea typeface="+mn-ea"/>
        </a:defRPr>
      </a:lvl3pPr>
      <a:lvl4pPr marL="1600200" indent="-228600" algn="l" rtl="0" eaLnBrk="1" fontAlgn="base" hangingPunct="1">
        <a:lnSpc>
          <a:spcPct val="150000"/>
        </a:lnSpc>
        <a:spcBef>
          <a:spcPct val="0"/>
        </a:spcBef>
        <a:spcAft>
          <a:spcPct val="0"/>
        </a:spcAft>
        <a:buFont typeface="Arial" charset="0"/>
        <a:buChar char="–"/>
        <a:defRPr sz="1600" b="1">
          <a:solidFill>
            <a:srgbClr val="7F7F7F"/>
          </a:solidFill>
          <a:latin typeface="+mn-lt"/>
          <a:ea typeface="+mn-ea"/>
        </a:defRPr>
      </a:lvl4pPr>
      <a:lvl5pPr marL="2057400" indent="-228600" algn="l" rtl="0" eaLnBrk="1" fontAlgn="base" hangingPunct="1">
        <a:lnSpc>
          <a:spcPct val="150000"/>
        </a:lnSpc>
        <a:spcBef>
          <a:spcPct val="0"/>
        </a:spcBef>
        <a:spcAft>
          <a:spcPct val="0"/>
        </a:spcAft>
        <a:buFont typeface="Arial" charset="0"/>
        <a:buChar char="»"/>
        <a:defRPr sz="1600" b="1">
          <a:solidFill>
            <a:srgbClr val="7F7F7F"/>
          </a:solidFill>
          <a:latin typeface="+mn-lt"/>
          <a:ea typeface="+mn-ea"/>
        </a:defRPr>
      </a:lvl5pPr>
      <a:lvl6pPr marL="2514600" indent="-228600" algn="l" rtl="0" eaLnBrk="1" fontAlgn="base" hangingPunct="1">
        <a:lnSpc>
          <a:spcPts val="3600"/>
        </a:lnSpc>
        <a:spcBef>
          <a:spcPct val="20000"/>
        </a:spcBef>
        <a:spcAft>
          <a:spcPct val="0"/>
        </a:spcAft>
        <a:buFont typeface="Arial" pitchFamily="34" charset="0"/>
        <a:buChar char="»"/>
        <a:defRPr sz="2000" b="1">
          <a:solidFill>
            <a:srgbClr val="7F7F7F"/>
          </a:solidFill>
          <a:latin typeface="+mn-lt"/>
          <a:ea typeface="+mn-ea"/>
        </a:defRPr>
      </a:lvl6pPr>
      <a:lvl7pPr marL="2971800" indent="-228600" algn="l" rtl="0" eaLnBrk="1" fontAlgn="base" hangingPunct="1">
        <a:lnSpc>
          <a:spcPts val="3600"/>
        </a:lnSpc>
        <a:spcBef>
          <a:spcPct val="20000"/>
        </a:spcBef>
        <a:spcAft>
          <a:spcPct val="0"/>
        </a:spcAft>
        <a:buFont typeface="Arial" pitchFamily="34" charset="0"/>
        <a:buChar char="»"/>
        <a:defRPr sz="2000" b="1">
          <a:solidFill>
            <a:srgbClr val="7F7F7F"/>
          </a:solidFill>
          <a:latin typeface="+mn-lt"/>
          <a:ea typeface="+mn-ea"/>
        </a:defRPr>
      </a:lvl7pPr>
      <a:lvl8pPr marL="3429000" indent="-228600" algn="l" rtl="0" eaLnBrk="1" fontAlgn="base" hangingPunct="1">
        <a:lnSpc>
          <a:spcPts val="3600"/>
        </a:lnSpc>
        <a:spcBef>
          <a:spcPct val="20000"/>
        </a:spcBef>
        <a:spcAft>
          <a:spcPct val="0"/>
        </a:spcAft>
        <a:buFont typeface="Arial" pitchFamily="34" charset="0"/>
        <a:buChar char="»"/>
        <a:defRPr sz="2000" b="1">
          <a:solidFill>
            <a:srgbClr val="7F7F7F"/>
          </a:solidFill>
          <a:latin typeface="+mn-lt"/>
          <a:ea typeface="+mn-ea"/>
        </a:defRPr>
      </a:lvl8pPr>
      <a:lvl9pPr marL="3886200" indent="-228600" algn="l" rtl="0" eaLnBrk="1" fontAlgn="base" hangingPunct="1">
        <a:lnSpc>
          <a:spcPts val="3600"/>
        </a:lnSpc>
        <a:spcBef>
          <a:spcPct val="20000"/>
        </a:spcBef>
        <a:spcAft>
          <a:spcPct val="0"/>
        </a:spcAft>
        <a:buFont typeface="Arial" pitchFamily="34" charset="0"/>
        <a:buChar char="»"/>
        <a:defRPr sz="2000" b="1">
          <a:solidFill>
            <a:srgbClr val="7F7F7F"/>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7.emf"/></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marR="0" rtl="0"/>
            <a:r>
              <a:rPr lang="en-US" altLang="zh-CN" b="1" kern="2200" baseline="0" dirty="0" err="1" smtClean="0">
                <a:latin typeface="Calibri"/>
                <a:ea typeface="宋体"/>
              </a:rPr>
              <a:t>VoWiFi</a:t>
            </a:r>
            <a:r>
              <a:rPr lang="en-US" altLang="zh-CN" b="1" kern="2200" dirty="0" smtClean="0">
                <a:latin typeface="Calibri"/>
                <a:ea typeface="宋体"/>
              </a:rPr>
              <a:t> Handover and </a:t>
            </a:r>
            <a:r>
              <a:rPr lang="en-US" altLang="zh-CN" b="1" kern="2200" dirty="0" err="1" smtClean="0">
                <a:latin typeface="Calibri"/>
                <a:ea typeface="宋体"/>
              </a:rPr>
              <a:t>QoS</a:t>
            </a:r>
            <a:endParaRPr lang="zh-CN" altLang="en-US" b="1" kern="2200" baseline="0" dirty="0" smtClean="0">
              <a:latin typeface="Times New Roman"/>
              <a:ea typeface="宋体"/>
            </a:endParaRPr>
          </a:p>
        </p:txBody>
      </p:sp>
      <p:sp>
        <p:nvSpPr>
          <p:cNvPr id="4" name="副标题 3"/>
          <p:cNvSpPr>
            <a:spLocks noGrp="1"/>
          </p:cNvSpPr>
          <p:nvPr>
            <p:ph type="subTitle" idx="1"/>
          </p:nvPr>
        </p:nvSpPr>
        <p:spPr/>
        <p:txBody>
          <a:bodyPr/>
          <a:lstStyle/>
          <a:p>
            <a:r>
              <a:rPr lang="en-US" altLang="zh-CN" dirty="0" smtClean="0"/>
              <a:t>Evers Chen</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IP‑CAN Session Modification; GW (PCEF) initiated</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79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9873" name="Object 1"/>
          <p:cNvGraphicFramePr>
            <a:graphicFrameLocks noChangeAspect="1"/>
          </p:cNvGraphicFramePr>
          <p:nvPr/>
        </p:nvGraphicFramePr>
        <p:xfrm>
          <a:off x="1810469" y="938497"/>
          <a:ext cx="5065787" cy="5658855"/>
        </p:xfrm>
        <a:graphic>
          <a:graphicData uri="http://schemas.openxmlformats.org/presentationml/2006/ole">
            <mc:AlternateContent xmlns:mc="http://schemas.openxmlformats.org/markup-compatibility/2006">
              <mc:Choice xmlns:v="urn:schemas-microsoft-com:vml" Requires="v">
                <p:oleObj spid="_x0000_s79875" name="Picture" r:id="rId3" imgW="5843614" imgH="6546234" progId="Word.Picture.8">
                  <p:embed/>
                </p:oleObj>
              </mc:Choice>
              <mc:Fallback>
                <p:oleObj name="Picture" r:id="rId3" imgW="5843614" imgH="6546234" progId="Word.Picture.8">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0469" y="938497"/>
                        <a:ext cx="5065787" cy="56588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3GPP IP Access to Non-3GPP IP access Handover over MIPv4-based S2a </a:t>
            </a:r>
            <a:endParaRPr lang="zh-CN" altLang="en-US" dirty="0"/>
          </a:p>
        </p:txBody>
      </p:sp>
      <p:sp>
        <p:nvSpPr>
          <p:cNvPr id="3" name="文本占位符 2"/>
          <p:cNvSpPr>
            <a:spLocks noGrp="1"/>
          </p:cNvSpPr>
          <p:nvPr>
            <p:ph type="body" idx="1"/>
          </p:nvPr>
        </p:nvSpPr>
        <p:spPr/>
        <p:txBody>
          <a:bodyPr/>
          <a:lstStyle/>
          <a:p>
            <a:endParaRPr lang="zh-CN" altLang="en-US"/>
          </a:p>
        </p:txBody>
      </p:sp>
      <p:pic>
        <p:nvPicPr>
          <p:cNvPr id="56322" name="Picture 2"/>
          <p:cNvPicPr>
            <a:picLocks noChangeAspect="1" noChangeArrowheads="1"/>
          </p:cNvPicPr>
          <p:nvPr/>
        </p:nvPicPr>
        <p:blipFill>
          <a:blip r:embed="rId3" cstate="print"/>
          <a:srcRect/>
          <a:stretch>
            <a:fillRect/>
          </a:stretch>
        </p:blipFill>
        <p:spPr bwMode="auto">
          <a:xfrm>
            <a:off x="1977380" y="836712"/>
            <a:ext cx="4898876" cy="61306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IPMS</a:t>
            </a:r>
            <a:endParaRPr lang="zh-CN" altLang="en-US" dirty="0"/>
          </a:p>
        </p:txBody>
      </p:sp>
      <p:sp>
        <p:nvSpPr>
          <p:cNvPr id="3" name="文本占位符 2"/>
          <p:cNvSpPr>
            <a:spLocks noGrp="1"/>
          </p:cNvSpPr>
          <p:nvPr>
            <p:ph type="body" idx="1"/>
          </p:nvPr>
        </p:nvSpPr>
        <p:spPr/>
        <p:txBody>
          <a:bodyPr/>
          <a:lstStyle/>
          <a:p>
            <a:r>
              <a:rPr lang="en-US" altLang="zh-CN" b="0" dirty="0" smtClean="0"/>
              <a:t>1) HBM + DSMIPv6 + S2c + </a:t>
            </a:r>
            <a:r>
              <a:rPr lang="en-US" altLang="zh-CN" b="0" dirty="0" err="1" smtClean="0"/>
              <a:t>CoA</a:t>
            </a:r>
            <a:r>
              <a:rPr lang="en-US" altLang="zh-CN" b="0" dirty="0" smtClean="0"/>
              <a:t> (Care-of-Address) + new </a:t>
            </a:r>
            <a:r>
              <a:rPr lang="en-US" altLang="zh-CN" b="0" dirty="0" err="1" smtClean="0"/>
              <a:t>ip</a:t>
            </a:r>
            <a:r>
              <a:rPr lang="en-US" altLang="zh-CN" b="0" dirty="0" smtClean="0"/>
              <a:t> address, local to the access network</a:t>
            </a:r>
            <a:endParaRPr lang="zh-CN" altLang="en-US" b="0" dirty="0" smtClean="0"/>
          </a:p>
          <a:p>
            <a:r>
              <a:rPr lang="en-US" altLang="zh-CN" b="0" dirty="0" smtClean="0"/>
              <a:t>2) HBM + MIPv4 + </a:t>
            </a:r>
            <a:r>
              <a:rPr lang="en-US" altLang="zh-CN" b="0" dirty="0" err="1" smtClean="0"/>
              <a:t>FACoA</a:t>
            </a:r>
            <a:r>
              <a:rPr lang="en-US" altLang="zh-CN" b="0" dirty="0" smtClean="0"/>
              <a:t> + S2a</a:t>
            </a:r>
            <a:endParaRPr lang="zh-CN" altLang="en-US" b="0" dirty="0" smtClean="0"/>
          </a:p>
          <a:p>
            <a:r>
              <a:rPr lang="en-US" altLang="zh-CN" b="0" dirty="0" smtClean="0"/>
              <a:t>3) NBM + PMIPv6 + UE's capability (depended)  S2a/S2b</a:t>
            </a:r>
            <a:endParaRPr lang="zh-CN" altLang="en-US" b="0" dirty="0" smtClean="0"/>
          </a:p>
          <a:p>
            <a:r>
              <a:rPr lang="en-US" altLang="zh-CN" b="0" dirty="0" smtClean="0"/>
              <a:t>4) NBM + GTP + UE's capability (depended) S2b</a:t>
            </a:r>
            <a:endParaRPr lang="zh-CN" altLang="en-US" b="0" dirty="0" smtClean="0"/>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Non-3GPP to E-UTRAN with PMIPv6 on S2a or S2b and GTP on S5/S8 interfaces</a:t>
            </a:r>
            <a:endParaRPr lang="zh-CN" altLang="en-US" dirty="0"/>
          </a:p>
        </p:txBody>
      </p:sp>
      <p:sp>
        <p:nvSpPr>
          <p:cNvPr id="3" name="文本占位符 2"/>
          <p:cNvSpPr>
            <a:spLocks noGrp="1"/>
          </p:cNvSpPr>
          <p:nvPr>
            <p:ph type="body" idx="1"/>
          </p:nvPr>
        </p:nvSpPr>
        <p:spPr/>
        <p:txBody>
          <a:bodyPr/>
          <a:lstStyle/>
          <a:p>
            <a:endParaRPr lang="zh-CN" altLang="en-US"/>
          </a:p>
        </p:txBody>
      </p:sp>
      <p:pic>
        <p:nvPicPr>
          <p:cNvPr id="11266" name="Picture 2"/>
          <p:cNvPicPr>
            <a:picLocks noChangeAspect="1" noChangeArrowheads="1"/>
          </p:cNvPicPr>
          <p:nvPr/>
        </p:nvPicPr>
        <p:blipFill>
          <a:blip r:embed="rId3" cstate="print"/>
          <a:srcRect/>
          <a:stretch>
            <a:fillRect/>
          </a:stretch>
        </p:blipFill>
        <p:spPr bwMode="auto">
          <a:xfrm>
            <a:off x="1835696" y="764704"/>
            <a:ext cx="5356435" cy="64533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3GPP Access to </a:t>
            </a:r>
            <a:r>
              <a:rPr lang="en-US" altLang="zh-CN" dirty="0" err="1" smtClean="0"/>
              <a:t>Untrusted</a:t>
            </a:r>
            <a:r>
              <a:rPr lang="en-US" altLang="zh-CN" dirty="0" smtClean="0"/>
              <a:t> Non-3GPP IP Access with PMIPv6 on S2b </a:t>
            </a:r>
            <a:endParaRPr lang="zh-CN" altLang="en-US" dirty="0"/>
          </a:p>
        </p:txBody>
      </p:sp>
      <p:sp>
        <p:nvSpPr>
          <p:cNvPr id="3" name="文本占位符 2"/>
          <p:cNvSpPr>
            <a:spLocks noGrp="1"/>
          </p:cNvSpPr>
          <p:nvPr>
            <p:ph type="body" idx="1"/>
          </p:nvPr>
        </p:nvSpPr>
        <p:spPr/>
        <p:txBody>
          <a:bodyPr/>
          <a:lstStyle/>
          <a:p>
            <a:endParaRPr lang="zh-CN" altLang="en-US"/>
          </a:p>
        </p:txBody>
      </p:sp>
      <p:pic>
        <p:nvPicPr>
          <p:cNvPr id="47106" name="Picture 2"/>
          <p:cNvPicPr>
            <a:picLocks noChangeAspect="1" noChangeArrowheads="1"/>
          </p:cNvPicPr>
          <p:nvPr/>
        </p:nvPicPr>
        <p:blipFill>
          <a:blip r:embed="rId3" cstate="print"/>
          <a:srcRect/>
          <a:stretch>
            <a:fillRect/>
          </a:stretch>
        </p:blipFill>
        <p:spPr bwMode="auto">
          <a:xfrm>
            <a:off x="1331640" y="836712"/>
            <a:ext cx="5934422" cy="57641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GTP and PMIP based S5/S8 interface</a:t>
            </a:r>
            <a:endParaRPr lang="zh-CN" altLang="en-US" dirty="0"/>
          </a:p>
        </p:txBody>
      </p:sp>
      <p:sp>
        <p:nvSpPr>
          <p:cNvPr id="3" name="文本占位符 2"/>
          <p:cNvSpPr>
            <a:spLocks noGrp="1"/>
          </p:cNvSpPr>
          <p:nvPr>
            <p:ph type="body" idx="1"/>
          </p:nvPr>
        </p:nvSpPr>
        <p:spPr/>
        <p:txBody>
          <a:bodyPr/>
          <a:lstStyle/>
          <a:p>
            <a:endParaRPr lang="zh-CN" altLang="en-US"/>
          </a:p>
        </p:txBody>
      </p:sp>
      <p:pic>
        <p:nvPicPr>
          <p:cNvPr id="12290" name="Picture 2"/>
          <p:cNvPicPr>
            <a:picLocks noChangeAspect="1" noChangeArrowheads="1"/>
          </p:cNvPicPr>
          <p:nvPr/>
        </p:nvPicPr>
        <p:blipFill>
          <a:blip r:embed="rId2" cstate="print"/>
          <a:srcRect/>
          <a:stretch>
            <a:fillRect/>
          </a:stretch>
        </p:blipFill>
        <p:spPr bwMode="auto">
          <a:xfrm>
            <a:off x="877501" y="1052513"/>
            <a:ext cx="7294899" cy="54008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smtClean="0"/>
              <a:t>Default Bearer Activation</a:t>
            </a:r>
            <a:endParaRPr lang="zh-CN" altLang="en-US" dirty="0"/>
          </a:p>
        </p:txBody>
      </p:sp>
      <p:sp>
        <p:nvSpPr>
          <p:cNvPr id="3" name="文本占位符 2"/>
          <p:cNvSpPr>
            <a:spLocks noGrp="1"/>
          </p:cNvSpPr>
          <p:nvPr>
            <p:ph type="body" idx="1"/>
          </p:nvPr>
        </p:nvSpPr>
        <p:spPr/>
        <p:txBody>
          <a:bodyPr/>
          <a:lstStyle/>
          <a:p>
            <a:endParaRPr lang="zh-CN" altLang="en-US"/>
          </a:p>
        </p:txBody>
      </p:sp>
      <p:pic>
        <p:nvPicPr>
          <p:cNvPr id="57346" name="Picture 2"/>
          <p:cNvPicPr>
            <a:picLocks noChangeAspect="1" noChangeArrowheads="1"/>
          </p:cNvPicPr>
          <p:nvPr/>
        </p:nvPicPr>
        <p:blipFill>
          <a:blip r:embed="rId3" cstate="print"/>
          <a:srcRect/>
          <a:stretch>
            <a:fillRect/>
          </a:stretch>
        </p:blipFill>
        <p:spPr bwMode="auto">
          <a:xfrm>
            <a:off x="611560" y="1209674"/>
            <a:ext cx="7797026" cy="48836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smtClean="0"/>
              <a:t>Dedicated Bearer Activation</a:t>
            </a:r>
            <a:endParaRPr lang="zh-CN" altLang="en-US" dirty="0"/>
          </a:p>
        </p:txBody>
      </p:sp>
      <p:sp>
        <p:nvSpPr>
          <p:cNvPr id="3" name="文本占位符 2"/>
          <p:cNvSpPr>
            <a:spLocks noGrp="1"/>
          </p:cNvSpPr>
          <p:nvPr>
            <p:ph type="body" idx="1"/>
          </p:nvPr>
        </p:nvSpPr>
        <p:spPr/>
        <p:txBody>
          <a:bodyPr/>
          <a:lstStyle/>
          <a:p>
            <a:endParaRPr lang="zh-CN" altLang="en-US"/>
          </a:p>
        </p:txBody>
      </p:sp>
      <p:pic>
        <p:nvPicPr>
          <p:cNvPr id="58370" name="Picture 2"/>
          <p:cNvPicPr>
            <a:picLocks noChangeAspect="1" noChangeArrowheads="1"/>
          </p:cNvPicPr>
          <p:nvPr/>
        </p:nvPicPr>
        <p:blipFill>
          <a:blip r:embed="rId3" cstate="print"/>
          <a:srcRect/>
          <a:stretch>
            <a:fillRect/>
          </a:stretch>
        </p:blipFill>
        <p:spPr bwMode="auto">
          <a:xfrm>
            <a:off x="1403648" y="1071563"/>
            <a:ext cx="6393172" cy="53097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51920" y="3140968"/>
            <a:ext cx="1261884" cy="646331"/>
          </a:xfrm>
          <a:prstGeom prst="rect">
            <a:avLst/>
          </a:prstGeom>
        </p:spPr>
        <p:txBody>
          <a:bodyPr wrap="none">
            <a:spAutoFit/>
          </a:bodyPr>
          <a:lstStyle/>
          <a:p>
            <a:r>
              <a:rPr lang="en-US" altLang="zh-CN" sz="3600" b="1" dirty="0" err="1" smtClean="0">
                <a:solidFill>
                  <a:srgbClr val="002060"/>
                </a:solidFill>
              </a:rPr>
              <a:t>QoS</a:t>
            </a:r>
            <a:r>
              <a:rPr lang="en-US" altLang="zh-CN" sz="3600" b="1" dirty="0" smtClean="0">
                <a:solidFill>
                  <a:srgbClr val="002060"/>
                </a:solidFill>
              </a:rPr>
              <a:t> </a:t>
            </a:r>
            <a:endParaRPr lang="zh-CN" altLang="en-US" sz="3600" b="1" dirty="0">
              <a:solidFill>
                <a:srgbClr val="00206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QoS</a:t>
            </a:r>
            <a:r>
              <a:rPr lang="en-US" altLang="zh-CN" dirty="0" smtClean="0"/>
              <a:t> and Network Performance</a:t>
            </a:r>
            <a:endParaRPr lang="zh-CN" altLang="en-US" dirty="0"/>
          </a:p>
        </p:txBody>
      </p:sp>
      <p:sp>
        <p:nvSpPr>
          <p:cNvPr id="3" name="文本占位符 2"/>
          <p:cNvSpPr>
            <a:spLocks noGrp="1"/>
          </p:cNvSpPr>
          <p:nvPr>
            <p:ph type="body" idx="1"/>
          </p:nvPr>
        </p:nvSpPr>
        <p:spPr/>
        <p:txBody>
          <a:bodyPr/>
          <a:lstStyle/>
          <a:p>
            <a:r>
              <a:rPr lang="en-US" altLang="zh-CN" dirty="0" err="1" smtClean="0"/>
              <a:t>QoS</a:t>
            </a:r>
            <a:r>
              <a:rPr lang="en-US" altLang="zh-CN" dirty="0" smtClean="0"/>
              <a:t> features start to be applied to application performance as the load on the network increases. </a:t>
            </a:r>
            <a:r>
              <a:rPr lang="en-US" altLang="zh-CN" dirty="0" err="1" smtClean="0"/>
              <a:t>QoS</a:t>
            </a:r>
            <a:r>
              <a:rPr lang="en-US" altLang="zh-CN" dirty="0" smtClean="0"/>
              <a:t> works to keep latency, jitter, and loss for selected traffic types within acceptable boundaries.</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kern="2200" dirty="0" smtClean="0">
                <a:latin typeface="+mj-ea"/>
              </a:rPr>
              <a:t>Agenda</a:t>
            </a:r>
            <a:endParaRPr lang="zh-CN" altLang="en-US" b="1" kern="2200" baseline="0" dirty="0" smtClean="0">
              <a:latin typeface="+mj-ea"/>
            </a:endParaRPr>
          </a:p>
        </p:txBody>
      </p:sp>
      <p:sp>
        <p:nvSpPr>
          <p:cNvPr id="3" name="文本占位符 2"/>
          <p:cNvSpPr>
            <a:spLocks noGrp="1"/>
          </p:cNvSpPr>
          <p:nvPr>
            <p:ph type="body" idx="1"/>
          </p:nvPr>
        </p:nvSpPr>
        <p:spPr/>
        <p:txBody>
          <a:bodyPr>
            <a:normAutofit/>
          </a:bodyPr>
          <a:lstStyle/>
          <a:p>
            <a:pPr marR="0" lvl="0" rtl="0"/>
            <a:r>
              <a:rPr lang="en-US" altLang="zh-CN" kern="100" dirty="0" smtClean="0">
                <a:latin typeface="Cambria"/>
                <a:ea typeface="宋体"/>
              </a:rPr>
              <a:t>Handover</a:t>
            </a:r>
          </a:p>
          <a:p>
            <a:pPr lvl="1"/>
            <a:r>
              <a:rPr lang="en-US" altLang="zh-CN" dirty="0" smtClean="0"/>
              <a:t>1. MIP</a:t>
            </a:r>
          </a:p>
          <a:p>
            <a:pPr lvl="1"/>
            <a:r>
              <a:rPr lang="en-US" altLang="zh-CN" dirty="0" smtClean="0"/>
              <a:t>2. Application Layer Handover</a:t>
            </a:r>
            <a:endParaRPr lang="en-US" altLang="zh-CN" b="1" kern="100" baseline="0" dirty="0" smtClean="0">
              <a:latin typeface="Cambria"/>
              <a:ea typeface="宋体"/>
            </a:endParaRPr>
          </a:p>
          <a:p>
            <a:r>
              <a:rPr lang="en-US" altLang="zh-CN" kern="100" dirty="0" err="1" smtClean="0">
                <a:latin typeface="Cambria"/>
                <a:ea typeface="宋体"/>
              </a:rPr>
              <a:t>QoS</a:t>
            </a:r>
            <a:endParaRPr lang="en-US" altLang="zh-CN" kern="100" dirty="0" smtClean="0">
              <a:latin typeface="Cambria"/>
              <a:ea typeface="宋体"/>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QOS Overview for s2b</a:t>
            </a:r>
            <a:endParaRPr lang="zh-CN" altLang="en-US" dirty="0"/>
          </a:p>
        </p:txBody>
      </p:sp>
      <p:sp>
        <p:nvSpPr>
          <p:cNvPr id="3" name="文本占位符 2"/>
          <p:cNvSpPr>
            <a:spLocks noGrp="1"/>
          </p:cNvSpPr>
          <p:nvPr>
            <p:ph type="body" idx="1"/>
          </p:nvPr>
        </p:nvSpPr>
        <p:spPr/>
        <p:txBody>
          <a:bodyPr/>
          <a:lstStyle/>
          <a:p>
            <a:pPr>
              <a:buNone/>
            </a:pP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899592" y="1196752"/>
            <a:ext cx="7505700" cy="459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smtClean="0"/>
              <a:t>WMM Frame Format</a:t>
            </a:r>
            <a:endParaRPr lang="zh-CN" altLang="en-US" dirty="0"/>
          </a:p>
        </p:txBody>
      </p:sp>
      <p:sp>
        <p:nvSpPr>
          <p:cNvPr id="3" name="文本占位符 2"/>
          <p:cNvSpPr>
            <a:spLocks noGrp="1"/>
          </p:cNvSpPr>
          <p:nvPr>
            <p:ph type="body" idx="1"/>
          </p:nvPr>
        </p:nvSpPr>
        <p:spPr/>
        <p:txBody>
          <a:bodyPr/>
          <a:lstStyle/>
          <a:p>
            <a:endParaRPr lang="zh-CN" altLang="en-US"/>
          </a:p>
        </p:txBody>
      </p:sp>
      <p:pic>
        <p:nvPicPr>
          <p:cNvPr id="6146" name="Picture 2"/>
          <p:cNvPicPr>
            <a:picLocks noChangeAspect="1" noChangeArrowheads="1"/>
          </p:cNvPicPr>
          <p:nvPr/>
        </p:nvPicPr>
        <p:blipFill>
          <a:blip r:embed="rId2" cstate="print"/>
          <a:srcRect/>
          <a:stretch>
            <a:fillRect/>
          </a:stretch>
        </p:blipFill>
        <p:spPr bwMode="auto">
          <a:xfrm>
            <a:off x="539552" y="1706687"/>
            <a:ext cx="8033351" cy="40265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smtClean="0"/>
              <a:t>Distributed Coordination Function Example</a:t>
            </a:r>
            <a:endParaRPr lang="zh-CN" altLang="en-US" dirty="0"/>
          </a:p>
        </p:txBody>
      </p:sp>
      <p:sp>
        <p:nvSpPr>
          <p:cNvPr id="3" name="文本占位符 2"/>
          <p:cNvSpPr>
            <a:spLocks noGrp="1"/>
          </p:cNvSpPr>
          <p:nvPr>
            <p:ph type="body" idx="1"/>
          </p:nvPr>
        </p:nvSpPr>
        <p:spPr/>
        <p:txBody>
          <a:bodyPr/>
          <a:lstStyle/>
          <a:p>
            <a:endParaRPr lang="zh-CN" altLang="en-US"/>
          </a:p>
        </p:txBody>
      </p:sp>
      <p:pic>
        <p:nvPicPr>
          <p:cNvPr id="10242" name="Picture 2"/>
          <p:cNvPicPr>
            <a:picLocks noChangeAspect="1" noChangeArrowheads="1"/>
          </p:cNvPicPr>
          <p:nvPr/>
        </p:nvPicPr>
        <p:blipFill>
          <a:blip r:embed="rId2" cstate="print"/>
          <a:srcRect/>
          <a:stretch>
            <a:fillRect/>
          </a:stretch>
        </p:blipFill>
        <p:spPr bwMode="auto">
          <a:xfrm>
            <a:off x="251520" y="1766889"/>
            <a:ext cx="8524626" cy="325859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smtClean="0"/>
              <a:t>WMM Queues</a:t>
            </a:r>
            <a:endParaRPr lang="zh-CN" altLang="en-US" dirty="0"/>
          </a:p>
        </p:txBody>
      </p:sp>
      <p:sp>
        <p:nvSpPr>
          <p:cNvPr id="3" name="文本占位符 2"/>
          <p:cNvSpPr>
            <a:spLocks noGrp="1"/>
          </p:cNvSpPr>
          <p:nvPr>
            <p:ph type="body" idx="1"/>
          </p:nvPr>
        </p:nvSpPr>
        <p:spPr/>
        <p:txBody>
          <a:bodyPr/>
          <a:lstStyle/>
          <a:p>
            <a:endParaRPr lang="zh-CN" altLang="en-US"/>
          </a:p>
        </p:txBody>
      </p:sp>
      <p:pic>
        <p:nvPicPr>
          <p:cNvPr id="7170" name="Picture 2"/>
          <p:cNvPicPr>
            <a:picLocks noChangeAspect="1" noChangeArrowheads="1"/>
          </p:cNvPicPr>
          <p:nvPr/>
        </p:nvPicPr>
        <p:blipFill>
          <a:blip r:embed="rId3" cstate="print"/>
          <a:srcRect/>
          <a:stretch>
            <a:fillRect/>
          </a:stretch>
        </p:blipFill>
        <p:spPr bwMode="auto">
          <a:xfrm>
            <a:off x="1187624" y="1209830"/>
            <a:ext cx="6645919" cy="50274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802.11 DCF</a:t>
            </a:r>
            <a:endParaRPr lang="zh-CN" altLang="en-US" dirty="0"/>
          </a:p>
        </p:txBody>
      </p:sp>
      <p:sp>
        <p:nvSpPr>
          <p:cNvPr id="3" name="文本占位符 2"/>
          <p:cNvSpPr>
            <a:spLocks noGrp="1"/>
          </p:cNvSpPr>
          <p:nvPr>
            <p:ph type="body" idx="1"/>
          </p:nvPr>
        </p:nvSpPr>
        <p:spPr/>
        <p:txBody>
          <a:bodyPr/>
          <a:lstStyle/>
          <a:p>
            <a:r>
              <a:rPr lang="en-US" altLang="zh-CN" dirty="0" err="1" smtClean="0"/>
              <a:t>aCWmin</a:t>
            </a:r>
            <a:endParaRPr lang="en-US" altLang="zh-CN" dirty="0" smtClean="0"/>
          </a:p>
          <a:p>
            <a:r>
              <a:rPr lang="en-US" altLang="zh-CN" dirty="0" err="1" smtClean="0"/>
              <a:t>aCWmax</a:t>
            </a:r>
            <a:endParaRPr lang="en-US" altLang="zh-CN" dirty="0" smtClean="0"/>
          </a:p>
          <a:p>
            <a:r>
              <a:rPr lang="en-US" altLang="zh-CN" dirty="0" smtClean="0"/>
              <a:t>Retries</a:t>
            </a:r>
          </a:p>
          <a:p>
            <a:endParaRPr lang="en-US" altLang="zh-CN"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smtClean="0"/>
              <a:t>WMM and IEEE 802.1P Relationship</a:t>
            </a:r>
            <a:endParaRPr lang="zh-CN" altLang="en-US" dirty="0"/>
          </a:p>
        </p:txBody>
      </p:sp>
      <p:sp>
        <p:nvSpPr>
          <p:cNvPr id="3" name="文本占位符 2"/>
          <p:cNvSpPr>
            <a:spLocks noGrp="1"/>
          </p:cNvSpPr>
          <p:nvPr>
            <p:ph type="body" idx="1"/>
          </p:nvPr>
        </p:nvSpPr>
        <p:spPr/>
        <p:txBody>
          <a:bodyPr/>
          <a:lstStyle/>
          <a:p>
            <a:endParaRPr lang="zh-CN" altLang="en-US"/>
          </a:p>
        </p:txBody>
      </p:sp>
      <p:pic>
        <p:nvPicPr>
          <p:cNvPr id="9218" name="Picture 2"/>
          <p:cNvPicPr>
            <a:picLocks noChangeAspect="1" noChangeArrowheads="1"/>
          </p:cNvPicPr>
          <p:nvPr/>
        </p:nvPicPr>
        <p:blipFill>
          <a:blip r:embed="rId2" cstate="print"/>
          <a:srcRect/>
          <a:stretch>
            <a:fillRect/>
          </a:stretch>
        </p:blipFill>
        <p:spPr bwMode="auto">
          <a:xfrm>
            <a:off x="239838" y="1100089"/>
            <a:ext cx="8652642" cy="51372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smtClean="0"/>
              <a:t>Access Point </a:t>
            </a:r>
            <a:r>
              <a:rPr lang="en-US" altLang="zh-CN" i="1" dirty="0" err="1" smtClean="0"/>
              <a:t>QoS</a:t>
            </a:r>
            <a:r>
              <a:rPr lang="en-US" altLang="zh-CN" i="1" dirty="0" smtClean="0"/>
              <a:t> Translation Values</a:t>
            </a:r>
            <a:endParaRPr lang="zh-CN" altLang="en-US" dirty="0"/>
          </a:p>
        </p:txBody>
      </p:sp>
      <p:sp>
        <p:nvSpPr>
          <p:cNvPr id="3" name="文本占位符 2"/>
          <p:cNvSpPr>
            <a:spLocks noGrp="1"/>
          </p:cNvSpPr>
          <p:nvPr>
            <p:ph type="body" idx="1"/>
          </p:nvPr>
        </p:nvSpPr>
        <p:spPr/>
        <p:txBody>
          <a:bodyPr/>
          <a:lstStyle/>
          <a:p>
            <a:endParaRPr lang="zh-CN" altLang="en-US"/>
          </a:p>
        </p:txBody>
      </p:sp>
      <p:pic>
        <p:nvPicPr>
          <p:cNvPr id="5123" name="Picture 3"/>
          <p:cNvPicPr>
            <a:picLocks noChangeAspect="1" noChangeArrowheads="1"/>
          </p:cNvPicPr>
          <p:nvPr/>
        </p:nvPicPr>
        <p:blipFill>
          <a:blip r:embed="rId2" cstate="print"/>
          <a:srcRect/>
          <a:stretch>
            <a:fillRect/>
          </a:stretch>
        </p:blipFill>
        <p:spPr bwMode="auto">
          <a:xfrm>
            <a:off x="323528" y="1732211"/>
            <a:ext cx="8378468" cy="38570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 is translating </a:t>
            </a:r>
            <a:r>
              <a:rPr lang="en-US" altLang="zh-CN" dirty="0" err="1" smtClean="0"/>
              <a:t>CoS</a:t>
            </a:r>
            <a:r>
              <a:rPr lang="en-US" altLang="zh-CN" dirty="0" smtClean="0"/>
              <a:t> values</a:t>
            </a:r>
            <a:endParaRPr lang="zh-CN" altLang="en-US" dirty="0"/>
          </a:p>
        </p:txBody>
      </p:sp>
      <p:sp>
        <p:nvSpPr>
          <p:cNvPr id="3" name="文本占位符 2"/>
          <p:cNvSpPr>
            <a:spLocks noGrp="1"/>
          </p:cNvSpPr>
          <p:nvPr>
            <p:ph type="body" idx="1"/>
          </p:nvPr>
        </p:nvSpPr>
        <p:spPr/>
        <p:txBody>
          <a:bodyPr/>
          <a:lstStyle/>
          <a:p>
            <a:r>
              <a:rPr lang="en-US" altLang="zh-CN" i="1" dirty="0" smtClean="0"/>
              <a:t>WMM to AVVID Packet Re-Marking for APs when AVVID Priority Type Configured</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323528" y="1772816"/>
            <a:ext cx="8485385" cy="36028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QOS Traffic Selector</a:t>
            </a:r>
            <a:endParaRPr lang="zh-CN" altLang="en-US" dirty="0"/>
          </a:p>
        </p:txBody>
      </p:sp>
      <p:sp>
        <p:nvSpPr>
          <p:cNvPr id="3" name="文本占位符 2"/>
          <p:cNvSpPr>
            <a:spLocks noGrp="1"/>
          </p:cNvSpPr>
          <p:nvPr>
            <p:ph type="body" idx="1"/>
          </p:nvPr>
        </p:nvSpPr>
        <p:spPr/>
        <p:txBody>
          <a:bodyPr/>
          <a:lstStyle/>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33363" y="1123950"/>
            <a:ext cx="8677275" cy="461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QoS</a:t>
            </a:r>
            <a:r>
              <a:rPr lang="en-US" altLang="zh-CN" dirty="0" smtClean="0"/>
              <a:t> Traffic Selector cont.</a:t>
            </a:r>
            <a:endParaRPr lang="zh-CN" altLang="en-US" dirty="0"/>
          </a:p>
        </p:txBody>
      </p:sp>
      <p:sp>
        <p:nvSpPr>
          <p:cNvPr id="3" name="文本占位符 2"/>
          <p:cNvSpPr>
            <a:spLocks noGrp="1"/>
          </p:cNvSpPr>
          <p:nvPr>
            <p:ph type="body" idx="1"/>
          </p:nvPr>
        </p:nvSpPr>
        <p:spPr/>
        <p:txBody>
          <a:bodyPr/>
          <a:lstStyle/>
          <a:p>
            <a:endParaRPr lang="zh-CN" altLang="en-US"/>
          </a:p>
        </p:txBody>
      </p:sp>
      <p:pic>
        <p:nvPicPr>
          <p:cNvPr id="3074" name="Picture 2"/>
          <p:cNvPicPr>
            <a:picLocks noChangeAspect="1" noChangeArrowheads="1"/>
          </p:cNvPicPr>
          <p:nvPr/>
        </p:nvPicPr>
        <p:blipFill>
          <a:blip r:embed="rId2" cstate="print"/>
          <a:srcRect/>
          <a:stretch>
            <a:fillRect/>
          </a:stretch>
        </p:blipFill>
        <p:spPr bwMode="auto">
          <a:xfrm>
            <a:off x="467544" y="1052736"/>
            <a:ext cx="8089185" cy="52811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Application-Based Switching</a:t>
            </a:r>
            <a:endParaRPr lang="zh-CN" altLang="en-US" dirty="0"/>
          </a:p>
        </p:txBody>
      </p:sp>
      <p:sp>
        <p:nvSpPr>
          <p:cNvPr id="3" name="文本占位符 2"/>
          <p:cNvSpPr>
            <a:spLocks noGrp="1"/>
          </p:cNvSpPr>
          <p:nvPr>
            <p:ph type="body" idx="1"/>
          </p:nvPr>
        </p:nvSpPr>
        <p:spPr/>
        <p:txBody>
          <a:bodyPr/>
          <a:lstStyle/>
          <a:p>
            <a:r>
              <a:rPr lang="en-US" altLang="zh-CN" dirty="0" smtClean="0"/>
              <a:t>1. Does not provide IP preservation</a:t>
            </a:r>
          </a:p>
          <a:p>
            <a:r>
              <a:rPr lang="en-US" altLang="zh-CN" dirty="0" smtClean="0"/>
              <a:t>2. Rely on the application to survive the IP address change or re-establish the connection </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Qos</a:t>
            </a:r>
            <a:r>
              <a:rPr lang="en-US" altLang="zh-CN" dirty="0" smtClean="0"/>
              <a:t> Requirements</a:t>
            </a:r>
            <a:endParaRPr lang="zh-CN" altLang="en-US" dirty="0"/>
          </a:p>
        </p:txBody>
      </p:sp>
      <p:sp>
        <p:nvSpPr>
          <p:cNvPr id="3" name="文本占位符 2"/>
          <p:cNvSpPr>
            <a:spLocks noGrp="1"/>
          </p:cNvSpPr>
          <p:nvPr>
            <p:ph type="body" idx="1"/>
          </p:nvPr>
        </p:nvSpPr>
        <p:spPr/>
        <p:txBody>
          <a:bodyPr/>
          <a:lstStyle/>
          <a:p>
            <a:endParaRPr lang="zh-CN" altLang="en-US"/>
          </a:p>
        </p:txBody>
      </p:sp>
      <p:pic>
        <p:nvPicPr>
          <p:cNvPr id="4098" name="Picture 2"/>
          <p:cNvPicPr>
            <a:picLocks noChangeAspect="1" noChangeArrowheads="1"/>
          </p:cNvPicPr>
          <p:nvPr/>
        </p:nvPicPr>
        <p:blipFill>
          <a:blip r:embed="rId2" cstate="print"/>
          <a:srcRect/>
          <a:stretch>
            <a:fillRect/>
          </a:stretch>
        </p:blipFill>
        <p:spPr bwMode="auto">
          <a:xfrm>
            <a:off x="280593" y="1238622"/>
            <a:ext cx="8467871" cy="463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VoWiFi</a:t>
            </a:r>
            <a:r>
              <a:rPr lang="en-US" altLang="zh-CN" dirty="0" smtClean="0"/>
              <a:t> S2b </a:t>
            </a:r>
            <a:r>
              <a:rPr lang="en-US" altLang="zh-CN" dirty="0" err="1" smtClean="0"/>
              <a:t>QoS</a:t>
            </a:r>
            <a:endParaRPr lang="zh-CN" altLang="en-US" dirty="0"/>
          </a:p>
        </p:txBody>
      </p:sp>
      <p:sp>
        <p:nvSpPr>
          <p:cNvPr id="3" name="文本占位符 2"/>
          <p:cNvSpPr>
            <a:spLocks noGrp="1"/>
          </p:cNvSpPr>
          <p:nvPr>
            <p:ph type="body" idx="1"/>
          </p:nvPr>
        </p:nvSpPr>
        <p:spPr/>
        <p:txBody>
          <a:bodyPr/>
          <a:lstStyle/>
          <a:p>
            <a:endParaRPr lang="zh-CN" altLang="en-US"/>
          </a:p>
        </p:txBody>
      </p:sp>
      <p:pic>
        <p:nvPicPr>
          <p:cNvPr id="13314" name="Picture 2"/>
          <p:cNvPicPr>
            <a:picLocks noChangeAspect="1" noChangeArrowheads="1"/>
          </p:cNvPicPr>
          <p:nvPr/>
        </p:nvPicPr>
        <p:blipFill>
          <a:blip r:embed="rId2" cstate="print"/>
          <a:srcRect/>
          <a:stretch>
            <a:fillRect/>
          </a:stretch>
        </p:blipFill>
        <p:spPr bwMode="auto">
          <a:xfrm>
            <a:off x="395536" y="1466850"/>
            <a:ext cx="8228567" cy="40503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The EPS bearer with GTP-based S5/S8 for 3GPP access</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14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337" name="Object 1"/>
          <p:cNvGraphicFramePr>
            <a:graphicFrameLocks noChangeAspect="1"/>
          </p:cNvGraphicFramePr>
          <p:nvPr/>
        </p:nvGraphicFramePr>
        <p:xfrm>
          <a:off x="539552" y="1844824"/>
          <a:ext cx="8007698" cy="3528392"/>
        </p:xfrm>
        <a:graphic>
          <a:graphicData uri="http://schemas.openxmlformats.org/presentationml/2006/ole">
            <mc:AlternateContent xmlns:mc="http://schemas.openxmlformats.org/markup-compatibility/2006">
              <mc:Choice xmlns:v="urn:schemas-microsoft-com:vml" Requires="v">
                <p:oleObj spid="_x0000_s14339" name="Picture" r:id="rId3" imgW="6098308" imgH="2681583" progId="Word.Picture.8">
                  <p:embed/>
                </p:oleObj>
              </mc:Choice>
              <mc:Fallback>
                <p:oleObj name="Picture" r:id="rId3" imgW="6098308" imgH="2681583" progId="Word.Picture.8">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844824"/>
                        <a:ext cx="8007698" cy="3528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EPS Bearer with PMIP-based S5/S8 and E-UTRAN access </a:t>
            </a:r>
            <a:endParaRPr lang="zh-CN" altLang="en-US" dirty="0"/>
          </a:p>
        </p:txBody>
      </p:sp>
      <p:sp>
        <p:nvSpPr>
          <p:cNvPr id="3" name="文本占位符 2"/>
          <p:cNvSpPr>
            <a:spLocks noGrp="1"/>
          </p:cNvSpPr>
          <p:nvPr>
            <p:ph type="body" idx="1"/>
          </p:nvPr>
        </p:nvSpPr>
        <p:spPr/>
        <p:txBody>
          <a:bodyPr/>
          <a:lstStyle/>
          <a:p>
            <a:endParaRPr lang="zh-CN" altLang="en-US"/>
          </a:p>
        </p:txBody>
      </p:sp>
      <p:pic>
        <p:nvPicPr>
          <p:cNvPr id="46082" name="Picture 2"/>
          <p:cNvPicPr>
            <a:picLocks noChangeAspect="1" noChangeArrowheads="1"/>
          </p:cNvPicPr>
          <p:nvPr/>
        </p:nvPicPr>
        <p:blipFill>
          <a:blip r:embed="rId2" cstate="print"/>
          <a:srcRect/>
          <a:stretch>
            <a:fillRect/>
          </a:stretch>
        </p:blipFill>
        <p:spPr bwMode="auto">
          <a:xfrm>
            <a:off x="201488" y="1568549"/>
            <a:ext cx="8763000" cy="387667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An EPS bearer is realized by the following elements</a:t>
            </a:r>
            <a:endParaRPr lang="zh-CN" altLang="zh-CN" dirty="0"/>
          </a:p>
        </p:txBody>
      </p:sp>
      <p:sp>
        <p:nvSpPr>
          <p:cNvPr id="3" name="文本占位符 2"/>
          <p:cNvSpPr>
            <a:spLocks noGrp="1"/>
          </p:cNvSpPr>
          <p:nvPr>
            <p:ph type="body" idx="1"/>
          </p:nvPr>
        </p:nvSpPr>
        <p:spPr/>
        <p:txBody>
          <a:bodyPr/>
          <a:lstStyle/>
          <a:p>
            <a:pPr hangingPunct="0"/>
            <a:r>
              <a:rPr lang="en-GB" altLang="zh-CN" dirty="0" smtClean="0"/>
              <a:t>In the UE, the UL TFT maps a traffic flow aggregate to an EPS bearer in the uplink direction;</a:t>
            </a:r>
            <a:endParaRPr lang="zh-CN" altLang="zh-CN" dirty="0" smtClean="0"/>
          </a:p>
          <a:p>
            <a:pPr hangingPunct="0"/>
            <a:r>
              <a:rPr lang="en-GB" altLang="zh-CN" dirty="0" smtClean="0"/>
              <a:t>In the PDN GW, the DL TFT maps a traffic flow aggregate to an EPS bearer in the downlink direction;</a:t>
            </a:r>
            <a:endParaRPr lang="zh-CN" altLang="zh-CN" dirty="0" smtClean="0"/>
          </a:p>
          <a:p>
            <a:pPr hangingPunct="0"/>
            <a:r>
              <a:rPr lang="en-GB" altLang="zh-CN" dirty="0" smtClean="0"/>
              <a:t>A radio bearer transports the packets of an EPS bearer between a UE and an </a:t>
            </a:r>
            <a:r>
              <a:rPr lang="en-GB" altLang="zh-CN" dirty="0" err="1" smtClean="0"/>
              <a:t>eNodeB</a:t>
            </a:r>
            <a:r>
              <a:rPr lang="en-GB" altLang="zh-CN" dirty="0" smtClean="0"/>
              <a:t>. If a radio bearer exists, there is a one-to-one mapping between an EPS bearer and this radio bearer;</a:t>
            </a:r>
            <a:endParaRPr lang="zh-CN" altLang="zh-CN" dirty="0" smtClean="0"/>
          </a:p>
          <a:p>
            <a:pPr hangingPunct="0"/>
            <a:r>
              <a:rPr lang="en-GB" altLang="zh-CN" dirty="0" smtClean="0"/>
              <a:t>An S1 bearer transports the packets of an EPS bearer between an </a:t>
            </a:r>
            <a:r>
              <a:rPr lang="en-GB" altLang="zh-CN" dirty="0" err="1" smtClean="0"/>
              <a:t>eNodeB</a:t>
            </a:r>
            <a:r>
              <a:rPr lang="en-GB" altLang="zh-CN" dirty="0" smtClean="0"/>
              <a:t> and a Serving GW;</a:t>
            </a:r>
            <a:endParaRPr lang="zh-CN" altLang="zh-CN"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An EPS bearer is realized by the following elements cont. 1</a:t>
            </a:r>
            <a:endParaRPr lang="zh-CN" altLang="en-US" dirty="0"/>
          </a:p>
        </p:txBody>
      </p:sp>
      <p:sp>
        <p:nvSpPr>
          <p:cNvPr id="3" name="文本占位符 2"/>
          <p:cNvSpPr>
            <a:spLocks noGrp="1"/>
          </p:cNvSpPr>
          <p:nvPr>
            <p:ph type="body" idx="1"/>
          </p:nvPr>
        </p:nvSpPr>
        <p:spPr/>
        <p:txBody>
          <a:bodyPr/>
          <a:lstStyle/>
          <a:p>
            <a:pPr hangingPunct="0"/>
            <a:r>
              <a:rPr lang="en-GB" altLang="zh-CN" dirty="0" smtClean="0"/>
              <a:t>An E-RAB (E-UTRAN Radio Access Bearer) refers to the concatenation of an S1 bearer and the corresponding radio bearer.</a:t>
            </a:r>
            <a:endParaRPr lang="zh-CN" altLang="zh-CN" dirty="0" smtClean="0"/>
          </a:p>
          <a:p>
            <a:pPr hangingPunct="0"/>
            <a:r>
              <a:rPr lang="en-GB" altLang="zh-CN" dirty="0" smtClean="0"/>
              <a:t>An S5/S8 bearer transports the packets of an EPS bearer between a Serving GW and a PDN GW;</a:t>
            </a:r>
            <a:endParaRPr lang="zh-CN" altLang="zh-CN" dirty="0" smtClean="0"/>
          </a:p>
          <a:p>
            <a:pPr hangingPunct="0"/>
            <a:r>
              <a:rPr lang="en-GB" altLang="zh-CN" dirty="0" smtClean="0"/>
              <a:t>A UE stores a mapping between an uplink packet filter and a radio bearer to create the mapping between a traffic flow aggregate and a radio bearer in the uplink;</a:t>
            </a:r>
            <a:endParaRPr lang="zh-CN" altLang="zh-CN" dirty="0" smtClean="0"/>
          </a:p>
          <a:p>
            <a:endParaRPr lang="zh-CN" altLang="en-US" dirty="0" smtClean="0"/>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An EPS bearer is realized by the following elements cont. 2</a:t>
            </a:r>
            <a:endParaRPr lang="zh-CN" altLang="en-US" dirty="0"/>
          </a:p>
        </p:txBody>
      </p:sp>
      <p:sp>
        <p:nvSpPr>
          <p:cNvPr id="3" name="文本占位符 2"/>
          <p:cNvSpPr>
            <a:spLocks noGrp="1"/>
          </p:cNvSpPr>
          <p:nvPr>
            <p:ph type="body" idx="1"/>
          </p:nvPr>
        </p:nvSpPr>
        <p:spPr/>
        <p:txBody>
          <a:bodyPr/>
          <a:lstStyle/>
          <a:p>
            <a:pPr hangingPunct="0"/>
            <a:r>
              <a:rPr lang="en-GB" altLang="zh-CN" dirty="0" smtClean="0"/>
              <a:t>A PDN GW stores a mapping between a downlink packet filter and an S5/S8 bearer to create the mapping between a traffic flow aggregate and an S5/S8 bearer in the downlink;</a:t>
            </a:r>
            <a:endParaRPr lang="zh-CN" altLang="zh-CN" dirty="0" smtClean="0"/>
          </a:p>
          <a:p>
            <a:pPr hangingPunct="0"/>
            <a:r>
              <a:rPr lang="en-GB" altLang="zh-CN" dirty="0" smtClean="0"/>
              <a:t>An </a:t>
            </a:r>
            <a:r>
              <a:rPr lang="en-GB" altLang="zh-CN" dirty="0" err="1" smtClean="0"/>
              <a:t>eNodeB</a:t>
            </a:r>
            <a:r>
              <a:rPr lang="en-GB" altLang="zh-CN" dirty="0" smtClean="0"/>
              <a:t> stores a one-to-one mapping between a radio bearer and an S1 Bearer to create the mapping between a radio bearer and an S1 bearer in both the uplink and downlink;</a:t>
            </a:r>
            <a:endParaRPr lang="zh-CN" altLang="zh-CN" dirty="0" smtClean="0"/>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An EPS bearer is realized by the following elements cont. 3</a:t>
            </a:r>
            <a:endParaRPr lang="zh-CN" altLang="en-US" dirty="0"/>
          </a:p>
        </p:txBody>
      </p:sp>
      <p:sp>
        <p:nvSpPr>
          <p:cNvPr id="3" name="文本占位符 2"/>
          <p:cNvSpPr>
            <a:spLocks noGrp="1"/>
          </p:cNvSpPr>
          <p:nvPr>
            <p:ph type="body" idx="1"/>
          </p:nvPr>
        </p:nvSpPr>
        <p:spPr/>
        <p:txBody>
          <a:bodyPr/>
          <a:lstStyle/>
          <a:p>
            <a:r>
              <a:rPr lang="en-GB" altLang="zh-CN" dirty="0" smtClean="0"/>
              <a:t>A Serving GW stores a one-to-one mapping between an S1 Bearer and an S5/S8 bearer to create the mapping between an S1 bearer and an S5/S8 bearer in both the uplink and downlink.</a:t>
            </a:r>
            <a:endParaRPr lang="zh-CN" altLang="zh-CN" dirty="0" smtClean="0"/>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Bearer level </a:t>
            </a:r>
            <a:r>
              <a:rPr lang="en-GB" altLang="zh-CN" dirty="0" err="1" smtClean="0"/>
              <a:t>QoS</a:t>
            </a:r>
            <a:r>
              <a:rPr lang="en-GB" altLang="zh-CN" dirty="0" smtClean="0"/>
              <a:t> parameters</a:t>
            </a:r>
            <a:endParaRPr lang="zh-CN" altLang="en-US" dirty="0"/>
          </a:p>
        </p:txBody>
      </p:sp>
      <p:sp>
        <p:nvSpPr>
          <p:cNvPr id="3" name="文本占位符 2"/>
          <p:cNvSpPr>
            <a:spLocks noGrp="1"/>
          </p:cNvSpPr>
          <p:nvPr>
            <p:ph type="body" idx="1"/>
          </p:nvPr>
        </p:nvSpPr>
        <p:spPr/>
        <p:txBody>
          <a:bodyPr/>
          <a:lstStyle/>
          <a:p>
            <a:r>
              <a:rPr lang="en-GB" altLang="zh-CN" dirty="0" err="1" smtClean="0"/>
              <a:t>QoS</a:t>
            </a:r>
            <a:r>
              <a:rPr lang="en-GB" altLang="zh-CN" dirty="0" smtClean="0"/>
              <a:t> Class Identifier (QCI); 5 for default, 1 for dedicated.</a:t>
            </a:r>
          </a:p>
          <a:p>
            <a:r>
              <a:rPr lang="en-GB" altLang="zh-CN" dirty="0" smtClean="0"/>
              <a:t>Allocation and Retention Priority (ARP). The primary purpose of ARP is to decide whether a bearer establishment / modification request can be accepted or needs to be rejected due to resource limitations.</a:t>
            </a:r>
          </a:p>
          <a:p>
            <a:r>
              <a:rPr lang="en-GB" altLang="zh-CN" dirty="0" smtClean="0"/>
              <a:t>Guaranteed Bit Rate (GBR);</a:t>
            </a:r>
          </a:p>
          <a:p>
            <a:r>
              <a:rPr lang="en-GB" altLang="zh-CN" dirty="0" smtClean="0"/>
              <a:t>Maximum Bit Rate (MBR).</a:t>
            </a:r>
          </a:p>
          <a:p>
            <a:r>
              <a:rPr lang="en-GB" altLang="zh-CN" dirty="0" smtClean="0"/>
              <a:t>per APN Aggregate Maximum Bit Rate (APN-AMBR).</a:t>
            </a:r>
            <a:endParaRPr lang="zh-CN" altLang="zh-CN" dirty="0" smtClean="0"/>
          </a:p>
          <a:p>
            <a:r>
              <a:rPr lang="en-GB" altLang="zh-CN" dirty="0" smtClean="0"/>
              <a:t>per UE Aggregate Maximum Bit Rate (UE-AMBR).</a:t>
            </a:r>
            <a:endParaRPr lang="zh-CN" altLang="zh-CN" dirty="0" smtClean="0"/>
          </a:p>
          <a:p>
            <a:endParaRPr lang="zh-CN" altLang="zh-CN" dirty="0" smtClean="0"/>
          </a:p>
          <a:p>
            <a:endParaRPr lang="en-GB" altLang="zh-CN" dirty="0" smtClean="0"/>
          </a:p>
          <a:p>
            <a:endParaRPr lang="en-GB" altLang="zh-CN" dirty="0" smtClean="0"/>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UL TFT</a:t>
            </a:r>
            <a:endParaRPr lang="zh-CN" altLang="en-US" dirty="0"/>
          </a:p>
        </p:txBody>
      </p:sp>
      <p:sp>
        <p:nvSpPr>
          <p:cNvPr id="3" name="文本占位符 2"/>
          <p:cNvSpPr>
            <a:spLocks noGrp="1"/>
          </p:cNvSpPr>
          <p:nvPr>
            <p:ph type="body" idx="1"/>
          </p:nvPr>
        </p:nvSpPr>
        <p:spPr/>
        <p:txBody>
          <a:bodyPr/>
          <a:lstStyle/>
          <a:p>
            <a:r>
              <a:rPr lang="en-US" altLang="zh-CN" dirty="0" smtClean="0"/>
              <a:t>The Uplink TFT is established by the PCRF and sent to the UE in the context setup messages. DL filtering is done in the P-GW and it's TFT is also established in the PCRF.</a:t>
            </a:r>
          </a:p>
          <a:p>
            <a:r>
              <a:rPr lang="en-US" altLang="zh-CN" dirty="0" smtClean="0"/>
              <a:t>The UE uses the TFT to map uplink packets to the appropriate bearers. However, the TFT itself is defined by the PCRF and sent to the P-GW, which passes it down through the S-GW, the MME, and the </a:t>
            </a:r>
            <a:r>
              <a:rPr lang="en-US" altLang="zh-CN" dirty="0" err="1" smtClean="0"/>
              <a:t>eNB</a:t>
            </a:r>
            <a:r>
              <a:rPr lang="en-US" altLang="zh-CN" dirty="0" smtClean="0"/>
              <a:t> to get to the UE.</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en-US" altLang="zh-CN" dirty="0" smtClean="0"/>
              <a:t> Mobility</a:t>
            </a:r>
            <a:endParaRPr lang="zh-CN" altLang="en-US" dirty="0"/>
          </a:p>
        </p:txBody>
      </p:sp>
      <p:sp>
        <p:nvSpPr>
          <p:cNvPr id="3" name="文本占位符 2"/>
          <p:cNvSpPr>
            <a:spLocks noGrp="1"/>
          </p:cNvSpPr>
          <p:nvPr>
            <p:ph type="body" idx="1"/>
          </p:nvPr>
        </p:nvSpPr>
        <p:spPr/>
        <p:txBody>
          <a:bodyPr/>
          <a:lstStyle/>
          <a:p>
            <a:r>
              <a:rPr lang="en-US" altLang="zh-CN" dirty="0" smtClean="0"/>
              <a:t>DSMIP</a:t>
            </a:r>
          </a:p>
          <a:p>
            <a:pPr lvl="1"/>
            <a:r>
              <a:rPr lang="en-US" altLang="zh-CN" dirty="0" smtClean="0"/>
              <a:t>HA is the anchor that binds the identifier (</a:t>
            </a:r>
            <a:r>
              <a:rPr lang="en-US" altLang="zh-CN" dirty="0" err="1" smtClean="0"/>
              <a:t>HoA</a:t>
            </a:r>
            <a:r>
              <a:rPr lang="en-US" altLang="zh-CN" dirty="0" smtClean="0"/>
              <a:t>) with the locator (</a:t>
            </a:r>
            <a:r>
              <a:rPr lang="en-US" altLang="zh-CN" dirty="0" err="1" smtClean="0"/>
              <a:t>CoA</a:t>
            </a:r>
            <a:r>
              <a:rPr lang="en-US" altLang="zh-CN" dirty="0" smtClean="0"/>
              <a:t>)</a:t>
            </a:r>
          </a:p>
          <a:p>
            <a:pPr lvl="1"/>
            <a:r>
              <a:rPr lang="en-US" altLang="zh-CN" dirty="0" smtClean="0"/>
              <a:t>Preserves the IP address whenever the network is changed.</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a:t>
            </a:r>
            <a:endParaRPr lang="zh-CN" altLang="en-US" dirty="0"/>
          </a:p>
        </p:txBody>
      </p:sp>
      <p:sp>
        <p:nvSpPr>
          <p:cNvPr id="3" name="文本占位符 2"/>
          <p:cNvSpPr>
            <a:spLocks noGrp="1"/>
          </p:cNvSpPr>
          <p:nvPr>
            <p:ph type="body" idx="1"/>
          </p:nvPr>
        </p:nvSpPr>
        <p:spPr/>
        <p:txBody>
          <a:bodyPr/>
          <a:lstStyle/>
          <a:p>
            <a:r>
              <a:rPr lang="en-US" altLang="zh-CN" dirty="0" smtClean="0"/>
              <a:t>WLAN Quality of Service  Cisco</a:t>
            </a:r>
          </a:p>
          <a:p>
            <a:r>
              <a:rPr lang="en-US" altLang="zh-CN" dirty="0" smtClean="0"/>
              <a:t>23.401</a:t>
            </a:r>
          </a:p>
          <a:p>
            <a:r>
              <a:rPr lang="en-US" altLang="zh-CN" dirty="0" smtClean="0"/>
              <a:t>23.402</a:t>
            </a:r>
          </a:p>
          <a:p>
            <a:r>
              <a:rPr lang="en-US" altLang="zh-CN" dirty="0" smtClean="0"/>
              <a:t>Network Architecture for LTE and Wi-Fi Interworking</a:t>
            </a:r>
          </a:p>
          <a:p>
            <a:r>
              <a:rPr lang="en-US" altLang="zh-CN" dirty="0" smtClean="0"/>
              <a:t>Calling-</a:t>
            </a:r>
            <a:r>
              <a:rPr lang="en-US" altLang="zh-CN" dirty="0" err="1" smtClean="0"/>
              <a:t>vowifi</a:t>
            </a:r>
            <a:r>
              <a:rPr lang="en-US" altLang="zh-CN" dirty="0" smtClean="0"/>
              <a:t>-the-next-mobile-operator-service-is-here</a:t>
            </a:r>
          </a:p>
          <a:p>
            <a:r>
              <a:rPr lang="en-US" altLang="zh-CN" dirty="0" err="1" smtClean="0"/>
              <a:t>Signalling</a:t>
            </a:r>
            <a:r>
              <a:rPr lang="en-US" altLang="zh-CN" dirty="0" smtClean="0"/>
              <a:t> Effort Evaluation of Mobility Protocols within</a:t>
            </a:r>
          </a:p>
          <a:p>
            <a:pPr>
              <a:buNone/>
            </a:pPr>
            <a:r>
              <a:rPr lang="en-US" altLang="zh-CN" dirty="0" smtClean="0"/>
              <a:t>Evolved Packet Core Network</a:t>
            </a:r>
          </a:p>
          <a:p>
            <a:pPr>
              <a:buNone/>
            </a:pP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DSMIP-based Wi-Fi mobility</a:t>
            </a:r>
            <a:endParaRPr lang="zh-CN" altLang="en-US" dirty="0"/>
          </a:p>
        </p:txBody>
      </p:sp>
      <p:sp>
        <p:nvSpPr>
          <p:cNvPr id="3" name="文本占位符 2"/>
          <p:cNvSpPr>
            <a:spLocks noGrp="1"/>
          </p:cNvSpPr>
          <p:nvPr>
            <p:ph type="body" idx="1"/>
          </p:nvPr>
        </p:nvSpPr>
        <p:spPr/>
        <p:txBody>
          <a:bodyPr/>
          <a:lstStyle/>
          <a:p>
            <a:endParaRPr lang="zh-CN" altLang="en-US"/>
          </a:p>
        </p:txBody>
      </p:sp>
      <p:pic>
        <p:nvPicPr>
          <p:cNvPr id="80898" name="Picture 2"/>
          <p:cNvPicPr>
            <a:picLocks noChangeAspect="1" noChangeArrowheads="1"/>
          </p:cNvPicPr>
          <p:nvPr/>
        </p:nvPicPr>
        <p:blipFill>
          <a:blip r:embed="rId2" cstate="print"/>
          <a:srcRect/>
          <a:stretch>
            <a:fillRect/>
          </a:stretch>
        </p:blipFill>
        <p:spPr bwMode="auto">
          <a:xfrm>
            <a:off x="1763688" y="980728"/>
            <a:ext cx="5076825" cy="5324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3GPP S5 to Trusted Non-3GPP S2c (DSMIPv6) Handover </a:t>
            </a:r>
            <a:endParaRPr lang="zh-CN" altLang="en-US" dirty="0"/>
          </a:p>
        </p:txBody>
      </p:sp>
      <p:sp>
        <p:nvSpPr>
          <p:cNvPr id="3" name="文本占位符 2"/>
          <p:cNvSpPr>
            <a:spLocks noGrp="1"/>
          </p:cNvSpPr>
          <p:nvPr>
            <p:ph type="body" idx="1"/>
          </p:nvPr>
        </p:nvSpPr>
        <p:spPr/>
        <p:txBody>
          <a:bodyPr/>
          <a:lstStyle/>
          <a:p>
            <a:endParaRPr lang="zh-CN" altLang="en-US"/>
          </a:p>
        </p:txBody>
      </p:sp>
      <p:pic>
        <p:nvPicPr>
          <p:cNvPr id="55298" name="Picture 2"/>
          <p:cNvPicPr>
            <a:picLocks noChangeAspect="1" noChangeArrowheads="1"/>
          </p:cNvPicPr>
          <p:nvPr/>
        </p:nvPicPr>
        <p:blipFill>
          <a:blip r:embed="rId3" cstate="print"/>
          <a:srcRect/>
          <a:stretch>
            <a:fillRect/>
          </a:stretch>
        </p:blipFill>
        <p:spPr bwMode="auto">
          <a:xfrm>
            <a:off x="1547664" y="908720"/>
            <a:ext cx="6004075" cy="5805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Gateway Control Session Establishment during Attach</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9393" name="Object 1"/>
          <p:cNvGraphicFramePr>
            <a:graphicFrameLocks noChangeAspect="1"/>
          </p:cNvGraphicFramePr>
          <p:nvPr/>
        </p:nvGraphicFramePr>
        <p:xfrm>
          <a:off x="467544" y="1268760"/>
          <a:ext cx="8118190" cy="4680520"/>
        </p:xfrm>
        <a:graphic>
          <a:graphicData uri="http://schemas.openxmlformats.org/presentationml/2006/ole">
            <mc:AlternateContent xmlns:mc="http://schemas.openxmlformats.org/markup-compatibility/2006">
              <mc:Choice xmlns:v="urn:schemas-microsoft-com:vml" Requires="v">
                <p:oleObj spid="_x0000_s59395" name="Picture" r:id="rId3" imgW="5830304" imgH="3358343" progId="Word.Picture.8">
                  <p:embed/>
                </p:oleObj>
              </mc:Choice>
              <mc:Fallback>
                <p:oleObj name="Picture" r:id="rId3" imgW="5830304" imgH="3358343" progId="Word.Picture.8">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268760"/>
                        <a:ext cx="8118190" cy="4680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Gateway Control and </a:t>
            </a:r>
            <a:r>
              <a:rPr lang="en-GB" altLang="zh-CN" dirty="0" err="1" smtClean="0"/>
              <a:t>QoS</a:t>
            </a:r>
            <a:r>
              <a:rPr lang="en-GB" altLang="zh-CN" dirty="0" smtClean="0"/>
              <a:t> Rules Request</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7825" name="Object 1"/>
          <p:cNvGraphicFramePr>
            <a:graphicFrameLocks noChangeAspect="1"/>
          </p:cNvGraphicFramePr>
          <p:nvPr/>
        </p:nvGraphicFramePr>
        <p:xfrm>
          <a:off x="611560" y="1052736"/>
          <a:ext cx="7918731" cy="5184576"/>
        </p:xfrm>
        <a:graphic>
          <a:graphicData uri="http://schemas.openxmlformats.org/presentationml/2006/ole">
            <mc:AlternateContent xmlns:mc="http://schemas.openxmlformats.org/markup-compatibility/2006">
              <mc:Choice xmlns:v="urn:schemas-microsoft-com:vml" Requires="v">
                <p:oleObj spid="_x0000_s77827" name="Picture" r:id="rId3" imgW="5830304" imgH="3808141" progId="Word.Picture.8">
                  <p:embed/>
                </p:oleObj>
              </mc:Choice>
              <mc:Fallback>
                <p:oleObj name="Picture" r:id="rId3" imgW="5830304" imgH="3808141" progId="Word.Picture.8">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052736"/>
                        <a:ext cx="7918731" cy="5184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27" name="Rectangle 3"/>
          <p:cNvSpPr>
            <a:spLocks noChangeArrowheads="1"/>
          </p:cNvSpPr>
          <p:nvPr/>
        </p:nvSpPr>
        <p:spPr bwMode="auto">
          <a:xfrm>
            <a:off x="0" y="38290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Gateway Control and </a:t>
            </a:r>
            <a:r>
              <a:rPr lang="en-GB" altLang="zh-CN" dirty="0" err="1" smtClean="0"/>
              <a:t>QoS</a:t>
            </a:r>
            <a:r>
              <a:rPr lang="en-GB" altLang="zh-CN" dirty="0" smtClean="0"/>
              <a:t> Rules Provision</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788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8849" name="Object 1"/>
          <p:cNvGraphicFramePr>
            <a:graphicFrameLocks noChangeAspect="1"/>
          </p:cNvGraphicFramePr>
          <p:nvPr/>
        </p:nvGraphicFramePr>
        <p:xfrm>
          <a:off x="467544" y="1340768"/>
          <a:ext cx="8220108" cy="4176464"/>
        </p:xfrm>
        <a:graphic>
          <a:graphicData uri="http://schemas.openxmlformats.org/presentationml/2006/ole">
            <mc:AlternateContent xmlns:mc="http://schemas.openxmlformats.org/markup-compatibility/2006">
              <mc:Choice xmlns:v="urn:schemas-microsoft-com:vml" Requires="v">
                <p:oleObj spid="_x0000_s78851" name="Picture" r:id="rId4" imgW="5323462" imgH="2698424" progId="Word.Picture.8">
                  <p:embed/>
                </p:oleObj>
              </mc:Choice>
              <mc:Fallback>
                <p:oleObj name="Picture" r:id="rId4" imgW="5323462" imgH="2698424" progId="Word.Picture.8">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340768"/>
                        <a:ext cx="8220108" cy="41764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1" name="Rectangle 3"/>
          <p:cNvSpPr>
            <a:spLocks noChangeArrowheads="1"/>
          </p:cNvSpPr>
          <p:nvPr/>
        </p:nvSpPr>
        <p:spPr bwMode="auto">
          <a:xfrm>
            <a:off x="0" y="26955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 Body Slides -C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雅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数字天堂标准PPT模板beta20090507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展讯通信模板示例</Template>
  <TotalTime>70128</TotalTime>
  <Words>3634</Words>
  <Application>Microsoft Office PowerPoint</Application>
  <PresentationFormat>全屏显示(4:3)</PresentationFormat>
  <Paragraphs>195</Paragraphs>
  <Slides>41</Slides>
  <Notes>10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4" baseType="lpstr">
      <vt:lpstr>BatangChe</vt:lpstr>
      <vt:lpstr>黑体</vt:lpstr>
      <vt:lpstr>宋体</vt:lpstr>
      <vt:lpstr>Microsoft YaHei</vt:lpstr>
      <vt:lpstr>Microsoft YaHei</vt:lpstr>
      <vt:lpstr>Arial</vt:lpstr>
      <vt:lpstr>Calibri</vt:lpstr>
      <vt:lpstr>Cambria</vt:lpstr>
      <vt:lpstr>Tahoma</vt:lpstr>
      <vt:lpstr>Times New Roman</vt:lpstr>
      <vt:lpstr>Wingdings</vt:lpstr>
      <vt:lpstr>PPT Body Slides -CN</vt:lpstr>
      <vt:lpstr>Picture</vt:lpstr>
      <vt:lpstr>VoWiFi Handover and QoS</vt:lpstr>
      <vt:lpstr>Agenda</vt:lpstr>
      <vt:lpstr>Application-Based Switching</vt:lpstr>
      <vt:lpstr>WiFi Mobility</vt:lpstr>
      <vt:lpstr>DSMIP-based Wi-Fi mobility</vt:lpstr>
      <vt:lpstr>3GPP S5 to Trusted Non-3GPP S2c (DSMIPv6) Handover </vt:lpstr>
      <vt:lpstr>Gateway Control Session Establishment during Attach</vt:lpstr>
      <vt:lpstr>Gateway Control and QoS Rules Request</vt:lpstr>
      <vt:lpstr>Gateway Control and QoS Rules Provision</vt:lpstr>
      <vt:lpstr>IP‑CAN Session Modification; GW (PCEF) initiated</vt:lpstr>
      <vt:lpstr>3GPP IP Access to Non-3GPP IP access Handover over MIPv4-based S2a </vt:lpstr>
      <vt:lpstr>IPMS</vt:lpstr>
      <vt:lpstr>Non-3GPP to E-UTRAN with PMIPv6 on S2a or S2b and GTP on S5/S8 interfaces</vt:lpstr>
      <vt:lpstr>3GPP Access to Untrusted Non-3GPP IP Access with PMIPv6 on S2b </vt:lpstr>
      <vt:lpstr>GTP and PMIP based S5/S8 interface</vt:lpstr>
      <vt:lpstr>Default Bearer Activation</vt:lpstr>
      <vt:lpstr>Dedicated Bearer Activation</vt:lpstr>
      <vt:lpstr>PowerPoint 演示文稿</vt:lpstr>
      <vt:lpstr>QoS and Network Performance</vt:lpstr>
      <vt:lpstr>QOS Overview for s2b</vt:lpstr>
      <vt:lpstr>WMM Frame Format</vt:lpstr>
      <vt:lpstr>Distributed Coordination Function Example</vt:lpstr>
      <vt:lpstr>WMM Queues</vt:lpstr>
      <vt:lpstr>802.11 DCF</vt:lpstr>
      <vt:lpstr>WMM and IEEE 802.1P Relationship</vt:lpstr>
      <vt:lpstr>Access Point QoS Translation Values</vt:lpstr>
      <vt:lpstr>AP is translating CoS values</vt:lpstr>
      <vt:lpstr>QOS Traffic Selector</vt:lpstr>
      <vt:lpstr>QoS Traffic Selector cont.</vt:lpstr>
      <vt:lpstr>Qos Requirements</vt:lpstr>
      <vt:lpstr>VoWiFi S2b QoS</vt:lpstr>
      <vt:lpstr>The EPS bearer with GTP-based S5/S8 for 3GPP access</vt:lpstr>
      <vt:lpstr>The EPS Bearer with PMIP-based S5/S8 and E-UTRAN access </vt:lpstr>
      <vt:lpstr>An EPS bearer is realized by the following elements</vt:lpstr>
      <vt:lpstr>An EPS bearer is realized by the following elements cont. 1</vt:lpstr>
      <vt:lpstr>An EPS bearer is realized by the following elements cont. 2</vt:lpstr>
      <vt:lpstr>An EPS bearer is realized by the following elements cont. 3</vt:lpstr>
      <vt:lpstr>Bearer level QoS parameters</vt:lpstr>
      <vt:lpstr>UL TFT</vt:lpstr>
      <vt:lpstr>Reference</vt:lpstr>
      <vt:lpstr>PowerPoint 演示文稿</vt:lpstr>
    </vt:vector>
  </TitlesOfParts>
  <Company>sprd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Employee Orientation</dc:title>
  <dc:creator>顾依力</dc:creator>
  <cp:lastModifiedBy>Evers Chen (陈熊贵)</cp:lastModifiedBy>
  <cp:revision>1576</cp:revision>
  <dcterms:created xsi:type="dcterms:W3CDTF">2014-07-28T05:42:55Z</dcterms:created>
  <dcterms:modified xsi:type="dcterms:W3CDTF">2016-01-14T07:29:20Z</dcterms:modified>
</cp:coreProperties>
</file>