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1" r:id="rId5"/>
    <p:sldId id="272" r:id="rId6"/>
    <p:sldId id="273" r:id="rId7"/>
    <p:sldId id="274" r:id="rId8"/>
    <p:sldId id="275" r:id="rId9"/>
    <p:sldId id="261" r:id="rId10"/>
    <p:sldId id="276" r:id="rId11"/>
    <p:sldId id="277" r:id="rId12"/>
    <p:sldId id="262" r:id="rId13"/>
    <p:sldId id="278" r:id="rId14"/>
    <p:sldId id="263" r:id="rId15"/>
    <p:sldId id="279" r:id="rId16"/>
    <p:sldId id="264" r:id="rId17"/>
    <p:sldId id="281" r:id="rId18"/>
    <p:sldId id="280" r:id="rId19"/>
    <p:sldId id="265" r:id="rId20"/>
    <p:sldId id="267" r:id="rId21"/>
    <p:sldId id="268" r:id="rId22"/>
    <p:sldId id="269" r:id="rId23"/>
    <p:sldId id="270"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4EE-4464-F713-8CA7-D6FCBD1F2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D0163D-7392-63E5-59B6-29630D801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BDE6B-A437-FE9A-F27F-86FE5D3DD874}"/>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5" name="Footer Placeholder 4">
            <a:extLst>
              <a:ext uri="{FF2B5EF4-FFF2-40B4-BE49-F238E27FC236}">
                <a16:creationId xmlns:a16="http://schemas.microsoft.com/office/drawing/2014/main" id="{A751AB90-C264-5A96-FA53-D6EFE62BA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741F0-B249-782C-F6C4-00ED1A8B4A47}"/>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235685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E33F-64A2-DCDA-6A5A-77DC61C9F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D18C78-F3EF-E85A-CD47-9D02B8A5C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DE98A-313F-4D88-A736-BBEAA7D4143E}"/>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5" name="Footer Placeholder 4">
            <a:extLst>
              <a:ext uri="{FF2B5EF4-FFF2-40B4-BE49-F238E27FC236}">
                <a16:creationId xmlns:a16="http://schemas.microsoft.com/office/drawing/2014/main" id="{D9A0F7FF-9AA8-4EE2-235E-8AF5B18C0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4C3B6-B105-83AF-EEDA-B5344EE67EF6}"/>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241778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318B2F-C9AF-A9F9-7D34-675B998FF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E8961-6556-AB83-431B-A87CE3E2B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CFBBB-0584-2CE6-F9CB-D96D1A33151C}"/>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5" name="Footer Placeholder 4">
            <a:extLst>
              <a:ext uri="{FF2B5EF4-FFF2-40B4-BE49-F238E27FC236}">
                <a16:creationId xmlns:a16="http://schemas.microsoft.com/office/drawing/2014/main" id="{5718C45A-F80A-1F87-4195-09209B993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B272C-321B-1132-ED7E-58072BACA0D9}"/>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255457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A0F9-0A60-0970-9FE7-84C79CDCB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4801F-77EC-FFDE-A7F2-4999957EC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92447-768B-84B7-F9A5-0996E8202AB2}"/>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5" name="Footer Placeholder 4">
            <a:extLst>
              <a:ext uri="{FF2B5EF4-FFF2-40B4-BE49-F238E27FC236}">
                <a16:creationId xmlns:a16="http://schemas.microsoft.com/office/drawing/2014/main" id="{00F8FF18-EEA6-F47C-97FB-FBAC6A2F4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CBFAB-204C-9126-769E-9F82AB809CE6}"/>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20759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EAFC-D0EF-F300-FA36-96DF2F5FD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3102D8-68B8-64A5-E583-3B696B3FA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2324D3-3CAF-C543-CBB9-09E51FE160F6}"/>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5" name="Footer Placeholder 4">
            <a:extLst>
              <a:ext uri="{FF2B5EF4-FFF2-40B4-BE49-F238E27FC236}">
                <a16:creationId xmlns:a16="http://schemas.microsoft.com/office/drawing/2014/main" id="{8E8323FD-1E7C-0092-3683-ED4F18932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CB4DD-C139-0707-8EE3-88F847F8C2C5}"/>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4838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7D4-AD7F-998D-1292-FB1C15885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619FF-282F-624B-3EA6-34B2C73A7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DA721-20C7-F32F-5904-4683E65C0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72D94-CFE6-F96A-2A8D-0222C61FA1A2}"/>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6" name="Footer Placeholder 5">
            <a:extLst>
              <a:ext uri="{FF2B5EF4-FFF2-40B4-BE49-F238E27FC236}">
                <a16:creationId xmlns:a16="http://schemas.microsoft.com/office/drawing/2014/main" id="{46860F8C-C8EB-0D7A-47FC-D75C0366F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52FC2-B4B7-33FF-3A34-CC5EBEAD1A6A}"/>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96538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9B8-C93E-C3A8-5792-8809ED76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0FCF20-D7C3-0B70-FAB9-C201AD0C6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71FE4-CFAE-98EF-8553-3AFC210A9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33844C-E974-B234-96E9-09B05E2F1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017AF-272C-5A78-EABA-8E3210D91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E989B4-E924-E05E-57BD-3D0A492B5DB5}"/>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8" name="Footer Placeholder 7">
            <a:extLst>
              <a:ext uri="{FF2B5EF4-FFF2-40B4-BE49-F238E27FC236}">
                <a16:creationId xmlns:a16="http://schemas.microsoft.com/office/drawing/2014/main" id="{DEB71A97-51FC-8968-0D2A-0184F8E1D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E90DF-D094-AF83-42F1-04BEFA894AD9}"/>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405801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4253-BAC8-62A9-2A83-C9713D894D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8FBDC-2ED2-8EBC-B1FF-144018BD9CBB}"/>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4" name="Footer Placeholder 3">
            <a:extLst>
              <a:ext uri="{FF2B5EF4-FFF2-40B4-BE49-F238E27FC236}">
                <a16:creationId xmlns:a16="http://schemas.microsoft.com/office/drawing/2014/main" id="{61EFFDB1-7456-4A8D-1DA3-D997BCA666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A68F9-B5AF-E5CF-09B9-36C1C4C908AD}"/>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357216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6B168-EE63-011E-D639-1BADA7BE3DE8}"/>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3" name="Footer Placeholder 2">
            <a:extLst>
              <a:ext uri="{FF2B5EF4-FFF2-40B4-BE49-F238E27FC236}">
                <a16:creationId xmlns:a16="http://schemas.microsoft.com/office/drawing/2014/main" id="{901FA1D8-8FDA-8EDD-AF4E-DBB3D618F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66D89-8E71-1832-53BE-678C9CC0D27E}"/>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287865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8D1-4CEC-420F-473D-FDDDAC9A0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540F9-B276-4194-6BA9-E085801D5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CA8C8-0E21-1CBE-157C-0CD07728A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7C6C1-9CB4-575E-730E-EB6D683A0802}"/>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6" name="Footer Placeholder 5">
            <a:extLst>
              <a:ext uri="{FF2B5EF4-FFF2-40B4-BE49-F238E27FC236}">
                <a16:creationId xmlns:a16="http://schemas.microsoft.com/office/drawing/2014/main" id="{2083B7FF-BAF2-01D0-3A55-0DB3B2995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273B5-364E-B1AC-E399-EC784AC3E6FF}"/>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18346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3F2-B9D5-3E2A-E290-81694578C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1EA80-CA45-BC6E-AB38-D342399EE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B04A6B-6E38-8F8C-51F4-47A9E3292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5B065-C705-3AB4-20DB-09D5FE5AD8EE}"/>
              </a:ext>
            </a:extLst>
          </p:cNvPr>
          <p:cNvSpPr>
            <a:spLocks noGrp="1"/>
          </p:cNvSpPr>
          <p:nvPr>
            <p:ph type="dt" sz="half" idx="10"/>
          </p:nvPr>
        </p:nvSpPr>
        <p:spPr/>
        <p:txBody>
          <a:bodyPr/>
          <a:lstStyle/>
          <a:p>
            <a:fld id="{D2344A7A-3DB5-4F79-B4F6-B89C7C10D19B}" type="datetimeFigureOut">
              <a:rPr lang="en-US" smtClean="0"/>
              <a:t>8/27/2022</a:t>
            </a:fld>
            <a:endParaRPr lang="en-US"/>
          </a:p>
        </p:txBody>
      </p:sp>
      <p:sp>
        <p:nvSpPr>
          <p:cNvPr id="6" name="Footer Placeholder 5">
            <a:extLst>
              <a:ext uri="{FF2B5EF4-FFF2-40B4-BE49-F238E27FC236}">
                <a16:creationId xmlns:a16="http://schemas.microsoft.com/office/drawing/2014/main" id="{72D60C5D-7CFA-D852-A0E8-A4C3FD9DB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BDE98-AC7F-0691-C998-97335E61C80B}"/>
              </a:ext>
            </a:extLst>
          </p:cNvPr>
          <p:cNvSpPr>
            <a:spLocks noGrp="1"/>
          </p:cNvSpPr>
          <p:nvPr>
            <p:ph type="sldNum" sz="quarter" idx="12"/>
          </p:nvPr>
        </p:nvSpPr>
        <p:spPr/>
        <p:txBody>
          <a:bodyPr/>
          <a:lstStyle/>
          <a:p>
            <a:fld id="{B578F260-2BD7-42B8-BA9A-763987E5F300}" type="slidenum">
              <a:rPr lang="en-US" smtClean="0"/>
              <a:t>‹#›</a:t>
            </a:fld>
            <a:endParaRPr lang="en-US"/>
          </a:p>
        </p:txBody>
      </p:sp>
    </p:spTree>
    <p:extLst>
      <p:ext uri="{BB962C8B-B14F-4D97-AF65-F5344CB8AC3E}">
        <p14:creationId xmlns:p14="http://schemas.microsoft.com/office/powerpoint/2010/main" val="202550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CB016-3137-7799-9291-050286EC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69B8E7-8BFA-B33F-CF58-397DA3A0B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4A4DB-2DCA-19D7-9146-754F65829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44A7A-3DB5-4F79-B4F6-B89C7C10D19B}" type="datetimeFigureOut">
              <a:rPr lang="en-US" smtClean="0"/>
              <a:t>8/27/2022</a:t>
            </a:fld>
            <a:endParaRPr lang="en-US"/>
          </a:p>
        </p:txBody>
      </p:sp>
      <p:sp>
        <p:nvSpPr>
          <p:cNvPr id="5" name="Footer Placeholder 4">
            <a:extLst>
              <a:ext uri="{FF2B5EF4-FFF2-40B4-BE49-F238E27FC236}">
                <a16:creationId xmlns:a16="http://schemas.microsoft.com/office/drawing/2014/main" id="{3A03AE40-0551-648F-7A24-85139BD22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E8D2C-5C9B-C0AB-93D8-030C8235E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8F260-2BD7-42B8-BA9A-763987E5F300}" type="slidenum">
              <a:rPr lang="en-US" smtClean="0"/>
              <a:t>‹#›</a:t>
            </a:fld>
            <a:endParaRPr lang="en-US"/>
          </a:p>
        </p:txBody>
      </p:sp>
    </p:spTree>
    <p:extLst>
      <p:ext uri="{BB962C8B-B14F-4D97-AF65-F5344CB8AC3E}">
        <p14:creationId xmlns:p14="http://schemas.microsoft.com/office/powerpoint/2010/main" val="241842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AmnestyTech/investigations/tree/master/2021-07-18_nso" TargetMode="External"/><Relationship Id="rId13" Type="http://schemas.openxmlformats.org/officeDocument/2006/relationships/hyperlink" Target="https://attack.mitre.org/software/S0316/" TargetMode="External"/><Relationship Id="rId3" Type="http://schemas.openxmlformats.org/officeDocument/2006/relationships/hyperlink" Target="https://www.vice.com/en/article/3da5qj/government-hackers-iphone-hacking-jailbreak-nso-group" TargetMode="External"/><Relationship Id="rId7" Type="http://schemas.openxmlformats.org/officeDocument/2006/relationships/hyperlink" Target="https://www.theguardian.com/news/2021/jul/18/what-is-pegasus-spyware-and-how-does-it-hack-phones" TargetMode="External"/><Relationship Id="rId12" Type="http://schemas.openxmlformats.org/officeDocument/2006/relationships/hyperlink" Target="https://www.thehindu.com/sci-tech/technology/pegasus-issue-what-are-zero-click-attacks-and-how-they-infect-smartphones/article35425581.ece" TargetMode="External"/><Relationship Id="rId2" Type="http://schemas.openxmlformats.org/officeDocument/2006/relationships/hyperlink" Target="https://www.theguardian.com/theobserver/commentisfree/2019/may/19/may-i-have-a-word-about-pegasus-spyware" TargetMode="External"/><Relationship Id="rId1" Type="http://schemas.openxmlformats.org/officeDocument/2006/relationships/slideLayout" Target="../slideLayouts/slideLayout2.xml"/><Relationship Id="rId6" Type="http://schemas.openxmlformats.org/officeDocument/2006/relationships/hyperlink" Target="https://appleinsider.com/articles/22/08/05/rare-pegasus-screenshots-depict-nso-groups-spyware-capabilities" TargetMode="External"/><Relationship Id="rId11" Type="http://schemas.openxmlformats.org/officeDocument/2006/relationships/hyperlink" Target="https://www.jpost.com/israel-news/lessons-need-to-be-learned-from-the-nso-affair-analysis-684501" TargetMode="External"/><Relationship Id="rId5" Type="http://schemas.openxmlformats.org/officeDocument/2006/relationships/hyperlink" Target="https://www.frontlinedefenders.org/en/statement-report/report-jordanian-human-rights-defenders-and-journalists-hacked-pegasus-spyware" TargetMode="External"/><Relationship Id="rId15" Type="http://schemas.openxmlformats.org/officeDocument/2006/relationships/hyperlink" Target="https://twitter.com/vxunderground/status/1418207502974525441" TargetMode="External"/><Relationship Id="rId10" Type="http://schemas.openxmlformats.org/officeDocument/2006/relationships/hyperlink" Target="https://en.wikipedia.org/wiki/NSO_Group" TargetMode="External"/><Relationship Id="rId4" Type="http://schemas.openxmlformats.org/officeDocument/2006/relationships/hyperlink" Target="https://en.wikipedia.org/wiki/Pegasus_Project_(investigation)" TargetMode="External"/><Relationship Id="rId9" Type="http://schemas.openxmlformats.org/officeDocument/2006/relationships/hyperlink" Target="https://www.amnesty.org/en/latest/research/2021/07/forensic-methodology-report-how-to-catch-nso-groups-pegasus/#_ftn1" TargetMode="External"/><Relationship Id="rId14" Type="http://schemas.openxmlformats.org/officeDocument/2006/relationships/hyperlink" Target="https://attack.mitre.org/software/S028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1146729D-E02B-E119-F5E5-E6CA8029A4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48"/>
          <a:stretch/>
        </p:blipFill>
        <p:spPr bwMode="auto">
          <a:xfrm>
            <a:off x="0" y="36275"/>
            <a:ext cx="12192000" cy="6345475"/>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752C74-9229-FEA7-3E67-9298893E225D}"/>
              </a:ext>
            </a:extLst>
          </p:cNvPr>
          <p:cNvSpPr>
            <a:spLocks noGrp="1"/>
          </p:cNvSpPr>
          <p:nvPr>
            <p:ph type="ctrTitle"/>
          </p:nvPr>
        </p:nvSpPr>
        <p:spPr>
          <a:xfrm>
            <a:off x="404553" y="3091928"/>
            <a:ext cx="9078562" cy="2387600"/>
          </a:xfrm>
        </p:spPr>
        <p:txBody>
          <a:bodyPr>
            <a:normAutofit/>
          </a:bodyPr>
          <a:lstStyle/>
          <a:p>
            <a:pPr algn="l"/>
            <a:r>
              <a:rPr lang="en-US" sz="6600" dirty="0"/>
              <a:t>Pegasus</a:t>
            </a:r>
          </a:p>
        </p:txBody>
      </p:sp>
      <p:sp>
        <p:nvSpPr>
          <p:cNvPr id="1044" name="Rectangle: Rounded Corners 10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B32B006-26D0-8E86-43A7-7D9D61F84468}"/>
              </a:ext>
            </a:extLst>
          </p:cNvPr>
          <p:cNvSpPr>
            <a:spLocks noGrp="1"/>
          </p:cNvSpPr>
          <p:nvPr>
            <p:ph type="subTitle" idx="1"/>
          </p:nvPr>
        </p:nvSpPr>
        <p:spPr>
          <a:xfrm>
            <a:off x="404553" y="5624945"/>
            <a:ext cx="9078562" cy="592975"/>
          </a:xfrm>
        </p:spPr>
        <p:txBody>
          <a:bodyPr anchor="ctr">
            <a:normAutofit/>
          </a:bodyPr>
          <a:lstStyle/>
          <a:p>
            <a:pPr algn="l"/>
            <a:r>
              <a:rPr lang="en-US" dirty="0"/>
              <a:t>Surveillance Spyware</a:t>
            </a:r>
          </a:p>
        </p:txBody>
      </p:sp>
      <p:sp>
        <p:nvSpPr>
          <p:cNvPr id="9" name="Oval 8">
            <a:extLst>
              <a:ext uri="{FF2B5EF4-FFF2-40B4-BE49-F238E27FC236}">
                <a16:creationId xmlns:a16="http://schemas.microsoft.com/office/drawing/2014/main" id="{EAD4BD2F-C2FE-8ABF-EF38-B6E6F89931CF}"/>
              </a:ext>
            </a:extLst>
          </p:cNvPr>
          <p:cNvSpPr/>
          <p:nvPr/>
        </p:nvSpPr>
        <p:spPr>
          <a:xfrm>
            <a:off x="3604333" y="2698809"/>
            <a:ext cx="4530129" cy="45922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2" descr="Image">
            <a:extLst>
              <a:ext uri="{FF2B5EF4-FFF2-40B4-BE49-F238E27FC236}">
                <a16:creationId xmlns:a16="http://schemas.microsoft.com/office/drawing/2014/main" id="{4C184C36-460F-6D1D-C61A-3FF73D502F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72" r="17245"/>
          <a:stretch/>
        </p:blipFill>
        <p:spPr bwMode="auto">
          <a:xfrm>
            <a:off x="3748743" y="2807939"/>
            <a:ext cx="4261821" cy="4360105"/>
          </a:xfrm>
          <a:prstGeom prst="ellipse">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080640C7-8D78-F1D8-2910-77F764488D4A}"/>
              </a:ext>
            </a:extLst>
          </p:cNvPr>
          <p:cNvSpPr txBox="1">
            <a:spLocks/>
          </p:cNvSpPr>
          <p:nvPr/>
        </p:nvSpPr>
        <p:spPr>
          <a:xfrm>
            <a:off x="10119104" y="6329161"/>
            <a:ext cx="9078562" cy="59297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Austin Eversole</a:t>
            </a:r>
          </a:p>
        </p:txBody>
      </p:sp>
    </p:spTree>
    <p:extLst>
      <p:ext uri="{BB962C8B-B14F-4D97-AF65-F5344CB8AC3E}">
        <p14:creationId xmlns:p14="http://schemas.microsoft.com/office/powerpoint/2010/main" val="32490882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8654-E2D5-1DAC-76A9-BE3A12339041}"/>
              </a:ext>
            </a:extLst>
          </p:cNvPr>
          <p:cNvSpPr>
            <a:spLocks noGrp="1"/>
          </p:cNvSpPr>
          <p:nvPr>
            <p:ph type="title"/>
          </p:nvPr>
        </p:nvSpPr>
        <p:spPr/>
        <p:txBody>
          <a:bodyPr/>
          <a:lstStyle/>
          <a:p>
            <a:r>
              <a:rPr lang="en-US" dirty="0"/>
              <a:t>Technical Details &amp; IOC’s (cont.)</a:t>
            </a:r>
          </a:p>
        </p:txBody>
      </p:sp>
      <p:sp>
        <p:nvSpPr>
          <p:cNvPr id="3" name="Content Placeholder 2">
            <a:extLst>
              <a:ext uri="{FF2B5EF4-FFF2-40B4-BE49-F238E27FC236}">
                <a16:creationId xmlns:a16="http://schemas.microsoft.com/office/drawing/2014/main" id="{73298B1F-D6AB-3B46-16A3-11D58F43C4ED}"/>
              </a:ext>
            </a:extLst>
          </p:cNvPr>
          <p:cNvSpPr>
            <a:spLocks noGrp="1"/>
          </p:cNvSpPr>
          <p:nvPr>
            <p:ph idx="1"/>
          </p:nvPr>
        </p:nvSpPr>
        <p:spPr>
          <a:xfrm>
            <a:off x="838200" y="1825624"/>
            <a:ext cx="10515600" cy="4797117"/>
          </a:xfrm>
        </p:spPr>
        <p:txBody>
          <a:bodyPr>
            <a:normAutofit fontScale="92500" lnSpcReduction="10000"/>
          </a:bodyPr>
          <a:lstStyle/>
          <a:p>
            <a:r>
              <a:rPr lang="en-US" dirty="0"/>
              <a:t>NSO Group claims that Pegasus leaves no traces whatsoever. </a:t>
            </a:r>
          </a:p>
          <a:p>
            <a:r>
              <a:rPr lang="en-US" dirty="0"/>
              <a:t>This isn’t quite true.</a:t>
            </a:r>
          </a:p>
          <a:p>
            <a:pPr lvl="1"/>
            <a:r>
              <a:rPr lang="en-US" dirty="0"/>
              <a:t>Amnesty International’s Forensics Report found suspicious redirects in safari browsing history and resource logs</a:t>
            </a:r>
          </a:p>
          <a:p>
            <a:pPr lvl="2"/>
            <a:r>
              <a:rPr lang="en-US" dirty="0"/>
              <a:t>These redirects are the result of network injection through rogue cell towers, or through dedicated equipment placed at the mobile operator</a:t>
            </a:r>
          </a:p>
          <a:p>
            <a:pPr lvl="2"/>
            <a:r>
              <a:rPr lang="en-US" dirty="0"/>
              <a:t>These redirects didn’t just happen when using Safari, but also in other apps like Twitter</a:t>
            </a:r>
          </a:p>
          <a:p>
            <a:r>
              <a:rPr lang="en-US" dirty="0"/>
              <a:t>Domain names include but not limited to:</a:t>
            </a:r>
            <a:endParaRPr lang="fr-FR" dirty="0"/>
          </a:p>
          <a:p>
            <a:pPr lvl="1"/>
            <a:r>
              <a:rPr lang="en-US" b="0" i="0" dirty="0">
                <a:solidFill>
                  <a:srgbClr val="000000"/>
                </a:solidFill>
                <a:effectLst/>
                <a:latin typeface="Amnesty Trade Gothic"/>
              </a:rPr>
              <a:t>https://bun54l2b67.get1tn0w.</a:t>
            </a:r>
            <a:r>
              <a:rPr lang="en-US" i="1" dirty="0">
                <a:solidFill>
                  <a:srgbClr val="000000"/>
                </a:solidFill>
                <a:effectLst/>
                <a:latin typeface="Amnesty Trade Gothic"/>
              </a:rPr>
              <a:t>free247downloads[.]com</a:t>
            </a:r>
            <a:r>
              <a:rPr lang="en-US" b="0" i="0" dirty="0">
                <a:solidFill>
                  <a:srgbClr val="000000"/>
                </a:solidFill>
                <a:effectLst/>
                <a:latin typeface="Amnesty Trade Gothic"/>
              </a:rPr>
              <a:t>:30495/szev4hz</a:t>
            </a:r>
          </a:p>
          <a:p>
            <a:pPr lvl="1"/>
            <a:r>
              <a:rPr lang="en-US" i="0" dirty="0">
                <a:solidFill>
                  <a:srgbClr val="000000"/>
                </a:solidFill>
                <a:effectLst/>
                <a:latin typeface="Amnesty Trade Gothic"/>
              </a:rPr>
              <a:t>https://gnyjv1xltx.info8fvhgl3</a:t>
            </a:r>
            <a:r>
              <a:rPr lang="en-US" b="1" i="0" dirty="0">
                <a:solidFill>
                  <a:srgbClr val="000000"/>
                </a:solidFill>
                <a:effectLst/>
                <a:latin typeface="Amnesty Trade Gothic"/>
              </a:rPr>
              <a:t>.</a:t>
            </a:r>
            <a:r>
              <a:rPr lang="en-US" i="1" dirty="0">
                <a:solidFill>
                  <a:srgbClr val="000000"/>
                </a:solidFill>
                <a:effectLst/>
                <a:latin typeface="Amnesty Trade Gothic"/>
              </a:rPr>
              <a:t>urlpush[.]net</a:t>
            </a:r>
            <a:r>
              <a:rPr lang="en-US" i="0" dirty="0">
                <a:solidFill>
                  <a:srgbClr val="000000"/>
                </a:solidFill>
                <a:effectLst/>
                <a:latin typeface="Amnesty Trade Gothic"/>
              </a:rPr>
              <a:t>:30875/zrnv5revj</a:t>
            </a:r>
          </a:p>
          <a:p>
            <a:pPr lvl="1"/>
            <a:r>
              <a:rPr lang="fr-FR" dirty="0" err="1"/>
              <a:t>tahmilmilafate</a:t>
            </a:r>
            <a:r>
              <a:rPr lang="fr-FR" dirty="0"/>
              <a:t>[.]com, </a:t>
            </a:r>
            <a:r>
              <a:rPr lang="fr-FR" dirty="0" err="1"/>
              <a:t>documentpro</a:t>
            </a:r>
            <a:r>
              <a:rPr lang="fr-FR" dirty="0"/>
              <a:t>[.]</a:t>
            </a:r>
            <a:r>
              <a:rPr lang="fr-FR" dirty="0" err="1"/>
              <a:t>org</a:t>
            </a:r>
            <a:r>
              <a:rPr lang="fr-FR" dirty="0"/>
              <a:t>, </a:t>
            </a:r>
            <a:r>
              <a:rPr lang="fr-FR" dirty="0" err="1"/>
              <a:t>baramije</a:t>
            </a:r>
            <a:r>
              <a:rPr lang="fr-FR" dirty="0"/>
              <a:t>[.]net</a:t>
            </a:r>
          </a:p>
          <a:p>
            <a:pPr lvl="1"/>
            <a:r>
              <a:rPr lang="fr-FR" dirty="0" err="1"/>
              <a:t>opposedarrangement</a:t>
            </a:r>
            <a:r>
              <a:rPr lang="fr-FR" dirty="0"/>
              <a:t>[.]net (part of Pegasus network infrastructure)</a:t>
            </a:r>
          </a:p>
          <a:p>
            <a:pPr lvl="1"/>
            <a:r>
              <a:rPr lang="en-US" dirty="0"/>
              <a:t>Forensics show Pegasus may have switched to using Amazon Web Services for its network infrastructure</a:t>
            </a:r>
            <a:endParaRPr lang="fr-FR" dirty="0"/>
          </a:p>
        </p:txBody>
      </p:sp>
    </p:spTree>
    <p:extLst>
      <p:ext uri="{BB962C8B-B14F-4D97-AF65-F5344CB8AC3E}">
        <p14:creationId xmlns:p14="http://schemas.microsoft.com/office/powerpoint/2010/main" val="104946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FDAA-A457-F0EB-B402-37AAF50AAB3C}"/>
              </a:ext>
            </a:extLst>
          </p:cNvPr>
          <p:cNvSpPr>
            <a:spLocks noGrp="1"/>
          </p:cNvSpPr>
          <p:nvPr>
            <p:ph type="title"/>
          </p:nvPr>
        </p:nvSpPr>
        <p:spPr/>
        <p:txBody>
          <a:bodyPr/>
          <a:lstStyle/>
          <a:p>
            <a:r>
              <a:rPr lang="en-US" dirty="0"/>
              <a:t>Technical Details &amp; IOC’s (cont.)</a:t>
            </a:r>
          </a:p>
        </p:txBody>
      </p:sp>
      <p:sp>
        <p:nvSpPr>
          <p:cNvPr id="3" name="Content Placeholder 2">
            <a:extLst>
              <a:ext uri="{FF2B5EF4-FFF2-40B4-BE49-F238E27FC236}">
                <a16:creationId xmlns:a16="http://schemas.microsoft.com/office/drawing/2014/main" id="{49BB1578-603D-5E82-A15F-48A21B63C6B0}"/>
              </a:ext>
            </a:extLst>
          </p:cNvPr>
          <p:cNvSpPr>
            <a:spLocks noGrp="1"/>
          </p:cNvSpPr>
          <p:nvPr>
            <p:ph idx="1"/>
          </p:nvPr>
        </p:nvSpPr>
        <p:spPr/>
        <p:txBody>
          <a:bodyPr/>
          <a:lstStyle/>
          <a:p>
            <a:r>
              <a:rPr lang="en-US" dirty="0"/>
              <a:t>Command and Control Server</a:t>
            </a:r>
          </a:p>
          <a:p>
            <a:pPr lvl="1"/>
            <a:r>
              <a:rPr lang="en-US" dirty="0"/>
              <a:t>Pegasus’s C2 server is hosted on a web server on port 443 with a unique domain and TLS certificate. </a:t>
            </a:r>
          </a:p>
          <a:p>
            <a:pPr lvl="1"/>
            <a:r>
              <a:rPr lang="en-US" dirty="0"/>
              <a:t>These edge servers would then proxy connections through a chain of servers, referred to by NSO Group as the “Pegasus Anonymizing Transmission Network” (PATN). Most of them are hosted in Europe and North America.</a:t>
            </a:r>
          </a:p>
        </p:txBody>
      </p:sp>
      <p:pic>
        <p:nvPicPr>
          <p:cNvPr id="1026" name="Picture 2">
            <a:extLst>
              <a:ext uri="{FF2B5EF4-FFF2-40B4-BE49-F238E27FC236}">
                <a16:creationId xmlns:a16="http://schemas.microsoft.com/office/drawing/2014/main" id="{6FD13FB2-B675-DCB4-0331-F58E73608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158" y="3999162"/>
            <a:ext cx="5403820" cy="27019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83F06-09E2-2FCD-6EDE-E5C024CFF11E}"/>
              </a:ext>
            </a:extLst>
          </p:cNvPr>
          <p:cNvSpPr txBox="1"/>
          <p:nvPr/>
        </p:nvSpPr>
        <p:spPr>
          <a:xfrm>
            <a:off x="600123" y="4057233"/>
            <a:ext cx="6329038" cy="2554545"/>
          </a:xfrm>
          <a:prstGeom prst="rect">
            <a:avLst/>
          </a:prstGeom>
          <a:noFill/>
        </p:spPr>
        <p:txBody>
          <a:bodyPr wrap="square">
            <a:spAutoFit/>
          </a:bodyPr>
          <a:lstStyle/>
          <a:p>
            <a:pPr marL="1200150" lvl="2" indent="-285750">
              <a:buFont typeface="Arial" panose="020B0604020202020204" pitchFamily="34" charset="0"/>
              <a:buChar char="•"/>
            </a:pPr>
            <a:r>
              <a:rPr lang="en-US" sz="1600" dirty="0"/>
              <a:t>PATN uses randomized </a:t>
            </a:r>
            <a:r>
              <a:rPr lang="en-US" sz="1600" dirty="0" err="1"/>
              <a:t>url</a:t>
            </a:r>
            <a:r>
              <a:rPr lang="en-US" sz="1600" dirty="0"/>
              <a:t> paths and subdomains unique per exploit (as seen in the previous slide)</a:t>
            </a:r>
          </a:p>
          <a:p>
            <a:pPr marL="1200150" lvl="2" indent="-285750">
              <a:buFont typeface="Arial" panose="020B0604020202020204" pitchFamily="34" charset="0"/>
              <a:buChar char="•"/>
            </a:pPr>
            <a:r>
              <a:rPr lang="en-US" sz="1600" dirty="0"/>
              <a:t>There are 4 known iterations of PATN, each with around 500 domain names. </a:t>
            </a:r>
          </a:p>
          <a:p>
            <a:pPr marL="1200150" lvl="2" indent="-285750">
              <a:buFont typeface="Arial" panose="020B0604020202020204" pitchFamily="34" charset="0"/>
              <a:buChar char="•"/>
            </a:pPr>
            <a:r>
              <a:rPr lang="en-US" sz="1600" dirty="0"/>
              <a:t>PATN v3 was rapidly shut down by NSO Group once Amnesty International published their report (see below graph from Amnesty’s Forensics report)</a:t>
            </a:r>
          </a:p>
          <a:p>
            <a:pPr marL="1200150" lvl="2" indent="-285750">
              <a:buFont typeface="Arial" panose="020B0604020202020204" pitchFamily="34" charset="0"/>
              <a:buChar char="•"/>
            </a:pPr>
            <a:r>
              <a:rPr lang="en-US" sz="1600" dirty="0"/>
              <a:t>Pegasus has recently shifted from using registered domains to using Amazon Web Services for their C2 server to protect Pegasus from internet scanning techniques</a:t>
            </a:r>
          </a:p>
        </p:txBody>
      </p:sp>
    </p:spTree>
    <p:extLst>
      <p:ext uri="{BB962C8B-B14F-4D97-AF65-F5344CB8AC3E}">
        <p14:creationId xmlns:p14="http://schemas.microsoft.com/office/powerpoint/2010/main" val="69546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BB3A-BB8D-3B45-527A-BA77A451D24C}"/>
              </a:ext>
            </a:extLst>
          </p:cNvPr>
          <p:cNvSpPr>
            <a:spLocks noGrp="1"/>
          </p:cNvSpPr>
          <p:nvPr>
            <p:ph type="title"/>
          </p:nvPr>
        </p:nvSpPr>
        <p:spPr/>
        <p:txBody>
          <a:bodyPr/>
          <a:lstStyle/>
          <a:p>
            <a:r>
              <a:rPr lang="en-US" dirty="0"/>
              <a:t>Technical Details &amp; IOC’s (cont.)</a:t>
            </a:r>
          </a:p>
        </p:txBody>
      </p:sp>
      <p:sp>
        <p:nvSpPr>
          <p:cNvPr id="3" name="Content Placeholder 2">
            <a:extLst>
              <a:ext uri="{FF2B5EF4-FFF2-40B4-BE49-F238E27FC236}">
                <a16:creationId xmlns:a16="http://schemas.microsoft.com/office/drawing/2014/main" id="{C3DEB578-F4E9-4DDD-A28B-8FEB0181468A}"/>
              </a:ext>
            </a:extLst>
          </p:cNvPr>
          <p:cNvSpPr>
            <a:spLocks noGrp="1"/>
          </p:cNvSpPr>
          <p:nvPr>
            <p:ph idx="1"/>
          </p:nvPr>
        </p:nvSpPr>
        <p:spPr/>
        <p:txBody>
          <a:bodyPr>
            <a:normAutofit fontScale="92500" lnSpcReduction="10000"/>
          </a:bodyPr>
          <a:lstStyle/>
          <a:p>
            <a:r>
              <a:rPr lang="en-US" dirty="0"/>
              <a:t>Malware Dropper</a:t>
            </a:r>
          </a:p>
          <a:p>
            <a:pPr lvl="1"/>
            <a:r>
              <a:rPr lang="en-US" dirty="0"/>
              <a:t>“</a:t>
            </a:r>
            <a:r>
              <a:rPr lang="en-US" dirty="0" err="1"/>
              <a:t>bh”process</a:t>
            </a:r>
            <a:r>
              <a:rPr lang="en-US" dirty="0"/>
              <a:t>, which may stand for </a:t>
            </a:r>
            <a:r>
              <a:rPr lang="en-US" dirty="0" err="1"/>
              <a:t>BridgeHead</a:t>
            </a:r>
            <a:r>
              <a:rPr lang="en-US" dirty="0"/>
              <a:t> – probably an internal NSO toolkit</a:t>
            </a:r>
          </a:p>
          <a:p>
            <a:pPr lvl="2"/>
            <a:r>
              <a:rPr lang="en-US" dirty="0"/>
              <a:t>iOS Sample code contains </a:t>
            </a:r>
            <a:r>
              <a:rPr lang="en-US" dirty="0" err="1"/>
              <a:t>bh.c</a:t>
            </a:r>
            <a:r>
              <a:rPr lang="en-US" dirty="0"/>
              <a:t>, which loads API functions that relate to the next stage payloads and their proper placement on the victim’s iPhone</a:t>
            </a:r>
          </a:p>
          <a:p>
            <a:pPr lvl="2"/>
            <a:r>
              <a:rPr lang="en-US" dirty="0"/>
              <a:t>Soon after this process runs, root permissions are obtained, and Apple crash reporting is disabled. </a:t>
            </a:r>
          </a:p>
          <a:p>
            <a:r>
              <a:rPr lang="en-US" dirty="0"/>
              <a:t>File Names and Executables</a:t>
            </a:r>
          </a:p>
          <a:p>
            <a:pPr lvl="1"/>
            <a:r>
              <a:rPr lang="en-US" dirty="0"/>
              <a:t>Processes that run after </a:t>
            </a:r>
            <a:r>
              <a:rPr lang="en-US" i="1" dirty="0" err="1"/>
              <a:t>bh</a:t>
            </a:r>
            <a:r>
              <a:rPr lang="en-US" i="1" dirty="0"/>
              <a:t> </a:t>
            </a:r>
            <a:r>
              <a:rPr lang="en-US" dirty="0"/>
              <a:t>are likely later stages of Pegasus spyware. These include but are not limited to:</a:t>
            </a:r>
          </a:p>
          <a:p>
            <a:pPr lvl="2"/>
            <a:r>
              <a:rPr lang="en-US" dirty="0"/>
              <a:t>“</a:t>
            </a:r>
            <a:r>
              <a:rPr lang="en-US" dirty="0" err="1"/>
              <a:t>roleaboutd</a:t>
            </a:r>
            <a:r>
              <a:rPr lang="en-US" dirty="0"/>
              <a:t>”, “</a:t>
            </a:r>
            <a:r>
              <a:rPr lang="en-US" dirty="0" err="1"/>
              <a:t>msgacntd</a:t>
            </a:r>
            <a:r>
              <a:rPr lang="en-US" dirty="0"/>
              <a:t>”, “</a:t>
            </a:r>
            <a:r>
              <a:rPr lang="en-US" dirty="0" err="1"/>
              <a:t>pcsd</a:t>
            </a:r>
            <a:r>
              <a:rPr lang="en-US" dirty="0"/>
              <a:t>”, “</a:t>
            </a:r>
            <a:r>
              <a:rPr lang="en-US" dirty="0" err="1"/>
              <a:t>fmld</a:t>
            </a:r>
            <a:r>
              <a:rPr lang="en-US" dirty="0"/>
              <a:t>” (Network injection attack vector)</a:t>
            </a:r>
          </a:p>
          <a:p>
            <a:pPr lvl="2"/>
            <a:r>
              <a:rPr lang="en-US" dirty="0"/>
              <a:t>"</a:t>
            </a:r>
            <a:r>
              <a:rPr lang="en-US" dirty="0" err="1"/>
              <a:t>mptbd</a:t>
            </a:r>
            <a:r>
              <a:rPr lang="en-US" dirty="0"/>
              <a:t>", "</a:t>
            </a:r>
            <a:r>
              <a:rPr lang="en-US" dirty="0" err="1"/>
              <a:t>ckebld</a:t>
            </a:r>
            <a:r>
              <a:rPr lang="en-US" dirty="0"/>
              <a:t>", "</a:t>
            </a:r>
            <a:r>
              <a:rPr lang="en-US" dirty="0" err="1"/>
              <a:t>fservernetd</a:t>
            </a:r>
            <a:r>
              <a:rPr lang="en-US" dirty="0"/>
              <a:t>", "</a:t>
            </a:r>
            <a:r>
              <a:rPr lang="en-US" dirty="0" err="1"/>
              <a:t>ckkeyrollfd</a:t>
            </a:r>
            <a:r>
              <a:rPr lang="en-US" dirty="0"/>
              <a:t>“  (Apple Photos attack vector)</a:t>
            </a:r>
          </a:p>
          <a:p>
            <a:pPr lvl="2"/>
            <a:r>
              <a:rPr lang="en-US" dirty="0"/>
              <a:t>"</a:t>
            </a:r>
            <a:r>
              <a:rPr lang="en-US" dirty="0" err="1"/>
              <a:t>roleaccountd</a:t>
            </a:r>
            <a:r>
              <a:rPr lang="en-US" dirty="0"/>
              <a:t>“, "</a:t>
            </a:r>
            <a:r>
              <a:rPr lang="en-US" dirty="0" err="1"/>
              <a:t>stagingd</a:t>
            </a:r>
            <a:r>
              <a:rPr lang="en-US" dirty="0"/>
              <a:t>“, (iMessage and Apple Music attack vector)	</a:t>
            </a:r>
          </a:p>
          <a:p>
            <a:pPr lvl="2"/>
            <a:r>
              <a:rPr lang="en-US" dirty="0"/>
              <a:t>“</a:t>
            </a:r>
            <a:r>
              <a:rPr lang="en-US" dirty="0" err="1"/>
              <a:t>gatekeeprd</a:t>
            </a:r>
            <a:r>
              <a:rPr lang="en-US" dirty="0"/>
              <a:t>”, “</a:t>
            </a:r>
            <a:r>
              <a:rPr lang="en-US" dirty="0" err="1"/>
              <a:t>rolexd</a:t>
            </a:r>
            <a:r>
              <a:rPr lang="en-US" dirty="0"/>
              <a:t>” (iMessage attack vector)</a:t>
            </a:r>
          </a:p>
          <a:p>
            <a:pPr lvl="1"/>
            <a:r>
              <a:rPr lang="en-US" dirty="0"/>
              <a:t>Pegasus also disguises itself as legitimate Apple iOS process names</a:t>
            </a:r>
          </a:p>
          <a:p>
            <a:pPr lvl="2"/>
            <a:endParaRPr lang="en-US" dirty="0"/>
          </a:p>
        </p:txBody>
      </p:sp>
    </p:spTree>
    <p:extLst>
      <p:ext uri="{BB962C8B-B14F-4D97-AF65-F5344CB8AC3E}">
        <p14:creationId xmlns:p14="http://schemas.microsoft.com/office/powerpoint/2010/main" val="361370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D606-43FE-3D0E-A0DC-202F07C2CCF8}"/>
              </a:ext>
            </a:extLst>
          </p:cNvPr>
          <p:cNvSpPr>
            <a:spLocks noGrp="1"/>
          </p:cNvSpPr>
          <p:nvPr>
            <p:ph type="title"/>
          </p:nvPr>
        </p:nvSpPr>
        <p:spPr/>
        <p:txBody>
          <a:bodyPr/>
          <a:lstStyle/>
          <a:p>
            <a:r>
              <a:rPr lang="en-US" dirty="0"/>
              <a:t>Technical Details &amp; IOC’s (cont.)</a:t>
            </a:r>
          </a:p>
        </p:txBody>
      </p:sp>
      <p:sp>
        <p:nvSpPr>
          <p:cNvPr id="3" name="Content Placeholder 2">
            <a:extLst>
              <a:ext uri="{FF2B5EF4-FFF2-40B4-BE49-F238E27FC236}">
                <a16:creationId xmlns:a16="http://schemas.microsoft.com/office/drawing/2014/main" id="{4820B6BA-C79D-DFBD-BF46-F29BA7F63423}"/>
              </a:ext>
            </a:extLst>
          </p:cNvPr>
          <p:cNvSpPr>
            <a:spLocks noGrp="1"/>
          </p:cNvSpPr>
          <p:nvPr>
            <p:ph idx="1"/>
          </p:nvPr>
        </p:nvSpPr>
        <p:spPr/>
        <p:txBody>
          <a:bodyPr/>
          <a:lstStyle/>
          <a:p>
            <a:r>
              <a:rPr lang="en-US" dirty="0"/>
              <a:t> Hashes</a:t>
            </a:r>
          </a:p>
          <a:p>
            <a:pPr lvl="1"/>
            <a:r>
              <a:rPr lang="en-US" dirty="0"/>
              <a:t>There are many different hashes of Pegasus spyware, as they are many updates that have been made to it over the years.</a:t>
            </a:r>
          </a:p>
          <a:p>
            <a:pPr lvl="1"/>
            <a:r>
              <a:rPr lang="en-US" dirty="0"/>
              <a:t>One hash from the Android version of Pegasus from Virus Total is shown below:</a:t>
            </a:r>
          </a:p>
          <a:p>
            <a:pPr marL="457200" lvl="1" indent="0">
              <a:buNone/>
            </a:pPr>
            <a:endParaRPr lang="en-US" b="0" i="0" u="none" strike="noStrike" dirty="0">
              <a:effectLst/>
              <a:latin typeface="Google Sans"/>
            </a:endParaRPr>
          </a:p>
          <a:p>
            <a:pPr marL="457200" lvl="1" indent="0">
              <a:buNone/>
            </a:pPr>
            <a:r>
              <a:rPr lang="en-US" b="0" i="0" u="none" strike="noStrike" dirty="0">
                <a:effectLst/>
                <a:latin typeface="Google Sans"/>
              </a:rPr>
              <a:t>4bdf706507c48d2f0886825f651417f4b2281d3b73aa056b3c4e40d88c7beb81</a:t>
            </a:r>
          </a:p>
          <a:p>
            <a:pPr marL="457200" lvl="1" indent="0">
              <a:buNone/>
            </a:pPr>
            <a:endParaRPr lang="en-US" dirty="0">
              <a:latin typeface="Google Sans"/>
            </a:endParaRPr>
          </a:p>
          <a:p>
            <a:pPr lvl="1"/>
            <a:r>
              <a:rPr lang="en-US" dirty="0">
                <a:latin typeface="Google Sans"/>
              </a:rPr>
              <a:t>Was unable to find any hashes from the Apple version of Pegasus</a:t>
            </a:r>
            <a:endParaRPr lang="en-US" dirty="0"/>
          </a:p>
          <a:p>
            <a:endParaRPr lang="en-US" dirty="0"/>
          </a:p>
        </p:txBody>
      </p:sp>
      <p:pic>
        <p:nvPicPr>
          <p:cNvPr id="6" name="Picture 5">
            <a:extLst>
              <a:ext uri="{FF2B5EF4-FFF2-40B4-BE49-F238E27FC236}">
                <a16:creationId xmlns:a16="http://schemas.microsoft.com/office/drawing/2014/main" id="{FFAE9E47-2257-D389-4E8F-6623B2C21F35}"/>
              </a:ext>
            </a:extLst>
          </p:cNvPr>
          <p:cNvPicPr>
            <a:picLocks noChangeAspect="1"/>
          </p:cNvPicPr>
          <p:nvPr/>
        </p:nvPicPr>
        <p:blipFill>
          <a:blip r:embed="rId2"/>
          <a:stretch>
            <a:fillRect/>
          </a:stretch>
        </p:blipFill>
        <p:spPr>
          <a:xfrm>
            <a:off x="3060900" y="5716587"/>
            <a:ext cx="5324475" cy="1190625"/>
          </a:xfrm>
          <a:prstGeom prst="rect">
            <a:avLst/>
          </a:prstGeom>
        </p:spPr>
      </p:pic>
    </p:spTree>
    <p:extLst>
      <p:ext uri="{BB962C8B-B14F-4D97-AF65-F5344CB8AC3E}">
        <p14:creationId xmlns:p14="http://schemas.microsoft.com/office/powerpoint/2010/main" val="296235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D301-E5A7-50F5-09A9-B18F7464DB00}"/>
              </a:ext>
            </a:extLst>
          </p:cNvPr>
          <p:cNvSpPr>
            <a:spLocks noGrp="1"/>
          </p:cNvSpPr>
          <p:nvPr>
            <p:ph type="title"/>
          </p:nvPr>
        </p:nvSpPr>
        <p:spPr/>
        <p:txBody>
          <a:bodyPr/>
          <a:lstStyle/>
          <a:p>
            <a:r>
              <a:rPr lang="en-US" dirty="0"/>
              <a:t>Technical Details &amp; IOC’s (cont.)</a:t>
            </a:r>
          </a:p>
        </p:txBody>
      </p:sp>
      <p:sp>
        <p:nvSpPr>
          <p:cNvPr id="3" name="Content Placeholder 2">
            <a:extLst>
              <a:ext uri="{FF2B5EF4-FFF2-40B4-BE49-F238E27FC236}">
                <a16:creationId xmlns:a16="http://schemas.microsoft.com/office/drawing/2014/main" id="{C6C83424-CCA6-C3A4-1DA3-71BEFCBD6E3F}"/>
              </a:ext>
            </a:extLst>
          </p:cNvPr>
          <p:cNvSpPr>
            <a:spLocks noGrp="1"/>
          </p:cNvSpPr>
          <p:nvPr>
            <p:ph idx="1"/>
          </p:nvPr>
        </p:nvSpPr>
        <p:spPr>
          <a:xfrm>
            <a:off x="838200" y="1781175"/>
            <a:ext cx="10515600" cy="5314950"/>
          </a:xfrm>
        </p:spPr>
        <p:txBody>
          <a:bodyPr>
            <a:normAutofit fontScale="92500" lnSpcReduction="20000"/>
          </a:bodyPr>
          <a:lstStyle/>
          <a:p>
            <a:r>
              <a:rPr lang="fr-FR" dirty="0"/>
              <a:t>Anti-</a:t>
            </a:r>
            <a:r>
              <a:rPr lang="fr-FR" dirty="0" err="1"/>
              <a:t>Forensic</a:t>
            </a:r>
            <a:r>
              <a:rPr lang="fr-FR" dirty="0"/>
              <a:t> Techniques</a:t>
            </a:r>
          </a:p>
          <a:p>
            <a:pPr lvl="1"/>
            <a:r>
              <a:rPr lang="en-US" dirty="0">
                <a:solidFill>
                  <a:srgbClr val="000000"/>
                </a:solidFill>
                <a:latin typeface="Amnesty Trade Gothic"/>
              </a:rPr>
              <a:t>Pegasus has been shown to self-destruct after 60 days or if it is installed on an unintended device.</a:t>
            </a:r>
            <a:r>
              <a:rPr lang="en-US" baseline="30000" dirty="0"/>
              <a:t> 11</a:t>
            </a:r>
            <a:endParaRPr lang="en-US" dirty="0">
              <a:solidFill>
                <a:srgbClr val="000000"/>
              </a:solidFill>
              <a:latin typeface="Amnesty Trade Gothic"/>
            </a:endParaRPr>
          </a:p>
          <a:p>
            <a:pPr lvl="1"/>
            <a:r>
              <a:rPr lang="en-US" dirty="0">
                <a:solidFill>
                  <a:srgbClr val="000000"/>
                </a:solidFill>
                <a:latin typeface="Amnesty Trade Gothic"/>
              </a:rPr>
              <a:t>Disables Apple Crash reporting, hides its processes as legitimate Apple iOS processes</a:t>
            </a:r>
          </a:p>
          <a:p>
            <a:pPr lvl="1"/>
            <a:r>
              <a:rPr lang="en-US" dirty="0">
                <a:solidFill>
                  <a:srgbClr val="000000"/>
                </a:solidFill>
                <a:latin typeface="Amnesty Trade Gothic"/>
              </a:rPr>
              <a:t>It has recently started hiding leftover traces better (seemingly specifically targeting the forensics path taken by Amnesty International)</a:t>
            </a:r>
          </a:p>
          <a:p>
            <a:pPr lvl="1"/>
            <a:r>
              <a:rPr lang="en-US" b="0" i="0" dirty="0">
                <a:solidFill>
                  <a:srgbClr val="000000"/>
                </a:solidFill>
                <a:effectLst/>
                <a:latin typeface="Amnesty Trade Gothic"/>
              </a:rPr>
              <a:t>Pegasus does not maintain persistence anymore, so exploit code is not recoverable from non-volatile memory. </a:t>
            </a:r>
          </a:p>
          <a:p>
            <a:pPr lvl="1"/>
            <a:r>
              <a:rPr lang="en-US" dirty="0">
                <a:solidFill>
                  <a:srgbClr val="000000"/>
                </a:solidFill>
                <a:latin typeface="Amnesty Trade Gothic"/>
              </a:rPr>
              <a:t>NSO Group shut down its PATNv3 servers as soon as they were compromised by Amnesty International’s first Forensics Report </a:t>
            </a:r>
          </a:p>
          <a:p>
            <a:pPr lvl="1"/>
            <a:r>
              <a:rPr lang="en-US" dirty="0">
                <a:solidFill>
                  <a:srgbClr val="000000"/>
                </a:solidFill>
                <a:latin typeface="Amnesty Trade Gothic"/>
              </a:rPr>
              <a:t>On the newest version of PATN that has been investigated (PATNv4)</a:t>
            </a:r>
          </a:p>
          <a:p>
            <a:pPr lvl="2"/>
            <a:r>
              <a:rPr lang="en-US" sz="1800" dirty="0">
                <a:solidFill>
                  <a:srgbClr val="000000"/>
                </a:solidFill>
                <a:latin typeface="Amnesty Trade Gothic"/>
              </a:rPr>
              <a:t>Before connecting with PATN, a connection must pass validation at a validation server. Passer-</a:t>
            </a:r>
            <a:r>
              <a:rPr lang="en-US" sz="1800" dirty="0" err="1">
                <a:solidFill>
                  <a:srgbClr val="000000"/>
                </a:solidFill>
                <a:latin typeface="Amnesty Trade Gothic"/>
              </a:rPr>
              <a:t>by’s</a:t>
            </a:r>
            <a:r>
              <a:rPr lang="en-US" sz="1800" dirty="0">
                <a:solidFill>
                  <a:srgbClr val="000000"/>
                </a:solidFill>
                <a:latin typeface="Amnesty Trade Gothic"/>
              </a:rPr>
              <a:t> or internet crawlers would only see a decoy PHP CMS </a:t>
            </a:r>
          </a:p>
          <a:p>
            <a:pPr lvl="2"/>
            <a:r>
              <a:rPr lang="en-US" sz="1800" dirty="0">
                <a:solidFill>
                  <a:srgbClr val="000000"/>
                </a:solidFill>
                <a:latin typeface="Amnesty Trade Gothic"/>
              </a:rPr>
              <a:t>Uses a unique subdomain for every exploit attempt. Each subdomain was generated and only active for a short period of time. Researchers can’t find the location of the exploit server based on historic device logs anymore.</a:t>
            </a:r>
          </a:p>
          <a:p>
            <a:pPr lvl="2"/>
            <a:r>
              <a:rPr lang="en-US" sz="1800" dirty="0">
                <a:solidFill>
                  <a:srgbClr val="000000"/>
                </a:solidFill>
                <a:latin typeface="Amnesty Trade Gothic"/>
              </a:rPr>
              <a:t>Pegasus takes steps to avoid internet scanning by running the web server on a random high port number.</a:t>
            </a:r>
          </a:p>
          <a:p>
            <a:pPr lvl="2"/>
            <a:r>
              <a:rPr lang="en-US" sz="1800" dirty="0">
                <a:solidFill>
                  <a:srgbClr val="000000"/>
                </a:solidFill>
                <a:latin typeface="Amnesty Trade Gothic"/>
              </a:rPr>
              <a:t>Pegasus</a:t>
            </a:r>
            <a:r>
              <a:rPr lang="en-US" sz="1800" b="0" i="0" dirty="0">
                <a:solidFill>
                  <a:srgbClr val="000000"/>
                </a:solidFill>
                <a:effectLst/>
                <a:latin typeface="Amnesty Trade Gothic"/>
              </a:rPr>
              <a:t> directly connects to the Pegasus C2 servers without first performing a DNS lookup or sending the domain name in the TLS SNI field.</a:t>
            </a:r>
          </a:p>
          <a:p>
            <a:pPr lvl="2"/>
            <a:r>
              <a:rPr lang="en-US" sz="1800" dirty="0">
                <a:solidFill>
                  <a:srgbClr val="000000"/>
                </a:solidFill>
                <a:latin typeface="Amnesty Trade Gothic"/>
              </a:rPr>
              <a:t>Uses Amazon Web Service to protect NSO Group from some Internet scanning techniques.</a:t>
            </a:r>
          </a:p>
          <a:p>
            <a:pPr lvl="2"/>
            <a:endParaRPr lang="en-US" sz="1800" dirty="0">
              <a:solidFill>
                <a:srgbClr val="000000"/>
              </a:solidFill>
              <a:latin typeface="Amnesty Trade Gothic"/>
            </a:endParaRPr>
          </a:p>
          <a:p>
            <a:pPr lvl="2"/>
            <a:endParaRPr lang="en-US" sz="1800" dirty="0">
              <a:solidFill>
                <a:srgbClr val="000000"/>
              </a:solidFill>
              <a:latin typeface="Amnesty Trade Gothic"/>
            </a:endParaRPr>
          </a:p>
          <a:p>
            <a:pPr lvl="1"/>
            <a:endParaRPr lang="fr-FR" dirty="0"/>
          </a:p>
        </p:txBody>
      </p:sp>
    </p:spTree>
    <p:extLst>
      <p:ext uri="{BB962C8B-B14F-4D97-AF65-F5344CB8AC3E}">
        <p14:creationId xmlns:p14="http://schemas.microsoft.com/office/powerpoint/2010/main" val="21954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429-A98E-6111-0F06-8051913FBEBF}"/>
              </a:ext>
            </a:extLst>
          </p:cNvPr>
          <p:cNvSpPr>
            <a:spLocks noGrp="1"/>
          </p:cNvSpPr>
          <p:nvPr>
            <p:ph type="title"/>
          </p:nvPr>
        </p:nvSpPr>
        <p:spPr/>
        <p:txBody>
          <a:bodyPr/>
          <a:lstStyle/>
          <a:p>
            <a:r>
              <a:rPr lang="en-US" dirty="0"/>
              <a:t>Technical Details &amp; IOC’s (cont.)</a:t>
            </a:r>
          </a:p>
        </p:txBody>
      </p:sp>
      <p:sp>
        <p:nvSpPr>
          <p:cNvPr id="3" name="Content Placeholder 2">
            <a:extLst>
              <a:ext uri="{FF2B5EF4-FFF2-40B4-BE49-F238E27FC236}">
                <a16:creationId xmlns:a16="http://schemas.microsoft.com/office/drawing/2014/main" id="{7BC7C612-D92F-D08A-2A26-81F06382BFAB}"/>
              </a:ext>
            </a:extLst>
          </p:cNvPr>
          <p:cNvSpPr>
            <a:spLocks noGrp="1"/>
          </p:cNvSpPr>
          <p:nvPr>
            <p:ph idx="1"/>
          </p:nvPr>
        </p:nvSpPr>
        <p:spPr/>
        <p:txBody>
          <a:bodyPr>
            <a:normAutofit/>
          </a:bodyPr>
          <a:lstStyle/>
          <a:p>
            <a:r>
              <a:rPr lang="en-US" b="0" i="0" dirty="0">
                <a:solidFill>
                  <a:srgbClr val="000000"/>
                </a:solidFill>
                <a:effectLst/>
                <a:latin typeface="Amnesty Trade Gothic"/>
              </a:rPr>
              <a:t>Privilege Escalation </a:t>
            </a:r>
          </a:p>
          <a:p>
            <a:pPr lvl="1"/>
            <a:r>
              <a:rPr lang="en-US" b="0" i="0" dirty="0">
                <a:solidFill>
                  <a:srgbClr val="000000"/>
                </a:solidFill>
                <a:effectLst/>
                <a:latin typeface="Amnesty Trade Gothic"/>
              </a:rPr>
              <a:t>The </a:t>
            </a:r>
            <a:r>
              <a:rPr lang="en-US" b="0" i="0" dirty="0" err="1">
                <a:solidFill>
                  <a:srgbClr val="000000"/>
                </a:solidFill>
                <a:effectLst/>
                <a:latin typeface="Amnesty Trade Gothic"/>
              </a:rPr>
              <a:t>BirdgeHead</a:t>
            </a:r>
            <a:r>
              <a:rPr lang="en-US" b="0" i="0" dirty="0">
                <a:solidFill>
                  <a:srgbClr val="000000"/>
                </a:solidFill>
                <a:effectLst/>
                <a:latin typeface="Amnesty Trade Gothic"/>
              </a:rPr>
              <a:t> (</a:t>
            </a:r>
            <a:r>
              <a:rPr lang="en-US" b="0" i="1" dirty="0" err="1">
                <a:solidFill>
                  <a:srgbClr val="000000"/>
                </a:solidFill>
                <a:effectLst/>
                <a:latin typeface="Amnesty Trade Gothic"/>
              </a:rPr>
              <a:t>bh</a:t>
            </a:r>
            <a:r>
              <a:rPr lang="en-US" b="0" i="1" dirty="0">
                <a:solidFill>
                  <a:srgbClr val="000000"/>
                </a:solidFill>
                <a:effectLst/>
                <a:latin typeface="Amnesty Trade Gothic"/>
              </a:rPr>
              <a:t> </a:t>
            </a:r>
            <a:r>
              <a:rPr lang="en-US" b="0" dirty="0">
                <a:solidFill>
                  <a:srgbClr val="000000"/>
                </a:solidFill>
                <a:effectLst/>
                <a:latin typeface="Amnesty Trade Gothic"/>
              </a:rPr>
              <a:t>process) payload is believed to contain the </a:t>
            </a:r>
            <a:r>
              <a:rPr lang="en-US" b="0" i="0" dirty="0">
                <a:solidFill>
                  <a:srgbClr val="000000"/>
                </a:solidFill>
                <a:effectLst/>
                <a:latin typeface="Amnesty Trade Gothic"/>
              </a:rPr>
              <a:t>privilege escalation attack. </a:t>
            </a:r>
          </a:p>
          <a:p>
            <a:r>
              <a:rPr lang="en-US" dirty="0">
                <a:solidFill>
                  <a:srgbClr val="000000"/>
                </a:solidFill>
                <a:latin typeface="Amnesty Trade Gothic"/>
              </a:rPr>
              <a:t>Persistence</a:t>
            </a:r>
          </a:p>
          <a:p>
            <a:pPr lvl="1"/>
            <a:r>
              <a:rPr lang="en-US" dirty="0">
                <a:solidFill>
                  <a:srgbClr val="000000"/>
                </a:solidFill>
                <a:latin typeface="Amnesty Trade Gothic"/>
              </a:rPr>
              <a:t>Earlier versions of Pegasus (2016) maintained persistence on the device after reboot.</a:t>
            </a:r>
          </a:p>
          <a:p>
            <a:pPr lvl="1"/>
            <a:r>
              <a:rPr lang="en-US" b="0" i="0" dirty="0">
                <a:solidFill>
                  <a:srgbClr val="000000"/>
                </a:solidFill>
                <a:effectLst/>
                <a:latin typeface="Amnesty Trade Gothic"/>
              </a:rPr>
              <a:t>As of 2021, </a:t>
            </a:r>
            <a:r>
              <a:rPr lang="en-US" dirty="0">
                <a:solidFill>
                  <a:srgbClr val="000000"/>
                </a:solidFill>
                <a:latin typeface="Amnesty Trade Gothic"/>
              </a:rPr>
              <a:t>P</a:t>
            </a:r>
            <a:r>
              <a:rPr lang="en-US" b="0" i="0" dirty="0">
                <a:solidFill>
                  <a:srgbClr val="000000"/>
                </a:solidFill>
                <a:effectLst/>
                <a:latin typeface="Amnesty Trade Gothic"/>
              </a:rPr>
              <a:t>egasus seems to no longer maintaining persistence on iOS devices. </a:t>
            </a:r>
            <a:endParaRPr lang="en-US" dirty="0"/>
          </a:p>
        </p:txBody>
      </p:sp>
    </p:spTree>
    <p:extLst>
      <p:ext uri="{BB962C8B-B14F-4D97-AF65-F5344CB8AC3E}">
        <p14:creationId xmlns:p14="http://schemas.microsoft.com/office/powerpoint/2010/main" val="265891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F0BE-1A8F-E690-29FE-574CB552F649}"/>
              </a:ext>
            </a:extLst>
          </p:cNvPr>
          <p:cNvSpPr>
            <a:spLocks noGrp="1"/>
          </p:cNvSpPr>
          <p:nvPr>
            <p:ph type="title"/>
          </p:nvPr>
        </p:nvSpPr>
        <p:spPr/>
        <p:txBody>
          <a:bodyPr/>
          <a:lstStyle/>
          <a:p>
            <a:r>
              <a:rPr lang="en-US" dirty="0"/>
              <a:t>MITRE ATT&amp;CK® Techniques</a:t>
            </a:r>
            <a:r>
              <a:rPr lang="en-US" baseline="30000" dirty="0"/>
              <a:t> 12</a:t>
            </a:r>
            <a:endParaRPr lang="en-US" dirty="0"/>
          </a:p>
        </p:txBody>
      </p:sp>
      <p:graphicFrame>
        <p:nvGraphicFramePr>
          <p:cNvPr id="4" name="Table 4">
            <a:extLst>
              <a:ext uri="{FF2B5EF4-FFF2-40B4-BE49-F238E27FC236}">
                <a16:creationId xmlns:a16="http://schemas.microsoft.com/office/drawing/2014/main" id="{09213272-BAF2-94BD-83A7-A5782941BB84}"/>
              </a:ext>
            </a:extLst>
          </p:cNvPr>
          <p:cNvGraphicFramePr>
            <a:graphicFrameLocks noGrp="1"/>
          </p:cNvGraphicFramePr>
          <p:nvPr>
            <p:extLst>
              <p:ext uri="{D42A27DB-BD31-4B8C-83A1-F6EECF244321}">
                <p14:modId xmlns:p14="http://schemas.microsoft.com/office/powerpoint/2010/main" val="2811900616"/>
              </p:ext>
            </p:extLst>
          </p:nvPr>
        </p:nvGraphicFramePr>
        <p:xfrm>
          <a:off x="216061" y="1346452"/>
          <a:ext cx="11759878" cy="5008050"/>
        </p:xfrm>
        <a:graphic>
          <a:graphicData uri="http://schemas.openxmlformats.org/drawingml/2006/table">
            <a:tbl>
              <a:tblPr bandRow="1">
                <a:tableStyleId>{5C22544A-7EE6-4342-B048-85BDC9FD1C3A}</a:tableStyleId>
              </a:tblPr>
              <a:tblGrid>
                <a:gridCol w="5879939">
                  <a:extLst>
                    <a:ext uri="{9D8B030D-6E8A-4147-A177-3AD203B41FA5}">
                      <a16:colId xmlns:a16="http://schemas.microsoft.com/office/drawing/2014/main" val="1594269399"/>
                    </a:ext>
                  </a:extLst>
                </a:gridCol>
                <a:gridCol w="5879939">
                  <a:extLst>
                    <a:ext uri="{9D8B030D-6E8A-4147-A177-3AD203B41FA5}">
                      <a16:colId xmlns:a16="http://schemas.microsoft.com/office/drawing/2014/main" val="2999245947"/>
                    </a:ext>
                  </a:extLst>
                </a:gridCol>
              </a:tblGrid>
              <a:tr h="435470">
                <a:tc>
                  <a:txBody>
                    <a:bodyPr/>
                    <a:lstStyle/>
                    <a:p>
                      <a:r>
                        <a:rPr lang="en-US" sz="1800" dirty="0"/>
                        <a:t>Audio Capture – T1429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2469660"/>
                  </a:ext>
                </a:extLst>
              </a:tr>
              <a:tr h="919978">
                <a:tc>
                  <a:txBody>
                    <a:bodyPr/>
                    <a:lstStyle/>
                    <a:p>
                      <a:r>
                        <a:rPr lang="en-US" sz="1800" dirty="0"/>
                        <a:t>Compromise Client Software Binary – T1645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(apple) </a:t>
                      </a:r>
                      <a:r>
                        <a:rPr lang="en-US" sz="1800" b="0" i="0" kern="1200" dirty="0">
                          <a:solidFill>
                            <a:schemeClr val="dk1"/>
                          </a:solidFill>
                          <a:effectLst/>
                          <a:latin typeface="+mn-lt"/>
                          <a:ea typeface="+mn-ea"/>
                          <a:cs typeface="+mn-cs"/>
                        </a:rPr>
                        <a:t>modifies the system partition to maintain persistence</a:t>
                      </a:r>
                    </a:p>
                    <a:p>
                      <a:r>
                        <a:rPr lang="en-US" sz="1800" b="0" i="0" kern="1200" dirty="0">
                          <a:solidFill>
                            <a:schemeClr val="dk1"/>
                          </a:solidFill>
                          <a:effectLst/>
                          <a:latin typeface="+mn-lt"/>
                          <a:ea typeface="+mn-ea"/>
                          <a:cs typeface="+mn-cs"/>
                        </a:rPr>
                        <a:t>(android) attempts to modify the device's system partition</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697520"/>
                  </a:ext>
                </a:extLst>
              </a:tr>
              <a:tr h="919978">
                <a:tc>
                  <a:txBody>
                    <a:bodyPr/>
                    <a:lstStyle/>
                    <a:p>
                      <a:r>
                        <a:rPr lang="en-US" sz="1800" dirty="0"/>
                        <a:t>Event Triggered Execution: Broadcast Receivers – T1524.001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(Android specific) </a:t>
                      </a:r>
                      <a:r>
                        <a:rPr lang="en-US" sz="1800" b="0" i="0" kern="1200" dirty="0">
                          <a:solidFill>
                            <a:schemeClr val="dk1"/>
                          </a:solidFill>
                          <a:effectLst/>
                          <a:latin typeface="+mn-lt"/>
                          <a:ea typeface="+mn-ea"/>
                          <a:cs typeface="+mn-cs"/>
                        </a:rPr>
                        <a:t>listens for the </a:t>
                      </a:r>
                      <a:r>
                        <a:rPr lang="en-US" sz="1800" dirty="0"/>
                        <a:t>BOOT_COMPLETED</a:t>
                      </a:r>
                      <a:r>
                        <a:rPr lang="en-US" sz="1800" b="0" i="0" kern="1200" dirty="0">
                          <a:solidFill>
                            <a:schemeClr val="dk1"/>
                          </a:solidFill>
                          <a:effectLst/>
                          <a:latin typeface="+mn-lt"/>
                          <a:ea typeface="+mn-ea"/>
                          <a:cs typeface="+mn-cs"/>
                        </a:rPr>
                        <a:t> broadcast intent in order to maintain persistence and activate its functionality at device boot time</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388305"/>
                  </a:ext>
                </a:extLst>
              </a:tr>
              <a:tr h="435470">
                <a:tc>
                  <a:txBody>
                    <a:bodyPr/>
                    <a:lstStyle/>
                    <a:p>
                      <a:r>
                        <a:rPr lang="en-US" sz="1800" dirty="0"/>
                        <a:t>Exploitation for Privilege Escalation – T1404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8685002"/>
                  </a:ext>
                </a:extLst>
              </a:tr>
              <a:tr h="435470">
                <a:tc>
                  <a:txBody>
                    <a:bodyPr/>
                    <a:lstStyle/>
                    <a:p>
                      <a:r>
                        <a:rPr lang="en-US" sz="1800" dirty="0"/>
                        <a:t>Out of Band Data – T1644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uses SMS for command and control.</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6799585"/>
                  </a:ext>
                </a:extLst>
              </a:tr>
              <a:tr h="495372">
                <a:tc>
                  <a:txBody>
                    <a:bodyPr/>
                    <a:lstStyle/>
                    <a:p>
                      <a:r>
                        <a:rPr lang="en-US" sz="1800" dirty="0"/>
                        <a:t>Protected User Data: Call Log, Contact List  – T1636.002 .003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3347241"/>
                  </a:ext>
                </a:extLst>
              </a:tr>
              <a:tr h="435470">
                <a:tc>
                  <a:txBody>
                    <a:bodyPr/>
                    <a:lstStyle/>
                    <a:p>
                      <a:r>
                        <a:rPr lang="en-US" sz="1800" dirty="0"/>
                        <a:t>Protected User Data: Calendar Entries – T1636.003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(Android specific)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6318219"/>
                  </a:ext>
                </a:extLst>
              </a:tr>
              <a:tr h="435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Protected User Data: SMS Messages, – T1636.0034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(Apple specific)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2795092"/>
                  </a:ext>
                </a:extLst>
              </a:tr>
              <a:tr h="495372">
                <a:tc>
                  <a:txBody>
                    <a:bodyPr/>
                    <a:lstStyle/>
                    <a:p>
                      <a:r>
                        <a:rPr lang="en-US" sz="1800" dirty="0"/>
                        <a:t>Software Discovery – T1418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(Android specific) </a:t>
                      </a:r>
                      <a:r>
                        <a:rPr lang="en-US" sz="1800" b="0" i="0" kern="1200" dirty="0">
                          <a:solidFill>
                            <a:schemeClr val="dk1"/>
                          </a:solidFill>
                          <a:effectLst/>
                          <a:latin typeface="+mn-lt"/>
                          <a:ea typeface="+mn-ea"/>
                          <a:cs typeface="+mn-cs"/>
                        </a:rPr>
                        <a:t>accesses the list of installed applications</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0319833"/>
                  </a:ext>
                </a:extLst>
              </a:tr>
            </a:tbl>
          </a:graphicData>
        </a:graphic>
      </p:graphicFrame>
      <p:sp>
        <p:nvSpPr>
          <p:cNvPr id="5" name="TextBox 4">
            <a:extLst>
              <a:ext uri="{FF2B5EF4-FFF2-40B4-BE49-F238E27FC236}">
                <a16:creationId xmlns:a16="http://schemas.microsoft.com/office/drawing/2014/main" id="{000D52CA-B693-0884-8534-7F3A23F4D17F}"/>
              </a:ext>
            </a:extLst>
          </p:cNvPr>
          <p:cNvSpPr txBox="1"/>
          <p:nvPr/>
        </p:nvSpPr>
        <p:spPr>
          <a:xfrm>
            <a:off x="864243" y="6430272"/>
            <a:ext cx="11111696" cy="369332"/>
          </a:xfrm>
          <a:prstGeom prst="rect">
            <a:avLst/>
          </a:prstGeom>
          <a:noFill/>
        </p:spPr>
        <p:txBody>
          <a:bodyPr wrap="square" rtlCol="0">
            <a:spAutoFit/>
          </a:bodyPr>
          <a:lstStyle/>
          <a:p>
            <a:r>
              <a:rPr lang="en-US" b="1" dirty="0"/>
              <a:t>NOTE</a:t>
            </a:r>
            <a:r>
              <a:rPr lang="en-US" dirty="0"/>
              <a:t>: Some information from MITRE in this list are not accurate and does not reflect the current state of Pegasus</a:t>
            </a:r>
          </a:p>
        </p:txBody>
      </p:sp>
      <p:pic>
        <p:nvPicPr>
          <p:cNvPr id="5122" name="Picture 2">
            <a:extLst>
              <a:ext uri="{FF2B5EF4-FFF2-40B4-BE49-F238E27FC236}">
                <a16:creationId xmlns:a16="http://schemas.microsoft.com/office/drawing/2014/main" id="{02C18041-08BA-D009-B855-6C371E240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100" y="94318"/>
            <a:ext cx="2935549" cy="121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46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91B0-B8D7-9EA9-DF95-2FEA46B57D03}"/>
              </a:ext>
            </a:extLst>
          </p:cNvPr>
          <p:cNvSpPr>
            <a:spLocks noGrp="1"/>
          </p:cNvSpPr>
          <p:nvPr>
            <p:ph type="title"/>
          </p:nvPr>
        </p:nvSpPr>
        <p:spPr/>
        <p:txBody>
          <a:bodyPr/>
          <a:lstStyle/>
          <a:p>
            <a:r>
              <a:rPr lang="en-US" dirty="0"/>
              <a:t>MITRE ATT&amp;CK® Techniques</a:t>
            </a:r>
            <a:r>
              <a:rPr lang="en-US" baseline="30000" dirty="0"/>
              <a:t> 12</a:t>
            </a:r>
            <a:endParaRPr lang="en-US" dirty="0"/>
          </a:p>
        </p:txBody>
      </p:sp>
      <p:graphicFrame>
        <p:nvGraphicFramePr>
          <p:cNvPr id="4" name="Content Placeholder 3">
            <a:extLst>
              <a:ext uri="{FF2B5EF4-FFF2-40B4-BE49-F238E27FC236}">
                <a16:creationId xmlns:a16="http://schemas.microsoft.com/office/drawing/2014/main" id="{6257ACD3-A53D-EAD6-7169-78A918A3B3B5}"/>
              </a:ext>
            </a:extLst>
          </p:cNvPr>
          <p:cNvGraphicFramePr>
            <a:graphicFrameLocks noGrp="1"/>
          </p:cNvGraphicFramePr>
          <p:nvPr>
            <p:ph idx="1"/>
            <p:extLst>
              <p:ext uri="{D42A27DB-BD31-4B8C-83A1-F6EECF244321}">
                <p14:modId xmlns:p14="http://schemas.microsoft.com/office/powerpoint/2010/main" val="117580689"/>
              </p:ext>
            </p:extLst>
          </p:nvPr>
        </p:nvGraphicFramePr>
        <p:xfrm>
          <a:off x="305764" y="1351061"/>
          <a:ext cx="11546712" cy="5129704"/>
        </p:xfrm>
        <a:graphic>
          <a:graphicData uri="http://schemas.openxmlformats.org/drawingml/2006/table">
            <a:tbl>
              <a:tblPr bandRow="1">
                <a:tableStyleId>{5C22544A-7EE6-4342-B048-85BDC9FD1C3A}</a:tableStyleId>
              </a:tblPr>
              <a:tblGrid>
                <a:gridCol w="5773356">
                  <a:extLst>
                    <a:ext uri="{9D8B030D-6E8A-4147-A177-3AD203B41FA5}">
                      <a16:colId xmlns:a16="http://schemas.microsoft.com/office/drawing/2014/main" val="597168484"/>
                    </a:ext>
                  </a:extLst>
                </a:gridCol>
                <a:gridCol w="5773356">
                  <a:extLst>
                    <a:ext uri="{9D8B030D-6E8A-4147-A177-3AD203B41FA5}">
                      <a16:colId xmlns:a16="http://schemas.microsoft.com/office/drawing/2014/main" val="31320794"/>
                    </a:ext>
                  </a:extLst>
                </a:gridCol>
              </a:tblGrid>
              <a:tr h="1518492">
                <a:tc>
                  <a:txBody>
                    <a:bodyPr/>
                    <a:lstStyle/>
                    <a:p>
                      <a:r>
                        <a:rPr lang="en-US" sz="1800" dirty="0"/>
                        <a:t>Stored Application Data – T1409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dk1"/>
                          </a:solidFill>
                          <a:effectLst/>
                          <a:latin typeface="+mn-lt"/>
                          <a:ea typeface="+mn-ea"/>
                          <a:cs typeface="+mn-cs"/>
                        </a:rPr>
                        <a:t>(apple) Accesses sensitive data in files, such as saving Skype calls by reading them out of the Skype database files</a:t>
                      </a:r>
                    </a:p>
                    <a:p>
                      <a:r>
                        <a:rPr lang="en-US" sz="1800" b="0" i="0" kern="1200" dirty="0">
                          <a:solidFill>
                            <a:schemeClr val="dk1"/>
                          </a:solidFill>
                          <a:effectLst/>
                          <a:latin typeface="+mn-lt"/>
                          <a:ea typeface="+mn-ea"/>
                          <a:cs typeface="+mn-cs"/>
                        </a:rPr>
                        <a:t>(android) accesses sensitive data in files, such as messages stored by the WhatsApp, Facebook, and Twitter applications. It also has the ability to access arbitrary filenames and retrieve directory listings</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7966646"/>
                  </a:ext>
                </a:extLst>
              </a:tr>
              <a:tr h="593784">
                <a:tc>
                  <a:txBody>
                    <a:bodyPr/>
                    <a:lstStyle/>
                    <a:p>
                      <a:r>
                        <a:rPr lang="en-US" sz="1800" dirty="0"/>
                        <a:t>System Network Configuration Discovery – T1422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dk1"/>
                          </a:solidFill>
                          <a:effectLst/>
                          <a:latin typeface="+mn-lt"/>
                          <a:ea typeface="+mn-ea"/>
                          <a:cs typeface="+mn-cs"/>
                        </a:rPr>
                        <a:t>(Android specific) checks if the device is on Wi-Fi, a cellular network, and is roaming</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3794064"/>
                  </a:ext>
                </a:extLst>
              </a:tr>
              <a:tr h="854151">
                <a:tc>
                  <a:txBody>
                    <a:bodyPr/>
                    <a:lstStyle/>
                    <a:p>
                      <a:r>
                        <a:rPr lang="en-US" sz="1800" dirty="0"/>
                        <a:t>System Information Discovery – T1426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(Apple specific) </a:t>
                      </a:r>
                      <a:r>
                        <a:rPr lang="en-US" sz="1800" b="0" i="0" kern="1200" dirty="0">
                          <a:solidFill>
                            <a:schemeClr val="dk1"/>
                          </a:solidFill>
                          <a:effectLst/>
                          <a:latin typeface="+mn-lt"/>
                          <a:ea typeface="+mn-ea"/>
                          <a:cs typeface="+mn-cs"/>
                        </a:rPr>
                        <a:t>monitors the victim for status and disables other access to the phone by other jailbreaking software</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6291986"/>
                  </a:ext>
                </a:extLst>
              </a:tr>
              <a:tr h="521981">
                <a:tc>
                  <a:txBody>
                    <a:bodyPr/>
                    <a:lstStyle/>
                    <a:p>
                      <a:r>
                        <a:rPr lang="en-US" sz="1800" dirty="0"/>
                        <a:t>Video Capture – T1512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(Android specific)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0480009"/>
                  </a:ext>
                </a:extLst>
              </a:tr>
              <a:tr h="854151">
                <a:tc>
                  <a:txBody>
                    <a:bodyPr/>
                    <a:lstStyle/>
                    <a:p>
                      <a:r>
                        <a:rPr lang="en-US" sz="1800" dirty="0"/>
                        <a:t>Drive-By Compromise – T1456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(Apple specific) </a:t>
                      </a:r>
                      <a:r>
                        <a:rPr lang="en-US" sz="1800" b="0" i="0" kern="1200" dirty="0">
                          <a:solidFill>
                            <a:schemeClr val="dk1"/>
                          </a:solidFill>
                          <a:effectLst/>
                          <a:latin typeface="+mn-lt"/>
                          <a:ea typeface="+mn-ea"/>
                          <a:cs typeface="+mn-cs"/>
                        </a:rPr>
                        <a:t> distributed through a web site by exploiting vulnerabilities in the Safari web browser on iOS devices</a:t>
                      </a:r>
                      <a:endParaRPr lang="en-US" sz="1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240090"/>
                  </a:ext>
                </a:extLst>
              </a:tr>
              <a:tr h="521981">
                <a:tc>
                  <a:txBody>
                    <a:bodyPr/>
                    <a:lstStyle/>
                    <a:p>
                      <a:r>
                        <a:rPr lang="en-US" sz="1800" dirty="0"/>
                        <a:t>Location Tracking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(Apple Specific)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4943777"/>
                  </a:ext>
                </a:extLst>
              </a:tr>
            </a:tbl>
          </a:graphicData>
        </a:graphic>
      </p:graphicFrame>
      <p:sp>
        <p:nvSpPr>
          <p:cNvPr id="5" name="TextBox 4">
            <a:extLst>
              <a:ext uri="{FF2B5EF4-FFF2-40B4-BE49-F238E27FC236}">
                <a16:creationId xmlns:a16="http://schemas.microsoft.com/office/drawing/2014/main" id="{5777514B-2DC1-1D58-A282-3855B05E5100}"/>
              </a:ext>
            </a:extLst>
          </p:cNvPr>
          <p:cNvSpPr txBox="1"/>
          <p:nvPr/>
        </p:nvSpPr>
        <p:spPr>
          <a:xfrm>
            <a:off x="864243" y="6430272"/>
            <a:ext cx="11111696" cy="369332"/>
          </a:xfrm>
          <a:prstGeom prst="rect">
            <a:avLst/>
          </a:prstGeom>
          <a:noFill/>
        </p:spPr>
        <p:txBody>
          <a:bodyPr wrap="square" rtlCol="0">
            <a:spAutoFit/>
          </a:bodyPr>
          <a:lstStyle/>
          <a:p>
            <a:r>
              <a:rPr lang="en-US" b="1" dirty="0"/>
              <a:t>NOTE</a:t>
            </a:r>
            <a:r>
              <a:rPr lang="en-US" dirty="0"/>
              <a:t>: Some information from MITRE in this list are not accurate and does not reflect the current state of Pegasus</a:t>
            </a:r>
          </a:p>
        </p:txBody>
      </p:sp>
      <p:pic>
        <p:nvPicPr>
          <p:cNvPr id="3" name="Picture 2">
            <a:extLst>
              <a:ext uri="{FF2B5EF4-FFF2-40B4-BE49-F238E27FC236}">
                <a16:creationId xmlns:a16="http://schemas.microsoft.com/office/drawing/2014/main" id="{E8983E4E-94C1-BE3D-2D50-CB02CBD0A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100" y="94318"/>
            <a:ext cx="2935549" cy="121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D64E-3C5A-7732-C486-5151142779DE}"/>
              </a:ext>
            </a:extLst>
          </p:cNvPr>
          <p:cNvSpPr>
            <a:spLocks noGrp="1"/>
          </p:cNvSpPr>
          <p:nvPr>
            <p:ph type="title"/>
          </p:nvPr>
        </p:nvSpPr>
        <p:spPr/>
        <p:txBody>
          <a:bodyPr/>
          <a:lstStyle/>
          <a:p>
            <a:r>
              <a:rPr lang="en-US" dirty="0"/>
              <a:t>Affected Products &amp; Services</a:t>
            </a:r>
          </a:p>
        </p:txBody>
      </p:sp>
      <p:sp>
        <p:nvSpPr>
          <p:cNvPr id="3" name="Content Placeholder 2">
            <a:extLst>
              <a:ext uri="{FF2B5EF4-FFF2-40B4-BE49-F238E27FC236}">
                <a16:creationId xmlns:a16="http://schemas.microsoft.com/office/drawing/2014/main" id="{755CB73E-D4FF-F071-A395-1AC8A6F2AACB}"/>
              </a:ext>
            </a:extLst>
          </p:cNvPr>
          <p:cNvSpPr>
            <a:spLocks noGrp="1"/>
          </p:cNvSpPr>
          <p:nvPr>
            <p:ph idx="1"/>
          </p:nvPr>
        </p:nvSpPr>
        <p:spPr/>
        <p:txBody>
          <a:bodyPr>
            <a:normAutofit lnSpcReduction="10000"/>
          </a:bodyPr>
          <a:lstStyle/>
          <a:p>
            <a:r>
              <a:rPr lang="en-US" b="0" i="0" dirty="0">
                <a:solidFill>
                  <a:srgbClr val="000000"/>
                </a:solidFill>
                <a:effectLst/>
                <a:latin typeface="Amnesty Trade Gothic"/>
              </a:rPr>
              <a:t>Apple (iOS) and Android OS devices are the targets of Pegasus</a:t>
            </a:r>
          </a:p>
          <a:p>
            <a:r>
              <a:rPr lang="en-US" dirty="0">
                <a:solidFill>
                  <a:srgbClr val="000000"/>
                </a:solidFill>
                <a:latin typeface="Amnesty Trade Gothic"/>
              </a:rPr>
              <a:t>There are significantly more forensic traces accessible to investigators on iOS devices than stock Android devices</a:t>
            </a:r>
          </a:p>
          <a:p>
            <a:pPr lvl="1"/>
            <a:r>
              <a:rPr lang="en-US" b="0" i="0" dirty="0">
                <a:solidFill>
                  <a:srgbClr val="000000"/>
                </a:solidFill>
                <a:effectLst/>
                <a:latin typeface="Amnesty Trade Gothic"/>
              </a:rPr>
              <a:t>As a result, most cases of confirmed Pegasus </a:t>
            </a:r>
            <a:r>
              <a:rPr lang="en-US" dirty="0">
                <a:solidFill>
                  <a:srgbClr val="000000"/>
                </a:solidFill>
                <a:latin typeface="Amnesty Trade Gothic"/>
              </a:rPr>
              <a:t>infections are on iPhones, so we cannot draw an accurate iPhone vs. Android infection rate comparison</a:t>
            </a:r>
          </a:p>
          <a:p>
            <a:r>
              <a:rPr lang="en-US" b="0" i="0" dirty="0">
                <a:solidFill>
                  <a:srgbClr val="000000"/>
                </a:solidFill>
                <a:effectLst/>
                <a:latin typeface="Amnesty Trade Gothic"/>
              </a:rPr>
              <a:t>A fully patched iPhone 12 running iOS 14.6 was compromised</a:t>
            </a:r>
          </a:p>
          <a:p>
            <a:pPr lvl="1"/>
            <a:r>
              <a:rPr lang="en-US" dirty="0">
                <a:solidFill>
                  <a:srgbClr val="000000"/>
                </a:solidFill>
                <a:latin typeface="Amnesty Trade Gothic"/>
              </a:rPr>
              <a:t>T</a:t>
            </a:r>
            <a:r>
              <a:rPr lang="en-US" b="0" i="0" dirty="0">
                <a:solidFill>
                  <a:srgbClr val="000000"/>
                </a:solidFill>
                <a:effectLst/>
                <a:latin typeface="Amnesty Trade Gothic"/>
              </a:rPr>
              <a:t>he most recent iPhone model and iOS version at the time of Amnesty International’s Forensics Report in 2021</a:t>
            </a:r>
          </a:p>
          <a:p>
            <a:r>
              <a:rPr lang="en-US" b="0" i="0" dirty="0">
                <a:solidFill>
                  <a:srgbClr val="000000"/>
                </a:solidFill>
                <a:effectLst/>
                <a:latin typeface="Amnesty Trade Gothic"/>
              </a:rPr>
              <a:t>Pegasus’s rate of successful compromises over the years suggest that there is no reason all iPhone models and iOS versions right now in 2022 couldn’t be remotely comprised</a:t>
            </a:r>
          </a:p>
          <a:p>
            <a:endParaRPr lang="en-US" dirty="0"/>
          </a:p>
        </p:txBody>
      </p:sp>
    </p:spTree>
    <p:extLst>
      <p:ext uri="{BB962C8B-B14F-4D97-AF65-F5344CB8AC3E}">
        <p14:creationId xmlns:p14="http://schemas.microsoft.com/office/powerpoint/2010/main" val="435100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9D99-8C80-3704-F5BA-EEB214BB14F0}"/>
              </a:ext>
            </a:extLst>
          </p:cNvPr>
          <p:cNvSpPr>
            <a:spLocks noGrp="1"/>
          </p:cNvSpPr>
          <p:nvPr>
            <p:ph type="title"/>
          </p:nvPr>
        </p:nvSpPr>
        <p:spPr/>
        <p:txBody>
          <a:bodyPr/>
          <a:lstStyle/>
          <a:p>
            <a:r>
              <a:rPr lang="en-US" dirty="0"/>
              <a:t>Affected Products &amp; Services</a:t>
            </a:r>
          </a:p>
        </p:txBody>
      </p:sp>
      <p:sp>
        <p:nvSpPr>
          <p:cNvPr id="3" name="Content Placeholder 2">
            <a:extLst>
              <a:ext uri="{FF2B5EF4-FFF2-40B4-BE49-F238E27FC236}">
                <a16:creationId xmlns:a16="http://schemas.microsoft.com/office/drawing/2014/main" id="{ED9DDEA2-6E17-35B9-0EC4-5203FB69E1B5}"/>
              </a:ext>
            </a:extLst>
          </p:cNvPr>
          <p:cNvSpPr>
            <a:spLocks noGrp="1"/>
          </p:cNvSpPr>
          <p:nvPr>
            <p:ph idx="1"/>
          </p:nvPr>
        </p:nvSpPr>
        <p:spPr>
          <a:xfrm>
            <a:off x="838200" y="1825625"/>
            <a:ext cx="10515600" cy="4552026"/>
          </a:xfrm>
        </p:spPr>
        <p:txBody>
          <a:bodyPr>
            <a:normAutofit fontScale="85000" lnSpcReduction="20000"/>
          </a:bodyPr>
          <a:lstStyle/>
          <a:p>
            <a:r>
              <a:rPr lang="en-US" sz="3200" dirty="0"/>
              <a:t>Rather than being a specific exploit, Pegasus is a suite of exploits that uses many vulnerabilities in the system</a:t>
            </a:r>
          </a:p>
          <a:p>
            <a:r>
              <a:rPr lang="en-US" sz="3200" dirty="0"/>
              <a:t>Vulnerabilities</a:t>
            </a:r>
          </a:p>
          <a:p>
            <a:pPr lvl="1"/>
            <a:r>
              <a:rPr lang="en-US" sz="2800" dirty="0"/>
              <a:t>The 2016 discovery of Pegasus yielded three new zero-day exploits:</a:t>
            </a:r>
          </a:p>
          <a:p>
            <a:pPr lvl="1"/>
            <a:r>
              <a:rPr lang="en-US" sz="2800" dirty="0"/>
              <a:t>CVE-2016-4655: Information leak in kernel</a:t>
            </a:r>
          </a:p>
          <a:p>
            <a:pPr lvl="2"/>
            <a:r>
              <a:rPr lang="en-US" sz="2400" dirty="0"/>
              <a:t>A kernel base mapping vulnerability that leaks information to the attacker allowing them to calculate the kernel's location in memory. </a:t>
            </a:r>
          </a:p>
          <a:p>
            <a:pPr lvl="1"/>
            <a:r>
              <a:rPr lang="en-US" sz="2800" dirty="0"/>
              <a:t>CVE-2016-4656: Kernel memory corruption leads to jailbreak</a:t>
            </a:r>
          </a:p>
          <a:p>
            <a:pPr lvl="2"/>
            <a:r>
              <a:rPr lang="en-US" sz="2400" dirty="0"/>
              <a:t> 32 and 64 bit iOS kernel-level vulnerabilities that allow the attacker to secretly jailbreak the device and install surveillance software – details in reference.[37] </a:t>
            </a:r>
          </a:p>
          <a:p>
            <a:pPr lvl="1"/>
            <a:r>
              <a:rPr lang="en-US" sz="2800" dirty="0"/>
              <a:t>CVE-2016-4657: Memory corruption in the </a:t>
            </a:r>
            <a:r>
              <a:rPr lang="en-US" sz="2800" dirty="0" err="1"/>
              <a:t>webkit</a:t>
            </a:r>
            <a:endParaRPr lang="en-US" sz="2800" dirty="0"/>
          </a:p>
          <a:p>
            <a:pPr lvl="2"/>
            <a:r>
              <a:rPr lang="en-US" sz="2400" dirty="0"/>
              <a:t>A vulnerability in the Safari </a:t>
            </a:r>
            <a:r>
              <a:rPr lang="en-US" sz="2400" dirty="0" err="1"/>
              <a:t>WebKit</a:t>
            </a:r>
            <a:r>
              <a:rPr lang="en-US" sz="2400" dirty="0"/>
              <a:t> that allows the attacker to compromise the device when the user clicks on a link.</a:t>
            </a:r>
          </a:p>
          <a:p>
            <a:pPr lvl="1"/>
            <a:r>
              <a:rPr lang="en-US" sz="2800" dirty="0"/>
              <a:t>Google found another exploit dubbed FORCEDENTRY in 2021</a:t>
            </a:r>
          </a:p>
          <a:p>
            <a:pPr lvl="1"/>
            <a:r>
              <a:rPr lang="en-US" sz="2800" dirty="0"/>
              <a:t>It is likely that Pegasus uses many still undocumented zero-day exploits</a:t>
            </a:r>
          </a:p>
          <a:p>
            <a:pPr lvl="1"/>
            <a:endParaRPr lang="en-US" sz="2800" dirty="0"/>
          </a:p>
          <a:p>
            <a:pPr lvl="1"/>
            <a:endParaRPr lang="en-US" sz="2800" dirty="0"/>
          </a:p>
          <a:p>
            <a:endParaRPr lang="en-US" sz="3200" dirty="0"/>
          </a:p>
          <a:p>
            <a:endParaRPr lang="en-US" sz="3200" dirty="0"/>
          </a:p>
        </p:txBody>
      </p:sp>
    </p:spTree>
    <p:extLst>
      <p:ext uri="{BB962C8B-B14F-4D97-AF65-F5344CB8AC3E}">
        <p14:creationId xmlns:p14="http://schemas.microsoft.com/office/powerpoint/2010/main" val="188597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5DFB-E34E-2E6E-4768-E1A58765DA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7BE8486-F797-1186-91CE-B00BB4739EC8}"/>
              </a:ext>
            </a:extLst>
          </p:cNvPr>
          <p:cNvSpPr>
            <a:spLocks noGrp="1"/>
          </p:cNvSpPr>
          <p:nvPr>
            <p:ph idx="1"/>
          </p:nvPr>
        </p:nvSpPr>
        <p:spPr/>
        <p:txBody>
          <a:bodyPr>
            <a:normAutofit fontScale="92500"/>
          </a:bodyPr>
          <a:lstStyle/>
          <a:p>
            <a:r>
              <a:rPr lang="en-US" dirty="0"/>
              <a:t>My name is Austin Eversole</a:t>
            </a:r>
          </a:p>
          <a:p>
            <a:r>
              <a:rPr lang="en-US" dirty="0"/>
              <a:t>I am studying Computer Science and plan to graduate with a graduate degree in Dec. 2022</a:t>
            </a:r>
          </a:p>
          <a:p>
            <a:endParaRPr lang="en-US" dirty="0"/>
          </a:p>
          <a:p>
            <a:r>
              <a:rPr lang="en-US" dirty="0"/>
              <a:t>One fun fact is that I spent a lot of my free time trying to fight a Win32/Malas-M virus outbreak on my high school's computer network. </a:t>
            </a:r>
          </a:p>
          <a:p>
            <a:r>
              <a:rPr lang="en-US" dirty="0"/>
              <a:t>The reason I cared so much (besides helping the school of course) was that it prevented me from playing the video game Halo at school (couldn't play it at home) because it would actively delete *.exe’s and replace them with shortcuts to malware.</a:t>
            </a:r>
          </a:p>
        </p:txBody>
      </p:sp>
    </p:spTree>
    <p:extLst>
      <p:ext uri="{BB962C8B-B14F-4D97-AF65-F5344CB8AC3E}">
        <p14:creationId xmlns:p14="http://schemas.microsoft.com/office/powerpoint/2010/main" val="280555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BACE-1816-E7EC-BF07-0866245F4A99}"/>
              </a:ext>
            </a:extLst>
          </p:cNvPr>
          <p:cNvSpPr>
            <a:spLocks noGrp="1"/>
          </p:cNvSpPr>
          <p:nvPr>
            <p:ph type="title"/>
          </p:nvPr>
        </p:nvSpPr>
        <p:spPr/>
        <p:txBody>
          <a:bodyPr/>
          <a:lstStyle/>
          <a:p>
            <a:r>
              <a:rPr lang="en-US" dirty="0"/>
              <a:t>Mitigations</a:t>
            </a:r>
          </a:p>
        </p:txBody>
      </p:sp>
      <p:sp>
        <p:nvSpPr>
          <p:cNvPr id="3" name="Content Placeholder 2">
            <a:extLst>
              <a:ext uri="{FF2B5EF4-FFF2-40B4-BE49-F238E27FC236}">
                <a16:creationId xmlns:a16="http://schemas.microsoft.com/office/drawing/2014/main" id="{ACB51A20-96E3-9BB3-41B8-BFC38E0CFD72}"/>
              </a:ext>
            </a:extLst>
          </p:cNvPr>
          <p:cNvSpPr>
            <a:spLocks noGrp="1"/>
          </p:cNvSpPr>
          <p:nvPr>
            <p:ph idx="1"/>
          </p:nvPr>
        </p:nvSpPr>
        <p:spPr/>
        <p:txBody>
          <a:bodyPr>
            <a:normAutofit fontScale="92500" lnSpcReduction="10000"/>
          </a:bodyPr>
          <a:lstStyle/>
          <a:p>
            <a:r>
              <a:rPr lang="en-US" dirty="0"/>
              <a:t>If you think you may be infected,</a:t>
            </a:r>
          </a:p>
          <a:p>
            <a:pPr lvl="1"/>
            <a:r>
              <a:rPr lang="en-US" dirty="0"/>
              <a:t>All Indicators Of Compromise (IOCs) are available on Amnesty International’s GitHub</a:t>
            </a:r>
            <a:r>
              <a:rPr lang="en-US" baseline="30000" dirty="0"/>
              <a:t>7</a:t>
            </a:r>
          </a:p>
          <a:p>
            <a:pPr lvl="1"/>
            <a:r>
              <a:rPr lang="en-US" dirty="0"/>
              <a:t>Use the Mobile Verification Toolkit (MVT) to identify potential traces of compromise on your device</a:t>
            </a:r>
            <a:r>
              <a:rPr lang="en-US" baseline="30000" dirty="0"/>
              <a:t>8</a:t>
            </a:r>
            <a:endParaRPr lang="en-US" dirty="0"/>
          </a:p>
          <a:p>
            <a:pPr lvl="2"/>
            <a:r>
              <a:rPr lang="en-US" dirty="0"/>
              <a:t>Acquire and analyze data from Android devices</a:t>
            </a:r>
          </a:p>
          <a:p>
            <a:pPr lvl="2"/>
            <a:r>
              <a:rPr lang="en-US" dirty="0"/>
              <a:t>Read analysis of records from iOS backups and filesystem dumps</a:t>
            </a:r>
          </a:p>
          <a:p>
            <a:pPr lvl="1"/>
            <a:r>
              <a:rPr lang="en-US" dirty="0"/>
              <a:t>Get a new phone?</a:t>
            </a:r>
          </a:p>
          <a:p>
            <a:endParaRPr lang="en-US" dirty="0"/>
          </a:p>
          <a:p>
            <a:r>
              <a:rPr lang="en-US" dirty="0"/>
              <a:t>For best effort to prevent being infected,</a:t>
            </a:r>
          </a:p>
          <a:p>
            <a:pPr lvl="1"/>
            <a:r>
              <a:rPr lang="en-US" dirty="0"/>
              <a:t>Ensure that the OS and apps in the device are updated</a:t>
            </a:r>
            <a:r>
              <a:rPr lang="en-US" baseline="30000" dirty="0"/>
              <a:t>11</a:t>
            </a:r>
            <a:endParaRPr lang="en-US" dirty="0"/>
          </a:p>
          <a:p>
            <a:pPr lvl="1"/>
            <a:r>
              <a:rPr lang="en-US" dirty="0"/>
              <a:t>Avoid clicking links in email, text or message that does not look reputable.</a:t>
            </a:r>
          </a:p>
          <a:p>
            <a:pPr lvl="1"/>
            <a:r>
              <a:rPr lang="en-US" dirty="0"/>
              <a:t>Only install apps from Google Play Store or Apple’s App Store.</a:t>
            </a:r>
          </a:p>
        </p:txBody>
      </p:sp>
      <p:pic>
        <p:nvPicPr>
          <p:cNvPr id="6146" name="Picture 2">
            <a:extLst>
              <a:ext uri="{FF2B5EF4-FFF2-40B4-BE49-F238E27FC236}">
                <a16:creationId xmlns:a16="http://schemas.microsoft.com/office/drawing/2014/main" id="{4C094465-60E1-B317-F781-E144F12BF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496" y="3093360"/>
            <a:ext cx="2016591" cy="12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50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AA17-2B86-6AAA-0E5F-82C787429F33}"/>
              </a:ext>
            </a:extLst>
          </p:cNvPr>
          <p:cNvSpPr>
            <a:spLocks noGrp="1"/>
          </p:cNvSpPr>
          <p:nvPr>
            <p:ph type="title"/>
          </p:nvPr>
        </p:nvSpPr>
        <p:spPr/>
        <p:txBody>
          <a:bodyPr/>
          <a:lstStyle/>
          <a:p>
            <a:r>
              <a:rPr lang="en-US" dirty="0"/>
              <a:t>Hacker Identification</a:t>
            </a:r>
          </a:p>
        </p:txBody>
      </p:sp>
      <p:sp>
        <p:nvSpPr>
          <p:cNvPr id="3" name="Content Placeholder 2">
            <a:extLst>
              <a:ext uri="{FF2B5EF4-FFF2-40B4-BE49-F238E27FC236}">
                <a16:creationId xmlns:a16="http://schemas.microsoft.com/office/drawing/2014/main" id="{645AED62-FAE3-A9FE-8BF8-E1224243D273}"/>
              </a:ext>
            </a:extLst>
          </p:cNvPr>
          <p:cNvSpPr>
            <a:spLocks noGrp="1"/>
          </p:cNvSpPr>
          <p:nvPr>
            <p:ph idx="1"/>
          </p:nvPr>
        </p:nvSpPr>
        <p:spPr/>
        <p:txBody>
          <a:bodyPr/>
          <a:lstStyle/>
          <a:p>
            <a:r>
              <a:rPr lang="en-US" dirty="0"/>
              <a:t>Israel-based cyber-arms company NSO Group.</a:t>
            </a:r>
          </a:p>
          <a:p>
            <a:r>
              <a:rPr lang="en-US" dirty="0"/>
              <a:t>Founded in 2010, has around 500 employees</a:t>
            </a:r>
            <a:r>
              <a:rPr lang="en-US" baseline="30000" dirty="0"/>
              <a:t>9</a:t>
            </a:r>
          </a:p>
          <a:p>
            <a:r>
              <a:rPr lang="en-US" dirty="0"/>
              <a:t>Pegasus is its biggest and most infamous acknowledged product</a:t>
            </a:r>
          </a:p>
          <a:p>
            <a:r>
              <a:rPr lang="en-US" dirty="0"/>
              <a:t>Sued by Apple and </a:t>
            </a:r>
            <a:r>
              <a:rPr lang="en-US" dirty="0" err="1"/>
              <a:t>Whatsapp</a:t>
            </a:r>
            <a:r>
              <a:rPr lang="en-US" dirty="0"/>
              <a:t> for their involvement with Pegasus</a:t>
            </a:r>
          </a:p>
        </p:txBody>
      </p:sp>
      <p:pic>
        <p:nvPicPr>
          <p:cNvPr id="4" name="Picture 2">
            <a:extLst>
              <a:ext uri="{FF2B5EF4-FFF2-40B4-BE49-F238E27FC236}">
                <a16:creationId xmlns:a16="http://schemas.microsoft.com/office/drawing/2014/main" id="{7ADCF1A3-5CC0-F258-2665-F9AC6CA44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375" y="444500"/>
            <a:ext cx="21336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987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675A-A6B6-7DDD-FFDB-938FF535131F}"/>
              </a:ext>
            </a:extLst>
          </p:cNvPr>
          <p:cNvSpPr>
            <a:spLocks noGrp="1"/>
          </p:cNvSpPr>
          <p:nvPr>
            <p:ph type="title"/>
          </p:nvPr>
        </p:nvSpPr>
        <p:spPr/>
        <p:txBody>
          <a:bodyPr/>
          <a:lstStyle/>
          <a:p>
            <a:r>
              <a:rPr lang="en-US" dirty="0"/>
              <a:t>Repercussions of Malware</a:t>
            </a:r>
          </a:p>
        </p:txBody>
      </p:sp>
      <p:sp>
        <p:nvSpPr>
          <p:cNvPr id="3" name="Content Placeholder 2">
            <a:extLst>
              <a:ext uri="{FF2B5EF4-FFF2-40B4-BE49-F238E27FC236}">
                <a16:creationId xmlns:a16="http://schemas.microsoft.com/office/drawing/2014/main" id="{5203F557-6314-59CC-73A8-45C53B5C1DEC}"/>
              </a:ext>
            </a:extLst>
          </p:cNvPr>
          <p:cNvSpPr>
            <a:spLocks noGrp="1"/>
          </p:cNvSpPr>
          <p:nvPr>
            <p:ph idx="1"/>
          </p:nvPr>
        </p:nvSpPr>
        <p:spPr/>
        <p:txBody>
          <a:bodyPr>
            <a:normAutofit fontScale="92500" lnSpcReduction="10000"/>
          </a:bodyPr>
          <a:lstStyle/>
          <a:p>
            <a:r>
              <a:rPr lang="en-US" dirty="0"/>
              <a:t>Pegasus is still very alive and kept up-to-date for paying NSO Group clients </a:t>
            </a:r>
          </a:p>
          <a:p>
            <a:r>
              <a:rPr lang="en-US" dirty="0"/>
              <a:t>NSO Group was blacklisted by U.S. in November 2021</a:t>
            </a:r>
            <a:r>
              <a:rPr lang="en-US" baseline="30000" dirty="0"/>
              <a:t>9</a:t>
            </a:r>
            <a:r>
              <a:rPr lang="en-US" dirty="0"/>
              <a:t> for “maliciously target government officials, journalists, business people, activists, academics and embassy workers” including U.S. Citizens when in Uganda</a:t>
            </a:r>
          </a:p>
          <a:p>
            <a:r>
              <a:rPr lang="en-US" dirty="0"/>
              <a:t>L3Harris backed out of acquiring NSO technologies after talks were revealed to public in June 2022</a:t>
            </a:r>
          </a:p>
          <a:p>
            <a:r>
              <a:rPr lang="en-US" dirty="0"/>
              <a:t>Once a ghost and a legendary name among government-level surveillance software, NSO Group is now facing financial troubles.</a:t>
            </a:r>
          </a:p>
          <a:p>
            <a:r>
              <a:rPr lang="en-US" dirty="0"/>
              <a:t>August 2022</a:t>
            </a:r>
          </a:p>
          <a:p>
            <a:pPr lvl="1"/>
            <a:r>
              <a:rPr lang="en-US" dirty="0"/>
              <a:t>CEO of NSO Group stepped down</a:t>
            </a:r>
          </a:p>
          <a:p>
            <a:pPr lvl="1"/>
            <a:r>
              <a:rPr lang="en-US" dirty="0"/>
              <a:t>100 employees being let go</a:t>
            </a:r>
          </a:p>
        </p:txBody>
      </p:sp>
    </p:spTree>
    <p:extLst>
      <p:ext uri="{BB962C8B-B14F-4D97-AF65-F5344CB8AC3E}">
        <p14:creationId xmlns:p14="http://schemas.microsoft.com/office/powerpoint/2010/main" val="2958030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7A4A-9184-A900-4B76-0D7DD36B9CDC}"/>
              </a:ext>
            </a:extLst>
          </p:cNvPr>
          <p:cNvSpPr>
            <a:spLocks noGrp="1"/>
          </p:cNvSpPr>
          <p:nvPr>
            <p:ph type="title"/>
          </p:nvPr>
        </p:nvSpPr>
        <p:spPr/>
        <p:txBody>
          <a:bodyPr/>
          <a:lstStyle/>
          <a:p>
            <a:r>
              <a:rPr lang="en-US" dirty="0"/>
              <a:t>Key Takeaways &amp; </a:t>
            </a:r>
            <a:r>
              <a:rPr lang="en-US"/>
              <a:t>Lessons Learned</a:t>
            </a:r>
          </a:p>
        </p:txBody>
      </p:sp>
      <p:sp>
        <p:nvSpPr>
          <p:cNvPr id="3" name="Content Placeholder 2">
            <a:extLst>
              <a:ext uri="{FF2B5EF4-FFF2-40B4-BE49-F238E27FC236}">
                <a16:creationId xmlns:a16="http://schemas.microsoft.com/office/drawing/2014/main" id="{854594A4-BB99-6B3D-1BD1-4DB9B84D4029}"/>
              </a:ext>
            </a:extLst>
          </p:cNvPr>
          <p:cNvSpPr>
            <a:spLocks noGrp="1"/>
          </p:cNvSpPr>
          <p:nvPr>
            <p:ph idx="1"/>
          </p:nvPr>
        </p:nvSpPr>
        <p:spPr/>
        <p:txBody>
          <a:bodyPr>
            <a:normAutofit fontScale="92500" lnSpcReduction="10000"/>
          </a:bodyPr>
          <a:lstStyle/>
          <a:p>
            <a:r>
              <a:rPr lang="en-US" dirty="0"/>
              <a:t>Perspective of Device Manufactures:</a:t>
            </a:r>
          </a:p>
          <a:p>
            <a:pPr lvl="1"/>
            <a:r>
              <a:rPr lang="en-US" dirty="0"/>
              <a:t>Pegasus still to this day uses many zero-day vulnerabilities</a:t>
            </a:r>
          </a:p>
          <a:p>
            <a:pPr lvl="1"/>
            <a:r>
              <a:rPr lang="en-US" dirty="0"/>
              <a:t>There is discussion that the Apple should raise the bounty in its bug bounty program to convince bug finders to report it instead of making much more money off the zero-day black market</a:t>
            </a:r>
          </a:p>
          <a:p>
            <a:r>
              <a:rPr lang="en-US" dirty="0"/>
              <a:t>Perspective of Government-level surveillance software companies:</a:t>
            </a:r>
          </a:p>
          <a:p>
            <a:pPr lvl="1"/>
            <a:r>
              <a:rPr lang="en-US" dirty="0"/>
              <a:t>NSO Group’s financial troubles after Pegasus was made public is likely to be a lesson:</a:t>
            </a:r>
          </a:p>
          <a:p>
            <a:pPr lvl="1"/>
            <a:r>
              <a:rPr lang="en-US" dirty="0"/>
              <a:t>Ensure their products are not discovered</a:t>
            </a:r>
          </a:p>
          <a:p>
            <a:pPr lvl="1"/>
            <a:r>
              <a:rPr lang="en-US" dirty="0"/>
              <a:t>Be careful in selecting clients to not sell to authoritarian or unstable governments that may use their surveillance software in ways that the public would disagree with</a:t>
            </a:r>
          </a:p>
          <a:p>
            <a:r>
              <a:rPr lang="en-US" dirty="0"/>
              <a:t>Pegasus was implicated in human rights violations. The public is now more aware of the seriousness of the impact of surveillance software</a:t>
            </a:r>
          </a:p>
        </p:txBody>
      </p:sp>
    </p:spTree>
    <p:extLst>
      <p:ext uri="{BB962C8B-B14F-4D97-AF65-F5344CB8AC3E}">
        <p14:creationId xmlns:p14="http://schemas.microsoft.com/office/powerpoint/2010/main" val="921122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7FEB-AF00-7119-E94B-60205F8C015C}"/>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6D6301E0-7F0D-C7D5-EACE-2EABBC4DD030}"/>
              </a:ext>
            </a:extLst>
          </p:cNvPr>
          <p:cNvSpPr>
            <a:spLocks noGrp="1"/>
          </p:cNvSpPr>
          <p:nvPr>
            <p:ph idx="1"/>
          </p:nvPr>
        </p:nvSpPr>
        <p:spPr>
          <a:xfrm>
            <a:off x="838200" y="1825624"/>
            <a:ext cx="10515600" cy="5032375"/>
          </a:xfrm>
        </p:spPr>
        <p:txBody>
          <a:bodyPr>
            <a:normAutofit fontScale="55000" lnSpcReduction="20000"/>
          </a:bodyPr>
          <a:lstStyle/>
          <a:p>
            <a:pPr marL="514350" indent="-514350">
              <a:buFont typeface="+mj-lt"/>
              <a:buAutoNum type="arabicPeriod"/>
            </a:pPr>
            <a:r>
              <a:rPr lang="en-US" dirty="0">
                <a:hlinkClick r:id="rId2"/>
              </a:rPr>
              <a:t>Jonathan Bouquet, The </a:t>
            </a:r>
            <a:r>
              <a:rPr lang="en-US" dirty="0" err="1">
                <a:hlinkClick r:id="rId2"/>
              </a:rPr>
              <a:t>Gaurdian</a:t>
            </a:r>
            <a:r>
              <a:rPr lang="en-US" dirty="0">
                <a:hlinkClick r:id="rId2"/>
              </a:rPr>
              <a:t>, 2019, “May I have a word about… Pegasus spyware”</a:t>
            </a:r>
            <a:endParaRPr lang="en-US" dirty="0"/>
          </a:p>
          <a:p>
            <a:pPr marL="514350" indent="-514350">
              <a:buFont typeface="+mj-lt"/>
              <a:buAutoNum type="arabicPeriod"/>
            </a:pPr>
            <a:r>
              <a:rPr lang="en-US" dirty="0">
                <a:hlinkClick r:id="rId3"/>
              </a:rPr>
              <a:t>Lorenzo </a:t>
            </a:r>
            <a:r>
              <a:rPr lang="en-US" dirty="0" err="1">
                <a:hlinkClick r:id="rId3"/>
              </a:rPr>
              <a:t>Franceschi-Bicchierai</a:t>
            </a:r>
            <a:r>
              <a:rPr lang="en-US" dirty="0">
                <a:hlinkClick r:id="rId3"/>
              </a:rPr>
              <a:t>, 2016, VICE “Government Hackers Caught Using Unprecedented iPhone Spy Tool”</a:t>
            </a:r>
            <a:endParaRPr lang="en-US" dirty="0"/>
          </a:p>
          <a:p>
            <a:pPr marL="514350" indent="-514350">
              <a:buFont typeface="+mj-lt"/>
              <a:buAutoNum type="arabicPeriod"/>
            </a:pPr>
            <a:r>
              <a:rPr lang="en-US" dirty="0">
                <a:hlinkClick r:id="rId4"/>
              </a:rPr>
              <a:t>Pegasus Project (investigation) – Wikipedia</a:t>
            </a:r>
            <a:endParaRPr lang="en-US" dirty="0"/>
          </a:p>
          <a:p>
            <a:pPr marL="514350" indent="-514350">
              <a:buFont typeface="+mj-lt"/>
              <a:buAutoNum type="arabicPeriod"/>
            </a:pPr>
            <a:r>
              <a:rPr lang="en-US" dirty="0">
                <a:hlinkClick r:id="rId5"/>
              </a:rPr>
              <a:t>Front Line Defenders, 2022, “Report: Jordanian Human Rights Defenders and Journalists Hacked with Pegasus Spyware”</a:t>
            </a:r>
            <a:endParaRPr lang="en-US" dirty="0"/>
          </a:p>
          <a:p>
            <a:pPr marL="514350" indent="-514350">
              <a:buFont typeface="+mj-lt"/>
              <a:buAutoNum type="arabicPeriod"/>
            </a:pPr>
            <a:r>
              <a:rPr lang="en-US" dirty="0">
                <a:hlinkClick r:id="rId6"/>
              </a:rPr>
              <a:t>Mike Peterson, 2022, </a:t>
            </a:r>
            <a:r>
              <a:rPr lang="en-US" dirty="0" err="1">
                <a:hlinkClick r:id="rId6"/>
              </a:rPr>
              <a:t>AppleInsider</a:t>
            </a:r>
            <a:r>
              <a:rPr lang="en-US" dirty="0">
                <a:hlinkClick r:id="rId6"/>
              </a:rPr>
              <a:t> “Rare Pegasus screenshots depict NSO Group's spyware capabilities”</a:t>
            </a:r>
            <a:endParaRPr lang="en-US" dirty="0"/>
          </a:p>
          <a:p>
            <a:pPr marL="514350" indent="-514350">
              <a:buFont typeface="+mj-lt"/>
              <a:buAutoNum type="arabicPeriod"/>
            </a:pPr>
            <a:r>
              <a:rPr lang="en-US" dirty="0">
                <a:hlinkClick r:id="rId7"/>
              </a:rPr>
              <a:t>David </a:t>
            </a:r>
            <a:r>
              <a:rPr lang="en-US" dirty="0" err="1">
                <a:hlinkClick r:id="rId7"/>
              </a:rPr>
              <a:t>Pegg</a:t>
            </a:r>
            <a:r>
              <a:rPr lang="en-US" dirty="0">
                <a:hlinkClick r:id="rId7"/>
              </a:rPr>
              <a:t>, Sam Cutler, The Guardian, 2021 “What is Pegasus spyware and how does it hack phones?”</a:t>
            </a:r>
            <a:endParaRPr lang="en-US" dirty="0"/>
          </a:p>
          <a:p>
            <a:pPr marL="514350" indent="-514350">
              <a:buFont typeface="+mj-lt"/>
              <a:buAutoNum type="arabicPeriod"/>
            </a:pPr>
            <a:r>
              <a:rPr lang="en-US" dirty="0">
                <a:hlinkClick r:id="rId8"/>
              </a:rPr>
              <a:t>investigations/2021-07-18_nso at master · </a:t>
            </a:r>
            <a:r>
              <a:rPr lang="en-US" dirty="0" err="1">
                <a:hlinkClick r:id="rId8"/>
              </a:rPr>
              <a:t>AmnestyTech</a:t>
            </a:r>
            <a:r>
              <a:rPr lang="en-US" dirty="0">
                <a:hlinkClick r:id="rId8"/>
              </a:rPr>
              <a:t>/investigations · GitHub</a:t>
            </a:r>
            <a:endParaRPr lang="en-US" dirty="0"/>
          </a:p>
          <a:p>
            <a:pPr marL="514350" indent="-514350">
              <a:buFont typeface="+mj-lt"/>
              <a:buAutoNum type="arabicPeriod"/>
            </a:pPr>
            <a:r>
              <a:rPr lang="en-US" dirty="0">
                <a:hlinkClick r:id="rId9"/>
              </a:rPr>
              <a:t>Forensic Methodology Report: How to catch NSO Group’s Pegasus - Amnesty International</a:t>
            </a:r>
            <a:endParaRPr lang="en-US" dirty="0"/>
          </a:p>
          <a:p>
            <a:pPr marL="514350" indent="-514350">
              <a:buFont typeface="+mj-lt"/>
              <a:buAutoNum type="arabicPeriod"/>
            </a:pPr>
            <a:r>
              <a:rPr lang="en-US" dirty="0">
                <a:hlinkClick r:id="rId10"/>
              </a:rPr>
              <a:t>NSO Group – Wikipedia</a:t>
            </a:r>
            <a:endParaRPr lang="en-US" dirty="0"/>
          </a:p>
          <a:p>
            <a:pPr marL="514350" indent="-514350">
              <a:buFont typeface="+mj-lt"/>
              <a:buAutoNum type="arabicPeriod"/>
            </a:pPr>
            <a:r>
              <a:rPr lang="en-US" dirty="0">
                <a:hlinkClick r:id="rId11"/>
              </a:rPr>
              <a:t>Herb Keinon, The Jerusalem Post, 2021, “Lessons need to be learned from the NSO affair”</a:t>
            </a:r>
            <a:endParaRPr lang="en-US" dirty="0"/>
          </a:p>
          <a:p>
            <a:pPr marL="514350" indent="-514350">
              <a:buFont typeface="+mj-lt"/>
              <a:buAutoNum type="arabicPeriod"/>
            </a:pPr>
            <a:r>
              <a:rPr lang="en-US" dirty="0">
                <a:hlinkClick r:id="rId12"/>
              </a:rPr>
              <a:t>Aditya Saroha, The Hindu, 2021,  “Pegasus Issue | What are zero-click attacks and how do they infect smartphones”?</a:t>
            </a:r>
            <a:endParaRPr lang="en-US" dirty="0"/>
          </a:p>
          <a:p>
            <a:pPr marL="514350" indent="-514350">
              <a:buFont typeface="+mj-lt"/>
              <a:buAutoNum type="arabicPeriod"/>
            </a:pPr>
            <a:r>
              <a:rPr lang="en-US" dirty="0">
                <a:hlinkClick r:id="rId13"/>
              </a:rPr>
              <a:t>Pegasus for Android, Software S0316 | MITRE ATT&amp;CK®</a:t>
            </a:r>
            <a:r>
              <a:rPr lang="en-US" dirty="0"/>
              <a:t>, </a:t>
            </a:r>
            <a:r>
              <a:rPr lang="en-US" dirty="0">
                <a:hlinkClick r:id="rId14"/>
              </a:rPr>
              <a:t>Pegasus for iOS, Software S0289 | MITRE ATT&amp;CK®</a:t>
            </a:r>
            <a:endParaRPr lang="en-US" dirty="0"/>
          </a:p>
          <a:p>
            <a:pPr marL="0" indent="0">
              <a:buNone/>
            </a:pPr>
            <a:endParaRPr lang="en-US" dirty="0"/>
          </a:p>
          <a:p>
            <a:pPr marL="0" indent="0">
              <a:buNone/>
            </a:pPr>
            <a:r>
              <a:rPr lang="en-US" dirty="0"/>
              <a:t>Cover page image from </a:t>
            </a:r>
            <a:r>
              <a:rPr lang="en-US" dirty="0">
                <a:hlinkClick r:id="rId15"/>
              </a:rPr>
              <a:t>https://twitter.com/vxunderground/status/1418207502974525441</a:t>
            </a:r>
            <a:r>
              <a:rPr lang="en-US" dirty="0"/>
              <a:t> and from AppleInsider</a:t>
            </a:r>
            <a:r>
              <a:rPr lang="en-US" baseline="30000" dirty="0"/>
              <a:t>4</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50123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3D3C-EC70-F0EE-A544-0C05CF78057B}"/>
              </a:ext>
            </a:extLst>
          </p:cNvPr>
          <p:cNvSpPr>
            <a:spLocks noGrp="1"/>
          </p:cNvSpPr>
          <p:nvPr>
            <p:ph type="title"/>
          </p:nvPr>
        </p:nvSpPr>
        <p:spPr/>
        <p:txBody>
          <a:bodyPr/>
          <a:lstStyle/>
          <a:p>
            <a:r>
              <a:rPr lang="en-US" dirty="0"/>
              <a:t>The story of Pegasus</a:t>
            </a:r>
          </a:p>
        </p:txBody>
      </p:sp>
      <p:sp>
        <p:nvSpPr>
          <p:cNvPr id="3" name="Content Placeholder 2">
            <a:extLst>
              <a:ext uri="{FF2B5EF4-FFF2-40B4-BE49-F238E27FC236}">
                <a16:creationId xmlns:a16="http://schemas.microsoft.com/office/drawing/2014/main" id="{6E887B56-DA2D-BDFD-FC18-7B17D6DAA0B3}"/>
              </a:ext>
            </a:extLst>
          </p:cNvPr>
          <p:cNvSpPr>
            <a:spLocks noGrp="1"/>
          </p:cNvSpPr>
          <p:nvPr>
            <p:ph idx="1"/>
          </p:nvPr>
        </p:nvSpPr>
        <p:spPr/>
        <p:txBody>
          <a:bodyPr>
            <a:normAutofit/>
          </a:bodyPr>
          <a:lstStyle/>
          <a:p>
            <a:r>
              <a:rPr lang="en-US" dirty="0"/>
              <a:t>Pegasus spyware was developed before 2016 (potentially 2011</a:t>
            </a:r>
            <a:r>
              <a:rPr lang="en-US" baseline="30000" dirty="0"/>
              <a:t>5</a:t>
            </a:r>
            <a:r>
              <a:rPr lang="en-US" dirty="0"/>
              <a:t>) by the Israel-based cyber-arms company NSO Group.</a:t>
            </a:r>
          </a:p>
          <a:p>
            <a:r>
              <a:rPr lang="en-US" dirty="0"/>
              <a:t>It is a Trojan horse virus </a:t>
            </a:r>
          </a:p>
          <a:p>
            <a:pPr lvl="1"/>
            <a:r>
              <a:rPr lang="en-US" dirty="0"/>
              <a:t>Installs on Apple (iOS) and </a:t>
            </a:r>
            <a:r>
              <a:rPr lang="en-US" dirty="0" err="1"/>
              <a:t>Adroid</a:t>
            </a:r>
            <a:r>
              <a:rPr lang="en-US" dirty="0"/>
              <a:t> Devices</a:t>
            </a:r>
          </a:p>
          <a:p>
            <a:r>
              <a:rPr lang="en-US" dirty="0"/>
              <a:t>It can discreetly activate the microphone and camera</a:t>
            </a:r>
          </a:p>
          <a:p>
            <a:r>
              <a:rPr lang="en-US" dirty="0"/>
              <a:t>It also intercepts and steals information from texts, emails, contacts, FaceTime calls, and most communication apps</a:t>
            </a:r>
          </a:p>
          <a:p>
            <a:r>
              <a:rPr lang="en-US" dirty="0"/>
              <a:t>It was named after Pegasus, the winged horse of Greek mythology.</a:t>
            </a:r>
          </a:p>
          <a:p>
            <a:pPr lvl="1"/>
            <a:r>
              <a:rPr lang="en-US" dirty="0"/>
              <a:t>Pegasus can be sent "flying through the air" to infect cell phones</a:t>
            </a:r>
            <a:r>
              <a:rPr lang="en-US" baseline="30000" dirty="0"/>
              <a:t>1</a:t>
            </a:r>
          </a:p>
        </p:txBody>
      </p:sp>
      <p:pic>
        <p:nvPicPr>
          <p:cNvPr id="2050" name="Picture 2">
            <a:extLst>
              <a:ext uri="{FF2B5EF4-FFF2-40B4-BE49-F238E27FC236}">
                <a16:creationId xmlns:a16="http://schemas.microsoft.com/office/drawing/2014/main" id="{158F2669-13EB-E261-7223-305CDADFD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375" y="444500"/>
            <a:ext cx="21336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79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CD9D-903C-4D8D-A40C-7A5F546C761B}"/>
              </a:ext>
            </a:extLst>
          </p:cNvPr>
          <p:cNvSpPr>
            <a:spLocks noGrp="1"/>
          </p:cNvSpPr>
          <p:nvPr>
            <p:ph type="title"/>
          </p:nvPr>
        </p:nvSpPr>
        <p:spPr/>
        <p:txBody>
          <a:bodyPr/>
          <a:lstStyle/>
          <a:p>
            <a:r>
              <a:rPr lang="en-US" dirty="0"/>
              <a:t>The story of Pegasus (cont.)</a:t>
            </a:r>
          </a:p>
        </p:txBody>
      </p:sp>
      <p:sp>
        <p:nvSpPr>
          <p:cNvPr id="3" name="Content Placeholder 2">
            <a:extLst>
              <a:ext uri="{FF2B5EF4-FFF2-40B4-BE49-F238E27FC236}">
                <a16:creationId xmlns:a16="http://schemas.microsoft.com/office/drawing/2014/main" id="{9D23D9C5-CD51-018B-6A84-6E599598DBDB}"/>
              </a:ext>
            </a:extLst>
          </p:cNvPr>
          <p:cNvSpPr>
            <a:spLocks noGrp="1"/>
          </p:cNvSpPr>
          <p:nvPr>
            <p:ph idx="1"/>
          </p:nvPr>
        </p:nvSpPr>
        <p:spPr/>
        <p:txBody>
          <a:bodyPr>
            <a:normAutofit fontScale="92500" lnSpcReduction="10000"/>
          </a:bodyPr>
          <a:lstStyle/>
          <a:p>
            <a:r>
              <a:rPr lang="en-US" dirty="0"/>
              <a:t>Ahmed Mansoor a human rights activist from the UAE received a strange text message from a number he did not recognize. He has been victim to government hackers in the past, so he was suspicious and sent the message to a security researcher.</a:t>
            </a:r>
            <a:r>
              <a:rPr lang="en-US" baseline="30000" dirty="0"/>
              <a:t>2</a:t>
            </a:r>
            <a:endParaRPr lang="en-US" dirty="0"/>
          </a:p>
          <a:p>
            <a:r>
              <a:rPr lang="en-US" dirty="0"/>
              <a:t>It turns out this link led to malware that exploited three zero-day iOS exploits to allow attackers to “jailbreak” the Apple security features and have full access to his phone.</a:t>
            </a:r>
          </a:p>
          <a:p>
            <a:r>
              <a:rPr lang="en-US" dirty="0"/>
              <a:t>The security researcher let Apple know, who subsequently patched the exploits. </a:t>
            </a:r>
          </a:p>
          <a:p>
            <a:r>
              <a:rPr lang="en-US" dirty="0"/>
              <a:t>This led to a full investigation called the “Pegasus Project”</a:t>
            </a:r>
            <a:r>
              <a:rPr lang="en-US" baseline="30000" dirty="0"/>
              <a:t> 3</a:t>
            </a:r>
            <a:r>
              <a:rPr lang="en-US" dirty="0"/>
              <a:t>, including a later investigation by Amnesty International</a:t>
            </a:r>
          </a:p>
          <a:p>
            <a:endParaRPr lang="en-US" dirty="0"/>
          </a:p>
          <a:p>
            <a:endParaRPr lang="en-US" dirty="0"/>
          </a:p>
        </p:txBody>
      </p:sp>
    </p:spTree>
    <p:extLst>
      <p:ext uri="{BB962C8B-B14F-4D97-AF65-F5344CB8AC3E}">
        <p14:creationId xmlns:p14="http://schemas.microsoft.com/office/powerpoint/2010/main" val="24678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DEFA-BE4F-3DF8-7351-7263EB9650C9}"/>
              </a:ext>
            </a:extLst>
          </p:cNvPr>
          <p:cNvSpPr>
            <a:spLocks noGrp="1"/>
          </p:cNvSpPr>
          <p:nvPr>
            <p:ph type="title"/>
          </p:nvPr>
        </p:nvSpPr>
        <p:spPr/>
        <p:txBody>
          <a:bodyPr/>
          <a:lstStyle/>
          <a:p>
            <a:r>
              <a:rPr lang="en-US" dirty="0"/>
              <a:t>The story of Pegasus (cont.)</a:t>
            </a:r>
          </a:p>
        </p:txBody>
      </p:sp>
      <p:sp>
        <p:nvSpPr>
          <p:cNvPr id="3" name="Content Placeholder 2">
            <a:extLst>
              <a:ext uri="{FF2B5EF4-FFF2-40B4-BE49-F238E27FC236}">
                <a16:creationId xmlns:a16="http://schemas.microsoft.com/office/drawing/2014/main" id="{34758F72-6C0F-BA6D-01FA-C5AD6A410697}"/>
              </a:ext>
            </a:extLst>
          </p:cNvPr>
          <p:cNvSpPr>
            <a:spLocks noGrp="1"/>
          </p:cNvSpPr>
          <p:nvPr>
            <p:ph idx="1"/>
          </p:nvPr>
        </p:nvSpPr>
        <p:spPr>
          <a:xfrm>
            <a:off x="838200" y="1825625"/>
            <a:ext cx="10515600" cy="4548542"/>
          </a:xfrm>
        </p:spPr>
        <p:txBody>
          <a:bodyPr>
            <a:normAutofit/>
          </a:bodyPr>
          <a:lstStyle/>
          <a:p>
            <a:r>
              <a:rPr lang="en-US" dirty="0"/>
              <a:t>It was called the "most sophisticated" smartphone attack ever, and the first time a malicious remote exploit used jailbreaking to gain unrestricted access to an iPhone</a:t>
            </a:r>
            <a:r>
              <a:rPr lang="en-US" baseline="30000" dirty="0"/>
              <a:t> 2</a:t>
            </a:r>
            <a:endParaRPr lang="en-US" dirty="0"/>
          </a:p>
          <a:p>
            <a:pPr lvl="1"/>
            <a:r>
              <a:rPr lang="en-US" dirty="0"/>
              <a:t>Jailbreaking exploits can be worth as much as $1 million</a:t>
            </a:r>
          </a:p>
          <a:p>
            <a:r>
              <a:rPr lang="en-US" dirty="0"/>
              <a:t>The NSO Group claims Pegasus is used to “investigate terrorism and crime”. </a:t>
            </a:r>
          </a:p>
          <a:p>
            <a:pPr lvl="1"/>
            <a:r>
              <a:rPr lang="en-US" dirty="0"/>
              <a:t>NSO sold the Pegasus spyware to numerous countries including authoritarian governments. This is why Amnesty International got involved. </a:t>
            </a:r>
          </a:p>
          <a:p>
            <a:pPr lvl="1"/>
            <a:r>
              <a:rPr lang="en-US" dirty="0"/>
              <a:t>It has been used for surveillance of anti-regime activists, journalists, and political leaders and has been potentially associated with at least 2 deaths</a:t>
            </a:r>
          </a:p>
        </p:txBody>
      </p:sp>
      <p:pic>
        <p:nvPicPr>
          <p:cNvPr id="4" name="Picture 2" descr="@AmnestyTech">
            <a:extLst>
              <a:ext uri="{FF2B5EF4-FFF2-40B4-BE49-F238E27FC236}">
                <a16:creationId xmlns:a16="http://schemas.microsoft.com/office/drawing/2014/main" id="{CA77D51E-13B4-1124-E27B-B662E97B1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575" y="451143"/>
            <a:ext cx="1239545" cy="123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7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5475-C300-37EF-61EB-D917C5FC2B0D}"/>
              </a:ext>
            </a:extLst>
          </p:cNvPr>
          <p:cNvSpPr>
            <a:spLocks noGrp="1"/>
          </p:cNvSpPr>
          <p:nvPr>
            <p:ph type="title"/>
          </p:nvPr>
        </p:nvSpPr>
        <p:spPr/>
        <p:txBody>
          <a:bodyPr/>
          <a:lstStyle/>
          <a:p>
            <a:r>
              <a:rPr lang="en-US" dirty="0"/>
              <a:t>The story of Pegasus (cont.)</a:t>
            </a:r>
          </a:p>
        </p:txBody>
      </p:sp>
      <p:sp>
        <p:nvSpPr>
          <p:cNvPr id="3" name="Content Placeholder 2">
            <a:extLst>
              <a:ext uri="{FF2B5EF4-FFF2-40B4-BE49-F238E27FC236}">
                <a16:creationId xmlns:a16="http://schemas.microsoft.com/office/drawing/2014/main" id="{A7010142-B322-0999-24F0-2081291AB646}"/>
              </a:ext>
            </a:extLst>
          </p:cNvPr>
          <p:cNvSpPr>
            <a:spLocks noGrp="1"/>
          </p:cNvSpPr>
          <p:nvPr>
            <p:ph idx="1"/>
          </p:nvPr>
        </p:nvSpPr>
        <p:spPr/>
        <p:txBody>
          <a:bodyPr/>
          <a:lstStyle/>
          <a:p>
            <a:r>
              <a:rPr lang="en-US" dirty="0"/>
              <a:t>The true extent of Pegasus is hard to track down because NSO group is extremely quiet about it and Pegasus was developed to run stealthily</a:t>
            </a:r>
          </a:p>
          <a:p>
            <a:r>
              <a:rPr lang="en-US" dirty="0"/>
              <a:t>It was found that Azerbaijan, Bahrain, Hungary, India, Kazakhstan, Mexico, Morocco, Rwanda, Saudi Arabia, Togo, the United Arab Emirates, and likely Jordan were clients of NSO and used Pegasus</a:t>
            </a:r>
          </a:p>
          <a:p>
            <a:r>
              <a:rPr lang="en-US" dirty="0"/>
              <a:t>Pegasus is still being widely used against high-profile targets as of 2022</a:t>
            </a:r>
            <a:r>
              <a:rPr lang="en-US" baseline="30000" dirty="0"/>
              <a:t>4	</a:t>
            </a:r>
          </a:p>
          <a:p>
            <a:endParaRPr lang="en-US" dirty="0"/>
          </a:p>
          <a:p>
            <a:endParaRPr lang="en-US" dirty="0"/>
          </a:p>
        </p:txBody>
      </p:sp>
    </p:spTree>
    <p:extLst>
      <p:ext uri="{BB962C8B-B14F-4D97-AF65-F5344CB8AC3E}">
        <p14:creationId xmlns:p14="http://schemas.microsoft.com/office/powerpoint/2010/main" val="92974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D180-41EB-921F-145F-2702788308C6}"/>
              </a:ext>
            </a:extLst>
          </p:cNvPr>
          <p:cNvSpPr>
            <a:spLocks noGrp="1"/>
          </p:cNvSpPr>
          <p:nvPr>
            <p:ph type="title"/>
          </p:nvPr>
        </p:nvSpPr>
        <p:spPr>
          <a:xfrm>
            <a:off x="1676400" y="-273050"/>
            <a:ext cx="10515600" cy="1325563"/>
          </a:xfrm>
        </p:spPr>
        <p:txBody>
          <a:bodyPr/>
          <a:lstStyle/>
          <a:p>
            <a:r>
              <a:rPr lang="en-US" dirty="0"/>
              <a:t>Screenshots of the Pegasus Spyware</a:t>
            </a:r>
            <a:r>
              <a:rPr lang="en-US" baseline="30000" dirty="0"/>
              <a:t>5</a:t>
            </a:r>
            <a:endParaRPr lang="en-US" dirty="0"/>
          </a:p>
        </p:txBody>
      </p:sp>
      <p:pic>
        <p:nvPicPr>
          <p:cNvPr id="1026" name="Picture 2">
            <a:extLst>
              <a:ext uri="{FF2B5EF4-FFF2-40B4-BE49-F238E27FC236}">
                <a16:creationId xmlns:a16="http://schemas.microsoft.com/office/drawing/2014/main" id="{D0630C11-4A40-0911-B019-B6ABF82DF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082" y="727126"/>
            <a:ext cx="9255918" cy="61308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D2DB3E-FE5D-52F6-1403-DE66B7DA20A7}"/>
              </a:ext>
            </a:extLst>
          </p:cNvPr>
          <p:cNvSpPr txBox="1"/>
          <p:nvPr/>
        </p:nvSpPr>
        <p:spPr>
          <a:xfrm>
            <a:off x="38567" y="6211669"/>
            <a:ext cx="12002947" cy="646331"/>
          </a:xfrm>
          <a:prstGeom prst="rect">
            <a:avLst/>
          </a:prstGeom>
          <a:solidFill>
            <a:schemeClr val="accent1">
              <a:lumMod val="40000"/>
              <a:lumOff val="60000"/>
            </a:schemeClr>
          </a:solidFill>
        </p:spPr>
        <p:txBody>
          <a:bodyPr wrap="square" rtlCol="0">
            <a:spAutoFit/>
          </a:bodyPr>
          <a:lstStyle/>
          <a:p>
            <a:r>
              <a:rPr lang="en-US" b="0" i="0" dirty="0">
                <a:solidFill>
                  <a:srgbClr val="202122"/>
                </a:solidFill>
                <a:effectLst/>
                <a:latin typeface="Arial" panose="020B0604020202020204" pitchFamily="34" charset="0"/>
              </a:rPr>
              <a:t>The client-facing side of the tool is user friendly, and all that may be required (depending upon the case) of the client to begin deployment of Pegasus is to enter the target's phone number into the tool</a:t>
            </a:r>
            <a:r>
              <a:rPr lang="en-US" baseline="30000" dirty="0"/>
              <a:t>9</a:t>
            </a:r>
            <a:endParaRPr lang="en-US" dirty="0"/>
          </a:p>
        </p:txBody>
      </p:sp>
    </p:spTree>
    <p:extLst>
      <p:ext uri="{BB962C8B-B14F-4D97-AF65-F5344CB8AC3E}">
        <p14:creationId xmlns:p14="http://schemas.microsoft.com/office/powerpoint/2010/main" val="195028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E27F168-AB66-68FE-3277-97F85E0762D2}"/>
              </a:ext>
            </a:extLst>
          </p:cNvPr>
          <p:cNvSpPr txBox="1">
            <a:spLocks/>
          </p:cNvSpPr>
          <p:nvPr/>
        </p:nvSpPr>
        <p:spPr>
          <a:xfrm>
            <a:off x="1676400" y="-273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Screenshots of the Pegasus Spyware</a:t>
            </a:r>
            <a:r>
              <a:rPr lang="en-US" baseline="30000"/>
              <a:t>5</a:t>
            </a:r>
            <a:endParaRPr lang="en-US" dirty="0"/>
          </a:p>
        </p:txBody>
      </p:sp>
      <p:pic>
        <p:nvPicPr>
          <p:cNvPr id="2050" name="Picture 2">
            <a:extLst>
              <a:ext uri="{FF2B5EF4-FFF2-40B4-BE49-F238E27FC236}">
                <a16:creationId xmlns:a16="http://schemas.microsoft.com/office/drawing/2014/main" id="{33E04A1F-54C6-BB49-712B-1F0172AA8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671920"/>
            <a:ext cx="11772899" cy="618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615B-F536-719C-1533-2EA15DC72391}"/>
              </a:ext>
            </a:extLst>
          </p:cNvPr>
          <p:cNvSpPr>
            <a:spLocks noGrp="1"/>
          </p:cNvSpPr>
          <p:nvPr>
            <p:ph type="title"/>
          </p:nvPr>
        </p:nvSpPr>
        <p:spPr/>
        <p:txBody>
          <a:bodyPr/>
          <a:lstStyle/>
          <a:p>
            <a:r>
              <a:rPr lang="en-US" dirty="0"/>
              <a:t>Technical Details &amp; Indicators of Compromise</a:t>
            </a:r>
          </a:p>
        </p:txBody>
      </p:sp>
      <p:sp>
        <p:nvSpPr>
          <p:cNvPr id="3" name="Content Placeholder 2">
            <a:extLst>
              <a:ext uri="{FF2B5EF4-FFF2-40B4-BE49-F238E27FC236}">
                <a16:creationId xmlns:a16="http://schemas.microsoft.com/office/drawing/2014/main" id="{859263AA-C7DD-F243-3D4E-80235BEFD558}"/>
              </a:ext>
            </a:extLst>
          </p:cNvPr>
          <p:cNvSpPr>
            <a:spLocks noGrp="1"/>
          </p:cNvSpPr>
          <p:nvPr>
            <p:ph idx="1"/>
          </p:nvPr>
        </p:nvSpPr>
        <p:spPr/>
        <p:txBody>
          <a:bodyPr/>
          <a:lstStyle/>
          <a:p>
            <a:r>
              <a:rPr lang="en-US" dirty="0"/>
              <a:t>Attack Vectors (to our best knowledge)</a:t>
            </a:r>
          </a:p>
          <a:p>
            <a:pPr lvl="1"/>
            <a:r>
              <a:rPr lang="en-US" dirty="0"/>
              <a:t>Used Phishing / Whaling when first discovered (2016)</a:t>
            </a:r>
          </a:p>
          <a:p>
            <a:pPr lvl="1"/>
            <a:r>
              <a:rPr lang="en-US" dirty="0"/>
              <a:t>Used Zero-click attacks at least since 2019</a:t>
            </a:r>
          </a:p>
          <a:p>
            <a:pPr lvl="2"/>
            <a:r>
              <a:rPr lang="en-US" dirty="0"/>
              <a:t>WhatsApp revealed Pegasus would be installed onto a target's phone by calling the target phone; the spyware would be installed even if the call was not answered</a:t>
            </a:r>
          </a:p>
          <a:p>
            <a:pPr lvl="2"/>
            <a:r>
              <a:rPr lang="en-US" dirty="0"/>
              <a:t>Pegasus has also used iPhone iMessage vulnerabilities and network-based attacks</a:t>
            </a:r>
          </a:p>
          <a:p>
            <a:pPr lvl="1"/>
            <a:r>
              <a:rPr lang="en-US" dirty="0"/>
              <a:t>If neither Phishing or Zero-click attacks succeed</a:t>
            </a:r>
            <a:r>
              <a:rPr lang="en-US" baseline="30000" dirty="0"/>
              <a:t>6</a:t>
            </a:r>
            <a:endParaRPr lang="en-US" dirty="0"/>
          </a:p>
          <a:p>
            <a:pPr lvl="2"/>
            <a:r>
              <a:rPr lang="en-US" dirty="0"/>
              <a:t>Pegasus can also be installed over a wireless transceiver located near a target</a:t>
            </a:r>
          </a:p>
          <a:p>
            <a:pPr lvl="2"/>
            <a:r>
              <a:rPr lang="en-US" dirty="0"/>
              <a:t>Or with physical access to the phone</a:t>
            </a:r>
          </a:p>
        </p:txBody>
      </p:sp>
    </p:spTree>
    <p:extLst>
      <p:ext uri="{BB962C8B-B14F-4D97-AF65-F5344CB8AC3E}">
        <p14:creationId xmlns:p14="http://schemas.microsoft.com/office/powerpoint/2010/main" val="120045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2671</Words>
  <Application>Microsoft Office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Amnesty Trade Gothic</vt:lpstr>
      <vt:lpstr>Google Sans</vt:lpstr>
      <vt:lpstr>Arial</vt:lpstr>
      <vt:lpstr>Calibri</vt:lpstr>
      <vt:lpstr>Calibri Light</vt:lpstr>
      <vt:lpstr>Office Theme</vt:lpstr>
      <vt:lpstr>Pegasus</vt:lpstr>
      <vt:lpstr>Introduction</vt:lpstr>
      <vt:lpstr>The story of Pegasus</vt:lpstr>
      <vt:lpstr>The story of Pegasus (cont.)</vt:lpstr>
      <vt:lpstr>The story of Pegasus (cont.)</vt:lpstr>
      <vt:lpstr>The story of Pegasus (cont.)</vt:lpstr>
      <vt:lpstr>Screenshots of the Pegasus Spyware5</vt:lpstr>
      <vt:lpstr>PowerPoint Presentation</vt:lpstr>
      <vt:lpstr>Technical Details &amp; Indicators of Compromise</vt:lpstr>
      <vt:lpstr>Technical Details &amp; IOC’s (cont.)</vt:lpstr>
      <vt:lpstr>Technical Details &amp; IOC’s (cont.)</vt:lpstr>
      <vt:lpstr>Technical Details &amp; IOC’s (cont.)</vt:lpstr>
      <vt:lpstr>Technical Details &amp; IOC’s (cont.)</vt:lpstr>
      <vt:lpstr>Technical Details &amp; IOC’s (cont.)</vt:lpstr>
      <vt:lpstr>Technical Details &amp; IOC’s (cont.)</vt:lpstr>
      <vt:lpstr>MITRE ATT&amp;CK® Techniques 12</vt:lpstr>
      <vt:lpstr>MITRE ATT&amp;CK® Techniques 12</vt:lpstr>
      <vt:lpstr>Affected Products &amp; Services</vt:lpstr>
      <vt:lpstr>Affected Products &amp; Services</vt:lpstr>
      <vt:lpstr>Mitigations</vt:lpstr>
      <vt:lpstr>Hacker Identification</vt:lpstr>
      <vt:lpstr>Repercussions of Malware</vt:lpstr>
      <vt:lpstr>Key Takeaways &amp; Lessons Learned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Pegasus</dc:title>
  <dc:creator>Eversole,Austin</dc:creator>
  <cp:lastModifiedBy>Eversole,Austin</cp:lastModifiedBy>
  <cp:revision>38</cp:revision>
  <dcterms:created xsi:type="dcterms:W3CDTF">2022-08-27T04:07:46Z</dcterms:created>
  <dcterms:modified xsi:type="dcterms:W3CDTF">2022-08-27T20:44:07Z</dcterms:modified>
</cp:coreProperties>
</file>