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7" r:id="rId10"/>
    <p:sldId id="268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3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abricio\Desktop\Engenharia\ufms_logo_assinatura_horizontal_positi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572" y="5661248"/>
            <a:ext cx="2193188" cy="105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2325" y="836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  <a:cs typeface="Aharoni" panose="02010803020104030203" pitchFamily="2" charset="-79"/>
              </a:rPr>
              <a:t>Sistema de Locadora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65147" y="393369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Engenharia de Software</a:t>
            </a:r>
            <a:endParaRPr lang="pt-BR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1032" name="Picture 8" descr="E:\Sem títul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6095" y="2485701"/>
            <a:ext cx="4260850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526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</a:t>
            </a:r>
            <a:r>
              <a:rPr lang="pt-BR" sz="2000" i="1" u="sng" dirty="0" err="1" smtClean="0"/>
              <a:t>Intermediario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2301370"/>
              </p:ext>
            </p:extLst>
          </p:nvPr>
        </p:nvGraphicFramePr>
        <p:xfrm>
          <a:off x="571472" y="2428868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Ai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Semidestacado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1.12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1.20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357158" y="4786322"/>
            <a:ext cx="642849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Esforço aplicado pessoa-mês (E):  </a:t>
            </a:r>
            <a:r>
              <a:rPr lang="pt-BR" sz="1400" dirty="0" smtClean="0"/>
              <a:t>ai(LOC)^(BI) * EAF= 3,2 * (2,2^1,05) *0,84 =  6,15  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57158" y="4429132"/>
            <a:ext cx="46297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EAF=  1,15*0,85*1,15*1,46*1,13*0,70*0,95*0,82*0,83 =  0,84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4152769"/>
              </p:ext>
            </p:extLst>
          </p:nvPr>
        </p:nvGraphicFramePr>
        <p:xfrm>
          <a:off x="5286380" y="428604"/>
          <a:ext cx="3354805" cy="1270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16094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Low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Baixa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LO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Low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Baixa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NM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Nominal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Padrão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HI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High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Alta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 High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Muita Alta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High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Extra Alta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4152769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Atributo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Descrição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VL</a:t>
                      </a:r>
                      <a:endParaRPr lang="pt-BR" sz="11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LO</a:t>
                      </a:r>
                      <a:endParaRPr lang="pt-BR" sz="11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NM</a:t>
                      </a:r>
                      <a:endParaRPr lang="pt-BR" sz="11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HI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VH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XH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RELY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Necessária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0,88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1,40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DATA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dados por IFD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1,08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CPLX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Complexidade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1,30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1,65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TIME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Execução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1,30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1,66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STOR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Memória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1,56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VIRT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da Máquina Virtual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1,30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TURN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ACAP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Análise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1,46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1,19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AEXP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em Aplicações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1,29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1,13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0,82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PCAP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1,42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LEXP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VEXP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em Máquina Virtual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Desenvolvimento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0,82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TOOL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Ferramentas de Software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0,83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SCED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Cronograma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1,23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1,08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123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Avançado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6644280"/>
              </p:ext>
            </p:extLst>
          </p:nvPr>
        </p:nvGraphicFramePr>
        <p:xfrm>
          <a:off x="1043608" y="2852936"/>
          <a:ext cx="7043285" cy="136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Impacto de 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3.2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R$ </a:t>
                      </a:r>
                      <a:r>
                        <a:rPr lang="pt-BR" sz="1100" dirty="0" smtClean="0">
                          <a:effectLst/>
                        </a:rPr>
                        <a:t>68,000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Semidestacado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3.0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smtClean="0">
                          <a:effectLst/>
                        </a:rPr>
                        <a:t>R$104.000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R$172.000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14348" y="4429132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Formula do </a:t>
            </a:r>
            <a:r>
              <a:rPr lang="pt-BR" b="1" i="1" dirty="0" smtClean="0"/>
              <a:t>calculo</a:t>
            </a:r>
          </a:p>
          <a:p>
            <a:endParaRPr lang="pt-BR" b="1" i="1" dirty="0"/>
          </a:p>
          <a:p>
            <a:r>
              <a:rPr lang="pt-BR" sz="1600" dirty="0"/>
              <a:t>Orgânico = (analise de requisitos + </a:t>
            </a:r>
            <a:r>
              <a:rPr lang="pt-BR" sz="1600" dirty="0" smtClean="0"/>
              <a:t>projeto)                      </a:t>
            </a:r>
            <a:r>
              <a:rPr lang="pt-BR" sz="1600" dirty="0" err="1" smtClean="0"/>
              <a:t>Semidestacado</a:t>
            </a:r>
            <a:r>
              <a:rPr lang="pt-BR" sz="1600" dirty="0" smtClean="0"/>
              <a:t> </a:t>
            </a:r>
            <a:r>
              <a:rPr lang="pt-BR" sz="1600" dirty="0"/>
              <a:t>= (código + teste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r>
              <a:rPr lang="pt-BR" sz="1600" dirty="0"/>
              <a:t>Embutido = (orgânico +</a:t>
            </a:r>
            <a:r>
              <a:rPr lang="pt-BR" sz="1600" dirty="0" err="1"/>
              <a:t>Semidestacado</a:t>
            </a:r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xmlns="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252728"/>
          </a:xfrm>
        </p:spPr>
        <p:txBody>
          <a:bodyPr>
            <a:normAutofit/>
          </a:bodyPr>
          <a:lstStyle/>
          <a:p>
            <a:r>
              <a:rPr lang="pt-BR" sz="5400" i="1" dirty="0" smtClean="0">
                <a:solidFill>
                  <a:schemeClr val="tx1"/>
                </a:solidFill>
              </a:rPr>
              <a:t>OBRIGADO!</a:t>
            </a:r>
            <a:endParaRPr lang="pt-BR" sz="5400" i="1" dirty="0">
              <a:solidFill>
                <a:schemeClr val="tx1"/>
              </a:solidFill>
            </a:endParaRPr>
          </a:p>
        </p:txBody>
      </p:sp>
      <p:pic>
        <p:nvPicPr>
          <p:cNvPr id="12291" name="Picture 3" descr="D:\Sistemas de Informação\8º Semestre\ENGENHARIA DE SOFTWARE I\Apresentação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5136976"/>
            <a:ext cx="1447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0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7310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Introdução</a:t>
            </a:r>
            <a:endParaRPr lang="pt-BR" sz="2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85293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O 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negócio está direcionado para a locação de DVDs, </a:t>
            </a:r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blu-rays. 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Permite agregar outros produtos de conveniência, para aumentar a comodidade dos clientes, sem que haja a descaracterização da atividade principal.</a:t>
            </a:r>
          </a:p>
        </p:txBody>
      </p:sp>
    </p:spTree>
    <p:extLst>
      <p:ext uri="{BB962C8B-B14F-4D97-AF65-F5344CB8AC3E}">
        <p14:creationId xmlns:p14="http://schemas.microsoft.com/office/powerpoint/2010/main" xmlns="" val="10796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6652" y="2420888"/>
            <a:ext cx="42242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sistema </a:t>
            </a:r>
            <a:r>
              <a:rPr lang="pt-BR" dirty="0"/>
              <a:t>de reserva </a:t>
            </a:r>
            <a:r>
              <a:rPr lang="pt-BR" dirty="0" smtClean="0"/>
              <a:t>online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controle </a:t>
            </a:r>
            <a:r>
              <a:rPr lang="pt-BR" dirty="0"/>
              <a:t>de </a:t>
            </a:r>
            <a:r>
              <a:rPr lang="pt-BR" dirty="0" smtClean="0"/>
              <a:t>estoque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nota fiscal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online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controle </a:t>
            </a:r>
            <a:r>
              <a:rPr lang="pt-BR" dirty="0"/>
              <a:t>de contas {</a:t>
            </a:r>
            <a:r>
              <a:rPr lang="pt-BR" dirty="0" smtClean="0"/>
              <a:t>devedores}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contas </a:t>
            </a:r>
            <a:r>
              <a:rPr lang="pt-BR" dirty="0"/>
              <a:t>a pagar {contas a pagar da loja}</a:t>
            </a:r>
          </a:p>
          <a:p>
            <a:endParaRPr lang="pt-BR" dirty="0"/>
          </a:p>
        </p:txBody>
      </p:sp>
      <p:pic>
        <p:nvPicPr>
          <p:cNvPr id="4098" name="Picture 2" descr="C:\Users\Fabricio\Desktop\Engenharia\retou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6382" y="4869160"/>
            <a:ext cx="1929932" cy="156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83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0984" y="292494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</a:t>
            </a:r>
            <a:r>
              <a:rPr lang="pt-BR" dirty="0" smtClean="0"/>
              <a:t>funcionário </a:t>
            </a:r>
            <a:r>
              <a:rPr lang="pt-BR" dirty="0" smtClean="0"/>
              <a:t>{nome, salario, rg, cpf, endereco}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produto {nome, categoria, quantidade, preço}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cliente {nome, </a:t>
            </a:r>
            <a:r>
              <a:rPr lang="pt-BR" dirty="0" err="1" smtClean="0"/>
              <a:t>rg</a:t>
            </a:r>
            <a:r>
              <a:rPr lang="pt-BR" dirty="0" smtClean="0"/>
              <a:t>, </a:t>
            </a:r>
            <a:r>
              <a:rPr lang="pt-BR" dirty="0" err="1" smtClean="0"/>
              <a:t>cpf</a:t>
            </a:r>
            <a:r>
              <a:rPr lang="pt-BR" dirty="0" smtClean="0"/>
              <a:t>, endereço}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3074" name="Picture 2" descr="C:\Users\Fabricio\Desktop\cli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2872" y="4869160"/>
            <a:ext cx="1739032" cy="17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05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</a:t>
            </a:r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n</a:t>
            </a:r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ão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9876" y="2828836"/>
            <a:ext cx="8062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sistema de troco(dependendo do q se pedir</a:t>
            </a:r>
            <a:r>
              <a:rPr lang="pt-B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histórico </a:t>
            </a:r>
            <a:r>
              <a:rPr lang="pt-BR" dirty="0"/>
              <a:t>de alugueis {data, hora, cliente, produto, funcionario</a:t>
            </a:r>
            <a:r>
              <a:rPr lang="pt-BR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sistema </a:t>
            </a:r>
            <a:r>
              <a:rPr lang="pt-BR" dirty="0"/>
              <a:t>web e </a:t>
            </a:r>
            <a:r>
              <a:rPr lang="pt-BR" dirty="0" smtClean="0"/>
              <a:t>desktop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1026" name="Picture 2" descr="D:\Sistemas de Informação\8º Semestre\ENGENHARIA DE SOFTWARE I\Apresentação\supor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1872208" cy="18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21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4282" y="1928802"/>
            <a:ext cx="87129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CAF: Cadastro de funcionário.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CAC: Cadastro de cliente.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CAP:Cadastro de produto.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GBD:  Gerenciamento de banco de dados.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COF:  Consulta de funcionário.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COP:  Consulta de produto.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TEV: Termnal de vendas.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GEL: Gerenciamento da loja.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$/LOC: Custo por linha de código fonte. {qtdePessoas*salario*meses/LOC-Esperado</a:t>
            </a:r>
            <a:r>
              <a:rPr lang="pt-BR" sz="16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LOC/PM: Linhas de código fonte por mês. {LOC-Esperado/meses}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4282" y="1357298"/>
            <a:ext cx="595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/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xmlns="" val="1182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4119093"/>
              </p:ext>
            </p:extLst>
          </p:nvPr>
        </p:nvGraphicFramePr>
        <p:xfrm>
          <a:off x="642910" y="2285992"/>
          <a:ext cx="7696030" cy="3793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889"/>
                <a:gridCol w="911056"/>
                <a:gridCol w="911056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Função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Otimista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Mais provável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Pessimista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LOC esperado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$/LOC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LOC/PM: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Custo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Meses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(PM)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0,25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GBD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400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400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0,25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0.25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TEV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</a:rPr>
                        <a:t>2200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8000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42910" y="1785926"/>
            <a:ext cx="2339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</a:t>
            </a:r>
            <a:endParaRPr lang="pt-BR" sz="2000" i="1" u="sng" dirty="0"/>
          </a:p>
        </p:txBody>
      </p:sp>
      <p:sp>
        <p:nvSpPr>
          <p:cNvPr id="8" name="Retângulo 7"/>
          <p:cNvSpPr/>
          <p:nvPr/>
        </p:nvSpPr>
        <p:spPr>
          <a:xfrm>
            <a:off x="642910" y="6286520"/>
            <a:ext cx="5402697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Custo por linha ($/LOC) = qtdePessoas*salario*meses/LOC-Esperado}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4152769"/>
              </p:ext>
            </p:extLst>
          </p:nvPr>
        </p:nvGraphicFramePr>
        <p:xfrm>
          <a:off x="500034" y="2428868"/>
          <a:ext cx="8344072" cy="4016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63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F</a:t>
                      </a:r>
                      <a:r>
                        <a:rPr lang="pt-BR" sz="1100" dirty="0">
                          <a:effectLst/>
                        </a:rPr>
                        <a:t> </a:t>
                      </a:r>
                      <a:r>
                        <a:rPr lang="pt-BR" sz="1100" dirty="0" smtClean="0">
                          <a:effectLst/>
                        </a:rPr>
                        <a:t>unção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Análise Requisitos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Projeto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Código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Teste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GBD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</a:rPr>
                        <a:t>7.0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</a:rPr>
                        <a:t>3.5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TEV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TAXA($)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42000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53000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172000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9876" y="1916832"/>
            <a:ext cx="349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 do Esforço</a:t>
            </a:r>
            <a:endParaRPr lang="pt-BR" sz="2000" i="1" u="sng" dirty="0"/>
          </a:p>
        </p:txBody>
      </p:sp>
    </p:spTree>
    <p:extLst>
      <p:ext uri="{BB962C8B-B14F-4D97-AF65-F5344CB8AC3E}">
        <p14:creationId xmlns:p14="http://schemas.microsoft.com/office/powerpoint/2010/main" xmlns="" val="3954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6251834"/>
              </p:ext>
            </p:extLst>
          </p:nvPr>
        </p:nvGraphicFramePr>
        <p:xfrm>
          <a:off x="1763688" y="2996952"/>
          <a:ext cx="5616623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301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Ab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2.4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0.38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Semidestacado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0.35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0.32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69876" y="1916832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Básico</a:t>
            </a:r>
            <a:endParaRPr lang="pt-BR" sz="2000" i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85918" y="4857760"/>
            <a:ext cx="4857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/>
              <a:t>Projeto </a:t>
            </a:r>
            <a:r>
              <a:rPr lang="pt-BR" b="1" i="1" dirty="0" smtClean="0"/>
              <a:t>Orgânico</a:t>
            </a:r>
            <a:endParaRPr lang="pt-BR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Esforço aplicado pessoa-mês (E): 2.4*2.2^1.05 = </a:t>
            </a:r>
            <a:r>
              <a:rPr lang="pt-BR" sz="1400" dirty="0" smtClean="0"/>
              <a:t>6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Tempo de desenvolvimento em meses (D): 2.5*6^0.38 = </a:t>
            </a:r>
            <a:r>
              <a:rPr lang="pt-BR" sz="1400" dirty="0" smtClean="0"/>
              <a:t>4.9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Número de pessoas recomendado (E/D): 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273</TotalTime>
  <Words>773</Words>
  <Application>Microsoft Office PowerPoint</Application>
  <PresentationFormat>Apresentação na tela (4:3)</PresentationFormat>
  <Paragraphs>448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Forma de Onda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Diego</cp:lastModifiedBy>
  <cp:revision>26</cp:revision>
  <dcterms:created xsi:type="dcterms:W3CDTF">2016-06-06T23:53:05Z</dcterms:created>
  <dcterms:modified xsi:type="dcterms:W3CDTF">2016-06-08T19:06:51Z</dcterms:modified>
</cp:coreProperties>
</file>