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962-F482-4F9A-B6AA-C15F0C772FC3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816B-7AFA-4DE6-8E32-471ADE795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41A65C-1635-4389-A658-0EC6557B98DE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35E724D-3587-4983-91FA-17ABAB5885E4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Fabricio\Desktop\Engenharia\ufms_logo_assinatura_horizontal_positi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5661248"/>
            <a:ext cx="2193188" cy="105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02325" y="836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  <a:cs typeface="Aharoni" panose="02010803020104030203" pitchFamily="2" charset="-79"/>
              </a:rPr>
              <a:t>Sistema de Locadora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65147" y="3933694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Engenharia de Software</a:t>
            </a:r>
            <a:endParaRPr lang="pt-BR" i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1032" name="Picture 8" descr="E:\Sem títul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95" y="2485701"/>
            <a:ext cx="4260850" cy="12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52769"/>
              </p:ext>
            </p:extLst>
          </p:nvPr>
        </p:nvGraphicFramePr>
        <p:xfrm>
          <a:off x="476400" y="2636912"/>
          <a:ext cx="8344072" cy="3672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89"/>
                <a:gridCol w="1569823"/>
                <a:gridCol w="1222615"/>
                <a:gridCol w="1569823"/>
                <a:gridCol w="1403607"/>
                <a:gridCol w="1222615"/>
              </a:tblGrid>
              <a:tr h="6265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Análise Requisitos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Projeto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Código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Teste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IHM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AGB*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AGT*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GBD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7.0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FDG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8.5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CP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8.0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AP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10.0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6.0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26.0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29.0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14.0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21.0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78,5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TAXA($)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CUSTO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58.000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28.000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29.0000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42.000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157.000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9876" y="1916832"/>
            <a:ext cx="349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smtClean="0"/>
              <a:t>Tabela de Estimativa do Esforço</a:t>
            </a:r>
            <a:endParaRPr lang="pt-BR" sz="2000" i="1" u="sng" dirty="0"/>
          </a:p>
        </p:txBody>
      </p:sp>
    </p:spTree>
    <p:extLst>
      <p:ext uri="{BB962C8B-B14F-4D97-AF65-F5344CB8AC3E}">
        <p14:creationId xmlns:p14="http://schemas.microsoft.com/office/powerpoint/2010/main" val="39549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8008" y="2636912"/>
            <a:ext cx="849461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/>
              <a:t>Cocomo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/>
              <a:t>Engenharia Econômica de Software - Barry </a:t>
            </a:r>
            <a:r>
              <a:rPr lang="pt-BR" dirty="0" err="1"/>
              <a:t>BoehmBoehm</a:t>
            </a:r>
            <a:r>
              <a:rPr lang="pt-BR" dirty="0"/>
              <a:t>)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i="1" dirty="0" err="1"/>
              <a:t>Cocomo</a:t>
            </a:r>
            <a:r>
              <a:rPr lang="pt-BR" b="1" i="1" dirty="0"/>
              <a:t> </a:t>
            </a:r>
            <a:r>
              <a:rPr lang="pt-BR" b="1" i="1" dirty="0" smtClean="0"/>
              <a:t>Básico - </a:t>
            </a:r>
            <a:r>
              <a:rPr lang="pt-BR" dirty="0"/>
              <a:t>É um modelo estático que calcula o esforço de desenvolvimento de </a:t>
            </a:r>
            <a:r>
              <a:rPr lang="pt-BR" dirty="0" smtClean="0"/>
              <a:t>software</a:t>
            </a:r>
            <a:r>
              <a:rPr lang="pt-BR" dirty="0"/>
              <a:t> e seu custo, em função do tamanho de linhas de códigos desenvolvidas.</a:t>
            </a:r>
            <a:endParaRPr lang="pt-BR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i="1" dirty="0" err="1"/>
              <a:t>Cocomo</a:t>
            </a:r>
            <a:r>
              <a:rPr lang="pt-BR" b="1" i="1" dirty="0"/>
              <a:t> </a:t>
            </a:r>
            <a:r>
              <a:rPr lang="pt-BR" b="1" i="1" dirty="0" smtClean="0"/>
              <a:t>Intermediário - </a:t>
            </a:r>
            <a:r>
              <a:rPr lang="pt-BR" dirty="0"/>
              <a:t>Calcula o esforço de desenvolvimento de software em função do tamanho do programa, que inclui custo, avaliação subjetiva do produto, hardware, pessoal e atributos de projeto.</a:t>
            </a:r>
            <a:endParaRPr lang="pt-BR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i="1" dirty="0" err="1"/>
              <a:t>Cocomo</a:t>
            </a:r>
            <a:r>
              <a:rPr lang="pt-BR" b="1" i="1" dirty="0"/>
              <a:t> </a:t>
            </a:r>
            <a:r>
              <a:rPr lang="pt-BR" b="1" i="1" dirty="0" smtClean="0"/>
              <a:t>Avançado </a:t>
            </a:r>
            <a:r>
              <a:rPr lang="pt-BR" dirty="0" smtClean="0"/>
              <a:t>- </a:t>
            </a:r>
            <a:r>
              <a:rPr lang="pt-BR" dirty="0"/>
              <a:t>São incorporadas características da versão intermediária com uma avaliação de impacto de custo em cada passo de todo o projeto.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51834"/>
              </p:ext>
            </p:extLst>
          </p:nvPr>
        </p:nvGraphicFramePr>
        <p:xfrm>
          <a:off x="1763688" y="2996952"/>
          <a:ext cx="5616623" cy="2088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301"/>
                <a:gridCol w="1028850"/>
                <a:gridCol w="1064898"/>
                <a:gridCol w="1170787"/>
                <a:gridCol w="1170787"/>
              </a:tblGrid>
              <a:tr h="7031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Projeto de Software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Ab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Cb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0.38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1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Semidestacado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0.35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0.32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69876" y="1916832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Básico</a:t>
            </a:r>
            <a:endParaRPr lang="pt-BR" sz="2000" i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876" y="1916832"/>
            <a:ext cx="2526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</a:t>
            </a:r>
            <a:r>
              <a:rPr lang="pt-BR" sz="2000" i="1" u="sng" dirty="0" err="1" smtClean="0"/>
              <a:t>Intermediario</a:t>
            </a:r>
            <a:endParaRPr lang="pt-BR" sz="2000" i="1" u="sng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01370"/>
              </p:ext>
            </p:extLst>
          </p:nvPr>
        </p:nvGraphicFramePr>
        <p:xfrm>
          <a:off x="1259632" y="3068960"/>
          <a:ext cx="6624737" cy="2248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47"/>
                <a:gridCol w="1903775"/>
                <a:gridCol w="1841815"/>
              </a:tblGrid>
              <a:tr h="562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Projeto de Software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Ai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Semidestacado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1.20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876" y="1916832"/>
            <a:ext cx="2123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Avançado</a:t>
            </a:r>
            <a:endParaRPr lang="pt-BR" sz="2000" i="1" u="sng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8760" y="2636912"/>
            <a:ext cx="8351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Cocomo</a:t>
            </a:r>
            <a:r>
              <a:rPr lang="pt-BR" b="1" dirty="0"/>
              <a:t> </a:t>
            </a:r>
            <a:r>
              <a:rPr lang="pt-BR" b="1" dirty="0" smtClean="0"/>
              <a:t>Avançado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Computa:</a:t>
            </a:r>
            <a:r>
              <a:rPr lang="pt-BR" dirty="0"/>
              <a:t> esforço como função do tamanho do programa e de "direcionadores de custo" que incluem avaliações subjetivas do produto, do hardware, do pessoal  e dos atributos do projeto</a:t>
            </a:r>
            <a:r>
              <a:rPr lang="pt-B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Incorpora: </a:t>
            </a:r>
            <a:r>
              <a:rPr lang="pt-BR" dirty="0"/>
              <a:t>Avaliação do impacto dos direcionadores de custo sobre cada passo de E.S. (análise, projeto,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876" y="1916832"/>
            <a:ext cx="2123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Avançado</a:t>
            </a:r>
            <a:endParaRPr lang="pt-BR" sz="2000" i="1" u="sng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4280"/>
              </p:ext>
            </p:extLst>
          </p:nvPr>
        </p:nvGraphicFramePr>
        <p:xfrm>
          <a:off x="1043608" y="2852936"/>
          <a:ext cx="7043285" cy="2323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764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Projeto de Software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Ai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Impacto de custo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01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R$ 86,000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4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Semidestacado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R$71.000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4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R$157.000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11560" y="5301208"/>
            <a:ext cx="79905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Formula do </a:t>
            </a:r>
            <a:r>
              <a:rPr lang="pt-BR" b="1" i="1" dirty="0" smtClean="0"/>
              <a:t>calculo</a:t>
            </a:r>
          </a:p>
          <a:p>
            <a:endParaRPr lang="pt-BR" b="1" i="1" dirty="0"/>
          </a:p>
          <a:p>
            <a:r>
              <a:rPr lang="pt-BR" sz="1600" dirty="0"/>
              <a:t>Orgânico = (analise de requisitos + </a:t>
            </a:r>
            <a:r>
              <a:rPr lang="pt-BR" sz="1600" dirty="0" smtClean="0"/>
              <a:t>projeto)                      </a:t>
            </a:r>
            <a:r>
              <a:rPr lang="pt-BR" sz="1600" dirty="0" err="1" smtClean="0"/>
              <a:t>Semidestacado</a:t>
            </a:r>
            <a:r>
              <a:rPr lang="pt-BR" sz="1600" dirty="0" smtClean="0"/>
              <a:t> </a:t>
            </a:r>
            <a:r>
              <a:rPr lang="pt-BR" sz="1600" dirty="0"/>
              <a:t>= (código + teste</a:t>
            </a:r>
            <a:r>
              <a:rPr lang="pt-BR" sz="1600" dirty="0" smtClean="0"/>
              <a:t>)</a:t>
            </a:r>
          </a:p>
          <a:p>
            <a:endParaRPr lang="pt-BR" sz="1600" dirty="0"/>
          </a:p>
          <a:p>
            <a:r>
              <a:rPr lang="pt-BR" sz="1600" dirty="0"/>
              <a:t>Embutido = (orgânico +</a:t>
            </a:r>
            <a:r>
              <a:rPr lang="pt-BR" sz="1600" dirty="0" err="1"/>
              <a:t>Semidestacado</a:t>
            </a:r>
            <a:r>
              <a:rPr lang="pt-B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252728"/>
          </a:xfrm>
        </p:spPr>
        <p:txBody>
          <a:bodyPr>
            <a:normAutofit/>
          </a:bodyPr>
          <a:lstStyle/>
          <a:p>
            <a:r>
              <a:rPr lang="pt-BR" sz="5400" i="1" dirty="0" smtClean="0">
                <a:solidFill>
                  <a:schemeClr val="tx1"/>
                </a:solidFill>
              </a:rPr>
              <a:t>OBRIGADO!</a:t>
            </a:r>
            <a:endParaRPr lang="pt-BR" sz="5400" i="1" dirty="0">
              <a:solidFill>
                <a:schemeClr val="tx1"/>
              </a:solidFill>
            </a:endParaRPr>
          </a:p>
        </p:txBody>
      </p:sp>
      <p:pic>
        <p:nvPicPr>
          <p:cNvPr id="12291" name="Picture 3" descr="D:\Sistemas de Informação\8º Semestre\ENGENHARIA DE SOFTWARE I\Apresentação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36976"/>
            <a:ext cx="1447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6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7310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Introdução</a:t>
            </a:r>
            <a:endParaRPr lang="pt-BR" sz="2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285293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tantia" panose="02030602050306030303" pitchFamily="18" charset="0"/>
                <a:ea typeface="Gungsuh" panose="02030600000101010101" pitchFamily="18" charset="-127"/>
              </a:rPr>
              <a:t>O negócio está direcionado para a locação de DVDs, </a:t>
            </a:r>
            <a:r>
              <a:rPr lang="pt-BR" sz="2000" dirty="0" err="1">
                <a:latin typeface="Constantia" panose="02030602050306030303" pitchFamily="18" charset="0"/>
                <a:ea typeface="Gungsuh" panose="02030600000101010101" pitchFamily="18" charset="-127"/>
              </a:rPr>
              <a:t>blu-rays</a:t>
            </a:r>
            <a:r>
              <a:rPr lang="pt-BR" sz="2000" dirty="0">
                <a:latin typeface="Constantia" panose="02030602050306030303" pitchFamily="18" charset="0"/>
                <a:ea typeface="Gungsuh" panose="02030600000101010101" pitchFamily="18" charset="-127"/>
              </a:rPr>
              <a:t> e jogos eletrônicos. Permite agregar outros produtos de conveniência, para aumentar a comodidade dos clientes, sem que haja a descaracterização da atividade principal.</a:t>
            </a:r>
          </a:p>
        </p:txBody>
      </p:sp>
    </p:spTree>
    <p:extLst>
      <p:ext uri="{BB962C8B-B14F-4D97-AF65-F5344CB8AC3E}">
        <p14:creationId xmlns:p14="http://schemas.microsoft.com/office/powerpoint/2010/main" val="10796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6652" y="2420888"/>
            <a:ext cx="42242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sistema </a:t>
            </a:r>
            <a:r>
              <a:rPr lang="pt-BR" dirty="0"/>
              <a:t>de reserva </a:t>
            </a:r>
            <a:r>
              <a:rPr lang="pt-BR" dirty="0" smtClean="0"/>
              <a:t>online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controle </a:t>
            </a:r>
            <a:r>
              <a:rPr lang="pt-BR" dirty="0"/>
              <a:t>de </a:t>
            </a:r>
            <a:r>
              <a:rPr lang="pt-BR" dirty="0" smtClean="0"/>
              <a:t>estoque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nota fiscal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online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controle </a:t>
            </a:r>
            <a:r>
              <a:rPr lang="pt-BR" dirty="0"/>
              <a:t>de contas {</a:t>
            </a:r>
            <a:r>
              <a:rPr lang="pt-BR" dirty="0" smtClean="0"/>
              <a:t>devedores}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contas </a:t>
            </a:r>
            <a:r>
              <a:rPr lang="pt-BR" dirty="0"/>
              <a:t>a pagar {contas a pagar da loja}</a:t>
            </a:r>
          </a:p>
          <a:p>
            <a:endParaRPr lang="pt-BR" dirty="0"/>
          </a:p>
        </p:txBody>
      </p:sp>
      <p:pic>
        <p:nvPicPr>
          <p:cNvPr id="4098" name="Picture 2" descr="C:\Users\Fabricio\Desktop\Engenharia\retou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382" y="4869160"/>
            <a:ext cx="1929932" cy="156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0984" y="292494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</a:t>
            </a:r>
            <a:r>
              <a:rPr lang="pt-BR" dirty="0" err="1" smtClean="0"/>
              <a:t>funcionario</a:t>
            </a:r>
            <a:r>
              <a:rPr lang="pt-BR" dirty="0" smtClean="0"/>
              <a:t> {nome, salario, </a:t>
            </a:r>
            <a:r>
              <a:rPr lang="pt-BR" dirty="0" err="1" smtClean="0"/>
              <a:t>rg</a:t>
            </a:r>
            <a:r>
              <a:rPr lang="pt-BR" dirty="0" smtClean="0"/>
              <a:t>, </a:t>
            </a:r>
            <a:r>
              <a:rPr lang="pt-BR" dirty="0" err="1" smtClean="0"/>
              <a:t>cpf</a:t>
            </a:r>
            <a:r>
              <a:rPr lang="pt-BR" dirty="0" smtClean="0"/>
              <a:t>, </a:t>
            </a:r>
            <a:r>
              <a:rPr lang="pt-BR" dirty="0" err="1" smtClean="0"/>
              <a:t>endereco</a:t>
            </a:r>
            <a:r>
              <a:rPr lang="pt-BR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produto {nome, categoria, quantidade, preço}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cliente {nome, </a:t>
            </a:r>
            <a:r>
              <a:rPr lang="pt-BR" dirty="0" err="1" smtClean="0"/>
              <a:t>rg</a:t>
            </a:r>
            <a:r>
              <a:rPr lang="pt-BR" dirty="0" smtClean="0"/>
              <a:t>, </a:t>
            </a:r>
            <a:r>
              <a:rPr lang="pt-BR" dirty="0" err="1" smtClean="0"/>
              <a:t>cpf</a:t>
            </a:r>
            <a:r>
              <a:rPr lang="pt-BR" dirty="0" smtClean="0"/>
              <a:t>, endereço}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3074" name="Picture 2" descr="C:\Users\Fabricio\Desktop\cli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2" y="4869160"/>
            <a:ext cx="1739032" cy="17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425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</a:t>
            </a:r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n</a:t>
            </a:r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ão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9876" y="2828836"/>
            <a:ext cx="8062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sistema de troco(dependendo do q se pedir</a:t>
            </a:r>
            <a:r>
              <a:rPr lang="pt-B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err="1"/>
              <a:t>historico</a:t>
            </a:r>
            <a:r>
              <a:rPr lang="pt-BR" dirty="0"/>
              <a:t> de alugueis {data, hora, cliente, produto, </a:t>
            </a:r>
            <a:r>
              <a:rPr lang="pt-BR" dirty="0" err="1"/>
              <a:t>funcionario</a:t>
            </a:r>
            <a:r>
              <a:rPr lang="pt-BR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sistema </a:t>
            </a:r>
            <a:r>
              <a:rPr lang="pt-BR" dirty="0"/>
              <a:t>web e </a:t>
            </a:r>
            <a:r>
              <a:rPr lang="pt-BR" dirty="0" smtClean="0"/>
              <a:t>desktop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1026" name="Picture 2" descr="D:\Sistemas de Informação\8º Semestre\ENGENHARIA DE SOFTWARE I\Apresentação\supor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1872208" cy="18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2348880"/>
            <a:ext cx="871296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IHM</a:t>
            </a:r>
            <a:r>
              <a:rPr lang="pt-BR" sz="1600" dirty="0"/>
              <a:t>:  Facilidade de controle de interfaces com o usuário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AGB</a:t>
            </a:r>
            <a:r>
              <a:rPr lang="pt-BR" sz="1600" dirty="0"/>
              <a:t>:  Análise geométrica bidimensional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AGT</a:t>
            </a:r>
            <a:r>
              <a:rPr lang="pt-BR" sz="1600" dirty="0"/>
              <a:t>:  Análise geométrica tridimensional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GBD</a:t>
            </a:r>
            <a:r>
              <a:rPr lang="pt-BR" sz="1600" dirty="0"/>
              <a:t>:  Gerenciamento de banco de dados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FDG</a:t>
            </a:r>
            <a:r>
              <a:rPr lang="pt-BR" sz="1600" dirty="0"/>
              <a:t>:  Facilidade de display gráfico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CP</a:t>
            </a:r>
            <a:r>
              <a:rPr lang="pt-BR" sz="1600" dirty="0"/>
              <a:t>:  Controle de periféricos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AP</a:t>
            </a:r>
            <a:r>
              <a:rPr lang="pt-BR" sz="1600" dirty="0"/>
              <a:t>:  Análise de projetos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/>
              <a:t>$/</a:t>
            </a:r>
            <a:r>
              <a:rPr lang="pt-BR" sz="1600" dirty="0" smtClean="0"/>
              <a:t>LOC</a:t>
            </a:r>
            <a:r>
              <a:rPr lang="pt-BR" sz="1600" dirty="0"/>
              <a:t>: Custo por hora. {12,5}</a:t>
            </a:r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9876" y="1844824"/>
            <a:ext cx="595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/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val="1182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19093"/>
              </p:ext>
            </p:extLst>
          </p:nvPr>
        </p:nvGraphicFramePr>
        <p:xfrm>
          <a:off x="611560" y="2708920"/>
          <a:ext cx="7696030" cy="3456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889"/>
                <a:gridCol w="911056"/>
                <a:gridCol w="911056"/>
                <a:gridCol w="1018945"/>
                <a:gridCol w="911056"/>
                <a:gridCol w="680096"/>
                <a:gridCol w="911056"/>
                <a:gridCol w="792780"/>
                <a:gridCol w="680096"/>
              </a:tblGrid>
              <a:tr h="8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Função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Otimista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Mais provável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Pessimista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LOC esperado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$/LOC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LOC/PM: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Custo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Meses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IHM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12,5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31.250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AGB*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------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AGT*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------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------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GBD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12,5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240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37.500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FDG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12,5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31.250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CP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12,5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31.250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AP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2.500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12,5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31.250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13.000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162.250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11560" y="2048203"/>
            <a:ext cx="2339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smtClean="0"/>
              <a:t>Tabela de Estimativa</a:t>
            </a:r>
            <a:endParaRPr lang="pt-BR" sz="2000" i="1" u="sng" dirty="0"/>
          </a:p>
        </p:txBody>
      </p:sp>
      <p:sp>
        <p:nvSpPr>
          <p:cNvPr id="8" name="Retângulo 7"/>
          <p:cNvSpPr/>
          <p:nvPr/>
        </p:nvSpPr>
        <p:spPr>
          <a:xfrm>
            <a:off x="469876" y="6303564"/>
            <a:ext cx="1527982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/>
              <a:t>E = (O + 4M + P)/6</a:t>
            </a:r>
            <a:endParaRPr lang="pt-BR" sz="1400" dirty="0"/>
          </a:p>
        </p:txBody>
      </p:sp>
      <p:sp>
        <p:nvSpPr>
          <p:cNvPr id="9" name="Elipse 8"/>
          <p:cNvSpPr/>
          <p:nvPr/>
        </p:nvSpPr>
        <p:spPr>
          <a:xfrm>
            <a:off x="4427984" y="566124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265864" y="6309320"/>
            <a:ext cx="2544543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/>
              <a:t>Custo = LOC - Esperado * $/LOC</a:t>
            </a:r>
          </a:p>
        </p:txBody>
      </p:sp>
      <p:sp>
        <p:nvSpPr>
          <p:cNvPr id="11" name="Elipse 10"/>
          <p:cNvSpPr/>
          <p:nvPr/>
        </p:nvSpPr>
        <p:spPr>
          <a:xfrm>
            <a:off x="6876256" y="5670996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740352" y="5703192"/>
            <a:ext cx="472302" cy="318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18323" y="6303563"/>
            <a:ext cx="3427798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/>
              <a:t>Esforço = LOC-Esperado/(LOC/pessoa-mês)</a:t>
            </a:r>
          </a:p>
        </p:txBody>
      </p:sp>
    </p:spTree>
    <p:extLst>
      <p:ext uri="{BB962C8B-B14F-4D97-AF65-F5344CB8AC3E}">
        <p14:creationId xmlns:p14="http://schemas.microsoft.com/office/powerpoint/2010/main" val="18362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4256" y="1988840"/>
            <a:ext cx="871296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CAF</a:t>
            </a:r>
            <a:r>
              <a:rPr lang="pt-BR" sz="1600" dirty="0"/>
              <a:t>: Cadastro de funcionário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CAC</a:t>
            </a:r>
            <a:r>
              <a:rPr lang="pt-BR" sz="1600" dirty="0"/>
              <a:t>: Cadastro de cliente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CAP</a:t>
            </a:r>
            <a:r>
              <a:rPr lang="pt-BR" sz="1600" dirty="0"/>
              <a:t>: Cadastro de produto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GBD</a:t>
            </a:r>
            <a:r>
              <a:rPr lang="pt-BR" sz="1600" dirty="0"/>
              <a:t>: Gerenciamento de banco de dados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COF</a:t>
            </a:r>
            <a:r>
              <a:rPr lang="pt-BR" sz="1600" dirty="0"/>
              <a:t>: Consulta de funcionário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COC</a:t>
            </a:r>
            <a:r>
              <a:rPr lang="pt-BR" sz="1600" dirty="0"/>
              <a:t>: Consulta de cliente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COP</a:t>
            </a:r>
            <a:r>
              <a:rPr lang="pt-BR" sz="1600" dirty="0"/>
              <a:t>: Consulta de produto</a:t>
            </a:r>
            <a:r>
              <a:rPr lang="pt-B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$/</a:t>
            </a:r>
            <a:r>
              <a:rPr lang="pt-BR" sz="1600" dirty="0"/>
              <a:t>LOC: Custo por linha de código fonte. {</a:t>
            </a:r>
            <a:r>
              <a:rPr lang="pt-BR" sz="1600" dirty="0" err="1"/>
              <a:t>qtdePessoas</a:t>
            </a:r>
            <a:r>
              <a:rPr lang="pt-BR" sz="1600" dirty="0"/>
              <a:t>*salario*meses/LOC-Esperado</a:t>
            </a:r>
            <a:r>
              <a:rPr lang="pt-BR" sz="1600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LOC/PM</a:t>
            </a:r>
            <a:r>
              <a:rPr lang="pt-BR" sz="1600" dirty="0"/>
              <a:t>: Linhas de código fonte por mês. {LOC-Esperado/meses}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3331"/>
              </p:ext>
            </p:extLst>
          </p:nvPr>
        </p:nvGraphicFramePr>
        <p:xfrm>
          <a:off x="436588" y="2636912"/>
          <a:ext cx="8312246" cy="3744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341"/>
                <a:gridCol w="984004"/>
                <a:gridCol w="984004"/>
                <a:gridCol w="1100531"/>
                <a:gridCol w="984004"/>
                <a:gridCol w="734551"/>
                <a:gridCol w="984004"/>
                <a:gridCol w="856256"/>
                <a:gridCol w="734551"/>
              </a:tblGrid>
              <a:tr h="921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Função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Otimista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Mais provável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Pessimista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LOC esperado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$/LOC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LOC/PM: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Custo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Meses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CAF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CAC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CAP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GBD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600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COF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COC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COP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300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400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0.5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7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1.600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8.000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4572000" y="584126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236296" y="584126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8100392" y="5841268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69876" y="2039006"/>
            <a:ext cx="2339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smtClean="0"/>
              <a:t>Tabela de Estimativa</a:t>
            </a:r>
            <a:endParaRPr lang="pt-BR" sz="2000" i="1" u="sng" dirty="0"/>
          </a:p>
        </p:txBody>
      </p:sp>
    </p:spTree>
    <p:extLst>
      <p:ext uri="{BB962C8B-B14F-4D97-AF65-F5344CB8AC3E}">
        <p14:creationId xmlns:p14="http://schemas.microsoft.com/office/powerpoint/2010/main" val="4156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158</TotalTime>
  <Words>750</Words>
  <Application>Microsoft Office PowerPoint</Application>
  <PresentationFormat>Apresentação na tela (4:3)</PresentationFormat>
  <Paragraphs>377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Forma de Onda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Natanael</dc:creator>
  <cp:lastModifiedBy>Fabricio Natanael</cp:lastModifiedBy>
  <cp:revision>14</cp:revision>
  <dcterms:created xsi:type="dcterms:W3CDTF">2016-06-06T23:53:05Z</dcterms:created>
  <dcterms:modified xsi:type="dcterms:W3CDTF">2016-06-08T06:23:42Z</dcterms:modified>
</cp:coreProperties>
</file>