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993BE-ACC7-45DE-99CD-BC772A7CF84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007A17A-E32E-420B-ACA7-005E375B49E2}">
      <dgm:prSet/>
      <dgm:spPr/>
      <dgm:t>
        <a:bodyPr/>
        <a:lstStyle/>
        <a:p>
          <a:pPr>
            <a:defRPr cap="all"/>
          </a:pPr>
          <a:r>
            <a:rPr lang="pt-BR" b="0" i="0"/>
            <a:t>A importância de construir produtos digitais robustos e confiáveis.</a:t>
          </a:r>
          <a:endParaRPr lang="en-US"/>
        </a:p>
      </dgm:t>
    </dgm:pt>
    <dgm:pt modelId="{D751DBA3-6D9A-4351-89F0-C6ACA5DF6E7A}" type="parTrans" cxnId="{E19FF7DF-8231-4961-AA38-FCFC8D20E3EF}">
      <dgm:prSet/>
      <dgm:spPr/>
      <dgm:t>
        <a:bodyPr/>
        <a:lstStyle/>
        <a:p>
          <a:endParaRPr lang="en-US"/>
        </a:p>
      </dgm:t>
    </dgm:pt>
    <dgm:pt modelId="{BB74F46A-58CF-4068-9947-649E1BEE82FD}" type="sibTrans" cxnId="{E19FF7DF-8231-4961-AA38-FCFC8D20E3EF}">
      <dgm:prSet/>
      <dgm:spPr/>
      <dgm:t>
        <a:bodyPr/>
        <a:lstStyle/>
        <a:p>
          <a:endParaRPr lang="en-US"/>
        </a:p>
      </dgm:t>
    </dgm:pt>
    <dgm:pt modelId="{A095FB90-3B2C-4253-9D81-FC722DEDF817}">
      <dgm:prSet/>
      <dgm:spPr/>
      <dgm:t>
        <a:bodyPr/>
        <a:lstStyle/>
        <a:p>
          <a:pPr>
            <a:defRPr cap="all"/>
          </a:pPr>
          <a:r>
            <a:rPr lang="pt-BR" b="1" i="0"/>
            <a:t>O que é Teste de Software?</a:t>
          </a:r>
          <a:r>
            <a:rPr lang="pt-BR" b="0" i="0"/>
            <a:t> - Processo de investigação e avaliação de um sistema para garantir que ele atenda aos requisitos especificados e descubra defeitos. - Não é apenas "rodar o software", é uma atividade planejada e sistemática.</a:t>
          </a:r>
          <a:endParaRPr lang="en-US"/>
        </a:p>
      </dgm:t>
    </dgm:pt>
    <dgm:pt modelId="{C16E7DB7-7253-492A-B7FF-5C1A87DEBAD3}" type="parTrans" cxnId="{138F9384-1F6F-44DB-A8D8-D953239A7C92}">
      <dgm:prSet/>
      <dgm:spPr/>
      <dgm:t>
        <a:bodyPr/>
        <a:lstStyle/>
        <a:p>
          <a:endParaRPr lang="en-US"/>
        </a:p>
      </dgm:t>
    </dgm:pt>
    <dgm:pt modelId="{6CF46EF0-57CD-465D-9E71-BB762E7C52FA}" type="sibTrans" cxnId="{138F9384-1F6F-44DB-A8D8-D953239A7C92}">
      <dgm:prSet/>
      <dgm:spPr/>
      <dgm:t>
        <a:bodyPr/>
        <a:lstStyle/>
        <a:p>
          <a:endParaRPr lang="en-US"/>
        </a:p>
      </dgm:t>
    </dgm:pt>
    <dgm:pt modelId="{916BB040-51B3-4E44-8B47-3DCA64D901B9}">
      <dgm:prSet/>
      <dgm:spPr/>
      <dgm:t>
        <a:bodyPr/>
        <a:lstStyle/>
        <a:p>
          <a:pPr>
            <a:defRPr cap="all"/>
          </a:pPr>
          <a:r>
            <a:rPr lang="pt-BR" b="0" i="0"/>
            <a:t>Ao final desta aula, você será capaz de entender a função, os princípios e os principais tipos e técnicas de teste de software.</a:t>
          </a:r>
          <a:endParaRPr lang="en-US"/>
        </a:p>
      </dgm:t>
    </dgm:pt>
    <dgm:pt modelId="{A66A1F48-61EA-4968-AF3F-F825B1CB583F}" type="parTrans" cxnId="{5A91F003-47BE-4797-ACEF-8D4199782B54}">
      <dgm:prSet/>
      <dgm:spPr/>
      <dgm:t>
        <a:bodyPr/>
        <a:lstStyle/>
        <a:p>
          <a:endParaRPr lang="en-US"/>
        </a:p>
      </dgm:t>
    </dgm:pt>
    <dgm:pt modelId="{DF02682D-EFD4-4152-A456-D32B98AA5CC0}" type="sibTrans" cxnId="{5A91F003-47BE-4797-ACEF-8D4199782B54}">
      <dgm:prSet/>
      <dgm:spPr/>
      <dgm:t>
        <a:bodyPr/>
        <a:lstStyle/>
        <a:p>
          <a:endParaRPr lang="en-US"/>
        </a:p>
      </dgm:t>
    </dgm:pt>
    <dgm:pt modelId="{DE090E13-E283-4108-93AB-B9CBC25ED553}" type="pres">
      <dgm:prSet presAssocID="{D24993BE-ACC7-45DE-99CD-BC772A7CF849}" presName="root" presStyleCnt="0">
        <dgm:presLayoutVars>
          <dgm:dir/>
          <dgm:resizeHandles val="exact"/>
        </dgm:presLayoutVars>
      </dgm:prSet>
      <dgm:spPr/>
    </dgm:pt>
    <dgm:pt modelId="{1C19E44C-7721-49B8-AE01-66DDBA156E57}" type="pres">
      <dgm:prSet presAssocID="{3007A17A-E32E-420B-ACA7-005E375B49E2}" presName="compNode" presStyleCnt="0"/>
      <dgm:spPr/>
    </dgm:pt>
    <dgm:pt modelId="{1650F817-5810-4D34-B404-9EF36D267F67}" type="pres">
      <dgm:prSet presAssocID="{3007A17A-E32E-420B-ACA7-005E375B49E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C3E3077-99B4-4FFC-9CDC-15A3E852A34A}" type="pres">
      <dgm:prSet presAssocID="{3007A17A-E32E-420B-ACA7-005E375B49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4F1B8766-BC5F-42D7-B5C7-3FB3C0D35E79}" type="pres">
      <dgm:prSet presAssocID="{3007A17A-E32E-420B-ACA7-005E375B49E2}" presName="spaceRect" presStyleCnt="0"/>
      <dgm:spPr/>
    </dgm:pt>
    <dgm:pt modelId="{00DB0CF7-7941-4490-857E-3289E64B74DB}" type="pres">
      <dgm:prSet presAssocID="{3007A17A-E32E-420B-ACA7-005E375B49E2}" presName="textRect" presStyleLbl="revTx" presStyleIdx="0" presStyleCnt="3">
        <dgm:presLayoutVars>
          <dgm:chMax val="1"/>
          <dgm:chPref val="1"/>
        </dgm:presLayoutVars>
      </dgm:prSet>
      <dgm:spPr/>
    </dgm:pt>
    <dgm:pt modelId="{5DE2463A-8B06-4B0E-9B6A-2E7FDFB66C3D}" type="pres">
      <dgm:prSet presAssocID="{BB74F46A-58CF-4068-9947-649E1BEE82FD}" presName="sibTrans" presStyleCnt="0"/>
      <dgm:spPr/>
    </dgm:pt>
    <dgm:pt modelId="{432E9B04-7858-4917-9667-A82E7D993607}" type="pres">
      <dgm:prSet presAssocID="{A095FB90-3B2C-4253-9D81-FC722DEDF817}" presName="compNode" presStyleCnt="0"/>
      <dgm:spPr/>
    </dgm:pt>
    <dgm:pt modelId="{6A2EAE36-2498-446A-ABF1-B6B2C0A10452}" type="pres">
      <dgm:prSet presAssocID="{A095FB90-3B2C-4253-9D81-FC722DEDF81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78AC8EB-9036-4A73-A50E-ACB709DA0DD6}" type="pres">
      <dgm:prSet presAssocID="{A095FB90-3B2C-4253-9D81-FC722DEDF8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ópio"/>
        </a:ext>
      </dgm:extLst>
    </dgm:pt>
    <dgm:pt modelId="{3BFEC235-697A-476E-B272-883E8C64C37D}" type="pres">
      <dgm:prSet presAssocID="{A095FB90-3B2C-4253-9D81-FC722DEDF817}" presName="spaceRect" presStyleCnt="0"/>
      <dgm:spPr/>
    </dgm:pt>
    <dgm:pt modelId="{87168294-A69C-488B-ADC3-66A6295B3D2F}" type="pres">
      <dgm:prSet presAssocID="{A095FB90-3B2C-4253-9D81-FC722DEDF817}" presName="textRect" presStyleLbl="revTx" presStyleIdx="1" presStyleCnt="3">
        <dgm:presLayoutVars>
          <dgm:chMax val="1"/>
          <dgm:chPref val="1"/>
        </dgm:presLayoutVars>
      </dgm:prSet>
      <dgm:spPr/>
    </dgm:pt>
    <dgm:pt modelId="{29A7B095-D4B7-4E53-B8E2-1925C71ED673}" type="pres">
      <dgm:prSet presAssocID="{6CF46EF0-57CD-465D-9E71-BB762E7C52FA}" presName="sibTrans" presStyleCnt="0"/>
      <dgm:spPr/>
    </dgm:pt>
    <dgm:pt modelId="{9134A101-D114-4897-BC3B-8803D9D04325}" type="pres">
      <dgm:prSet presAssocID="{916BB040-51B3-4E44-8B47-3DCA64D901B9}" presName="compNode" presStyleCnt="0"/>
      <dgm:spPr/>
    </dgm:pt>
    <dgm:pt modelId="{81D997B4-A4AD-43E3-A6F4-D236675D50A4}" type="pres">
      <dgm:prSet presAssocID="{916BB040-51B3-4E44-8B47-3DCA64D901B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DAC0F8-4FE3-446B-8D35-C67B7C386FF2}" type="pres">
      <dgm:prSet presAssocID="{916BB040-51B3-4E44-8B47-3DCA64D901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ódio"/>
        </a:ext>
      </dgm:extLst>
    </dgm:pt>
    <dgm:pt modelId="{4EFB83D6-BC4F-46B9-8DD3-6552B1DDFCAE}" type="pres">
      <dgm:prSet presAssocID="{916BB040-51B3-4E44-8B47-3DCA64D901B9}" presName="spaceRect" presStyleCnt="0"/>
      <dgm:spPr/>
    </dgm:pt>
    <dgm:pt modelId="{A9BCA0BD-8F5C-44EE-8A81-EE9FC3851D03}" type="pres">
      <dgm:prSet presAssocID="{916BB040-51B3-4E44-8B47-3DCA64D901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91F003-47BE-4797-ACEF-8D4199782B54}" srcId="{D24993BE-ACC7-45DE-99CD-BC772A7CF849}" destId="{916BB040-51B3-4E44-8B47-3DCA64D901B9}" srcOrd="2" destOrd="0" parTransId="{A66A1F48-61EA-4968-AF3F-F825B1CB583F}" sibTransId="{DF02682D-EFD4-4152-A456-D32B98AA5CC0}"/>
    <dgm:cxn modelId="{36860715-DB6B-46EF-B2D1-776844860055}" type="presOf" srcId="{916BB040-51B3-4E44-8B47-3DCA64D901B9}" destId="{A9BCA0BD-8F5C-44EE-8A81-EE9FC3851D03}" srcOrd="0" destOrd="0" presId="urn:microsoft.com/office/officeart/2018/5/layout/IconLeafLabelList"/>
    <dgm:cxn modelId="{2311823E-83A6-43BA-9E46-2518A1D10272}" type="presOf" srcId="{D24993BE-ACC7-45DE-99CD-BC772A7CF849}" destId="{DE090E13-E283-4108-93AB-B9CBC25ED553}" srcOrd="0" destOrd="0" presId="urn:microsoft.com/office/officeart/2018/5/layout/IconLeafLabelList"/>
    <dgm:cxn modelId="{138F9384-1F6F-44DB-A8D8-D953239A7C92}" srcId="{D24993BE-ACC7-45DE-99CD-BC772A7CF849}" destId="{A095FB90-3B2C-4253-9D81-FC722DEDF817}" srcOrd="1" destOrd="0" parTransId="{C16E7DB7-7253-492A-B7FF-5C1A87DEBAD3}" sibTransId="{6CF46EF0-57CD-465D-9E71-BB762E7C52FA}"/>
    <dgm:cxn modelId="{6C86B8B8-22E7-4955-9AB8-287A2C849E47}" type="presOf" srcId="{A095FB90-3B2C-4253-9D81-FC722DEDF817}" destId="{87168294-A69C-488B-ADC3-66A6295B3D2F}" srcOrd="0" destOrd="0" presId="urn:microsoft.com/office/officeart/2018/5/layout/IconLeafLabelList"/>
    <dgm:cxn modelId="{E19FF7DF-8231-4961-AA38-FCFC8D20E3EF}" srcId="{D24993BE-ACC7-45DE-99CD-BC772A7CF849}" destId="{3007A17A-E32E-420B-ACA7-005E375B49E2}" srcOrd="0" destOrd="0" parTransId="{D751DBA3-6D9A-4351-89F0-C6ACA5DF6E7A}" sibTransId="{BB74F46A-58CF-4068-9947-649E1BEE82FD}"/>
    <dgm:cxn modelId="{1375C6E0-9315-4400-BC37-0D36FC2CB6FE}" type="presOf" srcId="{3007A17A-E32E-420B-ACA7-005E375B49E2}" destId="{00DB0CF7-7941-4490-857E-3289E64B74DB}" srcOrd="0" destOrd="0" presId="urn:microsoft.com/office/officeart/2018/5/layout/IconLeafLabelList"/>
    <dgm:cxn modelId="{AC7DEB9E-C2B6-4CE3-8FF7-B5E71D1F0118}" type="presParOf" srcId="{DE090E13-E283-4108-93AB-B9CBC25ED553}" destId="{1C19E44C-7721-49B8-AE01-66DDBA156E57}" srcOrd="0" destOrd="0" presId="urn:microsoft.com/office/officeart/2018/5/layout/IconLeafLabelList"/>
    <dgm:cxn modelId="{87EAB02E-76B3-4292-B5B5-50AE1E8F6C8A}" type="presParOf" srcId="{1C19E44C-7721-49B8-AE01-66DDBA156E57}" destId="{1650F817-5810-4D34-B404-9EF36D267F67}" srcOrd="0" destOrd="0" presId="urn:microsoft.com/office/officeart/2018/5/layout/IconLeafLabelList"/>
    <dgm:cxn modelId="{B8CE921A-AD98-4C02-9071-5BE7BBCE7E49}" type="presParOf" srcId="{1C19E44C-7721-49B8-AE01-66DDBA156E57}" destId="{6C3E3077-99B4-4FFC-9CDC-15A3E852A34A}" srcOrd="1" destOrd="0" presId="urn:microsoft.com/office/officeart/2018/5/layout/IconLeafLabelList"/>
    <dgm:cxn modelId="{EA9AB0E2-5413-4268-B28E-B8A5B392FE2C}" type="presParOf" srcId="{1C19E44C-7721-49B8-AE01-66DDBA156E57}" destId="{4F1B8766-BC5F-42D7-B5C7-3FB3C0D35E79}" srcOrd="2" destOrd="0" presId="urn:microsoft.com/office/officeart/2018/5/layout/IconLeafLabelList"/>
    <dgm:cxn modelId="{18FF353E-558F-486B-8214-5D057BB68E12}" type="presParOf" srcId="{1C19E44C-7721-49B8-AE01-66DDBA156E57}" destId="{00DB0CF7-7941-4490-857E-3289E64B74DB}" srcOrd="3" destOrd="0" presId="urn:microsoft.com/office/officeart/2018/5/layout/IconLeafLabelList"/>
    <dgm:cxn modelId="{5E769ABB-8CA7-4785-8638-D111D6C022F5}" type="presParOf" srcId="{DE090E13-E283-4108-93AB-B9CBC25ED553}" destId="{5DE2463A-8B06-4B0E-9B6A-2E7FDFB66C3D}" srcOrd="1" destOrd="0" presId="urn:microsoft.com/office/officeart/2018/5/layout/IconLeafLabelList"/>
    <dgm:cxn modelId="{5F16201B-CDA4-403D-BF5E-49FB55783483}" type="presParOf" srcId="{DE090E13-E283-4108-93AB-B9CBC25ED553}" destId="{432E9B04-7858-4917-9667-A82E7D993607}" srcOrd="2" destOrd="0" presId="urn:microsoft.com/office/officeart/2018/5/layout/IconLeafLabelList"/>
    <dgm:cxn modelId="{0F82F168-0E3F-4FAB-8632-0CE4E170312B}" type="presParOf" srcId="{432E9B04-7858-4917-9667-A82E7D993607}" destId="{6A2EAE36-2498-446A-ABF1-B6B2C0A10452}" srcOrd="0" destOrd="0" presId="urn:microsoft.com/office/officeart/2018/5/layout/IconLeafLabelList"/>
    <dgm:cxn modelId="{1FEB28A6-4777-42C9-9414-17A44E48CA0D}" type="presParOf" srcId="{432E9B04-7858-4917-9667-A82E7D993607}" destId="{C78AC8EB-9036-4A73-A50E-ACB709DA0DD6}" srcOrd="1" destOrd="0" presId="urn:microsoft.com/office/officeart/2018/5/layout/IconLeafLabelList"/>
    <dgm:cxn modelId="{C2783A46-32AF-40F7-BD04-74D275B7C312}" type="presParOf" srcId="{432E9B04-7858-4917-9667-A82E7D993607}" destId="{3BFEC235-697A-476E-B272-883E8C64C37D}" srcOrd="2" destOrd="0" presId="urn:microsoft.com/office/officeart/2018/5/layout/IconLeafLabelList"/>
    <dgm:cxn modelId="{8A43FF8D-67F2-4E67-B902-553165BDF559}" type="presParOf" srcId="{432E9B04-7858-4917-9667-A82E7D993607}" destId="{87168294-A69C-488B-ADC3-66A6295B3D2F}" srcOrd="3" destOrd="0" presId="urn:microsoft.com/office/officeart/2018/5/layout/IconLeafLabelList"/>
    <dgm:cxn modelId="{0222920F-28C1-424C-AA03-4B6FD85B78F4}" type="presParOf" srcId="{DE090E13-E283-4108-93AB-B9CBC25ED553}" destId="{29A7B095-D4B7-4E53-B8E2-1925C71ED673}" srcOrd="3" destOrd="0" presId="urn:microsoft.com/office/officeart/2018/5/layout/IconLeafLabelList"/>
    <dgm:cxn modelId="{FBDE644A-34AF-48BC-9321-09C9C2B3D3B3}" type="presParOf" srcId="{DE090E13-E283-4108-93AB-B9CBC25ED553}" destId="{9134A101-D114-4897-BC3B-8803D9D04325}" srcOrd="4" destOrd="0" presId="urn:microsoft.com/office/officeart/2018/5/layout/IconLeafLabelList"/>
    <dgm:cxn modelId="{6C3AC7E4-5FEF-4E5E-8AE9-E0D5BC4A1025}" type="presParOf" srcId="{9134A101-D114-4897-BC3B-8803D9D04325}" destId="{81D997B4-A4AD-43E3-A6F4-D236675D50A4}" srcOrd="0" destOrd="0" presId="urn:microsoft.com/office/officeart/2018/5/layout/IconLeafLabelList"/>
    <dgm:cxn modelId="{694C68DD-4F2B-42B2-A819-054488B28435}" type="presParOf" srcId="{9134A101-D114-4897-BC3B-8803D9D04325}" destId="{18DAC0F8-4FE3-446B-8D35-C67B7C386FF2}" srcOrd="1" destOrd="0" presId="urn:microsoft.com/office/officeart/2018/5/layout/IconLeafLabelList"/>
    <dgm:cxn modelId="{F4A6C2E1-69D3-41B0-8100-DA62A7F59BDE}" type="presParOf" srcId="{9134A101-D114-4897-BC3B-8803D9D04325}" destId="{4EFB83D6-BC4F-46B9-8DD3-6552B1DDFCAE}" srcOrd="2" destOrd="0" presId="urn:microsoft.com/office/officeart/2018/5/layout/IconLeafLabelList"/>
    <dgm:cxn modelId="{AE47F16A-3D91-4F21-ABFF-6437F9EAAA47}" type="presParOf" srcId="{9134A101-D114-4897-BC3B-8803D9D04325}" destId="{A9BCA0BD-8F5C-44EE-8A81-EE9FC3851D0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B43BFB-3559-4334-B744-9A146B15A7A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15B423-E5B9-4600-B808-11E1488407FB}">
      <dgm:prSet/>
      <dgm:spPr/>
      <dgm:t>
        <a:bodyPr/>
        <a:lstStyle/>
        <a:p>
          <a:r>
            <a:rPr lang="pt-BR" b="1" i="0"/>
            <a:t>1.  Erro (Mistake/Human Error):</a:t>
          </a:r>
          <a:r>
            <a:rPr lang="pt-BR" b="0" i="0"/>
            <a:t> - Ação humana que resulta em um defeito.</a:t>
          </a:r>
          <a:endParaRPr lang="en-US"/>
        </a:p>
      </dgm:t>
    </dgm:pt>
    <dgm:pt modelId="{BDBA9D86-726D-413A-85FF-5EEFC2CE2D59}" type="parTrans" cxnId="{5B60FCD0-06B9-4B13-A96E-85C515922B02}">
      <dgm:prSet/>
      <dgm:spPr/>
      <dgm:t>
        <a:bodyPr/>
        <a:lstStyle/>
        <a:p>
          <a:endParaRPr lang="en-US"/>
        </a:p>
      </dgm:t>
    </dgm:pt>
    <dgm:pt modelId="{B57D68D1-7E19-4834-AC9E-122654E559CA}" type="sibTrans" cxnId="{5B60FCD0-06B9-4B13-A96E-85C515922B02}">
      <dgm:prSet/>
      <dgm:spPr/>
      <dgm:t>
        <a:bodyPr/>
        <a:lstStyle/>
        <a:p>
          <a:endParaRPr lang="en-US"/>
        </a:p>
      </dgm:t>
    </dgm:pt>
    <dgm:pt modelId="{6293FBDA-B82A-4E6E-8D10-025DF1112AC3}">
      <dgm:prSet/>
      <dgm:spPr/>
      <dgm:t>
        <a:bodyPr/>
        <a:lstStyle/>
        <a:p>
          <a:r>
            <a:rPr lang="pt-BR" b="1" i="0"/>
            <a:t>2.  Defeito (Bug/Fault):</a:t>
          </a:r>
          <a:r>
            <a:rPr lang="pt-BR" b="0" i="0"/>
            <a:t> - Uma imperfeição ou anomalia no código ou documentação.</a:t>
          </a:r>
          <a:endParaRPr lang="en-US"/>
        </a:p>
      </dgm:t>
    </dgm:pt>
    <dgm:pt modelId="{73E275B5-5601-46CA-B91E-4E0B134D9FD3}" type="parTrans" cxnId="{B8915F62-3324-4641-A343-483436F63469}">
      <dgm:prSet/>
      <dgm:spPr/>
      <dgm:t>
        <a:bodyPr/>
        <a:lstStyle/>
        <a:p>
          <a:endParaRPr lang="en-US"/>
        </a:p>
      </dgm:t>
    </dgm:pt>
    <dgm:pt modelId="{4411DC9A-B230-4C17-A4A8-6A296EFB72C8}" type="sibTrans" cxnId="{B8915F62-3324-4641-A343-483436F63469}">
      <dgm:prSet/>
      <dgm:spPr/>
      <dgm:t>
        <a:bodyPr/>
        <a:lstStyle/>
        <a:p>
          <a:endParaRPr lang="en-US"/>
        </a:p>
      </dgm:t>
    </dgm:pt>
    <dgm:pt modelId="{C11737C7-8FC5-4A01-BECF-60BBE2DB52C8}">
      <dgm:prSet/>
      <dgm:spPr/>
      <dgm:t>
        <a:bodyPr/>
        <a:lstStyle/>
        <a:p>
          <a:r>
            <a:rPr lang="pt-BR" b="1" i="0"/>
            <a:t>3.  Falha (Failure):</a:t>
          </a:r>
          <a:r>
            <a:rPr lang="pt-BR" b="0" i="0"/>
            <a:t> - O evento em que o software não executa a função necessária dentro dos requisitos especificados (o defeito se manifesta).</a:t>
          </a:r>
          <a:endParaRPr lang="en-US"/>
        </a:p>
      </dgm:t>
    </dgm:pt>
    <dgm:pt modelId="{95EA741C-DF0A-4FB9-94B5-CD13811DB585}" type="parTrans" cxnId="{25FD7F37-C943-4B8C-9D98-1A57EECA0696}">
      <dgm:prSet/>
      <dgm:spPr/>
      <dgm:t>
        <a:bodyPr/>
        <a:lstStyle/>
        <a:p>
          <a:endParaRPr lang="en-US"/>
        </a:p>
      </dgm:t>
    </dgm:pt>
    <dgm:pt modelId="{E5A6651A-5E99-484F-9F72-EAA6D0EC6F74}" type="sibTrans" cxnId="{25FD7F37-C943-4B8C-9D98-1A57EECA0696}">
      <dgm:prSet/>
      <dgm:spPr/>
      <dgm:t>
        <a:bodyPr/>
        <a:lstStyle/>
        <a:p>
          <a:endParaRPr lang="en-US"/>
        </a:p>
      </dgm:t>
    </dgm:pt>
    <dgm:pt modelId="{134D5DF7-114B-4F5D-87E9-46D70EFA6BBF}">
      <dgm:prSet/>
      <dgm:spPr/>
      <dgm:t>
        <a:bodyPr/>
        <a:lstStyle/>
        <a:p>
          <a:r>
            <a:rPr lang="pt-BR" b="1" i="0"/>
            <a:t>4.  Rastreabilidade:</a:t>
          </a:r>
          <a:r>
            <a:rPr lang="pt-BR" b="0" i="0"/>
            <a:t> - Capacidade de seguir o ciclo de vida de um requisito, desde a concepção até a implementação e os testes.</a:t>
          </a:r>
          <a:endParaRPr lang="en-US"/>
        </a:p>
      </dgm:t>
    </dgm:pt>
    <dgm:pt modelId="{ABF8F405-29B1-4BFA-9DD8-9CABC1CD5D1B}" type="parTrans" cxnId="{A072D463-F53D-4B92-98C7-0959B7113329}">
      <dgm:prSet/>
      <dgm:spPr/>
      <dgm:t>
        <a:bodyPr/>
        <a:lstStyle/>
        <a:p>
          <a:endParaRPr lang="en-US"/>
        </a:p>
      </dgm:t>
    </dgm:pt>
    <dgm:pt modelId="{EC6A131E-0206-4B0F-9471-9337CECF1223}" type="sibTrans" cxnId="{A072D463-F53D-4B92-98C7-0959B7113329}">
      <dgm:prSet/>
      <dgm:spPr/>
      <dgm:t>
        <a:bodyPr/>
        <a:lstStyle/>
        <a:p>
          <a:endParaRPr lang="en-US"/>
        </a:p>
      </dgm:t>
    </dgm:pt>
    <dgm:pt modelId="{5DE0174F-F695-4212-BCB5-44B6278CCF18}">
      <dgm:prSet/>
      <dgm:spPr/>
      <dgm:t>
        <a:bodyPr/>
        <a:lstStyle/>
        <a:p>
          <a:r>
            <a:rPr lang="pt-BR" b="1" i="0"/>
            <a:t>5.  Debugging:</a:t>
          </a:r>
          <a:r>
            <a:rPr lang="pt-BR" b="0" i="0"/>
            <a:t> - O processo de encontrar a causa de um defeito e corrigir o código (não é Teste).</a:t>
          </a:r>
          <a:endParaRPr lang="en-US"/>
        </a:p>
      </dgm:t>
    </dgm:pt>
    <dgm:pt modelId="{BFE49254-8DE7-4DB8-8EA2-6F0C683A9DCA}" type="parTrans" cxnId="{E582F436-99D4-4285-8695-D5FBCEE2F940}">
      <dgm:prSet/>
      <dgm:spPr/>
      <dgm:t>
        <a:bodyPr/>
        <a:lstStyle/>
        <a:p>
          <a:endParaRPr lang="en-US"/>
        </a:p>
      </dgm:t>
    </dgm:pt>
    <dgm:pt modelId="{DD5EDCBB-A6D7-4072-86D6-F485DF17785B}" type="sibTrans" cxnId="{E582F436-99D4-4285-8695-D5FBCEE2F940}">
      <dgm:prSet/>
      <dgm:spPr/>
      <dgm:t>
        <a:bodyPr/>
        <a:lstStyle/>
        <a:p>
          <a:endParaRPr lang="en-US"/>
        </a:p>
      </dgm:t>
    </dgm:pt>
    <dgm:pt modelId="{FAFF180D-94FC-49A1-B03A-725E61C1A132}" type="pres">
      <dgm:prSet presAssocID="{5BB43BFB-3559-4334-B744-9A146B15A7AE}" presName="linear" presStyleCnt="0">
        <dgm:presLayoutVars>
          <dgm:animLvl val="lvl"/>
          <dgm:resizeHandles val="exact"/>
        </dgm:presLayoutVars>
      </dgm:prSet>
      <dgm:spPr/>
    </dgm:pt>
    <dgm:pt modelId="{DEFEB5CA-D851-4486-876F-8381F385A1BD}" type="pres">
      <dgm:prSet presAssocID="{4015B423-E5B9-4600-B808-11E1488407F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45799ED-A2E2-4FEA-8B1A-FE86A81E208C}" type="pres">
      <dgm:prSet presAssocID="{B57D68D1-7E19-4834-AC9E-122654E559CA}" presName="spacer" presStyleCnt="0"/>
      <dgm:spPr/>
    </dgm:pt>
    <dgm:pt modelId="{5807FBEC-1F62-47E5-B45C-46BEE1797D73}" type="pres">
      <dgm:prSet presAssocID="{6293FBDA-B82A-4E6E-8D10-025DF1112AC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6AAB798-F1BF-458A-B830-A2304B62DBCF}" type="pres">
      <dgm:prSet presAssocID="{4411DC9A-B230-4C17-A4A8-6A296EFB72C8}" presName="spacer" presStyleCnt="0"/>
      <dgm:spPr/>
    </dgm:pt>
    <dgm:pt modelId="{A047FD52-F4F8-4565-A10C-1172B67C47AE}" type="pres">
      <dgm:prSet presAssocID="{C11737C7-8FC5-4A01-BECF-60BBE2DB52C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5BB6292-70E2-4354-95B6-06A3128A197C}" type="pres">
      <dgm:prSet presAssocID="{E5A6651A-5E99-484F-9F72-EAA6D0EC6F74}" presName="spacer" presStyleCnt="0"/>
      <dgm:spPr/>
    </dgm:pt>
    <dgm:pt modelId="{E9E2FF99-8B42-4905-9C7E-C65F78CD16B3}" type="pres">
      <dgm:prSet presAssocID="{134D5DF7-114B-4F5D-87E9-46D70EFA6BB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0BD0335-475A-4F06-AB8C-4D51595436D2}" type="pres">
      <dgm:prSet presAssocID="{EC6A131E-0206-4B0F-9471-9337CECF1223}" presName="spacer" presStyleCnt="0"/>
      <dgm:spPr/>
    </dgm:pt>
    <dgm:pt modelId="{5E2FA82A-6042-4E83-A260-40CF2B9EC0F1}" type="pres">
      <dgm:prSet presAssocID="{5DE0174F-F695-4212-BCB5-44B6278CCF1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E425400-9381-4B39-B009-753BDF7693E0}" type="presOf" srcId="{5DE0174F-F695-4212-BCB5-44B6278CCF18}" destId="{5E2FA82A-6042-4E83-A260-40CF2B9EC0F1}" srcOrd="0" destOrd="0" presId="urn:microsoft.com/office/officeart/2005/8/layout/vList2"/>
    <dgm:cxn modelId="{DCB6E802-834F-49E1-999D-500835CD0F92}" type="presOf" srcId="{C11737C7-8FC5-4A01-BECF-60BBE2DB52C8}" destId="{A047FD52-F4F8-4565-A10C-1172B67C47AE}" srcOrd="0" destOrd="0" presId="urn:microsoft.com/office/officeart/2005/8/layout/vList2"/>
    <dgm:cxn modelId="{5507810A-3311-4438-8927-7B318172C2EF}" type="presOf" srcId="{5BB43BFB-3559-4334-B744-9A146B15A7AE}" destId="{FAFF180D-94FC-49A1-B03A-725E61C1A132}" srcOrd="0" destOrd="0" presId="urn:microsoft.com/office/officeart/2005/8/layout/vList2"/>
    <dgm:cxn modelId="{E582F436-99D4-4285-8695-D5FBCEE2F940}" srcId="{5BB43BFB-3559-4334-B744-9A146B15A7AE}" destId="{5DE0174F-F695-4212-BCB5-44B6278CCF18}" srcOrd="4" destOrd="0" parTransId="{BFE49254-8DE7-4DB8-8EA2-6F0C683A9DCA}" sibTransId="{DD5EDCBB-A6D7-4072-86D6-F485DF17785B}"/>
    <dgm:cxn modelId="{25FD7F37-C943-4B8C-9D98-1A57EECA0696}" srcId="{5BB43BFB-3559-4334-B744-9A146B15A7AE}" destId="{C11737C7-8FC5-4A01-BECF-60BBE2DB52C8}" srcOrd="2" destOrd="0" parTransId="{95EA741C-DF0A-4FB9-94B5-CD13811DB585}" sibTransId="{E5A6651A-5E99-484F-9F72-EAA6D0EC6F74}"/>
    <dgm:cxn modelId="{3EC62F3C-A956-45D0-A747-2BB31C6D5F09}" type="presOf" srcId="{134D5DF7-114B-4F5D-87E9-46D70EFA6BBF}" destId="{E9E2FF99-8B42-4905-9C7E-C65F78CD16B3}" srcOrd="0" destOrd="0" presId="urn:microsoft.com/office/officeart/2005/8/layout/vList2"/>
    <dgm:cxn modelId="{B8915F62-3324-4641-A343-483436F63469}" srcId="{5BB43BFB-3559-4334-B744-9A146B15A7AE}" destId="{6293FBDA-B82A-4E6E-8D10-025DF1112AC3}" srcOrd="1" destOrd="0" parTransId="{73E275B5-5601-46CA-B91E-4E0B134D9FD3}" sibTransId="{4411DC9A-B230-4C17-A4A8-6A296EFB72C8}"/>
    <dgm:cxn modelId="{A072D463-F53D-4B92-98C7-0959B7113329}" srcId="{5BB43BFB-3559-4334-B744-9A146B15A7AE}" destId="{134D5DF7-114B-4F5D-87E9-46D70EFA6BBF}" srcOrd="3" destOrd="0" parTransId="{ABF8F405-29B1-4BFA-9DD8-9CABC1CD5D1B}" sibTransId="{EC6A131E-0206-4B0F-9471-9337CECF1223}"/>
    <dgm:cxn modelId="{132B694C-EC69-46F1-97AB-2797C59D37FF}" type="presOf" srcId="{4015B423-E5B9-4600-B808-11E1488407FB}" destId="{DEFEB5CA-D851-4486-876F-8381F385A1BD}" srcOrd="0" destOrd="0" presId="urn:microsoft.com/office/officeart/2005/8/layout/vList2"/>
    <dgm:cxn modelId="{CB1A8995-AC11-4485-85D7-C2AD38F368D3}" type="presOf" srcId="{6293FBDA-B82A-4E6E-8D10-025DF1112AC3}" destId="{5807FBEC-1F62-47E5-B45C-46BEE1797D73}" srcOrd="0" destOrd="0" presId="urn:microsoft.com/office/officeart/2005/8/layout/vList2"/>
    <dgm:cxn modelId="{5B60FCD0-06B9-4B13-A96E-85C515922B02}" srcId="{5BB43BFB-3559-4334-B744-9A146B15A7AE}" destId="{4015B423-E5B9-4600-B808-11E1488407FB}" srcOrd="0" destOrd="0" parTransId="{BDBA9D86-726D-413A-85FF-5EEFC2CE2D59}" sibTransId="{B57D68D1-7E19-4834-AC9E-122654E559CA}"/>
    <dgm:cxn modelId="{7E18DC60-FE9D-49BB-A54B-EB64084B8660}" type="presParOf" srcId="{FAFF180D-94FC-49A1-B03A-725E61C1A132}" destId="{DEFEB5CA-D851-4486-876F-8381F385A1BD}" srcOrd="0" destOrd="0" presId="urn:microsoft.com/office/officeart/2005/8/layout/vList2"/>
    <dgm:cxn modelId="{FFC7DBE5-A466-4878-BC99-9F371BD1CAEB}" type="presParOf" srcId="{FAFF180D-94FC-49A1-B03A-725E61C1A132}" destId="{045799ED-A2E2-4FEA-8B1A-FE86A81E208C}" srcOrd="1" destOrd="0" presId="urn:microsoft.com/office/officeart/2005/8/layout/vList2"/>
    <dgm:cxn modelId="{4C91056E-6A28-4263-AC2F-C79C9D3A2ACE}" type="presParOf" srcId="{FAFF180D-94FC-49A1-B03A-725E61C1A132}" destId="{5807FBEC-1F62-47E5-B45C-46BEE1797D73}" srcOrd="2" destOrd="0" presId="urn:microsoft.com/office/officeart/2005/8/layout/vList2"/>
    <dgm:cxn modelId="{04DD01F0-DFB1-4E3F-8919-6AA2863C489A}" type="presParOf" srcId="{FAFF180D-94FC-49A1-B03A-725E61C1A132}" destId="{C6AAB798-F1BF-458A-B830-A2304B62DBCF}" srcOrd="3" destOrd="0" presId="urn:microsoft.com/office/officeart/2005/8/layout/vList2"/>
    <dgm:cxn modelId="{F3A9036A-E4C6-482C-9791-E55EBFE30065}" type="presParOf" srcId="{FAFF180D-94FC-49A1-B03A-725E61C1A132}" destId="{A047FD52-F4F8-4565-A10C-1172B67C47AE}" srcOrd="4" destOrd="0" presId="urn:microsoft.com/office/officeart/2005/8/layout/vList2"/>
    <dgm:cxn modelId="{2D0B9B87-16E6-4426-A133-5FAAAB4591A3}" type="presParOf" srcId="{FAFF180D-94FC-49A1-B03A-725E61C1A132}" destId="{05BB6292-70E2-4354-95B6-06A3128A197C}" srcOrd="5" destOrd="0" presId="urn:microsoft.com/office/officeart/2005/8/layout/vList2"/>
    <dgm:cxn modelId="{ECC55C59-6C2F-45AF-A796-E615518DD45A}" type="presParOf" srcId="{FAFF180D-94FC-49A1-B03A-725E61C1A132}" destId="{E9E2FF99-8B42-4905-9C7E-C65F78CD16B3}" srcOrd="6" destOrd="0" presId="urn:microsoft.com/office/officeart/2005/8/layout/vList2"/>
    <dgm:cxn modelId="{78E5AB2A-A6F0-44BF-A354-64D984E65458}" type="presParOf" srcId="{FAFF180D-94FC-49A1-B03A-725E61C1A132}" destId="{00BD0335-475A-4F06-AB8C-4D51595436D2}" srcOrd="7" destOrd="0" presId="urn:microsoft.com/office/officeart/2005/8/layout/vList2"/>
    <dgm:cxn modelId="{0FBDE3DE-46DC-432C-9F52-67A26F2D9C1C}" type="presParOf" srcId="{FAFF180D-94FC-49A1-B03A-725E61C1A132}" destId="{5E2FA82A-6042-4E83-A260-40CF2B9EC0F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0F817-5810-4D34-B404-9EF36D267F67}">
      <dsp:nvSpPr>
        <dsp:cNvPr id="0" name=""/>
        <dsp:cNvSpPr/>
      </dsp:nvSpPr>
      <dsp:spPr>
        <a:xfrm>
          <a:off x="448387" y="1105648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E3077-99B4-4FFC-9CDC-15A3E852A34A}">
      <dsp:nvSpPr>
        <dsp:cNvPr id="0" name=""/>
        <dsp:cNvSpPr/>
      </dsp:nvSpPr>
      <dsp:spPr>
        <a:xfrm>
          <a:off x="689699" y="1346960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B0CF7-7941-4490-857E-3289E64B74DB}">
      <dsp:nvSpPr>
        <dsp:cNvPr id="0" name=""/>
        <dsp:cNvSpPr/>
      </dsp:nvSpPr>
      <dsp:spPr>
        <a:xfrm>
          <a:off x="86418" y="2590648"/>
          <a:ext cx="1856250" cy="155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i="0" kern="1200"/>
            <a:t>A importância de construir produtos digitais robustos e confiáveis.</a:t>
          </a:r>
          <a:endParaRPr lang="en-US" sz="1100" kern="1200"/>
        </a:p>
      </dsp:txBody>
      <dsp:txXfrm>
        <a:off x="86418" y="2590648"/>
        <a:ext cx="1856250" cy="1550390"/>
      </dsp:txXfrm>
    </dsp:sp>
    <dsp:sp modelId="{6A2EAE36-2498-446A-ABF1-B6B2C0A10452}">
      <dsp:nvSpPr>
        <dsp:cNvPr id="0" name=""/>
        <dsp:cNvSpPr/>
      </dsp:nvSpPr>
      <dsp:spPr>
        <a:xfrm>
          <a:off x="2629481" y="1105648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AC8EB-9036-4A73-A50E-ACB709DA0DD6}">
      <dsp:nvSpPr>
        <dsp:cNvPr id="0" name=""/>
        <dsp:cNvSpPr/>
      </dsp:nvSpPr>
      <dsp:spPr>
        <a:xfrm>
          <a:off x="2870793" y="1346960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68294-A69C-488B-ADC3-66A6295B3D2F}">
      <dsp:nvSpPr>
        <dsp:cNvPr id="0" name=""/>
        <dsp:cNvSpPr/>
      </dsp:nvSpPr>
      <dsp:spPr>
        <a:xfrm>
          <a:off x="2267512" y="2590648"/>
          <a:ext cx="1856250" cy="155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i="0" kern="1200"/>
            <a:t>O que é Teste de Software?</a:t>
          </a:r>
          <a:r>
            <a:rPr lang="pt-BR" sz="1100" b="0" i="0" kern="1200"/>
            <a:t> - Processo de investigação e avaliação de um sistema para garantir que ele atenda aos requisitos especificados e descubra defeitos. - Não é apenas "rodar o software", é uma atividade planejada e sistemática.</a:t>
          </a:r>
          <a:endParaRPr lang="en-US" sz="1100" kern="1200"/>
        </a:p>
      </dsp:txBody>
      <dsp:txXfrm>
        <a:off x="2267512" y="2590648"/>
        <a:ext cx="1856250" cy="1550390"/>
      </dsp:txXfrm>
    </dsp:sp>
    <dsp:sp modelId="{81D997B4-A4AD-43E3-A6F4-D236675D50A4}">
      <dsp:nvSpPr>
        <dsp:cNvPr id="0" name=""/>
        <dsp:cNvSpPr/>
      </dsp:nvSpPr>
      <dsp:spPr>
        <a:xfrm>
          <a:off x="4810575" y="1105648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AC0F8-4FE3-446B-8D35-C67B7C386FF2}">
      <dsp:nvSpPr>
        <dsp:cNvPr id="0" name=""/>
        <dsp:cNvSpPr/>
      </dsp:nvSpPr>
      <dsp:spPr>
        <a:xfrm>
          <a:off x="5051887" y="1346960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CA0BD-8F5C-44EE-8A81-EE9FC3851D03}">
      <dsp:nvSpPr>
        <dsp:cNvPr id="0" name=""/>
        <dsp:cNvSpPr/>
      </dsp:nvSpPr>
      <dsp:spPr>
        <a:xfrm>
          <a:off x="4448606" y="2590648"/>
          <a:ext cx="1856250" cy="155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i="0" kern="1200"/>
            <a:t>Ao final desta aula, você será capaz de entender a função, os princípios e os principais tipos e técnicas de teste de software.</a:t>
          </a:r>
          <a:endParaRPr lang="en-US" sz="1100" kern="1200"/>
        </a:p>
      </dsp:txBody>
      <dsp:txXfrm>
        <a:off x="4448606" y="2590648"/>
        <a:ext cx="1856250" cy="1550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EB5CA-D851-4486-876F-8381F385A1BD}">
      <dsp:nvSpPr>
        <dsp:cNvPr id="0" name=""/>
        <dsp:cNvSpPr/>
      </dsp:nvSpPr>
      <dsp:spPr>
        <a:xfrm>
          <a:off x="0" y="2335"/>
          <a:ext cx="6391275" cy="10069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/>
            <a:t>1.  Erro (Mistake/Human Error):</a:t>
          </a:r>
          <a:r>
            <a:rPr lang="pt-BR" sz="1800" b="0" i="0" kern="1200"/>
            <a:t> - Ação humana que resulta em um defeito.</a:t>
          </a:r>
          <a:endParaRPr lang="en-US" sz="1800" kern="1200"/>
        </a:p>
      </dsp:txBody>
      <dsp:txXfrm>
        <a:off x="49154" y="51489"/>
        <a:ext cx="6292967" cy="908623"/>
      </dsp:txXfrm>
    </dsp:sp>
    <dsp:sp modelId="{5807FBEC-1F62-47E5-B45C-46BEE1797D73}">
      <dsp:nvSpPr>
        <dsp:cNvPr id="0" name=""/>
        <dsp:cNvSpPr/>
      </dsp:nvSpPr>
      <dsp:spPr>
        <a:xfrm>
          <a:off x="0" y="1061106"/>
          <a:ext cx="6391275" cy="1006931"/>
        </a:xfrm>
        <a:prstGeom prst="roundRect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/>
            <a:t>2.  Defeito (Bug/Fault):</a:t>
          </a:r>
          <a:r>
            <a:rPr lang="pt-BR" sz="1800" b="0" i="0" kern="1200"/>
            <a:t> - Uma imperfeição ou anomalia no código ou documentação.</a:t>
          </a:r>
          <a:endParaRPr lang="en-US" sz="1800" kern="1200"/>
        </a:p>
      </dsp:txBody>
      <dsp:txXfrm>
        <a:off x="49154" y="1110260"/>
        <a:ext cx="6292967" cy="908623"/>
      </dsp:txXfrm>
    </dsp:sp>
    <dsp:sp modelId="{A047FD52-F4F8-4565-A10C-1172B67C47AE}">
      <dsp:nvSpPr>
        <dsp:cNvPr id="0" name=""/>
        <dsp:cNvSpPr/>
      </dsp:nvSpPr>
      <dsp:spPr>
        <a:xfrm>
          <a:off x="0" y="2119877"/>
          <a:ext cx="6391275" cy="1006931"/>
        </a:xfrm>
        <a:prstGeom prst="round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/>
            <a:t>3.  Falha (Failure):</a:t>
          </a:r>
          <a:r>
            <a:rPr lang="pt-BR" sz="1800" b="0" i="0" kern="1200"/>
            <a:t> - O evento em que o software não executa a função necessária dentro dos requisitos especificados (o defeito se manifesta).</a:t>
          </a:r>
          <a:endParaRPr lang="en-US" sz="1800" kern="1200"/>
        </a:p>
      </dsp:txBody>
      <dsp:txXfrm>
        <a:off x="49154" y="2169031"/>
        <a:ext cx="6292967" cy="908623"/>
      </dsp:txXfrm>
    </dsp:sp>
    <dsp:sp modelId="{E9E2FF99-8B42-4905-9C7E-C65F78CD16B3}">
      <dsp:nvSpPr>
        <dsp:cNvPr id="0" name=""/>
        <dsp:cNvSpPr/>
      </dsp:nvSpPr>
      <dsp:spPr>
        <a:xfrm>
          <a:off x="0" y="3178649"/>
          <a:ext cx="6391275" cy="1006931"/>
        </a:xfrm>
        <a:prstGeom prst="roundRect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/>
            <a:t>4.  Rastreabilidade:</a:t>
          </a:r>
          <a:r>
            <a:rPr lang="pt-BR" sz="1800" b="0" i="0" kern="1200"/>
            <a:t> - Capacidade de seguir o ciclo de vida de um requisito, desde a concepção até a implementação e os testes.</a:t>
          </a:r>
          <a:endParaRPr lang="en-US" sz="1800" kern="1200"/>
        </a:p>
      </dsp:txBody>
      <dsp:txXfrm>
        <a:off x="49154" y="3227803"/>
        <a:ext cx="6292967" cy="908623"/>
      </dsp:txXfrm>
    </dsp:sp>
    <dsp:sp modelId="{5E2FA82A-6042-4E83-A260-40CF2B9EC0F1}">
      <dsp:nvSpPr>
        <dsp:cNvPr id="0" name=""/>
        <dsp:cNvSpPr/>
      </dsp:nvSpPr>
      <dsp:spPr>
        <a:xfrm>
          <a:off x="0" y="4237420"/>
          <a:ext cx="6391275" cy="1006931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/>
            <a:t>5.  Debugging:</a:t>
          </a:r>
          <a:r>
            <a:rPr lang="pt-BR" sz="1800" b="0" i="0" kern="1200"/>
            <a:t> - O processo de encontrar a causa de um defeito e corrigir o código (não é Teste).</a:t>
          </a:r>
          <a:endParaRPr lang="en-US" sz="1800" kern="1200"/>
        </a:p>
      </dsp:txBody>
      <dsp:txXfrm>
        <a:off x="49154" y="4286574"/>
        <a:ext cx="6292967" cy="908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597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18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395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54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723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285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26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3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29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02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0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71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04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2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6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01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BC7E5D-5FB4-46CF-8424-FEFEE98031CE}" type="datetimeFigureOut">
              <a:rPr lang="pt-BR" smtClean="0"/>
              <a:t>20/10/2025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29FD74-156F-4F38-8222-4CFD5841A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95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BF0BE-6D50-18AB-0E11-E6EC45FD1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pt-BR">
                <a:solidFill>
                  <a:schemeClr val="tx1"/>
                </a:solidFill>
              </a:rPr>
              <a:t>Teste de Software</a:t>
            </a:r>
            <a:br>
              <a:rPr lang="pt-BR">
                <a:solidFill>
                  <a:schemeClr val="tx1"/>
                </a:solidFill>
              </a:rPr>
            </a:br>
            <a:r>
              <a:rPr lang="pt-BR">
                <a:solidFill>
                  <a:schemeClr val="tx1"/>
                </a:solidFill>
              </a:rPr>
              <a:t>UC11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5B64F0-2354-5EF9-364E-B891E22C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pt-BR" sz="2000"/>
              <a:t>Wellington Vieira dos Santos</a:t>
            </a:r>
          </a:p>
        </p:txBody>
      </p:sp>
    </p:spTree>
    <p:extLst>
      <p:ext uri="{BB962C8B-B14F-4D97-AF65-F5344CB8AC3E}">
        <p14:creationId xmlns:p14="http://schemas.microsoft.com/office/powerpoint/2010/main" val="389066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0593F-9C05-C6EB-F5E9-9CFF91F2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Design de Teste (Caixa Branca)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E6EB595-DCFB-FE52-FB9A-3A5878C8E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149020"/>
              </p:ext>
            </p:extLst>
          </p:nvPr>
        </p:nvGraphicFramePr>
        <p:xfrm>
          <a:off x="838200" y="2212848"/>
          <a:ext cx="10515600" cy="3931919"/>
        </p:xfrm>
        <a:graphic>
          <a:graphicData uri="http://schemas.openxmlformats.org/drawingml/2006/table">
            <a:tbl>
              <a:tblPr/>
              <a:tblGrid>
                <a:gridCol w="3495675">
                  <a:extLst>
                    <a:ext uri="{9D8B030D-6E8A-4147-A177-3AD203B41FA5}">
                      <a16:colId xmlns:a16="http://schemas.microsoft.com/office/drawing/2014/main" val="10668644"/>
                    </a:ext>
                  </a:extLst>
                </a:gridCol>
                <a:gridCol w="7019925">
                  <a:extLst>
                    <a:ext uri="{9D8B030D-6E8A-4147-A177-3AD203B41FA5}">
                      <a16:colId xmlns:a16="http://schemas.microsoft.com/office/drawing/2014/main" val="109666712"/>
                    </a:ext>
                  </a:extLst>
                </a:gridCol>
              </a:tblGrid>
              <a:tr h="504093">
                <a:tc>
                  <a:txBody>
                    <a:bodyPr/>
                    <a:lstStyle/>
                    <a:p>
                      <a:r>
                        <a:rPr lang="pt-BR" sz="2400" dirty="0"/>
                        <a:t>Título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Técnicas de Design de Teste (Caixa Branca)</a:t>
                      </a:r>
                      <a:endParaRPr lang="pt-BR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830503"/>
                  </a:ext>
                </a:extLst>
              </a:tr>
              <a:tr h="705729">
                <a:tc>
                  <a:txBody>
                    <a:bodyPr/>
                    <a:lstStyle/>
                    <a:p>
                      <a:r>
                        <a:rPr lang="pt-BR" b="1"/>
                        <a:t>Conceito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Baseadas na estrutura interna do código. O testador precisa ter conhecimento da lógica e do código-fonte.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104492"/>
                  </a:ext>
                </a:extLst>
              </a:tr>
              <a:tr h="705729">
                <a:tc>
                  <a:txBody>
                    <a:bodyPr/>
                    <a:lstStyle/>
                    <a:p>
                      <a:r>
                        <a:rPr lang="pt-BR" b="1"/>
                        <a:t>1. Cobertura de Instrução (Statement Coverage)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Garantir que todas as linhas de código executável tenham sido testadas pelo menos uma vez.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946131"/>
                  </a:ext>
                </a:extLst>
              </a:tr>
              <a:tr h="1008184">
                <a:tc>
                  <a:txBody>
                    <a:bodyPr/>
                    <a:lstStyle/>
                    <a:p>
                      <a:r>
                        <a:rPr lang="pt-BR" b="1" dirty="0"/>
                        <a:t>2. Cobertura de Decisão (</a:t>
                      </a:r>
                      <a:r>
                        <a:rPr lang="pt-BR" b="1" dirty="0" err="1"/>
                        <a:t>Decision</a:t>
                      </a:r>
                      <a:r>
                        <a:rPr lang="pt-BR" b="1" dirty="0"/>
                        <a:t> </a:t>
                      </a:r>
                      <a:r>
                        <a:rPr lang="pt-BR" b="1" dirty="0" err="1"/>
                        <a:t>Coverage</a:t>
                      </a:r>
                      <a:r>
                        <a:rPr lang="pt-BR" b="1" dirty="0"/>
                        <a:t> / Branch </a:t>
                      </a:r>
                      <a:r>
                        <a:rPr lang="pt-BR" b="1" dirty="0" err="1"/>
                        <a:t>Coverage</a:t>
                      </a:r>
                      <a:r>
                        <a:rPr lang="pt-BR" b="1" dirty="0"/>
                        <a:t>)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Garantir que todos os caminhos de decisão (IF, WHILE, FOR) tenham sido testados, avaliando as condições tanto como </a:t>
                      </a:r>
                      <a:r>
                        <a:rPr lang="pt-BR" b="1"/>
                        <a:t>Verdadeiras</a:t>
                      </a:r>
                      <a:r>
                        <a:rPr lang="pt-BR"/>
                        <a:t> quanto como </a:t>
                      </a:r>
                      <a:r>
                        <a:rPr lang="pt-BR" b="1"/>
                        <a:t>Falsas</a:t>
                      </a:r>
                      <a:r>
                        <a:rPr lang="pt-BR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963455"/>
                  </a:ext>
                </a:extLst>
              </a:tr>
              <a:tr h="1008184">
                <a:tc>
                  <a:txBody>
                    <a:bodyPr/>
                    <a:lstStyle/>
                    <a:p>
                      <a:r>
                        <a:rPr lang="pt-BR" b="1"/>
                        <a:t>3. Cobertura de Caminho (Path Coverage)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Garantir que todas as combinações de decisões (caminhos lógicos) dentro do código sejam exercitadas. (Mais completa, mas mais difícil de alcançar).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41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13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0AF42-307C-B2AD-D89B-120C101C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Teste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6CA6A76-C46C-972D-FDE7-874BA515A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469733"/>
              </p:ext>
            </p:extLst>
          </p:nvPr>
        </p:nvGraphicFramePr>
        <p:xfrm>
          <a:off x="1190080" y="1543154"/>
          <a:ext cx="9811840" cy="5053570"/>
        </p:xfrm>
        <a:graphic>
          <a:graphicData uri="http://schemas.openxmlformats.org/drawingml/2006/table">
            <a:tbl>
              <a:tblPr/>
              <a:tblGrid>
                <a:gridCol w="3267620">
                  <a:extLst>
                    <a:ext uri="{9D8B030D-6E8A-4147-A177-3AD203B41FA5}">
                      <a16:colId xmlns:a16="http://schemas.microsoft.com/office/drawing/2014/main" val="3476033107"/>
                    </a:ext>
                  </a:extLst>
                </a:gridCol>
                <a:gridCol w="6544220">
                  <a:extLst>
                    <a:ext uri="{9D8B030D-6E8A-4147-A177-3AD203B41FA5}">
                      <a16:colId xmlns:a16="http://schemas.microsoft.com/office/drawing/2014/main" val="3530859107"/>
                    </a:ext>
                  </a:extLst>
                </a:gridCol>
              </a:tblGrid>
              <a:tr h="523381">
                <a:tc>
                  <a:txBody>
                    <a:bodyPr/>
                    <a:lstStyle/>
                    <a:p>
                      <a:r>
                        <a:rPr lang="pt-BR" sz="2800"/>
                        <a:t>Título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/>
                        <a:t>O Ciclo de Vida do Teste de Software</a:t>
                      </a:r>
                      <a:endParaRPr lang="pt-BR" sz="2800" dirty="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626686"/>
                  </a:ext>
                </a:extLst>
              </a:tr>
              <a:tr h="616846">
                <a:tc>
                  <a:txBody>
                    <a:bodyPr/>
                    <a:lstStyle/>
                    <a:p>
                      <a:r>
                        <a:rPr lang="pt-BR" sz="1700" b="1"/>
                        <a:t>1. Planejamento e Controle</a:t>
                      </a:r>
                      <a:endParaRPr lang="pt-BR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700"/>
                        <a:t>Definição de objetivos, escopo, estratégias, recursos e cronograma. Criação do </a:t>
                      </a:r>
                      <a:r>
                        <a:rPr lang="pt-BR" sz="1700" b="1"/>
                        <a:t>Plano de Teste</a:t>
                      </a:r>
                      <a:r>
                        <a:rPr lang="pt-BR" sz="1700"/>
                        <a:t>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011404"/>
                  </a:ext>
                </a:extLst>
              </a:tr>
              <a:tr h="872100">
                <a:tc>
                  <a:txBody>
                    <a:bodyPr/>
                    <a:lstStyle/>
                    <a:p>
                      <a:r>
                        <a:rPr lang="pt-BR" sz="1700" b="1"/>
                        <a:t>2. Análise e Design</a:t>
                      </a:r>
                      <a:endParaRPr lang="pt-BR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700"/>
                        <a:t>Análise dos requisitos para determinar o que testar. Criação de </a:t>
                      </a:r>
                      <a:r>
                        <a:rPr lang="pt-BR" sz="1700" b="1"/>
                        <a:t>Casos de Teste</a:t>
                      </a:r>
                      <a:r>
                        <a:rPr lang="pt-BR" sz="1700"/>
                        <a:t> (entradas, passos, resultados esperados).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509492"/>
                  </a:ext>
                </a:extLst>
              </a:tr>
              <a:tr h="872100">
                <a:tc>
                  <a:txBody>
                    <a:bodyPr/>
                    <a:lstStyle/>
                    <a:p>
                      <a:r>
                        <a:rPr lang="pt-BR" sz="1700" b="1"/>
                        <a:t>3. Implementação e Execução</a:t>
                      </a:r>
                      <a:endParaRPr lang="pt-BR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700"/>
                        <a:t>Preparação do ambiente de teste. Execução dos casos de teste. Registro dos resultados e criação de </a:t>
                      </a:r>
                      <a:r>
                        <a:rPr lang="pt-BR" sz="1700" b="1"/>
                        <a:t>Relatórios de Defeitos</a:t>
                      </a:r>
                      <a:r>
                        <a:rPr lang="pt-BR" sz="1700"/>
                        <a:t>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119515"/>
                  </a:ext>
                </a:extLst>
              </a:tr>
              <a:tr h="881664">
                <a:tc>
                  <a:txBody>
                    <a:bodyPr/>
                    <a:lstStyle/>
                    <a:p>
                      <a:r>
                        <a:rPr lang="pt-BR" sz="1700" b="1"/>
                        <a:t>4. Avaliação de Critérios de Saída e Relatório</a:t>
                      </a:r>
                      <a:endParaRPr lang="pt-BR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700"/>
                        <a:t>Verificação se os critérios de saída foram atendidos (ex: cobertura de teste, número de defeitos críticos abertos). Geração do </a:t>
                      </a:r>
                      <a:r>
                        <a:rPr lang="pt-BR" sz="1700" b="1"/>
                        <a:t>Relatório Final de Teste</a:t>
                      </a:r>
                      <a:r>
                        <a:rPr lang="pt-BR" sz="1700"/>
                        <a:t>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98145"/>
                  </a:ext>
                </a:extLst>
              </a:tr>
              <a:tr h="872100">
                <a:tc>
                  <a:txBody>
                    <a:bodyPr/>
                    <a:lstStyle/>
                    <a:p>
                      <a:r>
                        <a:rPr lang="pt-BR" sz="1700" b="1"/>
                        <a:t>5. Atividades de Fechamento</a:t>
                      </a:r>
                      <a:endParaRPr lang="pt-BR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Arquivamento de artefatos de teste. Documentação de lições aprendidas e melhores práticas.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55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78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A5604-DF7A-20B3-2D99-813EF909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Automação de Teste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6D9F5C2-F86C-F012-93BA-FF53002A0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868178"/>
              </p:ext>
            </p:extLst>
          </p:nvPr>
        </p:nvGraphicFramePr>
        <p:xfrm>
          <a:off x="838200" y="1852454"/>
          <a:ext cx="10515600" cy="4053488"/>
        </p:xfrm>
        <a:graphic>
          <a:graphicData uri="http://schemas.openxmlformats.org/drawingml/2006/table">
            <a:tbl>
              <a:tblPr/>
              <a:tblGrid>
                <a:gridCol w="3084576">
                  <a:extLst>
                    <a:ext uri="{9D8B030D-6E8A-4147-A177-3AD203B41FA5}">
                      <a16:colId xmlns:a16="http://schemas.microsoft.com/office/drawing/2014/main" val="2893331169"/>
                    </a:ext>
                  </a:extLst>
                </a:gridCol>
                <a:gridCol w="7431024">
                  <a:extLst>
                    <a:ext uri="{9D8B030D-6E8A-4147-A177-3AD203B41FA5}">
                      <a16:colId xmlns:a16="http://schemas.microsoft.com/office/drawing/2014/main" val="1181747476"/>
                    </a:ext>
                  </a:extLst>
                </a:gridCol>
              </a:tblGrid>
              <a:tr h="523765">
                <a:tc>
                  <a:txBody>
                    <a:bodyPr/>
                    <a:lstStyle/>
                    <a:p>
                      <a:r>
                        <a:rPr lang="pt-BR" sz="2400"/>
                        <a:t>Título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Automação de Teste</a:t>
                      </a:r>
                      <a:endParaRPr lang="pt-BR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16728"/>
                  </a:ext>
                </a:extLst>
              </a:tr>
              <a:tr h="733271">
                <a:tc>
                  <a:txBody>
                    <a:bodyPr/>
                    <a:lstStyle/>
                    <a:p>
                      <a:r>
                        <a:rPr lang="pt-BR" b="1"/>
                        <a:t>O que é?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Uso de software especial (ferramentas) para controlar a execução de testes e comparar os resultados reais com os resultados esperados.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31029"/>
                  </a:ext>
                </a:extLst>
              </a:tr>
              <a:tr h="1361788">
                <a:tc>
                  <a:txBody>
                    <a:bodyPr/>
                    <a:lstStyle/>
                    <a:p>
                      <a:r>
                        <a:rPr lang="pt-BR" b="1"/>
                        <a:t>Benefícios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- </a:t>
                      </a:r>
                      <a:r>
                        <a:rPr lang="pt-BR" b="1"/>
                        <a:t>Velocidade:</a:t>
                      </a:r>
                      <a:r>
                        <a:rPr lang="pt-BR"/>
                        <a:t> Execução mais rápida de testes repetitivos. - </a:t>
                      </a:r>
                      <a:r>
                        <a:rPr lang="pt-BR" b="1"/>
                        <a:t>Confiabilidade:</a:t>
                      </a:r>
                      <a:r>
                        <a:rPr lang="pt-BR"/>
                        <a:t> Elimina erros humanos na execução. - </a:t>
                      </a:r>
                      <a:r>
                        <a:rPr lang="pt-BR" b="1"/>
                        <a:t>Escalabilidade:</a:t>
                      </a:r>
                      <a:r>
                        <a:rPr lang="pt-BR"/>
                        <a:t> Permite rodar milhares de testes em paralelo. - </a:t>
                      </a:r>
                      <a:r>
                        <a:rPr lang="pt-BR" b="1"/>
                        <a:t>Regressão:</a:t>
                      </a:r>
                      <a:r>
                        <a:rPr lang="pt-BR"/>
                        <a:t> Ideal para garantir que novas alterações não quebrem o que já estava funcionando.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672859"/>
                  </a:ext>
                </a:extLst>
              </a:tr>
              <a:tr h="733271">
                <a:tc>
                  <a:txBody>
                    <a:bodyPr/>
                    <a:lstStyle/>
                    <a:p>
                      <a:r>
                        <a:rPr lang="pt-BR" b="1"/>
                        <a:t>Onde Aplicar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Principalmente nos testes de </a:t>
                      </a:r>
                      <a:r>
                        <a:rPr lang="pt-BR" b="1" dirty="0"/>
                        <a:t>Regressão</a:t>
                      </a:r>
                      <a:r>
                        <a:rPr lang="pt-BR" dirty="0"/>
                        <a:t>, </a:t>
                      </a:r>
                      <a:r>
                        <a:rPr lang="pt-BR" b="1" dirty="0"/>
                        <a:t>Unidade</a:t>
                      </a:r>
                      <a:r>
                        <a:rPr lang="pt-BR" dirty="0"/>
                        <a:t>, </a:t>
                      </a:r>
                      <a:r>
                        <a:rPr lang="pt-BR" b="1" dirty="0"/>
                        <a:t>Integração</a:t>
                      </a:r>
                      <a:r>
                        <a:rPr lang="pt-BR" dirty="0"/>
                        <a:t> e, em menor grau, no </a:t>
                      </a:r>
                      <a:r>
                        <a:rPr lang="pt-BR" b="1" dirty="0"/>
                        <a:t>Sistema</a:t>
                      </a:r>
                      <a:r>
                        <a:rPr lang="pt-BR" dirty="0"/>
                        <a:t> (Testes </a:t>
                      </a:r>
                      <a:r>
                        <a:rPr lang="pt-BR" dirty="0" err="1"/>
                        <a:t>End-to-End</a:t>
                      </a:r>
                      <a:r>
                        <a:rPr lang="pt-BR" dirty="0"/>
                        <a:t>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81708"/>
                  </a:ext>
                </a:extLst>
              </a:tr>
              <a:tr h="419012">
                <a:tc>
                  <a:txBody>
                    <a:bodyPr/>
                    <a:lstStyle/>
                    <a:p>
                      <a:r>
                        <a:rPr lang="pt-BR" b="1"/>
                        <a:t>Exemplos de Ferramentas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Selenium, Cypress, Playwright, JUnit/</a:t>
                      </a:r>
                      <a:r>
                        <a:rPr lang="en-US" dirty="0" err="1"/>
                        <a:t>NUnit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xUnit</a:t>
                      </a:r>
                      <a:r>
                        <a:rPr lang="en-US" dirty="0"/>
                        <a:t>.</a:t>
                      </a:r>
                      <a:endParaRPr lang="pt-BR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68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25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01788-790D-5BC5-FA80-217C94BD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e Próximos Passos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1B5BB6F-FFB8-1BFE-3735-37158757D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969862"/>
              </p:ext>
            </p:extLst>
          </p:nvPr>
        </p:nvGraphicFramePr>
        <p:xfrm>
          <a:off x="838200" y="2218214"/>
          <a:ext cx="10515600" cy="3185890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2057195670"/>
                    </a:ext>
                  </a:extLst>
                </a:gridCol>
                <a:gridCol w="7943850">
                  <a:extLst>
                    <a:ext uri="{9D8B030D-6E8A-4147-A177-3AD203B41FA5}">
                      <a16:colId xmlns:a16="http://schemas.microsoft.com/office/drawing/2014/main" val="1394255237"/>
                    </a:ext>
                  </a:extLst>
                </a:gridCol>
              </a:tblGrid>
              <a:tr h="1887935">
                <a:tc>
                  <a:txBody>
                    <a:bodyPr/>
                    <a:lstStyle/>
                    <a:p>
                      <a:r>
                        <a:rPr lang="pt-BR" b="1"/>
                        <a:t>Resumo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- O Teste é essencial para a qualidade e redução de riscos. - Existem diferentes Níveis (Unidade, Integração, Sistema, Aceitação) e Tipos (Funcional, Performance, Segurança). - Técnicas (Caixa Preta e Branca) ajudam a selecionar testes eficazes. - A Automação é crucial em ambientes de Desenvolvimento Contínuo/Integração Contínua (CI/CD).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977687"/>
                  </a:ext>
                </a:extLst>
              </a:tr>
              <a:tr h="825971">
                <a:tc>
                  <a:txBody>
                    <a:bodyPr/>
                    <a:lstStyle/>
                    <a:p>
                      <a:r>
                        <a:rPr lang="pt-BR" b="1" dirty="0"/>
                        <a:t>Ação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/>
                        <a:t>"Construir o software certo e construir o software de maneira certa."</a:t>
                      </a:r>
                      <a:r>
                        <a:rPr lang="pt-BR"/>
                        <a:t> O teste é a validação e a verificação desse princípio.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604137"/>
                  </a:ext>
                </a:extLst>
              </a:tr>
              <a:tr h="471984">
                <a:tc>
                  <a:txBody>
                    <a:bodyPr/>
                    <a:lstStyle/>
                    <a:p>
                      <a:r>
                        <a:rPr lang="pt-BR" b="1"/>
                        <a:t>Q&amp;A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Perguntas e Respostas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975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85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10B1C-45C1-2390-59E3-755E7E31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Introdução ao Teste de Software: </a:t>
            </a:r>
            <a:r>
              <a:rPr lang="pt-BR" b="1">
                <a:solidFill>
                  <a:srgbClr val="EBEBEB"/>
                </a:solidFill>
              </a:rPr>
              <a:t>Garantindo a Qualidade do Produto</a:t>
            </a:r>
            <a:endParaRPr lang="pt-BR">
              <a:solidFill>
                <a:srgbClr val="EBEBEB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CA63708-54D0-A499-6A37-CE900DBB2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20257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8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F8970-90DE-7DB7-7748-FAEB3F80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pt-BR" dirty="0"/>
              <a:t>Por Que Testar? </a:t>
            </a:r>
            <a:r>
              <a:rPr lang="pt-BR" b="1" dirty="0"/>
              <a:t>A Importância da Qualidade</a:t>
            </a:r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605C5F03-4251-3D1F-26C3-51B69C231F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57" r="42720" b="-2"/>
          <a:stretch>
            <a:fillRect/>
          </a:stretch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B73A6-69A0-B9FA-374E-06C42BCC4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 marL="347472" indent="-347472" rtl="0" eaLnBrk="1" fontAlgn="ctr" latinLnBrk="0" hangingPunct="1">
              <a:lnSpc>
                <a:spcPct val="90000"/>
              </a:lnSpc>
              <a:buClrTx/>
              <a:buSzPts val="1600"/>
              <a:buFont typeface="Arial" panose="020B0604020202020204" pitchFamily="34" charset="0"/>
              <a:buAutoNum type="arabicPeriod"/>
            </a:pPr>
            <a:r>
              <a:rPr lang="pt-BR" sz="1700" b="1" i="0" u="none" strike="noStrike" kern="1200" dirty="0">
                <a:effectLst/>
                <a:latin typeface="Aptos" panose="020B0004020202020204" pitchFamily="34" charset="0"/>
              </a:rPr>
              <a:t>Prevenção e Detecção de Defeitos:</a:t>
            </a:r>
            <a:r>
              <a:rPr lang="pt-BR" sz="1700" b="0" i="0" u="none" strike="noStrike" kern="1200" dirty="0">
                <a:effectLst/>
                <a:latin typeface="Aptos" panose="020B0004020202020204" pitchFamily="34" charset="0"/>
              </a:rPr>
              <a:t> - Encontrar e corrigir erros (bugs) o mais cedo possível, onde são mais baratos de consertar. </a:t>
            </a:r>
            <a:endParaRPr lang="pt-BR" sz="17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 eaLnBrk="1" fontAlgn="ctr" latinLnBrk="0" hangingPunct="1">
              <a:lnSpc>
                <a:spcPct val="90000"/>
              </a:lnSpc>
              <a:buNone/>
            </a:pPr>
            <a:r>
              <a:rPr lang="pt-BR" sz="1700" b="1" i="0" u="none" strike="noStrike" kern="1200" dirty="0">
                <a:effectLst/>
                <a:latin typeface="Aptos" panose="020B0004020202020204" pitchFamily="34" charset="0"/>
              </a:rPr>
              <a:t>	Redução de Custos:</a:t>
            </a:r>
            <a:r>
              <a:rPr lang="pt-BR" sz="1700" b="0" i="0" u="none" strike="noStrike" kern="1200" dirty="0">
                <a:effectLst/>
                <a:latin typeface="Aptos" panose="020B0004020202020204" pitchFamily="34" charset="0"/>
              </a:rPr>
              <a:t> - O custo de corrigir um defeito aumenta exponencialmente à medida que 	avança no ciclo de vida do desenvolvimento (do código para a produção). </a:t>
            </a:r>
            <a:endParaRPr lang="pt-BR" sz="17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 eaLnBrk="1" fontAlgn="ctr" latinLnBrk="0" hangingPunct="1">
              <a:lnSpc>
                <a:spcPct val="90000"/>
              </a:lnSpc>
              <a:buNone/>
            </a:pPr>
            <a:r>
              <a:rPr lang="pt-BR" sz="1700" b="1" i="0" u="none" strike="noStrike" kern="1200" dirty="0">
                <a:effectLst/>
                <a:latin typeface="Aptos" panose="020B0004020202020204" pitchFamily="34" charset="0"/>
              </a:rPr>
              <a:t>	Garantia da Qualidade (QA):</a:t>
            </a:r>
            <a:r>
              <a:rPr lang="pt-BR" sz="1700" b="0" i="0" u="none" strike="noStrike" kern="1200" dirty="0">
                <a:effectLst/>
                <a:latin typeface="Aptos" panose="020B0004020202020204" pitchFamily="34" charset="0"/>
              </a:rPr>
              <a:t> - Assegurar que o produto final satisfaça as necessidades do 	cliente e os requisitos de negócio. </a:t>
            </a:r>
            <a:endParaRPr lang="pt-BR" sz="17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 eaLnBrk="1" fontAlgn="ctr" latinLnBrk="0" hangingPunct="1">
              <a:lnSpc>
                <a:spcPct val="90000"/>
              </a:lnSpc>
              <a:buNone/>
            </a:pPr>
            <a:r>
              <a:rPr lang="pt-BR" sz="1700" b="1" i="0" u="none" strike="noStrike" kern="1200" dirty="0">
                <a:effectLst/>
                <a:latin typeface="Aptos" panose="020B0004020202020204" pitchFamily="34" charset="0"/>
              </a:rPr>
              <a:t>	Mitigação de Riscos:</a:t>
            </a:r>
            <a:r>
              <a:rPr lang="pt-BR" sz="1700" b="0" i="0" u="none" strike="noStrike" kern="1200" dirty="0">
                <a:effectLst/>
                <a:latin typeface="Aptos" panose="020B0004020202020204" pitchFamily="34" charset="0"/>
              </a:rPr>
              <a:t> - Evitar falhas graves em produção que podem resultar em perda 	financeira, danos à reputação ou, em casos críticos, riscos à vida.</a:t>
            </a:r>
          </a:p>
          <a:p>
            <a:pPr marL="0" indent="0" rtl="0" eaLnBrk="1" fontAlgn="ctr" latinLnBrk="0" hangingPunct="1">
              <a:lnSpc>
                <a:spcPct val="90000"/>
              </a:lnSpc>
              <a:buNone/>
            </a:pPr>
            <a:endParaRPr lang="pt-BR" sz="17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 eaLnBrk="1" fontAlgn="ctr" latinLnBrk="0" hangingPunct="1">
              <a:lnSpc>
                <a:spcPct val="90000"/>
              </a:lnSpc>
              <a:buNone/>
            </a:pPr>
            <a:r>
              <a:rPr lang="pt-BR" sz="1700" b="1" i="0" u="none" strike="noStrike" kern="1200" dirty="0">
                <a:effectLst/>
                <a:latin typeface="Aptos" panose="020B0004020202020204" pitchFamily="34" charset="0"/>
              </a:rPr>
              <a:t>2.  QA vs. Teste:</a:t>
            </a:r>
            <a:r>
              <a:rPr lang="pt-BR" sz="1700" b="0" i="0" u="none" strike="noStrike" kern="1200" dirty="0">
                <a:effectLst/>
                <a:latin typeface="Aptos" panose="020B0004020202020204" pitchFamily="34" charset="0"/>
              </a:rPr>
              <a:t> O QA é focado na </a:t>
            </a:r>
            <a:r>
              <a:rPr lang="pt-BR" sz="1700" b="0" i="1" u="none" strike="noStrike" kern="1200" dirty="0">
                <a:effectLst/>
                <a:latin typeface="Aptos" panose="020B0004020202020204" pitchFamily="34" charset="0"/>
              </a:rPr>
              <a:t>prevenção</a:t>
            </a:r>
            <a:r>
              <a:rPr lang="pt-BR" sz="1700" b="0" i="0" u="none" strike="noStrike" kern="1200" dirty="0">
                <a:effectLst/>
                <a:latin typeface="Aptos" panose="020B0004020202020204" pitchFamily="34" charset="0"/>
              </a:rPr>
              <a:t> (o processo), o Teste é focado na </a:t>
            </a:r>
            <a:r>
              <a:rPr lang="pt-BR" sz="1700" b="0" i="1" u="none" strike="noStrike" kern="1200" dirty="0">
                <a:effectLst/>
                <a:latin typeface="Aptos" panose="020B0004020202020204" pitchFamily="34" charset="0"/>
              </a:rPr>
              <a:t>detecção</a:t>
            </a:r>
            <a:r>
              <a:rPr lang="pt-BR" sz="1700" b="0" i="0" u="none" strike="noStrike" kern="1200" dirty="0">
                <a:effectLst/>
                <a:latin typeface="Aptos" panose="020B0004020202020204" pitchFamily="34" charset="0"/>
              </a:rPr>
              <a:t> (o produto).</a:t>
            </a:r>
            <a:endParaRPr lang="pt-BR" sz="17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22475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80EC3-3EB4-E91B-76CD-1D68C472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pt-BR" sz="3300">
                <a:solidFill>
                  <a:srgbClr val="EBEBEB"/>
                </a:solidFill>
              </a:rPr>
              <a:t>Terminologia Essencial: </a:t>
            </a:r>
            <a:r>
              <a:rPr lang="pt-BR" sz="3300" b="1">
                <a:solidFill>
                  <a:srgbClr val="EBEBEB"/>
                </a:solidFill>
              </a:rPr>
              <a:t>Terminologia do Teste de Software</a:t>
            </a:r>
            <a:endParaRPr lang="pt-BR" sz="3300">
              <a:solidFill>
                <a:srgbClr val="EBEBEB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C7C52DC-D98A-71CF-117B-0FA4B45D7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33151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12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AACA9-C626-7024-1BF1-B9F0D088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Fundamentais do Teste: </a:t>
            </a:r>
            <a:br>
              <a:rPr lang="pt-BR" dirty="0"/>
            </a:br>
            <a:r>
              <a:rPr lang="pt-BR" sz="3200" b="1" dirty="0"/>
              <a:t>Sete Princípios Fundamentais (ISTQB)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597BEE6-09D1-12D9-3F55-744DD449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404011"/>
              </p:ext>
            </p:extLst>
          </p:nvPr>
        </p:nvGraphicFramePr>
        <p:xfrm>
          <a:off x="995362" y="2354968"/>
          <a:ext cx="10201276" cy="4503032"/>
        </p:xfrm>
        <a:graphic>
          <a:graphicData uri="http://schemas.openxmlformats.org/drawingml/2006/table">
            <a:tbl>
              <a:tblPr/>
              <a:tblGrid>
                <a:gridCol w="958330">
                  <a:extLst>
                    <a:ext uri="{9D8B030D-6E8A-4147-A177-3AD203B41FA5}">
                      <a16:colId xmlns:a16="http://schemas.microsoft.com/office/drawing/2014/main" val="4232495322"/>
                    </a:ext>
                  </a:extLst>
                </a:gridCol>
                <a:gridCol w="9242946">
                  <a:extLst>
                    <a:ext uri="{9D8B030D-6E8A-4147-A177-3AD203B41FA5}">
                      <a16:colId xmlns:a16="http://schemas.microsoft.com/office/drawing/2014/main" val="3695483948"/>
                    </a:ext>
                  </a:extLst>
                </a:gridCol>
              </a:tblGrid>
              <a:tr h="66098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</a:t>
                      </a:r>
                      <a:endParaRPr lang="pt-BR" sz="2000" dirty="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O Teste Mostra a Presença de Defeitos, Não a Ausência:</a:t>
                      </a:r>
                      <a:r>
                        <a:rPr lang="pt-BR" sz="1600" dirty="0"/>
                        <a:t> O teste reduz a probabilidade de defeitos não descobertos, mas nunca prova a ausência de todos os defeitos.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619090"/>
                  </a:ext>
                </a:extLst>
              </a:tr>
              <a:tr h="66098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2</a:t>
                      </a:r>
                      <a:endParaRPr lang="pt-BR" sz="2000" dirty="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O Teste Exaustivo É Impossível:</a:t>
                      </a:r>
                      <a:r>
                        <a:rPr lang="pt-BR" sz="1600" dirty="0"/>
                        <a:t> Testar todas as combinações de dados e condições é inviável, exceto para sistemas triviais. É necessária uma análise de risco e priorização.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661276"/>
                  </a:ext>
                </a:extLst>
              </a:tr>
              <a:tr h="66098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3</a:t>
                      </a:r>
                      <a:endParaRPr lang="pt-BR" sz="2000" dirty="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O Teste Deve Começar Cedo (</a:t>
                      </a:r>
                      <a:r>
                        <a:rPr lang="pt-BR" sz="1600" b="1" dirty="0" err="1"/>
                        <a:t>Shifting</a:t>
                      </a:r>
                      <a:r>
                        <a:rPr lang="pt-BR" sz="1600" b="1" dirty="0"/>
                        <a:t> </a:t>
                      </a:r>
                      <a:r>
                        <a:rPr lang="pt-BR" sz="1600" b="1" dirty="0" err="1"/>
                        <a:t>Left</a:t>
                      </a:r>
                      <a:r>
                        <a:rPr lang="pt-BR" sz="1600" b="1" dirty="0"/>
                        <a:t>):</a:t>
                      </a:r>
                      <a:r>
                        <a:rPr lang="pt-BR" sz="1600" dirty="0"/>
                        <a:t> Iniciar o teste o mais cedo possível no ciclo de vida do desenvolvimento (desde a análise de requisitos).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223291"/>
                  </a:ext>
                </a:extLst>
              </a:tr>
              <a:tr h="52223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4</a:t>
                      </a:r>
                      <a:endParaRPr lang="pt-BR" sz="2000" dirty="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/>
                        <a:t>Agrupamento de Defeitos (Clustering):</a:t>
                      </a:r>
                      <a:r>
                        <a:rPr lang="pt-BR" sz="1600"/>
                        <a:t> Um pequeno número de módulos contém a maioria dos defeitos.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813507"/>
                  </a:ext>
                </a:extLst>
              </a:tr>
              <a:tr h="66098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5</a:t>
                      </a:r>
                      <a:endParaRPr lang="pt-BR" sz="2000" dirty="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Paradoxo do Pesticida:</a:t>
                      </a:r>
                      <a:r>
                        <a:rPr lang="pt-BR" sz="1600" dirty="0"/>
                        <a:t> Se os mesmos testes são repetidos várias vezes, eles deixam de encontrar novos defeitos. Os testes precisam ser revisados e novos criados.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526143"/>
                  </a:ext>
                </a:extLst>
              </a:tr>
              <a:tr h="66098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6</a:t>
                      </a:r>
                      <a:endParaRPr lang="pt-BR" sz="2000" dirty="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/>
                        <a:t>O Teste É Dependente do Contexto:</a:t>
                      </a:r>
                      <a:r>
                        <a:rPr lang="pt-BR" sz="1600"/>
                        <a:t> O tipo de teste depende do contexto do software (ex: um sistema de controle de voo requer testes diferentes de um site de e-commerce).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801776"/>
                  </a:ext>
                </a:extLst>
              </a:tr>
              <a:tr h="66098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7</a:t>
                      </a:r>
                      <a:endParaRPr lang="pt-BR" sz="2000" dirty="0"/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A Falácia da Ausência de Erros:</a:t>
                      </a:r>
                      <a:r>
                        <a:rPr lang="pt-BR" sz="1600" dirty="0"/>
                        <a:t> Simplesmente encontrar e corrigir defeitos não ajuda se o sistema construído for inutilizável ou não atender às necessidades do usuário.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3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76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31459-7581-3432-3B54-1B5ABB04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Teste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7A85597-6A90-F9C3-F168-2ECB6FC77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126285"/>
              </p:ext>
            </p:extLst>
          </p:nvPr>
        </p:nvGraphicFramePr>
        <p:xfrm>
          <a:off x="838200" y="2167128"/>
          <a:ext cx="10399776" cy="4593016"/>
        </p:xfrm>
        <a:graphic>
          <a:graphicData uri="http://schemas.openxmlformats.org/drawingml/2006/table">
            <a:tbl>
              <a:tblPr/>
              <a:tblGrid>
                <a:gridCol w="2649330">
                  <a:extLst>
                    <a:ext uri="{9D8B030D-6E8A-4147-A177-3AD203B41FA5}">
                      <a16:colId xmlns:a16="http://schemas.microsoft.com/office/drawing/2014/main" val="3362139003"/>
                    </a:ext>
                  </a:extLst>
                </a:gridCol>
                <a:gridCol w="7750446">
                  <a:extLst>
                    <a:ext uri="{9D8B030D-6E8A-4147-A177-3AD203B41FA5}">
                      <a16:colId xmlns:a16="http://schemas.microsoft.com/office/drawing/2014/main" val="896256923"/>
                    </a:ext>
                  </a:extLst>
                </a:gridCol>
              </a:tblGrid>
              <a:tr h="618950">
                <a:tc>
                  <a:txBody>
                    <a:bodyPr/>
                    <a:lstStyle/>
                    <a:p>
                      <a:r>
                        <a:rPr lang="pt-BR" sz="3600" b="1"/>
                        <a:t>Nível</a:t>
                      </a:r>
                      <a:endParaRPr lang="pt-BR" sz="36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600" b="1" dirty="0"/>
                        <a:t>Foco e Objetivo</a:t>
                      </a:r>
                      <a:endParaRPr lang="pt-BR" sz="36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989917"/>
                  </a:ext>
                </a:extLst>
              </a:tr>
              <a:tr h="1161115">
                <a:tc>
                  <a:txBody>
                    <a:bodyPr/>
                    <a:lstStyle/>
                    <a:p>
                      <a:r>
                        <a:rPr lang="pt-BR" sz="1800" b="1"/>
                        <a:t>1. Teste de Unidade (Unit Testing)</a:t>
                      </a:r>
                      <a:endParaRPr lang="pt-BR" sz="18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/>
                        <a:t>Foco:</a:t>
                      </a:r>
                      <a:r>
                        <a:rPr lang="pt-BR" sz="1800"/>
                        <a:t> Componentes ou módulos individuais (funções, classes). </a:t>
                      </a:r>
                      <a:r>
                        <a:rPr lang="pt-BR" sz="1800" b="1"/>
                        <a:t>Objetivo:</a:t>
                      </a:r>
                      <a:r>
                        <a:rPr lang="pt-BR" sz="1800"/>
                        <a:t> Verificar se cada unidade está funcionando corretamente e isoladamente. Geralmente feito pelo desenvolvedor.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708405"/>
                  </a:ext>
                </a:extLst>
              </a:tr>
              <a:tr h="716048">
                <a:tc>
                  <a:txBody>
                    <a:bodyPr/>
                    <a:lstStyle/>
                    <a:p>
                      <a:r>
                        <a:rPr lang="pt-BR" sz="1800" b="1"/>
                        <a:t>2. Teste de Integração (Integration Testing)</a:t>
                      </a:r>
                      <a:endParaRPr lang="pt-BR" sz="18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/>
                        <a:t>Foco:</a:t>
                      </a:r>
                      <a:r>
                        <a:rPr lang="pt-BR" sz="1800"/>
                        <a:t> Interfaces e interações entre componentes ou sistemas. </a:t>
                      </a:r>
                      <a:r>
                        <a:rPr lang="pt-BR" sz="1800" b="1"/>
                        <a:t>Objetivo:</a:t>
                      </a:r>
                      <a:r>
                        <a:rPr lang="pt-BR" sz="1800"/>
                        <a:t> Verificar se os módulos funcionam juntos como esperado.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36962"/>
                  </a:ext>
                </a:extLst>
              </a:tr>
              <a:tr h="890033">
                <a:tc>
                  <a:txBody>
                    <a:bodyPr/>
                    <a:lstStyle/>
                    <a:p>
                      <a:r>
                        <a:rPr lang="pt-BR" sz="1800" b="1"/>
                        <a:t>3. Teste de Sistema (System Testing)</a:t>
                      </a:r>
                      <a:endParaRPr lang="pt-BR" sz="18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/>
                        <a:t>Foco:</a:t>
                      </a:r>
                      <a:r>
                        <a:rPr lang="pt-BR" sz="1800"/>
                        <a:t> O sistema completo e integrado. </a:t>
                      </a:r>
                      <a:r>
                        <a:rPr lang="pt-BR" sz="1800" b="1"/>
                        <a:t>Objetivo:</a:t>
                      </a:r>
                      <a:r>
                        <a:rPr lang="pt-BR" sz="1800"/>
                        <a:t> Avaliar a conformidade do sistema com os requisitos funcionais e não-funcionais.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845647"/>
                  </a:ext>
                </a:extLst>
              </a:tr>
              <a:tr h="1161115">
                <a:tc>
                  <a:txBody>
                    <a:bodyPr/>
                    <a:lstStyle/>
                    <a:p>
                      <a:r>
                        <a:rPr lang="pt-BR" sz="1800" b="1"/>
                        <a:t>4. Teste de Aceitação (Acceptance Testing)</a:t>
                      </a:r>
                      <a:endParaRPr lang="pt-BR" sz="18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/>
                        <a:t>Foco:</a:t>
                      </a:r>
                      <a:r>
                        <a:rPr lang="pt-BR" sz="1800" dirty="0"/>
                        <a:t> Adequação para o uso pelo usuário final. </a:t>
                      </a:r>
                      <a:r>
                        <a:rPr lang="pt-BR" sz="1800" b="1" dirty="0"/>
                        <a:t>Objetivo:</a:t>
                      </a:r>
                      <a:r>
                        <a:rPr lang="pt-BR" sz="1800" dirty="0"/>
                        <a:t> Verificar se o sistema atende às necessidades e expectativas do cliente/usuário. Pode ser </a:t>
                      </a:r>
                      <a:r>
                        <a:rPr lang="pt-BR" sz="1800" b="1" dirty="0"/>
                        <a:t>UAT</a:t>
                      </a:r>
                      <a:r>
                        <a:rPr lang="pt-BR" sz="1800" dirty="0"/>
                        <a:t> (</a:t>
                      </a:r>
                      <a:r>
                        <a:rPr lang="pt-BR" sz="1800" dirty="0" err="1"/>
                        <a:t>User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 err="1"/>
                        <a:t>Acceptance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 err="1"/>
                        <a:t>Testing</a:t>
                      </a:r>
                      <a:r>
                        <a:rPr lang="pt-BR" sz="1800" dirty="0"/>
                        <a:t>) ou Teste Beta.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36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35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9A18F-E5D3-3791-DADA-29692E62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Teste - Funcional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5D2C44E-DD65-D199-2603-84C83DE6D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950495"/>
              </p:ext>
            </p:extLst>
          </p:nvPr>
        </p:nvGraphicFramePr>
        <p:xfrm>
          <a:off x="838200" y="2583974"/>
          <a:ext cx="10515600" cy="2926080"/>
        </p:xfrm>
        <a:graphic>
          <a:graphicData uri="http://schemas.openxmlformats.org/drawingml/2006/table">
            <a:tbl>
              <a:tblPr/>
              <a:tblGrid>
                <a:gridCol w="3294888">
                  <a:extLst>
                    <a:ext uri="{9D8B030D-6E8A-4147-A177-3AD203B41FA5}">
                      <a16:colId xmlns:a16="http://schemas.microsoft.com/office/drawing/2014/main" val="3187641673"/>
                    </a:ext>
                  </a:extLst>
                </a:gridCol>
                <a:gridCol w="7220712">
                  <a:extLst>
                    <a:ext uri="{9D8B030D-6E8A-4147-A177-3AD203B41FA5}">
                      <a16:colId xmlns:a16="http://schemas.microsoft.com/office/drawing/2014/main" val="1742561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800" b="1"/>
                        <a:t>Tipo</a:t>
                      </a:r>
                      <a:endParaRPr lang="pt-BR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/>
                        <a:t>Descrição</a:t>
                      </a:r>
                      <a:endParaRPr lang="pt-B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40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b="1"/>
                        <a:t>Teste de Funcionalidade</a:t>
                      </a:r>
                      <a:endParaRPr lang="pt-BR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Teste para verificar se cada função do software faz o que as especificações dizem que deve fazer.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428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b="1"/>
                        <a:t>Teste de Regressão</a:t>
                      </a:r>
                      <a:endParaRPr lang="pt-BR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Teste para garantir que as alterações (correções de defeitos ou novas funcionalidades) não introduziram novos defeitos em áreas que funcionavam antes.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492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b="1"/>
                        <a:t>Teste de Confirmação (Re-teste)</a:t>
                      </a:r>
                      <a:endParaRPr lang="pt-BR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Teste para garantir que um defeito que foi corrigido realmente não ocorre mais.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66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88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D8BE9-E20A-120D-AF7C-DB8C0267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Teste - Não-Funcional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B8F425B-D34D-978F-87BE-C704DDD6D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668726"/>
              </p:ext>
            </p:extLst>
          </p:nvPr>
        </p:nvGraphicFramePr>
        <p:xfrm>
          <a:off x="838200" y="2373662"/>
          <a:ext cx="10515600" cy="3230880"/>
        </p:xfrm>
        <a:graphic>
          <a:graphicData uri="http://schemas.openxmlformats.org/drawingml/2006/table">
            <a:tbl>
              <a:tblPr/>
              <a:tblGrid>
                <a:gridCol w="2714625">
                  <a:extLst>
                    <a:ext uri="{9D8B030D-6E8A-4147-A177-3AD203B41FA5}">
                      <a16:colId xmlns:a16="http://schemas.microsoft.com/office/drawing/2014/main" val="3581414783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8572708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000" b="1" dirty="0"/>
                        <a:t>Tipo</a:t>
                      </a:r>
                      <a:endParaRPr lang="pt-BR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Descrição</a:t>
                      </a:r>
                      <a:endParaRPr lang="pt-BR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45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Teste de Desempenho (Performance)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Avalia a velocidade, estabilidade, escalabilidade e capacidade de resposta de uma aplicação sob uma determinada carga de trabalho. Inclui: </a:t>
                      </a:r>
                      <a:r>
                        <a:rPr lang="pt-BR" b="1" dirty="0"/>
                        <a:t>Teste de Carga</a:t>
                      </a:r>
                      <a:r>
                        <a:rPr lang="pt-BR" dirty="0"/>
                        <a:t>, </a:t>
                      </a:r>
                      <a:r>
                        <a:rPr lang="pt-BR" b="1" dirty="0"/>
                        <a:t>Teste de Estresse</a:t>
                      </a:r>
                      <a:r>
                        <a:rPr lang="pt-BR" dirty="0"/>
                        <a:t> e </a:t>
                      </a:r>
                      <a:r>
                        <a:rPr lang="pt-BR" b="1" dirty="0"/>
                        <a:t>Teste de Pico</a:t>
                      </a:r>
                      <a:r>
                        <a:rPr lang="pt-BR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95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Teste de Segurança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Avalia a vulnerabilidade do sistema contra ataques, garantindo a integridade, confidencialidade e autenticidade dos dados.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053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Teste de Usabilidade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Avalia a facilidade com que o usuário final pode usar o sistema (UX/UI).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831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Teste de Compatibilidade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software funciona corretamente em diferentes ambientes (navegadores, sistemas operacionais, dispositivos).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23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34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C72FC-8E8B-4BEF-F4B8-AEEE3A69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Design de Teste (Caixa Preta)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01BDEE6-F827-F357-6D4D-9A30B03A2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0204"/>
              </p:ext>
            </p:extLst>
          </p:nvPr>
        </p:nvGraphicFramePr>
        <p:xfrm>
          <a:off x="838200" y="1943894"/>
          <a:ext cx="10515600" cy="4114800"/>
        </p:xfrm>
        <a:graphic>
          <a:graphicData uri="http://schemas.openxmlformats.org/drawingml/2006/table">
            <a:tbl>
              <a:tblPr/>
              <a:tblGrid>
                <a:gridCol w="3295650">
                  <a:extLst>
                    <a:ext uri="{9D8B030D-6E8A-4147-A177-3AD203B41FA5}">
                      <a16:colId xmlns:a16="http://schemas.microsoft.com/office/drawing/2014/main" val="161963473"/>
                    </a:ext>
                  </a:extLst>
                </a:gridCol>
                <a:gridCol w="7219950">
                  <a:extLst>
                    <a:ext uri="{9D8B030D-6E8A-4147-A177-3AD203B41FA5}">
                      <a16:colId xmlns:a16="http://schemas.microsoft.com/office/drawing/2014/main" val="1099844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/>
                        <a:t>Título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/>
                        <a:t>Técnicas de Design de Teste (Caixa Preta)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227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Conceito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Baseadas na especificação de requisitos. Não há conhecimento da estrutura interna (código).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03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1. Particionamento de Equivalência (Equivalence Partitioning)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Divide os dados de entrada em partições de dados válidos e inválidos. Se uma condição de teste em uma partição for válida, presume-se que todas as outras nessa partição também o serão.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607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Exemplo: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Campo de idade entre 18 e 65. Partições: </a:t>
                      </a:r>
                      <a:r>
                        <a:rPr lang="pt-BR" i="1"/>
                        <a:t>Válida</a:t>
                      </a:r>
                      <a:r>
                        <a:rPr lang="pt-BR"/>
                        <a:t> (25), </a:t>
                      </a:r>
                      <a:r>
                        <a:rPr lang="pt-BR" i="1"/>
                        <a:t>Inválida</a:t>
                      </a:r>
                      <a:r>
                        <a:rPr lang="pt-BR"/>
                        <a:t> (17), </a:t>
                      </a:r>
                      <a:r>
                        <a:rPr lang="pt-BR" i="1"/>
                        <a:t>Inválida</a:t>
                      </a:r>
                      <a:r>
                        <a:rPr lang="pt-BR"/>
                        <a:t> (66).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631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2. Análise do Valor Limite (Boundary Value Analysis - BVA)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Testa os valores nos limites das partições de equivalência, pois os erros tendem a se concentrar nesses pontos.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231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Exemplo: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 entre 18 e 65. Testar: 17, </a:t>
                      </a:r>
                      <a:r>
                        <a:rPr lang="pt-BR" b="1" dirty="0"/>
                        <a:t>18</a:t>
                      </a:r>
                      <a:r>
                        <a:rPr lang="pt-BR" dirty="0"/>
                        <a:t>, </a:t>
                      </a:r>
                      <a:r>
                        <a:rPr lang="pt-BR" b="1" dirty="0"/>
                        <a:t>65</a:t>
                      </a:r>
                      <a:r>
                        <a:rPr lang="pt-BR" dirty="0"/>
                        <a:t>, 66.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277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174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F4A2F04DEFFE4AB780EAFD2B648BC4" ma:contentTypeVersion="0" ma:contentTypeDescription="Crie um novo documento." ma:contentTypeScope="" ma:versionID="1d3333b8b11721e3ef67fd4d5949014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88DCFF-DD37-4397-8A15-41DE82A6CD36}"/>
</file>

<file path=customXml/itemProps2.xml><?xml version="1.0" encoding="utf-8"?>
<ds:datastoreItem xmlns:ds="http://schemas.openxmlformats.org/officeDocument/2006/customXml" ds:itemID="{08CC0BD9-E63C-4964-A25F-8B3783DEF632}"/>
</file>

<file path=customXml/itemProps3.xml><?xml version="1.0" encoding="utf-8"?>
<ds:datastoreItem xmlns:ds="http://schemas.openxmlformats.org/officeDocument/2006/customXml" ds:itemID="{81BAE2BA-EAFF-4004-B348-721D7DE4DC3B}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</TotalTime>
  <Words>1588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Celestial</vt:lpstr>
      <vt:lpstr>Teste de Software UC11</vt:lpstr>
      <vt:lpstr>Introdução ao Teste de Software: Garantindo a Qualidade do Produto</vt:lpstr>
      <vt:lpstr>Por Que Testar? A Importância da Qualidade</vt:lpstr>
      <vt:lpstr>Terminologia Essencial: Terminologia do Teste de Software</vt:lpstr>
      <vt:lpstr>Princípios Fundamentais do Teste:  Sete Princípios Fundamentais (ISTQB)</vt:lpstr>
      <vt:lpstr>Níveis de Teste</vt:lpstr>
      <vt:lpstr>Tipos de Teste - Funcional</vt:lpstr>
      <vt:lpstr>Tipos de Teste - Não-Funcional</vt:lpstr>
      <vt:lpstr>Técnicas de Design de Teste (Caixa Preta)</vt:lpstr>
      <vt:lpstr>Técnicas de Design de Teste (Caixa Branca)</vt:lpstr>
      <vt:lpstr>O Processo de Teste</vt:lpstr>
      <vt:lpstr>Automação de Teste</vt:lpstr>
      <vt:lpstr>Resumo e Próximos Passos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WELLINGTON VIEIRA DOS SANTOS</dc:creator>
  <cp:lastModifiedBy>WELLINGTON VIEIRA DOS SANTOS</cp:lastModifiedBy>
  <cp:revision>1</cp:revision>
  <dcterms:created xsi:type="dcterms:W3CDTF">2025-10-20T10:54:45Z</dcterms:created>
  <dcterms:modified xsi:type="dcterms:W3CDTF">2025-10-20T11:18:45Z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0x01010001F4A2F04DEFFE4AB780EAFD2B648BC4</vt:lpwstr>
  </property>
</Properties>
</file>