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285" r:id="rId3"/>
    <p:sldId id="260" r:id="rId4"/>
    <p:sldId id="286" r:id="rId5"/>
    <p:sldId id="287" r:id="rId6"/>
    <p:sldId id="264" r:id="rId7"/>
    <p:sldId id="288" r:id="rId8"/>
    <p:sldId id="289" r:id="rId9"/>
    <p:sldId id="290" r:id="rId10"/>
    <p:sldId id="300" r:id="rId11"/>
    <p:sldId id="301" r:id="rId12"/>
    <p:sldId id="291" r:id="rId13"/>
    <p:sldId id="294" r:id="rId14"/>
    <p:sldId id="293" r:id="rId15"/>
    <p:sldId id="292" r:id="rId16"/>
    <p:sldId id="302" r:id="rId17"/>
    <p:sldId id="298" r:id="rId18"/>
    <p:sldId id="312" r:id="rId19"/>
    <p:sldId id="310" r:id="rId20"/>
    <p:sldId id="311" r:id="rId21"/>
    <p:sldId id="297" r:id="rId22"/>
    <p:sldId id="295" r:id="rId23"/>
    <p:sldId id="296" r:id="rId24"/>
    <p:sldId id="299" r:id="rId25"/>
    <p:sldId id="303" r:id="rId26"/>
    <p:sldId id="304" r:id="rId27"/>
    <p:sldId id="305" r:id="rId28"/>
    <p:sldId id="306" r:id="rId29"/>
    <p:sldId id="308" r:id="rId30"/>
    <p:sldId id="309" r:id="rId31"/>
    <p:sldId id="314" r:id="rId32"/>
    <p:sldId id="313" r:id="rId33"/>
    <p:sldId id="315" r:id="rId34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7" autoAdjust="0"/>
    <p:restoredTop sz="96057" autoAdjust="0"/>
  </p:normalViewPr>
  <p:slideViewPr>
    <p:cSldViewPr>
      <p:cViewPr varScale="1">
        <p:scale>
          <a:sx n="110" d="100"/>
          <a:sy n="110" d="100"/>
        </p:scale>
        <p:origin x="15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ACFDBA5-D1A4-43E6-9494-4C2B96165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1F8152-034A-4D7B-AE42-98B9C2C7C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5586-6248-4C7A-994F-DC7DB55E15D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3499A7-E334-477E-A1EC-BF72325F0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7B9F10-F696-4747-91A6-570945830D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3DAC-5EEC-4A63-B1A5-4D1FCD9BF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6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F8602BE-C7C7-4162-8B67-B0D82FB5C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EBB09A-21F1-4B67-85CC-4C27EB4C97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F66C20-19B6-46B6-B722-E03D5A772DB1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378F54FF-1D42-45F0-B2A6-CCD2552DF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D3DEADC8-C1CE-4463-9658-E9216805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4F7D00-A3D5-435E-9104-444D4CBDFF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FE62DE-0135-48A5-A7AB-3854E2DA8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EB68929-3FD6-4477-B54A-21C6446794F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62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82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06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68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68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808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42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354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869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812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16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036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086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421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590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008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672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914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013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768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695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25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54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97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787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21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94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96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92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11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7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61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142EE-A500-47A1-ADD1-CA00755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B14D-982B-4D33-9FBE-9145AEDFB564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648965-6BFA-4204-9845-E6F6F555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5B39D-F118-4A80-91F6-1615F7A7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1BC1-92D6-40D2-8CB0-6A3A5D4A53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345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4827E-2F60-4D9F-8BDA-7774ACB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2BE3-41CF-4C02-A5BB-D2E679A08C90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F54FD-88C8-4355-821B-A311AC97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2FDACE-0853-4A82-A58A-A1920A1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F0AF4-F852-4DA7-8550-61D77ABFB56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6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A0CE8-039E-4D38-BB16-8390A94E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684CB-9C0D-44FC-9F1E-40539B1D7A79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FC3C1-160D-4C26-BFE3-EBEAD96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E692C-F285-4BA4-BF3F-96491F5A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27C80-60C9-48E7-8786-76947F79F7D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83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041649"/>
            <a:ext cx="10972800" cy="11430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420891"/>
            <a:ext cx="10972800" cy="3705275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29F5F-1F41-4410-A2B3-47441236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D8EB-4076-490D-96C8-075556F9CF89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44EC9-0D8F-428B-BBA6-F6474B56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5F575-982C-4F94-8430-9A197D9E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14945-52D8-4909-9301-0C1DC34C32B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75F20-E6F7-4A24-90C6-2ACA3E6A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3044C-264C-472B-B0FD-B6706BD6AFDB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9A63F-49DC-4264-879A-765B9F3E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3E643-94A2-4DEE-9956-C20D2C04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F4764-372D-447F-8CF8-042B836BB4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4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E1F5F64-D75C-4397-A918-55EEE4F2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ED7D5-0B5B-44DF-B371-8A3D1D0AB7C1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41277CD8-C2FB-4143-9E64-8BB54D58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A8060C5-55F7-4DF9-82E4-467634C9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FEB2-E94F-40E2-8FA0-846F2627CEC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15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81DD76AE-D62F-4815-812B-11CAFD35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CCE97-F026-4326-8AD4-0B08AE8E6EB7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6444CE-6F5C-4034-B09B-7BECE083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E4D2A891-28CE-48F3-819C-CCC1C0C7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15714-B8F6-46B7-B1AB-A82792EBE67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296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F95B112E-D190-44D1-84BA-35DC9671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1365D-25E7-42B8-AEC9-06298153EEE8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3E9A7BC-584E-4C88-8FD0-8F6119F5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2C4B75B8-A248-46A4-AA1F-7FB4D5A9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3FF2E-07A7-49F3-8E76-CB753BD2B8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007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89CC27FF-227A-4955-869F-421673E0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2D3E7-82D4-4092-8A77-94472274B3D8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8C61F053-8223-4506-8EEB-4A21718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B8F9C88-AEF9-4B98-9874-F4A8214C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E4A37-6511-4337-9F5C-E38A53CFA54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179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78905437-F789-48A7-A0AF-25A5ECC2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3A790-A8B5-444B-BAF1-6AFF3DABC2A9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C5434B9-14FC-44E0-B4D5-7BFCCDB6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0F2069F-84F3-44A6-8671-6CB560F7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12F95-478D-4568-B9DD-6842783D82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47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0E0A1B8-7FB1-41E7-8D9A-D9B0CAC5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2EB8A-9A57-4B29-8E42-00BDAAF12472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E128B10-9433-4BFC-9D58-9E1ABAA2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3BD3520-259D-403C-BC48-F74AB1D2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36379-6CD2-4D95-99D2-CB83440A5D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132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673843DC-D93F-41D0-90D2-7588B8A5FE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2779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AC16D1E3-B576-4519-B13D-7D3C7CD17A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420938"/>
            <a:ext cx="109728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6E397-8F55-4512-B7F2-BD344B23E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72191E-B148-4A0F-B798-85F2E6027F35}" type="datetimeFigureOut">
              <a:rPr lang="pt-BR"/>
              <a:pPr>
                <a:defRPr/>
              </a:pPr>
              <a:t>08/05/2023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7AFFB-C11A-4808-91AE-08D75989F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C8EC5-531E-4CDC-8417-2358AB6CF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3381165-6123-4756-A3C6-66A1D53E1315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1031" name="Imagem 4">
            <a:extLst>
              <a:ext uri="{FF2B5EF4-FFF2-40B4-BE49-F238E27FC236}">
                <a16:creationId xmlns:a16="http://schemas.microsoft.com/office/drawing/2014/main" id="{5743EF3A-B06F-42B0-93C8-51FEB5F713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38125"/>
            <a:ext cx="194786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Imagem 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BA5205E-1B79-47BE-AC46-5B103BB5A8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238125"/>
            <a:ext cx="352583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1148659-3B80-4BCC-861B-1D71550E9D91}"/>
              </a:ext>
            </a:extLst>
          </p:cNvPr>
          <p:cNvSpPr txBox="1">
            <a:spLocks/>
          </p:cNvSpPr>
          <p:nvPr userDrawn="1"/>
        </p:nvSpPr>
        <p:spPr>
          <a:xfrm>
            <a:off x="3143672" y="404664"/>
            <a:ext cx="5269753" cy="74751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/>
              <a:t>Tópicos Especiais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chive-beta.ics.uci.edu/dataset/53/iri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domgpt.com/" TargetMode="External"/><Relationship Id="rId13" Type="http://schemas.openxmlformats.org/officeDocument/2006/relationships/hyperlink" Target="https://www.canva.com/" TargetMode="External"/><Relationship Id="rId3" Type="http://schemas.openxmlformats.org/officeDocument/2006/relationships/hyperlink" Target="https://chat.openai.com/" TargetMode="External"/><Relationship Id="rId7" Type="http://schemas.openxmlformats.org/officeDocument/2006/relationships/hyperlink" Target="https://openai.com/product/dall-e-2" TargetMode="External"/><Relationship Id="rId12" Type="http://schemas.openxmlformats.org/officeDocument/2006/relationships/hyperlink" Target="https://www.bing.com/cre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djourney.com/" TargetMode="External"/><Relationship Id="rId11" Type="http://schemas.openxmlformats.org/officeDocument/2006/relationships/hyperlink" Target="https://www.bing.com/" TargetMode="External"/><Relationship Id="rId5" Type="http://schemas.openxmlformats.org/officeDocument/2006/relationships/hyperlink" Target="https://crfm.stanford.edu/2023/03/13/alpaca.html" TargetMode="External"/><Relationship Id="rId15" Type="http://schemas.openxmlformats.org/officeDocument/2006/relationships/hyperlink" Target="https://www.autodraw.com/" TargetMode="External"/><Relationship Id="rId10" Type="http://schemas.openxmlformats.org/officeDocument/2006/relationships/hyperlink" Target="https://bard.google.com/" TargetMode="External"/><Relationship Id="rId4" Type="http://schemas.openxmlformats.org/officeDocument/2006/relationships/hyperlink" Target="https://ai.facebook.com/blog/large-language-model-llama-meta-ai/" TargetMode="External"/><Relationship Id="rId9" Type="http://schemas.openxmlformats.org/officeDocument/2006/relationships/hyperlink" Target="https://github.com/ohmplatform/FreedomGPT" TargetMode="External"/><Relationship Id="rId14" Type="http://schemas.openxmlformats.org/officeDocument/2006/relationships/hyperlink" Target="https://quickdraw.withgoogle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443372" y="2911661"/>
            <a:ext cx="11305256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Tópicos Especiais em Informática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1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77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O aprendizado de máquina supervisionado é utilizado para classificação.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A partir de um treinamento ele é capaz de generalizar e predizer a classe de um novo elemento apresentado.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Supervisionados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45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O aprendizado de máquina não supervisionado é utilizado para </a:t>
            </a:r>
            <a:r>
              <a:rPr lang="pt-BR" dirty="0" err="1"/>
              <a:t>clusterização</a:t>
            </a:r>
            <a:r>
              <a:rPr lang="pt-BR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Ou seja, a partir de um conjunto de dados ele identificará e agrupará os elementos por alguma similaridade que ele encontrar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Não Supervisionados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5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20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Uma IA funciona buscando encontrar uma relação matemática que mapeie as entradas (input) do problema para as saídas (output) desejadas.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Ou seja, encontrar uma função (f(x)) que possa prever a resposta correta para uma determinada entrada.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Como funciona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75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(nodo)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Uma Abordagem Intuitiva às Redes Neurais - LAMFO">
            <a:extLst>
              <a:ext uri="{FF2B5EF4-FFF2-40B4-BE49-F238E27FC236}">
                <a16:creationId xmlns:a16="http://schemas.microsoft.com/office/drawing/2014/main" id="{1D588250-D3D6-466E-BC87-1A0EF1484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3573016"/>
            <a:ext cx="3781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03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53547" y="2060848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MLP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7CE8E9-D8EC-4E22-8A70-4BAE1A37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950418"/>
            <a:ext cx="7639050" cy="37909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ED7232-F20D-4408-9E0C-AFA219046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265" y="2780928"/>
            <a:ext cx="5460851" cy="17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455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/>
              <a:t>Um </a:t>
            </a:r>
            <a:r>
              <a:rPr lang="pt-BR" dirty="0" err="1"/>
              <a:t>dataset</a:t>
            </a:r>
            <a:r>
              <a:rPr lang="pt-BR" dirty="0"/>
              <a:t> é um conjunto de dados organizados e estruturados</a:t>
            </a:r>
          </a:p>
          <a:p>
            <a:endParaRPr lang="pt-BR" dirty="0"/>
          </a:p>
          <a:p>
            <a:r>
              <a:rPr lang="pt-BR" dirty="0"/>
              <a:t>Utilizado para treinar algoritmos de aprendizado de máquina, desenvolver modelos preditivos, entre outras finalidades.</a:t>
            </a:r>
          </a:p>
          <a:p>
            <a:endParaRPr lang="pt-BR" dirty="0"/>
          </a:p>
          <a:p>
            <a:r>
              <a:rPr lang="pt-BR" dirty="0"/>
              <a:t>Pode conter informações de diversos tipos, como textos, imagens, áudios, vídeos, tabelas, gráficos, entre outros.</a:t>
            </a:r>
          </a:p>
          <a:p>
            <a:endParaRPr lang="pt-BR" dirty="0"/>
          </a:p>
          <a:p>
            <a:r>
              <a:rPr lang="pt-BR" dirty="0"/>
              <a:t>Representativo: Deve ser abrangente o suficiente para possibilitar a realização das análises e/ou treinamentos de forma adequada.</a:t>
            </a:r>
          </a:p>
          <a:p>
            <a:endParaRPr lang="pt-BR" dirty="0"/>
          </a:p>
          <a:p>
            <a:r>
              <a:rPr lang="pt-BR" dirty="0"/>
              <a:t>Rótulos: É fundamental que um </a:t>
            </a:r>
            <a:r>
              <a:rPr lang="pt-BR" dirty="0" err="1"/>
              <a:t>dataset</a:t>
            </a:r>
            <a:r>
              <a:rPr lang="pt-BR" dirty="0"/>
              <a:t> seja devidamente etiquetado e documentado para facilitar sua compreensão e utilização por parte dos usuários.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>
                <a:hlinkClick r:id="rId3"/>
              </a:rPr>
              <a:t>https://archive.ics.uci.edu/ml/datasets/iris</a:t>
            </a:r>
            <a:endParaRPr lang="pt-BR" dirty="0"/>
          </a:p>
          <a:p>
            <a:endParaRPr lang="pt-BR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65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261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/>
              <a:t>Cada tupla em um </a:t>
            </a:r>
            <a:r>
              <a:rPr lang="pt-BR" dirty="0" err="1"/>
              <a:t>dataset</a:t>
            </a:r>
            <a:r>
              <a:rPr lang="pt-BR" dirty="0"/>
              <a:t> é denominada elemento ou exemplo.</a:t>
            </a:r>
          </a:p>
          <a:p>
            <a:endParaRPr lang="pt-BR" dirty="0"/>
          </a:p>
          <a:p>
            <a:r>
              <a:rPr lang="pt-BR" dirty="0"/>
              <a:t>E cada coluna é denominada atributo ou </a:t>
            </a:r>
            <a:r>
              <a:rPr lang="pt-BR" dirty="0" err="1"/>
              <a:t>feature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>
                <a:hlinkClick r:id="rId3"/>
              </a:rPr>
              <a:t>https://archive.ics.uci.edu/ml/datasets/iris</a:t>
            </a:r>
            <a:endParaRPr lang="pt-BR" dirty="0"/>
          </a:p>
          <a:p>
            <a:r>
              <a:rPr lang="pt-BR" dirty="0"/>
              <a:t>	  </a:t>
            </a:r>
            <a:r>
              <a:rPr lang="pt-BR" dirty="0">
                <a:hlinkClick r:id="rId4"/>
              </a:rPr>
              <a:t>https://archive-beta.ics.uci.edu/dataset/53/iris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3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/>
              <a:t>Cada nó interno da árvore é associado a uma pergunta ou teste sobre os valores de uma das variáveis (atributos) de entrada.</a:t>
            </a:r>
          </a:p>
          <a:p>
            <a:endParaRPr lang="pt-BR" dirty="0"/>
          </a:p>
          <a:p>
            <a:r>
              <a:rPr lang="pt-BR" dirty="0"/>
              <a:t>Cada folha da árvore representa uma decisão ou valor final para o problema.</a:t>
            </a:r>
          </a:p>
          <a:p>
            <a:endParaRPr lang="pt-BR" dirty="0"/>
          </a:p>
          <a:p>
            <a:r>
              <a:rPr lang="pt-BR" dirty="0"/>
              <a:t>A árvore é construída a partir de um conjunto de dados de treinamento</a:t>
            </a:r>
          </a:p>
          <a:p>
            <a:endParaRPr lang="pt-BR" dirty="0"/>
          </a:p>
          <a:p>
            <a:r>
              <a:rPr lang="pt-BR" dirty="0"/>
              <a:t>E depois utilizada para classificar novos exemplos.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Árvore de decisão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13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Árvore de decisão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Como funciona o algoritmo de Árvore de Decisão (Decision Tree)">
            <a:extLst>
              <a:ext uri="{FF2B5EF4-FFF2-40B4-BE49-F238E27FC236}">
                <a16:creationId xmlns:a16="http://schemas.microsoft.com/office/drawing/2014/main" id="{20F9C1BD-50AA-A50B-E955-EB3A489F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0888"/>
            <a:ext cx="54006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2D2023A-8696-AA2A-95EB-EFDAED91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09439"/>
              </p:ext>
            </p:extLst>
          </p:nvPr>
        </p:nvGraphicFramePr>
        <p:xfrm>
          <a:off x="338181" y="2780928"/>
          <a:ext cx="5403496" cy="3434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804">
                  <a:extLst>
                    <a:ext uri="{9D8B030D-6E8A-4147-A177-3AD203B41FA5}">
                      <a16:colId xmlns:a16="http://schemas.microsoft.com/office/drawing/2014/main" val="1281342341"/>
                    </a:ext>
                  </a:extLst>
                </a:gridCol>
                <a:gridCol w="1473681">
                  <a:extLst>
                    <a:ext uri="{9D8B030D-6E8A-4147-A177-3AD203B41FA5}">
                      <a16:colId xmlns:a16="http://schemas.microsoft.com/office/drawing/2014/main" val="216559655"/>
                    </a:ext>
                  </a:extLst>
                </a:gridCol>
                <a:gridCol w="1122804">
                  <a:extLst>
                    <a:ext uri="{9D8B030D-6E8A-4147-A177-3AD203B41FA5}">
                      <a16:colId xmlns:a16="http://schemas.microsoft.com/office/drawing/2014/main" val="884316523"/>
                    </a:ext>
                  </a:extLst>
                </a:gridCol>
                <a:gridCol w="1684207">
                  <a:extLst>
                    <a:ext uri="{9D8B030D-6E8A-4147-A177-3AD203B41FA5}">
                      <a16:colId xmlns:a16="http://schemas.microsoft.com/office/drawing/2014/main" val="648533613"/>
                    </a:ext>
                  </a:extLst>
                </a:gridCol>
              </a:tblGrid>
              <a:tr h="4666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900" u="none" strike="noStrike">
                          <a:effectLst/>
                        </a:rPr>
                        <a:t>Vou a praia?</a:t>
                      </a:r>
                      <a:endParaRPr lang="pt-BR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421" marR="168421" marT="84210" marB="8421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64011"/>
                  </a:ext>
                </a:extLst>
              </a:tr>
              <a:tr h="35087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Dia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Sol?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Vento?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Vou a praia?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extLst>
                  <a:ext uri="{0D108BD9-81ED-4DB2-BD59-A6C34878D82A}">
                    <a16:rowId xmlns:a16="http://schemas.microsoft.com/office/drawing/2014/main" val="4285625719"/>
                  </a:ext>
                </a:extLst>
              </a:tr>
              <a:tr h="350876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Sim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Sim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extLst>
                  <a:ext uri="{0D108BD9-81ED-4DB2-BD59-A6C34878D82A}">
                    <a16:rowId xmlns:a16="http://schemas.microsoft.com/office/drawing/2014/main" val="34699896"/>
                  </a:ext>
                </a:extLst>
              </a:tr>
              <a:tr h="350876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Sim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Sim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extLst>
                  <a:ext uri="{0D108BD9-81ED-4DB2-BD59-A6C34878D82A}">
                    <a16:rowId xmlns:a16="http://schemas.microsoft.com/office/drawing/2014/main" val="3226692476"/>
                  </a:ext>
                </a:extLst>
              </a:tr>
              <a:tr h="350876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Sim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Sim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extLst>
                  <a:ext uri="{0D108BD9-81ED-4DB2-BD59-A6C34878D82A}">
                    <a16:rowId xmlns:a16="http://schemas.microsoft.com/office/drawing/2014/main" val="4018038260"/>
                  </a:ext>
                </a:extLst>
              </a:tr>
              <a:tr h="350876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extLst>
                  <a:ext uri="{0D108BD9-81ED-4DB2-BD59-A6C34878D82A}">
                    <a16:rowId xmlns:a16="http://schemas.microsoft.com/office/drawing/2014/main" val="3921334027"/>
                  </a:ext>
                </a:extLst>
              </a:tr>
              <a:tr h="350876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Sim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extLst>
                  <a:ext uri="{0D108BD9-81ED-4DB2-BD59-A6C34878D82A}">
                    <a16:rowId xmlns:a16="http://schemas.microsoft.com/office/drawing/2014/main" val="850245745"/>
                  </a:ext>
                </a:extLst>
              </a:tr>
              <a:tr h="350876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extLst>
                  <a:ext uri="{0D108BD9-81ED-4DB2-BD59-A6C34878D82A}">
                    <a16:rowId xmlns:a16="http://schemas.microsoft.com/office/drawing/2014/main" val="1216571708"/>
                  </a:ext>
                </a:extLst>
              </a:tr>
              <a:tr h="36842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Sim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Sim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44" marR="17544" marT="17544" marB="0" anchor="b"/>
                </a:tc>
                <a:extLst>
                  <a:ext uri="{0D108BD9-81ED-4DB2-BD59-A6C34878D82A}">
                    <a16:rowId xmlns:a16="http://schemas.microsoft.com/office/drawing/2014/main" val="80739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0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645024"/>
            <a:ext cx="10177131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endParaRPr lang="pt-BR" dirty="0"/>
          </a:p>
          <a:p>
            <a:r>
              <a:rPr lang="pt-BR" dirty="0"/>
              <a:t>Reúna em grupos de três alunos e monte uma árvore</a:t>
            </a:r>
          </a:p>
          <a:p>
            <a:r>
              <a:rPr lang="pt-BR" dirty="0"/>
              <a:t>de decisão para o </a:t>
            </a:r>
            <a:r>
              <a:rPr lang="pt-BR" dirty="0" err="1"/>
              <a:t>dataset</a:t>
            </a:r>
            <a:r>
              <a:rPr lang="pt-BR" dirty="0"/>
              <a:t> ao lado.</a:t>
            </a:r>
          </a:p>
          <a:p>
            <a:endParaRPr lang="pt-BR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Atividade 1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4C414DF-0CF8-2B8A-CC9E-EE533FC8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6119"/>
              </p:ext>
            </p:extLst>
          </p:nvPr>
        </p:nvGraphicFramePr>
        <p:xfrm>
          <a:off x="6960096" y="2264495"/>
          <a:ext cx="4676380" cy="4472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817">
                  <a:extLst>
                    <a:ext uri="{9D8B030D-6E8A-4147-A177-3AD203B41FA5}">
                      <a16:colId xmlns:a16="http://schemas.microsoft.com/office/drawing/2014/main" val="1989704896"/>
                    </a:ext>
                  </a:extLst>
                </a:gridCol>
                <a:gridCol w="850251">
                  <a:extLst>
                    <a:ext uri="{9D8B030D-6E8A-4147-A177-3AD203B41FA5}">
                      <a16:colId xmlns:a16="http://schemas.microsoft.com/office/drawing/2014/main" val="2827639755"/>
                    </a:ext>
                  </a:extLst>
                </a:gridCol>
                <a:gridCol w="1155810">
                  <a:extLst>
                    <a:ext uri="{9D8B030D-6E8A-4147-A177-3AD203B41FA5}">
                      <a16:colId xmlns:a16="http://schemas.microsoft.com/office/drawing/2014/main" val="2034585770"/>
                    </a:ext>
                  </a:extLst>
                </a:gridCol>
                <a:gridCol w="850251">
                  <a:extLst>
                    <a:ext uri="{9D8B030D-6E8A-4147-A177-3AD203B41FA5}">
                      <a16:colId xmlns:a16="http://schemas.microsoft.com/office/drawing/2014/main" val="4230778544"/>
                    </a:ext>
                  </a:extLst>
                </a:gridCol>
                <a:gridCol w="850251">
                  <a:extLst>
                    <a:ext uri="{9D8B030D-6E8A-4147-A177-3AD203B41FA5}">
                      <a16:colId xmlns:a16="http://schemas.microsoft.com/office/drawing/2014/main" val="3586817861"/>
                    </a:ext>
                  </a:extLst>
                </a:gridCol>
              </a:tblGrid>
              <a:tr h="46077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2200" u="none" strike="noStrike">
                          <a:effectLst/>
                        </a:rPr>
                        <a:t>Jogar tênis</a:t>
                      </a:r>
                      <a:endParaRPr lang="pt-BR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09" marR="83309" marT="41655" marB="41655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2597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Tempo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Clima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Temperatura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Vento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Joga?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8616864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Sol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Quente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Elevada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Fraco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Sim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454898564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Sol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Quente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Elevada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Forte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Não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1323423429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Nublado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Quente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Elevada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Fraco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Sim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3941141612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Chuva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Ameno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Elevada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Fraco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Não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2350515242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Chuva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Fresco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Normal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Fraco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Não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5563412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Chuva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Fresco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Normal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Forte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Não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663763282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Nublado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Fresco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Normal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Fraco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Sim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3212312023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Sol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Ameno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Elevada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Fraco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Sim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1898580444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Sol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Fresco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Normal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Fraco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Sim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3798772314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Chuva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Ameno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Normal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Forte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Não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1027550657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Sol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Ameno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Normal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Forte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Não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1082110599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Nublado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Ameno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Elevada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Forte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Não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3817286773"/>
                  </a:ext>
                </a:extLst>
              </a:tr>
              <a:tr h="2657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Nublado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Quente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Normal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Fraco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Sim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1808918260"/>
                  </a:ext>
                </a:extLst>
              </a:tr>
              <a:tr h="278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Chuva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Ameno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Elevada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Forte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Não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5" marR="13285" marT="13285" marB="0" anchor="ctr"/>
                </a:tc>
                <a:extLst>
                  <a:ext uri="{0D108BD9-81ED-4DB2-BD59-A6C34878D82A}">
                    <a16:rowId xmlns:a16="http://schemas.microsoft.com/office/drawing/2014/main" val="325270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8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872EF-ADDC-4F68-A4E9-189423F3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3435059"/>
            <a:ext cx="10972800" cy="1143000"/>
          </a:xfrm>
        </p:spPr>
        <p:txBody>
          <a:bodyPr/>
          <a:lstStyle/>
          <a:p>
            <a:r>
              <a:rPr lang="pt-BR" dirty="0"/>
              <a:t>Prof. Everson Pereira</a:t>
            </a:r>
          </a:p>
        </p:txBody>
      </p:sp>
      <p:sp>
        <p:nvSpPr>
          <p:cNvPr id="5" name="Google Shape;99;p2">
            <a:extLst>
              <a:ext uri="{FF2B5EF4-FFF2-40B4-BE49-F238E27FC236}">
                <a16:creationId xmlns:a16="http://schemas.microsoft.com/office/drawing/2014/main" id="{A9C4FA72-8963-46D9-8F7A-10ACEF9F5E85}"/>
              </a:ext>
            </a:extLst>
          </p:cNvPr>
          <p:cNvSpPr txBox="1"/>
          <p:nvPr/>
        </p:nvSpPr>
        <p:spPr>
          <a:xfrm>
            <a:off x="1007433" y="2244510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53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28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/>
              <a:t>Pré-processamento: Nesta fase, os dados são processados e preparados para a fase de treinamento. Isso pode incluir etapas como limpeza de dados, normalização de dados e seleção de recursos.</a:t>
            </a:r>
          </a:p>
          <a:p>
            <a:endParaRPr lang="pt-BR" dirty="0"/>
          </a:p>
          <a:p>
            <a:r>
              <a:rPr lang="pt-BR" dirty="0"/>
              <a:t>Treinamento: Exemplos rotulados são apresentados ao algoritmo que a cada exemplo ajusta os pesos por meio de um algoritmo de otimização.</a:t>
            </a:r>
          </a:p>
          <a:p>
            <a:endParaRPr lang="pt-BR" dirty="0"/>
          </a:p>
          <a:p>
            <a:r>
              <a:rPr lang="pt-BR" dirty="0"/>
              <a:t>Validação: Após a fase de treinamento, a rede neural é avaliada usando um conjunto de dados de validação que não foi visto durante o treinamento. Isso ajuda a determinar a capacidade da rede neural de generalizar e produzir previsões precisas em novos dados.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Fases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13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261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/>
              <a:t>Ajuste: Se a rede neural não estiver se saindo bem na fase de validação, pode ser necessário ajustar a arquitetura ou os </a:t>
            </a:r>
            <a:r>
              <a:rPr lang="pt-BR" dirty="0" err="1"/>
              <a:t>hiperparâmetros</a:t>
            </a:r>
            <a:r>
              <a:rPr lang="pt-BR" dirty="0"/>
              <a:t> da rede neural e treinar novamente.</a:t>
            </a:r>
          </a:p>
          <a:p>
            <a:endParaRPr lang="pt-BR" dirty="0"/>
          </a:p>
          <a:p>
            <a:r>
              <a:rPr lang="pt-BR" dirty="0"/>
              <a:t>Teste: Depois que a rede neural é treinada e ajustada, é testada em um conjunto de dados de teste que nunca foi visto antes. Isso ajuda a avaliar a capacidade da rede neural de generalizar para novos dados.</a:t>
            </a:r>
          </a:p>
          <a:p>
            <a:endParaRPr lang="pt-BR" dirty="0"/>
          </a:p>
          <a:p>
            <a:r>
              <a:rPr lang="pt-BR" dirty="0"/>
              <a:t>Implantação: Depois que a rede neural é treinada, ajustada e testada, ela pode ser implantada em um ambiente de produção para uso em aplicações do mundo real.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Fases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8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31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/>
              <a:t>Árvores de decisão: um algoritmo que constrói uma árvore de decisão a partir dos dados de treinamento para tomar decisões baseadas nas condições testadas em cada nó da árvore.</a:t>
            </a:r>
          </a:p>
          <a:p>
            <a:endParaRPr lang="pt-BR" dirty="0"/>
          </a:p>
          <a:p>
            <a:r>
              <a:rPr lang="pt-BR" dirty="0"/>
              <a:t>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(KNN): um algoritmo que classifica um ponto com base na classe majoritária dos K pontos mais próximos a ele.</a:t>
            </a:r>
          </a:p>
          <a:p>
            <a:endParaRPr lang="pt-BR" dirty="0"/>
          </a:p>
          <a:p>
            <a:r>
              <a:rPr lang="pt-BR" dirty="0"/>
              <a:t>Redes neurais: um conjunto de algoritmos baseados em modelos matemáticos que se inspiram no funcionamento do cérebro humano para aprender a partir dos dados.</a:t>
            </a:r>
          </a:p>
          <a:p>
            <a:endParaRPr lang="pt-BR" dirty="0"/>
          </a:p>
          <a:p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: um algoritmo de classificação probabilístico baseado no Teorema de </a:t>
            </a:r>
            <a:r>
              <a:rPr lang="pt-BR" dirty="0" err="1"/>
              <a:t>Bayes</a:t>
            </a:r>
            <a:r>
              <a:rPr lang="pt-BR" dirty="0"/>
              <a:t>, que assume que as características dos dados são independentes entre si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Algoritmos populares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659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/>
              <a:t>Regressão logística: um algoritmo que modela a probabilidade de um evento ocorrer em função das características dos dados.</a:t>
            </a:r>
          </a:p>
          <a:p>
            <a:endParaRPr lang="pt-BR" dirty="0"/>
          </a:p>
          <a:p>
            <a:r>
              <a:rPr lang="pt-BR" dirty="0"/>
              <a:t>Máquinas de Vetores de Suporte (SVM): um algoritmo que encontra o hiperplano que melhor separa as classes dos dados, buscando maximizar a margem entre os pontos mais próximos das diferentes classes.</a:t>
            </a:r>
          </a:p>
          <a:p>
            <a:endParaRPr lang="pt-BR" dirty="0"/>
          </a:p>
          <a:p>
            <a:r>
              <a:rPr lang="pt-BR" dirty="0" err="1"/>
              <a:t>Random</a:t>
            </a:r>
            <a:r>
              <a:rPr lang="pt-BR" dirty="0"/>
              <a:t> Forest: um algoritmo que cria várias árvores de decisão aleatórias a partir dos dados de treinamento e combina as previsões dessas árvores para obter uma previsão mais precisa.</a:t>
            </a:r>
          </a:p>
          <a:p>
            <a:endParaRPr lang="pt-BR" dirty="0"/>
          </a:p>
          <a:p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Boosting</a:t>
            </a:r>
            <a:r>
              <a:rPr lang="pt-BR" dirty="0"/>
              <a:t>: um algoritmo que combina várias árvores de decisão fracas para formar um modelo mais forte, minimizando os erros das árvores anteriores.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Algoritmos populares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637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178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endParaRPr lang="pt-BR" dirty="0"/>
          </a:p>
          <a:p>
            <a:r>
              <a:rPr lang="pt-BR" dirty="0"/>
              <a:t>Vamos acessar o Google </a:t>
            </a:r>
            <a:r>
              <a:rPr lang="pt-BR" dirty="0" err="1"/>
              <a:t>Colab</a:t>
            </a:r>
            <a:r>
              <a:rPr lang="pt-BR" dirty="0"/>
              <a:t> e realizar algumas implementações para exemplificar: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https://colab.research.google.com/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Atividade 2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29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400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b="1" dirty="0" err="1"/>
              <a:t>Overfitting</a:t>
            </a:r>
            <a:r>
              <a:rPr lang="pt-BR" dirty="0"/>
              <a:t>: O modelo se ajusta muito bem aos dados de treinamento, mas não generaliza bem para novos dados.</a:t>
            </a:r>
          </a:p>
          <a:p>
            <a:endParaRPr lang="pt-BR" dirty="0"/>
          </a:p>
          <a:p>
            <a:r>
              <a:rPr lang="pt-BR" dirty="0"/>
              <a:t>Ou seja, ele "decorou" os exemplos de treinamento, mas não conseguiu capturar as características mais gerais do problema.</a:t>
            </a:r>
          </a:p>
          <a:p>
            <a:endParaRPr lang="pt-BR" dirty="0"/>
          </a:p>
          <a:p>
            <a:r>
              <a:rPr lang="pt-BR" dirty="0"/>
              <a:t>Isso pode levar a uma baixa precisão nas previsões para novos dados.</a:t>
            </a:r>
          </a:p>
          <a:p>
            <a:endParaRPr lang="pt-BR" dirty="0"/>
          </a:p>
          <a:p>
            <a:r>
              <a:rPr lang="pt-BR" dirty="0"/>
              <a:t>Possíveis soluções:</a:t>
            </a:r>
          </a:p>
          <a:p>
            <a:pPr marL="285750" indent="-285750">
              <a:buFontTx/>
              <a:buChar char="-"/>
            </a:pPr>
            <a:r>
              <a:rPr lang="pt-BR" dirty="0"/>
              <a:t>reduzir a complexidade do modelo (por exemplo, reduzindo o número de parâmetros ou adicionando regularização)</a:t>
            </a:r>
          </a:p>
          <a:p>
            <a:pPr marL="285750" indent="-285750">
              <a:buFontTx/>
              <a:buChar char="-"/>
            </a:pPr>
            <a:r>
              <a:rPr lang="pt-BR" dirty="0"/>
              <a:t>aumentar a quantidade de dados de treinamento </a:t>
            </a:r>
          </a:p>
          <a:p>
            <a:pPr marL="285750" indent="-285750">
              <a:buFontTx/>
              <a:buChar char="-"/>
            </a:pPr>
            <a:r>
              <a:rPr lang="pt-BR" dirty="0"/>
              <a:t>utilizar técnicas de validação cruzada para avaliar o desempenho do modelo em dados não vistos anteriormente.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Problemas no treino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13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37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b="1" dirty="0"/>
              <a:t>Viés ou bias</a:t>
            </a:r>
            <a:r>
              <a:rPr lang="pt-BR" dirty="0"/>
              <a:t>: Ocorre quando o modelo é muito simples ou tem uma arquitetura inadequada para o problema em questão, levando a previsões imprecisas mesmo em dados de treinamento.</a:t>
            </a:r>
          </a:p>
          <a:p>
            <a:endParaRPr lang="pt-BR" dirty="0"/>
          </a:p>
          <a:p>
            <a:r>
              <a:rPr lang="pt-BR" dirty="0"/>
              <a:t>Em outras palavras, o modelo não consegue capturar as informações relevantes para resolver o problema.</a:t>
            </a:r>
          </a:p>
          <a:p>
            <a:endParaRPr lang="pt-BR" dirty="0"/>
          </a:p>
          <a:p>
            <a:r>
              <a:rPr lang="pt-BR" dirty="0"/>
              <a:t>Possíveis soluções:</a:t>
            </a:r>
          </a:p>
          <a:p>
            <a:pPr marL="285750" indent="-285750">
              <a:buFontTx/>
              <a:buChar char="-"/>
            </a:pPr>
            <a:r>
              <a:rPr lang="pt-BR" dirty="0"/>
              <a:t>aumentar a complexidade do modelo (por exemplo, aumentando o número de camadas ou de neurônios em uma rede neural)</a:t>
            </a:r>
          </a:p>
          <a:p>
            <a:pPr marL="285750" indent="-285750">
              <a:buFontTx/>
              <a:buChar char="-"/>
            </a:pPr>
            <a:r>
              <a:rPr lang="pt-BR" dirty="0"/>
              <a:t>mudar a arquitetura do modelo ou adicionar novos recursos ou atributos ao </a:t>
            </a:r>
            <a:r>
              <a:rPr lang="pt-BR" dirty="0" err="1"/>
              <a:t>dataset</a:t>
            </a:r>
            <a:r>
              <a:rPr lang="pt-BR" dirty="0"/>
              <a:t>.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/>
              <a:t>Um terceiro problema pode ser dados viciados ou uma utilização incorreta para a AI.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Problemas no treino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99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261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b="1" dirty="0"/>
              <a:t>NP significa</a:t>
            </a:r>
            <a:r>
              <a:rPr lang="pt-BR" dirty="0"/>
              <a:t> t</a:t>
            </a:r>
            <a:r>
              <a:rPr lang="pt-BR" b="1" dirty="0"/>
              <a:t>empo polinomial não determinístico</a:t>
            </a:r>
            <a:r>
              <a:rPr lang="pt-BR" dirty="0"/>
              <a:t> (</a:t>
            </a:r>
            <a:r>
              <a:rPr lang="pt-BR" i="1" dirty="0"/>
              <a:t>Non-</a:t>
            </a:r>
            <a:r>
              <a:rPr lang="pt-BR" i="1" dirty="0" err="1"/>
              <a:t>Deterministic</a:t>
            </a:r>
            <a:r>
              <a:rPr lang="pt-BR" i="1" dirty="0"/>
              <a:t> </a:t>
            </a:r>
            <a:r>
              <a:rPr lang="pt-BR" i="1" dirty="0" err="1"/>
              <a:t>Polynomial</a:t>
            </a:r>
            <a:r>
              <a:rPr lang="pt-BR" i="1" dirty="0"/>
              <a:t> time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São problemas onde deve ser possível verificar se uma solução é correta ou não em tempo polinomial, mas encontrar uma solução pode exigir tempo exponencial.</a:t>
            </a:r>
          </a:p>
          <a:p>
            <a:endParaRPr lang="pt-BR" dirty="0"/>
          </a:p>
          <a:p>
            <a:r>
              <a:rPr lang="pt-BR" dirty="0"/>
              <a:t>Por exemplo o problema do caixeiro viajante, que é considerado NP-completo, o que significa que não se conhece um algoritmo que possa resolvê-lo em tempo polinomial.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Complexidade NP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342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53547" y="1484784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</a:t>
            </a:r>
            <a:r>
              <a:rPr lang="pt-BR" sz="4400" dirty="0"/>
              <a:t>Caixeiro viajante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O Caixeiro Viajante que pode ganhar um milhão de dólares - Deviante">
            <a:extLst>
              <a:ext uri="{FF2B5EF4-FFF2-40B4-BE49-F238E27FC236}">
                <a16:creationId xmlns:a16="http://schemas.microsoft.com/office/drawing/2014/main" id="{9043849D-09C0-4B7D-855A-46936B1A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564904"/>
            <a:ext cx="5064224" cy="370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98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53547" y="1484784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</a:t>
            </a:r>
            <a:r>
              <a:rPr lang="pt-BR" sz="4400" dirty="0"/>
              <a:t>Ótimo local e global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Ilustração do Ótimo Global e Local. | Download Scientific Diagram">
            <a:extLst>
              <a:ext uri="{FF2B5EF4-FFF2-40B4-BE49-F238E27FC236}">
                <a16:creationId xmlns:a16="http://schemas.microsoft.com/office/drawing/2014/main" id="{7A28EC22-2002-49A1-B73A-882B084D2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17" y="2611939"/>
            <a:ext cx="6208365" cy="392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1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>
                <a:latin typeface="+mn-lt"/>
              </a:rPr>
              <a:t>Manter o aluno atualizado com as novidades da área de TI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>
                <a:latin typeface="+mn-lt"/>
              </a:rPr>
              <a:t>Apresentação de temas atuais da área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>
                <a:latin typeface="+mn-lt"/>
              </a:rPr>
              <a:t>Inovações e novos modelos e topologias de aplicações diferenciadas em informática. 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da disciplina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499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53547" y="1484784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</a:t>
            </a:r>
            <a:r>
              <a:rPr lang="pt-BR" sz="4400" dirty="0"/>
              <a:t>Ótimo local e global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optimization | Fewer Lacunae">
            <a:extLst>
              <a:ext uri="{FF2B5EF4-FFF2-40B4-BE49-F238E27FC236}">
                <a16:creationId xmlns:a16="http://schemas.microsoft.com/office/drawing/2014/main" id="{445E7471-BA29-4838-95C2-7BD7FA518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65" y="2633319"/>
            <a:ext cx="6655469" cy="387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27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31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/>
              <a:t>Large </a:t>
            </a:r>
            <a:r>
              <a:rPr lang="pt-BR" dirty="0" err="1"/>
              <a:t>Language</a:t>
            </a:r>
            <a:r>
              <a:rPr lang="pt-BR" dirty="0"/>
              <a:t> Models (</a:t>
            </a:r>
            <a:r>
              <a:rPr lang="pt-BR" dirty="0" err="1"/>
              <a:t>LLMs</a:t>
            </a:r>
            <a:r>
              <a:rPr lang="pt-BR" dirty="0"/>
              <a:t>) são modelos de linguagem de última geração, que utilizam redes neurais profundas para processar e entender a linguagem natural.</a:t>
            </a:r>
          </a:p>
          <a:p>
            <a:endParaRPr lang="pt-BR" dirty="0"/>
          </a:p>
          <a:p>
            <a:r>
              <a:rPr lang="pt-BR" dirty="0"/>
              <a:t>Esses modelos são treinados em grandes conjuntos de dados textuais, como artigos da web, livros e conversas, e utilizam algoritmos de aprendizado de máquina para identificar padrões e relações entre as palavras e frases que compõem o texto.</a:t>
            </a:r>
          </a:p>
          <a:p>
            <a:endParaRPr lang="pt-BR" dirty="0"/>
          </a:p>
          <a:p>
            <a:r>
              <a:rPr lang="pt-BR" dirty="0"/>
              <a:t>São capazes de aprender representações ricas e densas da linguagem natural, que permitem que eles gerem textos coerentes e fluentes com base em um prompt ou entrada dada pelo usuário.</a:t>
            </a:r>
          </a:p>
          <a:p>
            <a:endParaRPr lang="pt-BR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121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37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 err="1"/>
              <a:t>ChatGPT</a:t>
            </a:r>
            <a:r>
              <a:rPr lang="pt-BR" dirty="0"/>
              <a:t> (</a:t>
            </a:r>
            <a:r>
              <a:rPr lang="pt-BR" dirty="0">
                <a:hlinkClick r:id="rId3"/>
              </a:rPr>
              <a:t>https://chat.openai.com/</a:t>
            </a:r>
            <a:r>
              <a:rPr lang="pt-BR" dirty="0"/>
              <a:t>) </a:t>
            </a:r>
          </a:p>
          <a:p>
            <a:r>
              <a:rPr lang="pt-BR" dirty="0" err="1"/>
              <a:t>LLama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https://ai.facebook.com/blog/</a:t>
            </a:r>
            <a:r>
              <a:rPr lang="pt-BR" dirty="0" err="1">
                <a:hlinkClick r:id="rId4"/>
              </a:rPr>
              <a:t>large</a:t>
            </a:r>
            <a:r>
              <a:rPr lang="pt-BR" dirty="0">
                <a:hlinkClick r:id="rId4"/>
              </a:rPr>
              <a:t>-</a:t>
            </a:r>
            <a:r>
              <a:rPr lang="pt-BR" dirty="0" err="1">
                <a:hlinkClick r:id="rId4"/>
              </a:rPr>
              <a:t>language</a:t>
            </a:r>
            <a:r>
              <a:rPr lang="pt-BR" dirty="0">
                <a:hlinkClick r:id="rId4"/>
              </a:rPr>
              <a:t>-model-</a:t>
            </a:r>
            <a:r>
              <a:rPr lang="pt-BR" dirty="0" err="1">
                <a:hlinkClick r:id="rId4"/>
              </a:rPr>
              <a:t>llama</a:t>
            </a:r>
            <a:r>
              <a:rPr lang="pt-BR" dirty="0">
                <a:hlinkClick r:id="rId4"/>
              </a:rPr>
              <a:t>-</a:t>
            </a:r>
            <a:r>
              <a:rPr lang="pt-BR" dirty="0" err="1">
                <a:hlinkClick r:id="rId4"/>
              </a:rPr>
              <a:t>meta-ai</a:t>
            </a:r>
            <a:r>
              <a:rPr lang="pt-BR" dirty="0">
                <a:hlinkClick r:id="rId4"/>
              </a:rPr>
              <a:t>/</a:t>
            </a:r>
            <a:r>
              <a:rPr lang="pt-BR" dirty="0"/>
              <a:t>) </a:t>
            </a:r>
          </a:p>
          <a:p>
            <a:r>
              <a:rPr lang="pt-BR" dirty="0"/>
              <a:t>Stanford Alpaca B7 (</a:t>
            </a:r>
            <a:r>
              <a:rPr lang="pt-BR" dirty="0">
                <a:hlinkClick r:id="rId5"/>
              </a:rPr>
              <a:t>https://crfm.stanford.edu/2023/03/13/alpaca.html</a:t>
            </a:r>
            <a:r>
              <a:rPr lang="pt-BR" dirty="0"/>
              <a:t>)</a:t>
            </a:r>
          </a:p>
          <a:p>
            <a:r>
              <a:rPr lang="pt-BR" dirty="0" err="1"/>
              <a:t>Midjourner</a:t>
            </a:r>
            <a:r>
              <a:rPr lang="pt-BR" dirty="0"/>
              <a:t> (</a:t>
            </a:r>
            <a:r>
              <a:rPr lang="pt-BR" dirty="0">
                <a:hlinkClick r:id="rId6"/>
              </a:rPr>
              <a:t>https://www.midjourney.com/</a:t>
            </a:r>
            <a:r>
              <a:rPr lang="pt-BR" dirty="0"/>
              <a:t>)</a:t>
            </a:r>
          </a:p>
          <a:p>
            <a:r>
              <a:rPr lang="pt-BR" dirty="0"/>
              <a:t>DALL-E (</a:t>
            </a:r>
            <a:r>
              <a:rPr lang="pt-BR" dirty="0">
                <a:hlinkClick r:id="rId7"/>
              </a:rPr>
              <a:t>https://openai.com/</a:t>
            </a:r>
            <a:r>
              <a:rPr lang="pt-BR" dirty="0" err="1">
                <a:hlinkClick r:id="rId7"/>
              </a:rPr>
              <a:t>product</a:t>
            </a:r>
            <a:r>
              <a:rPr lang="pt-BR" dirty="0">
                <a:hlinkClick r:id="rId7"/>
              </a:rPr>
              <a:t>/dall-e-2</a:t>
            </a:r>
            <a:r>
              <a:rPr lang="pt-BR" dirty="0"/>
              <a:t>) </a:t>
            </a:r>
          </a:p>
          <a:p>
            <a:r>
              <a:rPr lang="pt-BR" dirty="0" err="1"/>
              <a:t>FreedomGPT</a:t>
            </a:r>
            <a:r>
              <a:rPr lang="pt-BR" dirty="0"/>
              <a:t> (</a:t>
            </a:r>
            <a:r>
              <a:rPr lang="pt-BR" dirty="0" err="1"/>
              <a:t>Opensource</a:t>
            </a:r>
            <a:r>
              <a:rPr lang="pt-BR" dirty="0"/>
              <a:t>) – </a:t>
            </a:r>
            <a:r>
              <a:rPr lang="pt-BR" dirty="0">
                <a:hlinkClick r:id="rId8"/>
              </a:rPr>
              <a:t>https://www.freedomgpt.com/</a:t>
            </a:r>
            <a:r>
              <a:rPr lang="pt-BR" dirty="0"/>
              <a:t> (</a:t>
            </a:r>
            <a:r>
              <a:rPr lang="pt-BR" dirty="0">
                <a:hlinkClick r:id="rId9"/>
              </a:rPr>
              <a:t>https://github.com/</a:t>
            </a:r>
            <a:r>
              <a:rPr lang="pt-BR" dirty="0" err="1">
                <a:hlinkClick r:id="rId9"/>
              </a:rPr>
              <a:t>ohmplatform</a:t>
            </a:r>
            <a:r>
              <a:rPr lang="pt-BR" dirty="0">
                <a:hlinkClick r:id="rId9"/>
              </a:rPr>
              <a:t>/</a:t>
            </a:r>
            <a:r>
              <a:rPr lang="pt-BR" dirty="0" err="1">
                <a:hlinkClick r:id="rId9"/>
              </a:rPr>
              <a:t>FreedomGPT</a:t>
            </a:r>
            <a:r>
              <a:rPr lang="pt-BR" dirty="0"/>
              <a:t>)</a:t>
            </a:r>
          </a:p>
          <a:p>
            <a:r>
              <a:rPr lang="pt-BR" dirty="0" err="1"/>
              <a:t>Bard</a:t>
            </a:r>
            <a:r>
              <a:rPr lang="pt-BR" dirty="0"/>
              <a:t> (</a:t>
            </a:r>
            <a:r>
              <a:rPr lang="pt-BR" dirty="0">
                <a:hlinkClick r:id="rId10"/>
              </a:rPr>
              <a:t>https://bard.google.com/</a:t>
            </a:r>
            <a:r>
              <a:rPr lang="pt-BR" dirty="0"/>
              <a:t>) – Precisa de VPN</a:t>
            </a:r>
          </a:p>
          <a:p>
            <a:r>
              <a:rPr lang="pt-BR" dirty="0"/>
              <a:t>Bing IA (</a:t>
            </a:r>
            <a:r>
              <a:rPr lang="pt-BR" dirty="0">
                <a:hlinkClick r:id="rId11"/>
              </a:rPr>
              <a:t>https://www.bing.com/</a:t>
            </a:r>
            <a:r>
              <a:rPr lang="pt-BR" dirty="0"/>
              <a:t>)</a:t>
            </a:r>
          </a:p>
          <a:p>
            <a:r>
              <a:rPr lang="pt-BR" dirty="0"/>
              <a:t>Bing </a:t>
            </a:r>
            <a:r>
              <a:rPr lang="pt-BR" dirty="0" err="1"/>
              <a:t>Image</a:t>
            </a:r>
            <a:r>
              <a:rPr lang="pt-BR" dirty="0"/>
              <a:t> Creator (</a:t>
            </a:r>
            <a:r>
              <a:rPr lang="pt-BR" dirty="0">
                <a:hlinkClick r:id="rId12"/>
              </a:rPr>
              <a:t>https://www.bing.com/</a:t>
            </a:r>
            <a:r>
              <a:rPr lang="pt-BR" dirty="0" err="1">
                <a:hlinkClick r:id="rId12"/>
              </a:rPr>
              <a:t>create</a:t>
            </a:r>
            <a:r>
              <a:rPr lang="pt-BR" dirty="0"/>
              <a:t>)</a:t>
            </a:r>
          </a:p>
          <a:p>
            <a:r>
              <a:rPr lang="pt-BR" dirty="0" err="1"/>
              <a:t>Canva</a:t>
            </a:r>
            <a:r>
              <a:rPr lang="pt-BR" dirty="0"/>
              <a:t> (</a:t>
            </a:r>
            <a:r>
              <a:rPr lang="pt-BR" dirty="0">
                <a:hlinkClick r:id="rId13"/>
              </a:rPr>
              <a:t>https://www.canva.com/</a:t>
            </a:r>
            <a:r>
              <a:rPr lang="pt-BR" dirty="0"/>
              <a:t>)</a:t>
            </a:r>
          </a:p>
          <a:p>
            <a:r>
              <a:rPr lang="pt-BR" dirty="0" err="1"/>
              <a:t>QuickDraw</a:t>
            </a:r>
            <a:r>
              <a:rPr lang="pt-BR" dirty="0"/>
              <a:t> (</a:t>
            </a:r>
            <a:r>
              <a:rPr lang="pt-BR" dirty="0">
                <a:hlinkClick r:id="rId14"/>
              </a:rPr>
              <a:t>https://quickdraw.withgoogle.com/</a:t>
            </a:r>
            <a:r>
              <a:rPr lang="pt-BR" dirty="0"/>
              <a:t>)</a:t>
            </a:r>
          </a:p>
          <a:p>
            <a:r>
              <a:rPr lang="pt-BR" dirty="0" err="1"/>
              <a:t>AutoDraw</a:t>
            </a:r>
            <a:r>
              <a:rPr lang="pt-BR" dirty="0"/>
              <a:t> (</a:t>
            </a:r>
            <a:r>
              <a:rPr lang="pt-BR" dirty="0">
                <a:hlinkClick r:id="rId15"/>
              </a:rPr>
              <a:t>https://www.autodraw.com/</a:t>
            </a:r>
            <a:r>
              <a:rPr lang="pt-BR" dirty="0"/>
              <a:t>)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Exemplos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032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420888"/>
            <a:ext cx="10177131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dirty="0"/>
              <a:t>Vamos nos debater as dúvidas, levantar possíveis áreas que há possibilidade de implantar IA, discutir cenário atual e futuro.</a:t>
            </a:r>
          </a:p>
          <a:p>
            <a:endParaRPr lang="pt-BR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Debate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98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78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Aulas expositivas e dialogadas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Discussão em grupo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Estudos de caso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Apresentações dos alunos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Leitura de artigos científicos e notícias atualizadas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Pesquisa individual e em grupo 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42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Desempenho nas atividades práticas.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Analise da performance, desenvolvimento e execução de um projeto.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54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78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Inteligência Artificial 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Big Data e </a:t>
            </a:r>
            <a:r>
              <a:rPr lang="pt-BR" dirty="0" err="1"/>
              <a:t>Analytics</a:t>
            </a: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5G, Internet das Coisas (</a:t>
            </a:r>
            <a:r>
              <a:rPr lang="pt-BR" dirty="0" err="1"/>
              <a:t>IoT</a:t>
            </a:r>
            <a:r>
              <a:rPr lang="pt-BR" dirty="0"/>
              <a:t>) e Cidades Inteligentes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Realidade Virtual e Aumentada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err="1"/>
              <a:t>Blockchain</a:t>
            </a:r>
            <a:r>
              <a:rPr lang="pt-BR" dirty="0"/>
              <a:t> e </a:t>
            </a:r>
            <a:r>
              <a:rPr lang="pt-BR" dirty="0" err="1"/>
              <a:t>criptomoedas</a:t>
            </a: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Segurança da informação e </a:t>
            </a:r>
            <a:r>
              <a:rPr lang="pt-BR" dirty="0" err="1"/>
              <a:t>cibersegurança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Assuntos sugeridos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2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261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Campo da ciência da computação que busca criar máquinas que possam realizar tarefas que normalmente exigiriam inteligência humana para serem executadas.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Uma das principais abordagens de IA é o aprendizado de máquina.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Outra abordagem de IA é a lógica simbólica, que usa uma linguagem formal para representar o conhecimento e as regras de um domínio específico.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Pode ser classificada em dois tipos principais: IA forte e IA fraca.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Tópico 1 – Inteligência Artificial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0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É a capacidade de uma máquina exibir inteligência igual ou superior à de um ser humano em </a:t>
            </a:r>
            <a:r>
              <a:rPr lang="pt-BR" b="1" dirty="0"/>
              <a:t>todas as tarefas intelectuais</a:t>
            </a:r>
            <a:r>
              <a:rPr lang="pt-BR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Capaz de aplicar sua inteligência geral para resolver uma </a:t>
            </a:r>
            <a:r>
              <a:rPr lang="pt-BR" b="1" dirty="0"/>
              <a:t>ampla variedade de problemas</a:t>
            </a:r>
            <a:r>
              <a:rPr lang="pt-BR" dirty="0"/>
              <a:t>, sem precisar de treinamento extensivo ou específico para cada tarefa.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Ainda está em estágios iniciais, e não existem sistemas de IA de mercado que possam ser considerados exemplos claros de IA Forte.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IA Forte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00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20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É projetada para desempenhar </a:t>
            </a:r>
            <a:r>
              <a:rPr lang="pt-BR" b="1" dirty="0"/>
              <a:t>tarefas específicas</a:t>
            </a:r>
            <a:r>
              <a:rPr lang="pt-BR" dirty="0"/>
              <a:t> de forma mais eficiente do que um ser humano.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Normalmente se desenvolve e treina uma IA para cada problema e está funcionará naquele problema especifico apenas.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Existem duas classificações em IA Fraca, a </a:t>
            </a:r>
            <a:r>
              <a:rPr lang="pt-BR" b="1" dirty="0"/>
              <a:t>supervisionada</a:t>
            </a:r>
            <a:r>
              <a:rPr lang="pt-BR" dirty="0"/>
              <a:t> e a </a:t>
            </a:r>
            <a:r>
              <a:rPr lang="pt-BR" b="1" dirty="0"/>
              <a:t>não supervisionada</a:t>
            </a:r>
            <a:r>
              <a:rPr lang="pt-BR" dirty="0"/>
              <a:t>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 Artificial – IA Fraca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2328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1924</Words>
  <Application>Microsoft Office PowerPoint</Application>
  <PresentationFormat>Widescreen</PresentationFormat>
  <Paragraphs>289</Paragraphs>
  <Slides>33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Bahnschrift Condensed</vt:lpstr>
      <vt:lpstr>Calibri</vt:lpstr>
      <vt:lpstr>Cambria</vt:lpstr>
      <vt:lpstr>Tema do Office</vt:lpstr>
      <vt:lpstr>Apresentação do PowerPoint</vt:lpstr>
      <vt:lpstr>Prof. Everson Pereira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Érica Ap. Araújo</dc:creator>
  <cp:lastModifiedBy>Everson Jose de Freitas Pereira</cp:lastModifiedBy>
  <cp:revision>349</cp:revision>
  <dcterms:created xsi:type="dcterms:W3CDTF">2011-09-22T14:42:17Z</dcterms:created>
  <dcterms:modified xsi:type="dcterms:W3CDTF">2023-05-08T20:47:37Z</dcterms:modified>
</cp:coreProperties>
</file>