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9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3" r:id="rId16"/>
    <p:sldId id="306" r:id="rId17"/>
    <p:sldId id="304" r:id="rId18"/>
    <p:sldId id="305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4" r:id="rId35"/>
    <p:sldId id="322" r:id="rId36"/>
    <p:sldId id="323" r:id="rId37"/>
    <p:sldId id="326" r:id="rId38"/>
    <p:sldId id="327" r:id="rId39"/>
    <p:sldId id="325" r:id="rId40"/>
    <p:sldId id="328" r:id="rId41"/>
    <p:sldId id="329" r:id="rId42"/>
    <p:sldId id="330" r:id="rId43"/>
    <p:sldId id="331" r:id="rId44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7" autoAdjust="0"/>
    <p:restoredTop sz="96057" autoAdjust="0"/>
  </p:normalViewPr>
  <p:slideViewPr>
    <p:cSldViewPr>
      <p:cViewPr varScale="1">
        <p:scale>
          <a:sx n="49" d="100"/>
          <a:sy n="49" d="100"/>
        </p:scale>
        <p:origin x="86" y="1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notesViewPr>
    <p:cSldViewPr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ACFDBA5-D1A4-43E6-9494-4C2B96165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1F8152-034A-4D7B-AE42-98B9C2C7CB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5586-6248-4C7A-994F-DC7DB55E15D0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3499A7-E334-477E-A1EC-BF72325F0E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7B9F10-F696-4747-91A6-570945830D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63DAC-5EEC-4A63-B1A5-4D1FCD9BF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16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F8602BE-C7C7-4162-8B67-B0D82FB5C1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EBB09A-21F1-4B67-85CC-4C27EB4C97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F66C20-19B6-46B6-B722-E03D5A772DB1}" type="datetimeFigureOut">
              <a:rPr lang="pt-BR"/>
              <a:pPr>
                <a:defRPr/>
              </a:pPr>
              <a:t>14/05/2023</a:t>
            </a:fld>
            <a:endParaRPr lang="pt-BR" dirty="0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378F54FF-1D42-45F0-B2A6-CCD2552DF1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D3DEADC8-C1CE-4463-9658-E9216805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4F7D00-A3D5-435E-9104-444D4CBDFF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FE62DE-0135-48A5-A7AB-3854E2DA8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EB68929-3FD6-4477-B54A-21C6446794F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623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767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90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810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44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414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346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095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052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7529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32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8118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809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065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351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831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6713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552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455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026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622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321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8224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107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4200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196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826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316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600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872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494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7584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08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3391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3171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6647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2907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46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31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26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52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9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6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3142EE-A500-47A1-ADD1-CA00755B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B14D-982B-4D33-9FBE-9145AEDFB564}" type="datetimeFigureOut">
              <a:rPr lang="pt-BR"/>
              <a:pPr>
                <a:defRPr/>
              </a:pPr>
              <a:t>14/05/2023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648965-6BFA-4204-9845-E6F6F555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5B39D-F118-4A80-91F6-1615F7A7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1BC1-92D6-40D2-8CB0-6A3A5D4A532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2345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4827E-2F60-4D9F-8BDA-7774ACBD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2BE3-41CF-4C02-A5BB-D2E679A08C90}" type="datetimeFigureOut">
              <a:rPr lang="pt-BR"/>
              <a:pPr>
                <a:defRPr/>
              </a:pPr>
              <a:t>14/05/2023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F54FD-88C8-4355-821B-A311AC97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2FDACE-0853-4A82-A58A-A1920A15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F0AF4-F852-4DA7-8550-61D77ABFB56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60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A0CE8-039E-4D38-BB16-8390A94E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684CB-9C0D-44FC-9F1E-40539B1D7A79}" type="datetimeFigureOut">
              <a:rPr lang="pt-BR"/>
              <a:pPr>
                <a:defRPr/>
              </a:pPr>
              <a:t>14/05/2023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FC3C1-160D-4C26-BFE3-EBEAD96C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8E692C-F285-4BA4-BF3F-96491F5A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27C80-60C9-48E7-8786-76947F79F7D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830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041649"/>
            <a:ext cx="10972800" cy="114300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420891"/>
            <a:ext cx="10972800" cy="3705275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29F5F-1F41-4410-A2B3-47441236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D8EB-4076-490D-96C8-075556F9CF89}" type="datetimeFigureOut">
              <a:rPr lang="pt-BR"/>
              <a:pPr>
                <a:defRPr/>
              </a:pPr>
              <a:t>14/05/2023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44EC9-0D8F-428B-BBA6-F6474B56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D5F575-982C-4F94-8430-9A197D9E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14945-52D8-4909-9301-0C1DC34C32B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F75F20-E6F7-4A24-90C6-2ACA3E6A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3044C-264C-472B-B0FD-B6706BD6AFDB}" type="datetimeFigureOut">
              <a:rPr lang="pt-BR"/>
              <a:pPr>
                <a:defRPr/>
              </a:pPr>
              <a:t>14/05/2023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9A63F-49DC-4264-879A-765B9F3E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E3E643-94A2-4DEE-9956-C20D2C04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F4764-372D-447F-8CF8-042B836BB4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43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0E1F5F64-D75C-4397-A918-55EEE4F2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ED7D5-0B5B-44DF-B371-8A3D1D0AB7C1}" type="datetimeFigureOut">
              <a:rPr lang="pt-BR"/>
              <a:pPr>
                <a:defRPr/>
              </a:pPr>
              <a:t>14/05/2023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41277CD8-C2FB-4143-9E64-8BB54D58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A8060C5-55F7-4DF9-82E4-467634C9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2FEB2-E94F-40E2-8FA0-846F2627CEC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15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81DD76AE-D62F-4815-812B-11CAFD35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CCE97-F026-4326-8AD4-0B08AE8E6EB7}" type="datetimeFigureOut">
              <a:rPr lang="pt-BR"/>
              <a:pPr>
                <a:defRPr/>
              </a:pPr>
              <a:t>14/05/2023</a:t>
            </a:fld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BD6444CE-6F5C-4034-B09B-7BECE083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E4D2A891-28CE-48F3-819C-CCC1C0C7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15714-B8F6-46B7-B1AB-A82792EBE67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296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F95B112E-D190-44D1-84BA-35DC9671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1365D-25E7-42B8-AEC9-06298153EEE8}" type="datetimeFigureOut">
              <a:rPr lang="pt-BR"/>
              <a:pPr>
                <a:defRPr/>
              </a:pPr>
              <a:t>14/05/2023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3E9A7BC-584E-4C88-8FD0-8F6119F5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2C4B75B8-A248-46A4-AA1F-7FB4D5A9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3FF2E-07A7-49F3-8E76-CB753BD2B84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007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89CC27FF-227A-4955-869F-421673E0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2D3E7-82D4-4092-8A77-94472274B3D8}" type="datetimeFigureOut">
              <a:rPr lang="pt-BR"/>
              <a:pPr>
                <a:defRPr/>
              </a:pPr>
              <a:t>14/05/2023</a:t>
            </a:fld>
            <a:endParaRPr lang="pt-BR" dirty="0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8C61F053-8223-4506-8EEB-4A21718C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1B8F9C88-AEF9-4B98-9874-F4A8214C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E4A37-6511-4337-9F5C-E38A53CFA54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179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78905437-F789-48A7-A0AF-25A5ECC2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3A790-A8B5-444B-BAF1-6AFF3DABC2A9}" type="datetimeFigureOut">
              <a:rPr lang="pt-BR"/>
              <a:pPr>
                <a:defRPr/>
              </a:pPr>
              <a:t>14/05/2023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C5434B9-14FC-44E0-B4D5-7BFCCDB6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0F2069F-84F3-44A6-8671-6CB560F7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12F95-478D-4568-B9DD-6842783D829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473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40E0A1B8-7FB1-41E7-8D9A-D9B0CAC5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2EB8A-9A57-4B29-8E42-00BDAAF12472}" type="datetimeFigureOut">
              <a:rPr lang="pt-BR"/>
              <a:pPr>
                <a:defRPr/>
              </a:pPr>
              <a:t>14/05/2023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E128B10-9433-4BFC-9D58-9E1ABAA2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3BD3520-259D-403C-BC48-F74AB1D2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36379-6CD2-4D95-99D2-CB83440A5D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132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673843DC-D93F-41D0-90D2-7588B8A5FE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2779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AC16D1E3-B576-4519-B13D-7D3C7CD17A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420938"/>
            <a:ext cx="109728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A6E397-8F55-4512-B7F2-BD344B23E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72191E-B148-4A0F-B798-85F2E6027F35}" type="datetimeFigureOut">
              <a:rPr lang="pt-BR"/>
              <a:pPr>
                <a:defRPr/>
              </a:pPr>
              <a:t>14/05/2023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7AFFB-C11A-4808-91AE-08D75989F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C8EC5-531E-4CDC-8417-2358AB6CF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3381165-6123-4756-A3C6-66A1D53E1315}" type="slidenum">
              <a:rPr lang="pt-BR" altLang="pt-BR"/>
              <a:pPr/>
              <a:t>‹nº›</a:t>
            </a:fld>
            <a:endParaRPr lang="pt-BR" altLang="pt-BR"/>
          </a:p>
        </p:txBody>
      </p:sp>
      <p:pic>
        <p:nvPicPr>
          <p:cNvPr id="1031" name="Imagem 4">
            <a:extLst>
              <a:ext uri="{FF2B5EF4-FFF2-40B4-BE49-F238E27FC236}">
                <a16:creationId xmlns:a16="http://schemas.microsoft.com/office/drawing/2014/main" id="{5743EF3A-B06F-42B0-93C8-51FEB5F713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38125"/>
            <a:ext cx="194786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Imagem 7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BA5205E-1B79-47BE-AC46-5B103BB5A8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238125"/>
            <a:ext cx="352583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1148659-3B80-4BCC-861B-1D71550E9D91}"/>
              </a:ext>
            </a:extLst>
          </p:cNvPr>
          <p:cNvSpPr txBox="1">
            <a:spLocks/>
          </p:cNvSpPr>
          <p:nvPr userDrawn="1"/>
        </p:nvSpPr>
        <p:spPr>
          <a:xfrm>
            <a:off x="3143672" y="404664"/>
            <a:ext cx="5269753" cy="74751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Bahnschrift Condensed" panose="020B0502040204020203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/>
              <a:t>Tópicos Especiais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443372" y="2911661"/>
            <a:ext cx="11305256" cy="19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Tópicos Especiais em Informática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2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77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9336" y="3441087"/>
            <a:ext cx="11809311" cy="16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Maior segurança: Com o </a:t>
            </a:r>
            <a:r>
              <a:rPr lang="pt-BR" sz="2400" dirty="0" err="1"/>
              <a:t>DevOps</a:t>
            </a:r>
            <a:r>
              <a:rPr lang="pt-BR" sz="2400" dirty="0"/>
              <a:t>, a segurança é integrada ao processo de desenvolvimento de software desde o início, permitindo que as equipes identifiquem e resolvam problemas de segurança de forma mais eficiente.</a:t>
            </a:r>
          </a:p>
          <a:p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Benefícios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83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9336" y="3441087"/>
            <a:ext cx="1180931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Controle de versão: O controle de versão é uma tecnologia fundamental para o </a:t>
            </a:r>
            <a:r>
              <a:rPr lang="pt-BR" sz="2400" dirty="0" err="1"/>
              <a:t>DevOps</a:t>
            </a:r>
            <a:r>
              <a:rPr lang="pt-BR" sz="2400" dirty="0"/>
              <a:t>, permitindo que as equipes de desenvolvimento gerenciem as diferentes versões do código fonte do software. As ferramentas de controle de versão mais populares incluem o </a:t>
            </a:r>
            <a:r>
              <a:rPr lang="pt-BR" sz="2400" dirty="0" err="1"/>
              <a:t>Git</a:t>
            </a:r>
            <a:r>
              <a:rPr lang="pt-BR" sz="2400" dirty="0"/>
              <a:t>, </a:t>
            </a:r>
            <a:r>
              <a:rPr lang="pt-BR" sz="2400" dirty="0" err="1"/>
              <a:t>Subversion</a:t>
            </a:r>
            <a:r>
              <a:rPr lang="pt-BR" sz="2400" dirty="0"/>
              <a:t> e Mercurial.</a:t>
            </a:r>
          </a:p>
          <a:p>
            <a:endParaRPr lang="pt-BR" sz="2400" dirty="0"/>
          </a:p>
          <a:p>
            <a:r>
              <a:rPr lang="pt-BR" sz="2400" dirty="0"/>
              <a:t>Automação de testes: As ferramentas de automação de testes são usadas para testar continuamente o software em diferentes estágios do processo de desenvolvimento. As ferramentas de automação de testes mais comuns incluem o </a:t>
            </a:r>
            <a:r>
              <a:rPr lang="pt-BR" sz="2400" dirty="0" err="1"/>
              <a:t>Selenium</a:t>
            </a:r>
            <a:r>
              <a:rPr lang="pt-BR" sz="2400" dirty="0"/>
              <a:t>, </a:t>
            </a:r>
            <a:r>
              <a:rPr lang="pt-BR" sz="2400" dirty="0" err="1"/>
              <a:t>JUnit</a:t>
            </a:r>
            <a:r>
              <a:rPr lang="pt-BR" sz="2400" dirty="0"/>
              <a:t> e </a:t>
            </a:r>
            <a:r>
              <a:rPr lang="pt-BR" sz="2400" dirty="0" err="1"/>
              <a:t>NUnit</a:t>
            </a:r>
            <a:r>
              <a:rPr lang="pt-BR" sz="2400" dirty="0"/>
              <a:t>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Ferramentas e tecnologias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74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9336" y="3441087"/>
            <a:ext cx="1180931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Automação de implantação: As ferramentas de automação de implantação são usadas para implantar o software em diferentes ambientes de produção de forma automatizada. As ferramentas de automação de implantação mais populares incluem o </a:t>
            </a:r>
            <a:r>
              <a:rPr lang="pt-BR" sz="2400" dirty="0" err="1"/>
              <a:t>Ansible</a:t>
            </a:r>
            <a:r>
              <a:rPr lang="pt-BR" sz="2400" dirty="0"/>
              <a:t>, Chef e </a:t>
            </a:r>
            <a:r>
              <a:rPr lang="pt-BR" sz="2400" dirty="0" err="1"/>
              <a:t>Puppet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Monitoramento de infraestrutura: As ferramentas de monitoramento de infraestrutura são usadas para monitorar o desempenho e a disponibilidade do software em diferentes ambientes de produção. As ferramentas de monitoramento mais populares incluem o </a:t>
            </a:r>
            <a:r>
              <a:rPr lang="pt-BR" sz="2400" dirty="0" err="1"/>
              <a:t>Nagios</a:t>
            </a:r>
            <a:r>
              <a:rPr lang="pt-BR" sz="2400" dirty="0"/>
              <a:t>, </a:t>
            </a:r>
            <a:r>
              <a:rPr lang="pt-BR" sz="2400" dirty="0" err="1"/>
              <a:t>Zabbix</a:t>
            </a:r>
            <a:r>
              <a:rPr lang="pt-BR" sz="2400" dirty="0"/>
              <a:t> e </a:t>
            </a:r>
            <a:r>
              <a:rPr lang="pt-BR" sz="2400" dirty="0" err="1"/>
              <a:t>Prometheus</a:t>
            </a:r>
            <a:r>
              <a:rPr lang="pt-BR" sz="2400" dirty="0"/>
              <a:t>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Ferramentas e tecnologias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05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-30331" y="3064467"/>
            <a:ext cx="11809311" cy="418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Contêineres: Os contêineres são usados para empacotar o software e suas dependências em um único pacote que pode ser implantado em diferentes ambientes de produção. As ferramentas de contêiner mais populares incluem o </a:t>
            </a:r>
            <a:r>
              <a:rPr lang="pt-BR" sz="2400" dirty="0" err="1"/>
              <a:t>Docker</a:t>
            </a:r>
            <a:r>
              <a:rPr lang="pt-BR" sz="2400" dirty="0"/>
              <a:t> e o </a:t>
            </a:r>
            <a:r>
              <a:rPr lang="pt-BR" sz="2400" dirty="0" err="1"/>
              <a:t>Kubernetes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Integração contínua: A integração contínua é uma prática fundamental do </a:t>
            </a:r>
            <a:r>
              <a:rPr lang="pt-BR" sz="2400" dirty="0" err="1"/>
              <a:t>DevOps</a:t>
            </a:r>
            <a:r>
              <a:rPr lang="pt-BR" sz="2400" dirty="0"/>
              <a:t> que envolve a integração contínua do código-fonte do software e a execução automatizada de testes para garantir que o software esteja sempre em um estado utilizável. As ferramentas de integração contínua mais populares incluem o </a:t>
            </a:r>
            <a:r>
              <a:rPr lang="pt-BR" sz="2400" dirty="0" err="1"/>
              <a:t>Jenkins</a:t>
            </a:r>
            <a:r>
              <a:rPr lang="pt-BR" sz="2400" dirty="0"/>
              <a:t>, </a:t>
            </a:r>
            <a:r>
              <a:rPr lang="pt-BR" sz="2400" dirty="0" err="1"/>
              <a:t>CircleCI</a:t>
            </a:r>
            <a:r>
              <a:rPr lang="pt-BR" sz="2400" dirty="0"/>
              <a:t> e </a:t>
            </a:r>
            <a:r>
              <a:rPr lang="pt-BR" sz="2400" dirty="0" err="1"/>
              <a:t>Travis</a:t>
            </a:r>
            <a:r>
              <a:rPr lang="pt-BR" sz="2400" dirty="0"/>
              <a:t> CI.</a:t>
            </a:r>
          </a:p>
          <a:p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Ferramentas e tecnologias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21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9336" y="3441087"/>
            <a:ext cx="1180931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É um componente-chave do </a:t>
            </a:r>
            <a:r>
              <a:rPr lang="pt-BR" sz="2400" dirty="0" err="1"/>
              <a:t>DevOps</a:t>
            </a:r>
            <a:r>
              <a:rPr lang="pt-BR" sz="2400" dirty="0"/>
              <a:t>, com o uso de ferramentas e tecnologias para automatizar o processo de gerenciamento de infraestrutura.</a:t>
            </a:r>
          </a:p>
          <a:p>
            <a:endParaRPr lang="pt-BR" sz="2400" dirty="0"/>
          </a:p>
          <a:p>
            <a:r>
              <a:rPr lang="pt-BR" sz="2400" dirty="0"/>
              <a:t>As automações mais comuns são de provisionamento de infra, gerenciamento de configurações, implantação de aplicativos e monitoramento.</a:t>
            </a:r>
          </a:p>
          <a:p>
            <a:endParaRPr lang="pt-BR" sz="2400" dirty="0"/>
          </a:p>
          <a:p>
            <a:r>
              <a:rPr lang="pt-BR" sz="2400" dirty="0"/>
              <a:t>Permite que as equipes de desenvolvimento e operações de TI gerenciem de forma eficiente a infraestrutura de TI, implantem o software com rapidez e eficiência e gerenciem as alterações de infraestrutura em tempo real.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Automação de infraestrutura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23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839416" y="1340768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 de computação em nuvem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20" name="Picture 4" descr="IaaS, PaaS e SaaS.. Qual a diferença? | Lambda3">
            <a:extLst>
              <a:ext uri="{FF2B5EF4-FFF2-40B4-BE49-F238E27FC236}">
                <a16:creationId xmlns:a16="http://schemas.microsoft.com/office/drawing/2014/main" id="{6CFEBD06-C9C4-45F6-96E7-CBCAB9168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217" y="1988670"/>
            <a:ext cx="8773566" cy="486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2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839416" y="1772816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 de computação em nuvem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7F8382-4F11-48D2-8DE1-FBB2A46C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58" y="2852936"/>
            <a:ext cx="723048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9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19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Fornece acesso a recursos de infraestrutura, como servidores, armazenamento e rede, em um ambiente de nuvem.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Os usuários podem criar suas próprias plataformas, instalar seus próprios sistemas operacionais e aplicativos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Possibilita controle total sobre a infraestrutura do OS em diante.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Infraestrutura como Serviço (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IaaS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17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311856"/>
            <a:ext cx="10177131" cy="16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dirty="0" err="1">
                <a:solidFill>
                  <a:schemeClr val="dk1"/>
                </a:solidFill>
                <a:ea typeface="Calibri"/>
                <a:sym typeface="Calibri"/>
              </a:rPr>
              <a:t>IaaS</a:t>
            </a:r>
            <a:r>
              <a:rPr lang="pt-BR" sz="2400" dirty="0"/>
              <a:t>: Maquinas virtuais, Containers*, roteadores virtuais, firewall virtual, VPS.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Principais provedores incluem a </a:t>
            </a:r>
            <a:r>
              <a:rPr lang="pt-BR" sz="2400" dirty="0" err="1"/>
              <a:t>Amazon</a:t>
            </a:r>
            <a:r>
              <a:rPr lang="pt-BR" sz="2400" dirty="0"/>
              <a:t> Web Services, Microsoft </a:t>
            </a:r>
            <a:r>
              <a:rPr lang="pt-BR" sz="2400" dirty="0" err="1"/>
              <a:t>Azure</a:t>
            </a:r>
            <a:r>
              <a:rPr lang="pt-BR" sz="2400" dirty="0"/>
              <a:t>, Google </a:t>
            </a:r>
            <a:r>
              <a:rPr lang="pt-BR" sz="2400" dirty="0" err="1"/>
              <a:t>Cloud</a:t>
            </a:r>
            <a:r>
              <a:rPr lang="pt-BR" sz="2400" dirty="0"/>
              <a:t> Platform, </a:t>
            </a:r>
            <a:r>
              <a:rPr lang="pt-BR" sz="2400" dirty="0" err="1"/>
              <a:t>VMware</a:t>
            </a:r>
            <a:r>
              <a:rPr lang="pt-BR" sz="2400" dirty="0"/>
              <a:t>, </a:t>
            </a:r>
            <a:r>
              <a:rPr lang="pt-BR" sz="2400" dirty="0" err="1"/>
              <a:t>Nutanix</a:t>
            </a:r>
            <a:r>
              <a:rPr lang="pt-BR" sz="2400" dirty="0"/>
              <a:t>.</a:t>
            </a:r>
            <a:endParaRPr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 de computação em nuvem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nstalação do VMware Workstation e VMware Player 14 no Debian, Ubuntu 17 /  Linux Mint 18 | Aplicativos GNU/Linux">
            <a:extLst>
              <a:ext uri="{FF2B5EF4-FFF2-40B4-BE49-F238E27FC236}">
                <a16:creationId xmlns:a16="http://schemas.microsoft.com/office/drawing/2014/main" id="{96CFFFF7-74D9-4404-8003-D4CBEDA0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4320860"/>
            <a:ext cx="2945692" cy="211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Nutanix Logo in SVG Vector or PNG File Format - Logo.wine">
            <a:extLst>
              <a:ext uri="{FF2B5EF4-FFF2-40B4-BE49-F238E27FC236}">
                <a16:creationId xmlns:a16="http://schemas.microsoft.com/office/drawing/2014/main" id="{7BA144C9-0305-4790-B242-EBCCD12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3212976"/>
            <a:ext cx="4387416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 is Amazon EC2 in AWS? | DevOps Automateinfra Learning">
            <a:extLst>
              <a:ext uri="{FF2B5EF4-FFF2-40B4-BE49-F238E27FC236}">
                <a16:creationId xmlns:a16="http://schemas.microsoft.com/office/drawing/2014/main" id="{BB026553-87F6-4FAC-B58F-1A967A5B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7" y="4088291"/>
            <a:ext cx="38195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19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Fornece uma plataforma completa para que os desenvolvedores criem, implantem e gerenciem aplicativos na nuvem.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Os desenvolvedores não precisam se preocupar com a infraestrutura subjacente e podem se concentrar apenas no desenvolvimento de aplicativos.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como Serviço (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PaaS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835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9336" y="3441087"/>
            <a:ext cx="1180931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É uma abordagem de desenvolvimento de software que busca a integração entre as equipes de desenvolvimento e operações de TI.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pt-BR" sz="24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Busca melhorar a entrega de software de forma rápida, confiável e com qualidade.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pt-BR" sz="24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As equipes de desenvolvimento e operações trabalham juntas em um processo colaborativo, compartilhando responsabilidades e integrando ferramentas e práticas para aumentar a eficiência e qualidade do processo de desenvolvimento e entrega de software.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O que é?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009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611413"/>
            <a:ext cx="10177131" cy="19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dirty="0" err="1">
                <a:solidFill>
                  <a:schemeClr val="dk1"/>
                </a:solidFill>
                <a:ea typeface="Calibri"/>
                <a:sym typeface="Calibri"/>
              </a:rPr>
              <a:t>PaaS</a:t>
            </a:r>
            <a:r>
              <a:rPr lang="pt-BR" sz="2400" dirty="0"/>
              <a:t>: Plataformas prontas para desenvolvedor usar sem se preocupar com infra.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Provedores de </a:t>
            </a:r>
            <a:r>
              <a:rPr lang="pt-BR" sz="2400" dirty="0" err="1"/>
              <a:t>PaaS</a:t>
            </a:r>
            <a:r>
              <a:rPr lang="pt-BR" sz="2400" dirty="0"/>
              <a:t> incluem o </a:t>
            </a:r>
            <a:r>
              <a:rPr lang="pt-BR" sz="2400" dirty="0" err="1"/>
              <a:t>Heroku</a:t>
            </a:r>
            <a:r>
              <a:rPr lang="pt-BR" sz="2400" dirty="0"/>
              <a:t>, o Google </a:t>
            </a:r>
            <a:r>
              <a:rPr lang="pt-BR" sz="2400" dirty="0" err="1"/>
              <a:t>App</a:t>
            </a:r>
            <a:r>
              <a:rPr lang="pt-BR" sz="2400" dirty="0"/>
              <a:t> </a:t>
            </a:r>
            <a:r>
              <a:rPr lang="pt-BR" sz="2400" dirty="0" err="1"/>
              <a:t>Engine</a:t>
            </a:r>
            <a:r>
              <a:rPr lang="pt-BR" sz="2400" dirty="0"/>
              <a:t>, o Microsoft </a:t>
            </a:r>
            <a:r>
              <a:rPr lang="pt-BR" sz="2400" dirty="0" err="1"/>
              <a:t>Azure</a:t>
            </a:r>
            <a:r>
              <a:rPr lang="pt-BR" sz="2400" dirty="0"/>
              <a:t>, GitHub, </a:t>
            </a:r>
            <a:r>
              <a:rPr lang="pt-BR" sz="2400" dirty="0" err="1"/>
              <a:t>GitLab</a:t>
            </a:r>
            <a:r>
              <a:rPr lang="pt-BR" sz="2400" dirty="0"/>
              <a:t>, bancos de dados como serviço, </a:t>
            </a:r>
            <a:r>
              <a:rPr lang="pt-BR" sz="2400" dirty="0" err="1"/>
              <a:t>Gravitee</a:t>
            </a:r>
            <a:r>
              <a:rPr lang="pt-BR" sz="2400" dirty="0"/>
              <a:t>, </a:t>
            </a:r>
            <a:r>
              <a:rPr lang="pt-BR" sz="2400" dirty="0" err="1"/>
              <a:t>Apigee</a:t>
            </a:r>
            <a:r>
              <a:rPr lang="pt-BR" sz="2400" dirty="0"/>
              <a:t>.</a:t>
            </a:r>
            <a:endParaRPr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447199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 de computação em nuvem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GitHub: o que é e qual sua importância?">
            <a:extLst>
              <a:ext uri="{FF2B5EF4-FFF2-40B4-BE49-F238E27FC236}">
                <a16:creationId xmlns:a16="http://schemas.microsoft.com/office/drawing/2014/main" id="{0E25D754-54FA-4C0C-87DD-6B8F4E655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47" y="4581128"/>
            <a:ext cx="3424237" cy="18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I Management | Apigee | Google Cloud | Nordic APIs">
            <a:extLst>
              <a:ext uri="{FF2B5EF4-FFF2-40B4-BE49-F238E27FC236}">
                <a16:creationId xmlns:a16="http://schemas.microsoft.com/office/drawing/2014/main" id="{B52F5A0A-8344-41AD-A5A8-AF1633341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218" y="4416905"/>
            <a:ext cx="4277782" cy="23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ynamoDB ODBC &amp; JDBC Drivers - Simba - insightsoftware">
            <a:extLst>
              <a:ext uri="{FF2B5EF4-FFF2-40B4-BE49-F238E27FC236}">
                <a16:creationId xmlns:a16="http://schemas.microsoft.com/office/drawing/2014/main" id="{CD0FC1FB-D926-4C33-B641-A006A1637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62" y="4185840"/>
            <a:ext cx="285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818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19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Modelo de serviço em nuvem que fornece acesso a aplicativos e software na nuvem.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Usuários não precisam instalar ou manter o software em seus próprios dispositivos e podem acessá-lo a partir de qualquer lugar com uma conexão à internet. 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como Serviço (SaaS)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64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2793014"/>
            <a:ext cx="10177131" cy="16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ea typeface="Calibri"/>
                <a:sym typeface="Calibri"/>
              </a:rPr>
              <a:t>SaaS</a:t>
            </a:r>
            <a:r>
              <a:rPr lang="pt-BR" sz="2400" dirty="0"/>
              <a:t>: Software voltado para usuário final.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Exemplos de provedores de SaaS: Alguns exemplos comuns de aplicativos SaaS incluem o Google </a:t>
            </a:r>
            <a:r>
              <a:rPr lang="pt-BR" sz="2400" dirty="0" err="1"/>
              <a:t>Workspace</a:t>
            </a:r>
            <a:r>
              <a:rPr lang="pt-BR" sz="2400" dirty="0"/>
              <a:t>, o Microsoft 365, o </a:t>
            </a:r>
            <a:r>
              <a:rPr lang="pt-BR" sz="2400" dirty="0" err="1"/>
              <a:t>Salesforce</a:t>
            </a:r>
            <a:r>
              <a:rPr lang="pt-BR" sz="2400" dirty="0"/>
              <a:t>, Slack, </a:t>
            </a:r>
            <a:r>
              <a:rPr lang="pt-BR" sz="2400" dirty="0" err="1"/>
              <a:t>Trello</a:t>
            </a:r>
            <a:r>
              <a:rPr lang="pt-BR" sz="2400" dirty="0"/>
              <a:t>, Gmail, Office 365.</a:t>
            </a:r>
            <a:endParaRPr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1628800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 de computação em nuvem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Microsoft Apps">
            <a:extLst>
              <a:ext uri="{FF2B5EF4-FFF2-40B4-BE49-F238E27FC236}">
                <a16:creationId xmlns:a16="http://schemas.microsoft.com/office/drawing/2014/main" id="{F69978A1-9FFB-4B72-AA62-C817765FD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694" y="3966955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ello Logo: valor, história, PNG">
            <a:extLst>
              <a:ext uri="{FF2B5EF4-FFF2-40B4-BE49-F238E27FC236}">
                <a16:creationId xmlns:a16="http://schemas.microsoft.com/office/drawing/2014/main" id="{E12E89CE-8188-4DF6-B759-91A0B4D5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41" y="4392488"/>
            <a:ext cx="3663730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crosoft Office 365 + Asana • Asana">
            <a:extLst>
              <a:ext uri="{FF2B5EF4-FFF2-40B4-BE49-F238E27FC236}">
                <a16:creationId xmlns:a16="http://schemas.microsoft.com/office/drawing/2014/main" id="{A9B7C530-93B6-4F07-B1C7-0BD72E1A0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006" y="4373835"/>
            <a:ext cx="22955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249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16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ea typeface="Calibri"/>
                <a:sym typeface="Calibri"/>
              </a:rPr>
              <a:t>Reúnam-se em grupos de 3 ou 4 alunos.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sz="2400" dirty="0">
              <a:solidFill>
                <a:schemeClr val="dk1"/>
              </a:solidFill>
              <a:ea typeface="Calibri"/>
              <a:sym typeface="Calibri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ea typeface="Calibri"/>
                <a:sym typeface="Calibri"/>
              </a:rPr>
              <a:t>Discutam qual o melhor modelo de nuvem para cada uma das situações a seguir. </a:t>
            </a:r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 2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4408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270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ea typeface="Calibri"/>
                <a:sym typeface="Calibri"/>
              </a:rPr>
              <a:t>Uma grande empresa de streaming de áudio possui </a:t>
            </a:r>
            <a:r>
              <a:rPr lang="pt-BR" sz="2400" dirty="0" err="1">
                <a:solidFill>
                  <a:schemeClr val="dk1"/>
                </a:solidFill>
                <a:ea typeface="Calibri"/>
                <a:sym typeface="Calibri"/>
              </a:rPr>
              <a:t>squads</a:t>
            </a:r>
            <a:r>
              <a:rPr lang="pt-BR" sz="2400" dirty="0">
                <a:solidFill>
                  <a:schemeClr val="dk1"/>
                </a:solidFill>
                <a:ea typeface="Calibri"/>
                <a:sym typeface="Calibri"/>
              </a:rPr>
              <a:t> com foco em </a:t>
            </a:r>
            <a:r>
              <a:rPr lang="pt-BR" sz="2400" dirty="0"/>
              <a:t>desenvolvimento e implantação de aplicativos. Seguem metodologias ágeis</a:t>
            </a:r>
            <a:r>
              <a:rPr lang="pt-BR" sz="2400" dirty="0">
                <a:solidFill>
                  <a:schemeClr val="dk1"/>
                </a:solidFill>
                <a:ea typeface="Calibri"/>
                <a:sym typeface="Calibri"/>
              </a:rPr>
              <a:t>. E buscam sempre dedicar os esforços desenvolver novas soluções e recursos para seus usuários.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sz="2400" dirty="0">
              <a:solidFill>
                <a:schemeClr val="dk1"/>
              </a:solidFill>
              <a:ea typeface="Calibri"/>
              <a:sym typeface="Calibri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ea typeface="Calibri"/>
                <a:sym typeface="Calibri"/>
              </a:rPr>
              <a:t>Qual o modelo de serviço de nuvem mais adequado para essa empresa e por que? </a:t>
            </a:r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Situação 1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1277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ea typeface="Calibri"/>
                <a:sym typeface="Calibri"/>
              </a:rPr>
              <a:t>Uma empresa de streaming de vídeo deseja hospedar sua plataforma de filmes. Considerando que existem momentos em que a empresa possui mais clientes assistindo ao mesmo tempo e momentos com maior ociosidade, a empresa precisa de total controle de sua infraestrutura para garantir alto desempenho e escalabilidade, podendo assim dar uma boa experiência ao usuário final.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sz="2400" dirty="0">
              <a:solidFill>
                <a:schemeClr val="dk1"/>
              </a:solidFill>
              <a:ea typeface="Calibri"/>
              <a:sym typeface="Calibri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ea typeface="Calibri"/>
                <a:sym typeface="Calibri"/>
              </a:rPr>
              <a:t>Qual o modelo de serviço de nuvem mais adequado para essa empresa e por que? </a:t>
            </a:r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Situação 2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340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O </a:t>
            </a:r>
            <a:r>
              <a:rPr lang="pt-BR" sz="2400" dirty="0" err="1"/>
              <a:t>Spotify</a:t>
            </a:r>
            <a:r>
              <a:rPr lang="pt-BR" sz="2400" dirty="0"/>
              <a:t> utiliza o modelo de Plataforma como Serviço (</a:t>
            </a:r>
            <a:r>
              <a:rPr lang="pt-BR" sz="2400" dirty="0" err="1"/>
              <a:t>PaaS</a:t>
            </a:r>
            <a:r>
              <a:rPr lang="pt-BR" sz="2400" dirty="0"/>
              <a:t>) porque deseja se concentrar no desenvolvimento e implantação de aplicativos, sem se preocupar com a infraestrutura subjacente. O </a:t>
            </a:r>
            <a:r>
              <a:rPr lang="pt-BR" sz="2400" dirty="0" err="1"/>
              <a:t>Spotify</a:t>
            </a:r>
            <a:r>
              <a:rPr lang="pt-BR" sz="2400" dirty="0"/>
              <a:t> pode contar com a plataforma de desenvolvimento em nuvem escalável do Google </a:t>
            </a:r>
            <a:r>
              <a:rPr lang="pt-BR" sz="2400" dirty="0" err="1"/>
              <a:t>Cloud</a:t>
            </a:r>
            <a:r>
              <a:rPr lang="pt-BR" sz="2400" dirty="0"/>
              <a:t> Platform (GCP) para gerenciar a infraestrutura e oferecer recursos de desenvolvimento e implantação de aplicativos de maneira mais rápida e fácil. Isso permite que o </a:t>
            </a:r>
            <a:r>
              <a:rPr lang="pt-BR" sz="2400" dirty="0" err="1"/>
              <a:t>Spotify</a:t>
            </a:r>
            <a:r>
              <a:rPr lang="pt-BR" sz="2400" dirty="0"/>
              <a:t> se concentre em desenvolver e lançar novos recursos para seus usuários, em vez de gerenciar a infraestrutura subjacente.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 1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3039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A </a:t>
            </a:r>
            <a:r>
              <a:rPr lang="pt-BR" sz="2400" dirty="0" err="1"/>
              <a:t>Netflix</a:t>
            </a:r>
            <a:r>
              <a:rPr lang="pt-BR" sz="2400" dirty="0"/>
              <a:t> utiliza o modelo de Infraestrutura como Serviço (</a:t>
            </a:r>
            <a:r>
              <a:rPr lang="pt-BR" sz="2400" dirty="0" err="1"/>
              <a:t>IaaS</a:t>
            </a:r>
            <a:r>
              <a:rPr lang="pt-BR" sz="2400" dirty="0"/>
              <a:t>) porque precisa de controle total sobre a infraestrutura subjacente para garantir um alto desempenho e escalabilidade sob demanda. Como uma das maiores plataformas de streaming de vídeo do mundo, a </a:t>
            </a:r>
            <a:r>
              <a:rPr lang="pt-BR" sz="2400" dirty="0" err="1"/>
              <a:t>Netflix</a:t>
            </a:r>
            <a:r>
              <a:rPr lang="pt-BR" sz="2400" dirty="0"/>
              <a:t> precisa gerenciar enormes quantidades de dados e garantir a disponibilidade constante do serviço para seus usuários em todo o mundo. Além disso, a </a:t>
            </a:r>
            <a:r>
              <a:rPr lang="pt-BR" sz="2400" dirty="0" err="1"/>
              <a:t>Netflix</a:t>
            </a:r>
            <a:r>
              <a:rPr lang="pt-BR" sz="2400" dirty="0"/>
              <a:t> pode personalizar a infraestrutura conforme necessário para atender às suas necessidades específicas de aplicativos e carga de trabalho.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 2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6388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479376" y="3344217"/>
            <a:ext cx="4738397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É uma emulação de um sistema operacional em um hospedeiro.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Simula todo o hardware de um computador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S.O. é totalmente isolado do  host e os recursos são alocados exclusivamente para a VM.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767408" y="148478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virtualização – Container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VM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66F65159-4325-4921-99E9-E3D5CE29BB86}"/>
              </a:ext>
            </a:extLst>
          </p:cNvPr>
          <p:cNvSpPr txBox="1"/>
          <p:nvPr/>
        </p:nvSpPr>
        <p:spPr>
          <a:xfrm>
            <a:off x="5735960" y="2924944"/>
            <a:ext cx="5760639" cy="381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É uma abstração do sistema operacional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Permite a execução de múltiplos processos de forma isolada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Compartilham o </a:t>
            </a:r>
            <a:r>
              <a:rPr lang="pt-BR" sz="2400" dirty="0" err="1"/>
              <a:t>kernel</a:t>
            </a:r>
            <a:r>
              <a:rPr lang="pt-BR" sz="2400" dirty="0"/>
              <a:t> do hospedeiro 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Não precisando emular o hardware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São executados como processos no sistema operacional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Inicialização e desligamento muito mais rápidos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369F5A-DAB2-4846-BE9C-C259A701DDA4}"/>
              </a:ext>
            </a:extLst>
          </p:cNvPr>
          <p:cNvSpPr/>
          <p:nvPr/>
        </p:nvSpPr>
        <p:spPr>
          <a:xfrm>
            <a:off x="2380336" y="2260173"/>
            <a:ext cx="936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</a:t>
            </a:r>
            <a:endParaRPr lang="pt-BR" sz="4000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0AFA4F-7523-47A1-9757-957C185C7FDE}"/>
              </a:ext>
            </a:extLst>
          </p:cNvPr>
          <p:cNvSpPr/>
          <p:nvPr/>
        </p:nvSpPr>
        <p:spPr>
          <a:xfrm>
            <a:off x="7480455" y="2262338"/>
            <a:ext cx="22716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366600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A escalabilidade vertical (ou "</a:t>
            </a:r>
            <a:r>
              <a:rPr lang="pt-BR" sz="2400" dirty="0" err="1"/>
              <a:t>scale-up</a:t>
            </a:r>
            <a:r>
              <a:rPr lang="pt-BR" sz="2400" dirty="0"/>
              <a:t>") se refere ao aumento da capacidade de um sistema ao adicionar mais recursos ao hardware existente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Ou seja, adicionar, mais RAM, </a:t>
            </a:r>
            <a:r>
              <a:rPr lang="pt-BR" sz="2400" dirty="0" err="1"/>
              <a:t>vCPU</a:t>
            </a:r>
            <a:r>
              <a:rPr lang="pt-BR" sz="2400" dirty="0"/>
              <a:t>, HD, etc.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Desvantagem: Limitado ao hardware do hospedeiro.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Vantagem: Facilidade de execução.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Elasticidade Vertical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78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9336" y="3441087"/>
            <a:ext cx="1180931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O termo surgiu em 2000, com o aumento da complexidade dos softwares.</a:t>
            </a:r>
          </a:p>
          <a:p>
            <a:endParaRPr lang="pt-BR" sz="2400" dirty="0"/>
          </a:p>
          <a:p>
            <a:r>
              <a:rPr lang="pt-BR" sz="2400" dirty="0"/>
              <a:t>2006: A primeira conferência sobre </a:t>
            </a:r>
            <a:r>
              <a:rPr lang="pt-BR" sz="2400" dirty="0" err="1"/>
              <a:t>DevOps</a:t>
            </a:r>
            <a:r>
              <a:rPr lang="pt-BR" sz="2400" dirty="0"/>
              <a:t> é realizada em </a:t>
            </a:r>
            <a:r>
              <a:rPr lang="pt-BR" sz="2400" dirty="0" err="1"/>
              <a:t>Gante</a:t>
            </a:r>
            <a:r>
              <a:rPr lang="pt-BR" sz="2400" dirty="0"/>
              <a:t>, na Bélgica, reunindo desenvolvedores e profissionais de operações de TI para discutir as melhores práticas de integração e colaboração.</a:t>
            </a:r>
          </a:p>
          <a:p>
            <a:endParaRPr lang="pt-BR" sz="2400" dirty="0"/>
          </a:p>
          <a:p>
            <a:r>
              <a:rPr lang="pt-BR" sz="2400" dirty="0"/>
              <a:t>2008: Patrick </a:t>
            </a:r>
            <a:r>
              <a:rPr lang="pt-BR" sz="2400" dirty="0" err="1"/>
              <a:t>Debois</a:t>
            </a:r>
            <a:r>
              <a:rPr lang="pt-BR" sz="2400" dirty="0"/>
              <a:t>, um dos organizadores da conferência de </a:t>
            </a:r>
            <a:r>
              <a:rPr lang="pt-BR" sz="2400" dirty="0" err="1"/>
              <a:t>Gante</a:t>
            </a:r>
            <a:r>
              <a:rPr lang="pt-BR" sz="2400" dirty="0"/>
              <a:t>, cunha o termo "</a:t>
            </a:r>
            <a:r>
              <a:rPr lang="pt-BR" sz="2400" dirty="0" err="1"/>
              <a:t>DevOps</a:t>
            </a:r>
            <a:r>
              <a:rPr lang="pt-BR" sz="2400" dirty="0"/>
              <a:t>" em um evento em Toronto. A partir daí, o termo começa a ser usado com mais frequência.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História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9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 A escalabilidade horizontal refere-se ao aumento da capacidade de um sistema adicionando mais máquinas para dividir a carga de trabalho.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Desvantagem: Complexidade.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Vantagens: Escala praticamente infinita.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Elasticidade Horizontal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594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Elasticidade Horizontal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B12BEB-FEFA-C82E-5B40-160C43E9A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3356992"/>
            <a:ext cx="54768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14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l-Active Highly Available NGINX Plus Load Balancing for GCE Summary">
            <a:extLst>
              <a:ext uri="{FF2B5EF4-FFF2-40B4-BE49-F238E27FC236}">
                <a16:creationId xmlns:a16="http://schemas.microsoft.com/office/drawing/2014/main" id="{597E12B0-E609-46C2-A3CE-C3071681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1249228"/>
            <a:ext cx="5743798" cy="560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Elasticidade Horizontal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132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30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 O </a:t>
            </a:r>
            <a:r>
              <a:rPr lang="pt-BR" sz="2400" dirty="0" err="1"/>
              <a:t>docker</a:t>
            </a:r>
            <a:r>
              <a:rPr lang="pt-BR" sz="2400" dirty="0"/>
              <a:t> é uma ferramentas de container muito utilizada por sua simplicidade.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pt-BR" sz="24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Garante qualidade no código.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pt-BR" sz="24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Compatibilidade entre máquina de desenvolvimento e produção.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pt-BR" sz="24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Já é suportado para execução em praticamente toda IDE de </a:t>
            </a:r>
            <a:r>
              <a:rPr lang="pt-BR" sz="2400" dirty="0" err="1"/>
              <a:t>dev</a:t>
            </a:r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0325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	O </a:t>
            </a:r>
            <a:r>
              <a:rPr lang="pt-BR" sz="2400" dirty="0" err="1"/>
              <a:t>docker</a:t>
            </a:r>
            <a:r>
              <a:rPr lang="pt-BR" sz="2400" dirty="0"/>
              <a:t> divide sua estrutura entre: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pt-BR" sz="2400" dirty="0"/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Containers;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Imagens;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Volumes;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sz="2400" dirty="0"/>
              <a:t>Redes;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Estrutura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3298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Engine</a:t>
            </a:r>
            <a:r>
              <a:rPr lang="pt-BR" sz="2400" dirty="0"/>
              <a:t>: É o componente principal do </a:t>
            </a:r>
            <a:r>
              <a:rPr lang="pt-BR" sz="2400" dirty="0" err="1"/>
              <a:t>Docker</a:t>
            </a:r>
            <a:r>
              <a:rPr lang="pt-BR" sz="2400" dirty="0"/>
              <a:t> onde os containers são executados.</a:t>
            </a:r>
          </a:p>
          <a:p>
            <a:endParaRPr lang="pt-BR" sz="2400" dirty="0"/>
          </a:p>
          <a:p>
            <a:r>
              <a:rPr lang="pt-BR" sz="2400" dirty="0" err="1"/>
              <a:t>Docker</a:t>
            </a:r>
            <a:r>
              <a:rPr lang="pt-BR" sz="2400" dirty="0"/>
              <a:t> Hub: É um serviço de registro de imagens do </a:t>
            </a:r>
            <a:r>
              <a:rPr lang="pt-BR" sz="2400" dirty="0" err="1"/>
              <a:t>Docker</a:t>
            </a:r>
            <a:r>
              <a:rPr lang="pt-BR" sz="2400" dirty="0"/>
              <a:t> na nuvem, que permite aos usuários armazenar e compartilhar imagens.</a:t>
            </a:r>
          </a:p>
          <a:p>
            <a:endParaRPr lang="pt-BR" sz="2400" dirty="0"/>
          </a:p>
          <a:p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Compose</a:t>
            </a:r>
            <a:r>
              <a:rPr lang="pt-BR" sz="2400" dirty="0"/>
              <a:t>: É uma ferramenta do </a:t>
            </a:r>
            <a:r>
              <a:rPr lang="pt-BR" sz="2400" dirty="0" err="1"/>
              <a:t>Docker</a:t>
            </a:r>
            <a:r>
              <a:rPr lang="pt-BR" sz="2400" dirty="0"/>
              <a:t> para definir e executar aplicativos de vários contêineres definidos em um arquivo YAML.</a:t>
            </a:r>
          </a:p>
          <a:p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Componentes e ferramentas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593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53547" y="3441087"/>
            <a:ext cx="10177131" cy="30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Swarm</a:t>
            </a:r>
            <a:r>
              <a:rPr lang="pt-BR" sz="2400" dirty="0"/>
              <a:t>: É uma ferramenta para orquestração de contêineres em escala. Permite gerenciar um cluster de hosts </a:t>
            </a:r>
            <a:r>
              <a:rPr lang="pt-BR" sz="2400" dirty="0" err="1"/>
              <a:t>Docker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 err="1"/>
              <a:t>Docker</a:t>
            </a:r>
            <a:r>
              <a:rPr lang="pt-BR" sz="2400" dirty="0"/>
              <a:t> Registry: Permite aos usuários criar e hospedar um registro privado de imagens do </a:t>
            </a:r>
            <a:r>
              <a:rPr lang="pt-BR" sz="2400" dirty="0" err="1"/>
              <a:t>Docker</a:t>
            </a:r>
            <a:r>
              <a:rPr lang="pt-BR" sz="2400" dirty="0"/>
              <a:t> para seu ambiente.</a:t>
            </a:r>
          </a:p>
          <a:p>
            <a:endParaRPr lang="pt-BR" sz="2400" dirty="0"/>
          </a:p>
          <a:p>
            <a:r>
              <a:rPr lang="pt-BR" sz="2400" dirty="0" err="1"/>
              <a:t>Dockerfile</a:t>
            </a:r>
            <a:r>
              <a:rPr lang="pt-BR" sz="2400" dirty="0"/>
              <a:t>: é um arquivo de texto simples que contém uma lista de instruções que o </a:t>
            </a:r>
            <a:r>
              <a:rPr lang="pt-BR" sz="2400" dirty="0" err="1"/>
              <a:t>Docker</a:t>
            </a:r>
            <a:r>
              <a:rPr lang="pt-BR" sz="2400" dirty="0"/>
              <a:t> usa para construir uma imagem do </a:t>
            </a:r>
            <a:r>
              <a:rPr lang="pt-BR" sz="2400" dirty="0" err="1"/>
              <a:t>Docker</a:t>
            </a:r>
            <a:r>
              <a:rPr lang="pt-BR" sz="2400" dirty="0"/>
              <a:t>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Componentes e ferramentas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550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1904455"/>
            <a:ext cx="10177131" cy="492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run</a:t>
            </a:r>
            <a:r>
              <a:rPr lang="pt-BR" sz="2400" dirty="0"/>
              <a:t>: cria e executa um contêiner a partir de uma imagem </a:t>
            </a:r>
            <a:r>
              <a:rPr lang="pt-BR" sz="2400" dirty="0" err="1"/>
              <a:t>Docker</a:t>
            </a:r>
            <a:endParaRPr lang="pt-BR" sz="2400" dirty="0"/>
          </a:p>
          <a:p>
            <a:r>
              <a:rPr lang="pt-BR" sz="2400" dirty="0" err="1"/>
              <a:t>docker</a:t>
            </a:r>
            <a:r>
              <a:rPr lang="pt-BR" sz="2400" dirty="0"/>
              <a:t> build: cria uma imagem </a:t>
            </a:r>
            <a:r>
              <a:rPr lang="pt-BR" sz="2400" dirty="0" err="1"/>
              <a:t>Docker</a:t>
            </a:r>
            <a:r>
              <a:rPr lang="pt-BR" sz="2400" dirty="0"/>
              <a:t> a partir de um </a:t>
            </a:r>
            <a:r>
              <a:rPr lang="pt-BR" sz="2400" dirty="0" err="1"/>
              <a:t>Dockerfile</a:t>
            </a:r>
            <a:endParaRPr lang="pt-BR" sz="2400" dirty="0"/>
          </a:p>
          <a:p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pull</a:t>
            </a:r>
            <a:r>
              <a:rPr lang="pt-BR" sz="2400" dirty="0"/>
              <a:t>: baixa uma imagem </a:t>
            </a:r>
            <a:r>
              <a:rPr lang="pt-BR" sz="2400" dirty="0" err="1"/>
              <a:t>Docker</a:t>
            </a:r>
            <a:r>
              <a:rPr lang="pt-BR" sz="2400" dirty="0"/>
              <a:t> do registro de imagens </a:t>
            </a:r>
            <a:r>
              <a:rPr lang="pt-BR" sz="2400" dirty="0" err="1"/>
              <a:t>Docker</a:t>
            </a:r>
            <a:endParaRPr lang="pt-BR" sz="2400" dirty="0"/>
          </a:p>
          <a:p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push</a:t>
            </a:r>
            <a:r>
              <a:rPr lang="pt-BR" sz="2400" dirty="0"/>
              <a:t>: envia uma imagem </a:t>
            </a:r>
            <a:r>
              <a:rPr lang="pt-BR" sz="2400" dirty="0" err="1"/>
              <a:t>Docker</a:t>
            </a:r>
            <a:r>
              <a:rPr lang="pt-BR" sz="2400" dirty="0"/>
              <a:t> para o registro de imagens</a:t>
            </a:r>
          </a:p>
          <a:p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images</a:t>
            </a:r>
            <a:r>
              <a:rPr lang="pt-BR" sz="2400" dirty="0"/>
              <a:t>: lista as imagens </a:t>
            </a:r>
            <a:r>
              <a:rPr lang="pt-BR" sz="2400" dirty="0" err="1"/>
              <a:t>Docker</a:t>
            </a:r>
            <a:r>
              <a:rPr lang="pt-BR" sz="2400" dirty="0"/>
              <a:t> disponíveis localmente</a:t>
            </a:r>
          </a:p>
          <a:p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ps</a:t>
            </a:r>
            <a:r>
              <a:rPr lang="pt-BR" sz="2400" dirty="0"/>
              <a:t>: lista os contêineres </a:t>
            </a:r>
            <a:r>
              <a:rPr lang="pt-BR" sz="2400" dirty="0" err="1"/>
              <a:t>Docker</a:t>
            </a:r>
            <a:r>
              <a:rPr lang="pt-BR" sz="2400" dirty="0"/>
              <a:t> em execução</a:t>
            </a:r>
          </a:p>
          <a:p>
            <a:r>
              <a:rPr lang="pt-BR" sz="2400" dirty="0" err="1"/>
              <a:t>docker</a:t>
            </a:r>
            <a:r>
              <a:rPr lang="pt-BR" sz="2400" dirty="0"/>
              <a:t> volume </a:t>
            </a:r>
            <a:r>
              <a:rPr lang="pt-BR" sz="2400" dirty="0" err="1"/>
              <a:t>ls</a:t>
            </a:r>
            <a:r>
              <a:rPr lang="pt-BR" sz="2400" dirty="0"/>
              <a:t>: lista os volumes existentes</a:t>
            </a:r>
          </a:p>
          <a:p>
            <a:r>
              <a:rPr lang="pt-BR" sz="2400" dirty="0" err="1"/>
              <a:t>docker</a:t>
            </a:r>
            <a:r>
              <a:rPr lang="pt-BR" sz="2400" dirty="0"/>
              <a:t> stop: para um ou mais contêineres </a:t>
            </a:r>
            <a:r>
              <a:rPr lang="pt-BR" sz="2400" dirty="0" err="1"/>
              <a:t>Docker</a:t>
            </a:r>
            <a:r>
              <a:rPr lang="pt-BR" sz="2400" dirty="0"/>
              <a:t> em execução</a:t>
            </a:r>
          </a:p>
          <a:p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rm</a:t>
            </a:r>
            <a:r>
              <a:rPr lang="pt-BR" sz="2400" dirty="0"/>
              <a:t>: remove um ou mais contêineres </a:t>
            </a:r>
            <a:r>
              <a:rPr lang="pt-BR" sz="2400" dirty="0" err="1"/>
              <a:t>Docker</a:t>
            </a:r>
            <a:endParaRPr lang="pt-BR" sz="2400" dirty="0"/>
          </a:p>
          <a:p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rmi</a:t>
            </a:r>
            <a:r>
              <a:rPr lang="pt-BR" sz="2400" dirty="0"/>
              <a:t>: remove uma ou mais imagens </a:t>
            </a:r>
            <a:r>
              <a:rPr lang="pt-BR" sz="2400" dirty="0" err="1"/>
              <a:t>Docker</a:t>
            </a:r>
            <a:endParaRPr lang="pt-BR" sz="2400" dirty="0"/>
          </a:p>
          <a:p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exec</a:t>
            </a:r>
            <a:r>
              <a:rPr lang="pt-BR" sz="2400" dirty="0"/>
              <a:t>: executa um comando em um contêiner </a:t>
            </a:r>
            <a:r>
              <a:rPr lang="pt-BR" sz="2400" dirty="0" err="1"/>
              <a:t>Docker</a:t>
            </a:r>
            <a:endParaRPr lang="pt-BR" sz="2400" dirty="0"/>
          </a:p>
          <a:p>
            <a:r>
              <a:rPr lang="pt-BR" sz="2400" dirty="0" err="1"/>
              <a:t>docker</a:t>
            </a:r>
            <a:r>
              <a:rPr lang="pt-BR" sz="2400" dirty="0"/>
              <a:t> logs: exibe os logs de um contêiner </a:t>
            </a:r>
            <a:r>
              <a:rPr lang="pt-BR" sz="2400" dirty="0" err="1"/>
              <a:t>Docker</a:t>
            </a:r>
            <a:endParaRPr lang="pt-BR" sz="2400" dirty="0"/>
          </a:p>
          <a:p>
            <a:r>
              <a:rPr lang="pt-BR" sz="2400" dirty="0" err="1"/>
              <a:t>docker</a:t>
            </a:r>
            <a:r>
              <a:rPr lang="pt-BR" sz="2400" dirty="0"/>
              <a:t> </a:t>
            </a:r>
            <a:r>
              <a:rPr lang="pt-BR" sz="2400" dirty="0" err="1"/>
              <a:t>inspect</a:t>
            </a:r>
            <a:r>
              <a:rPr lang="pt-BR" sz="2400" dirty="0"/>
              <a:t>: exibe informações sobre um contêiner ou imagem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112474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Principais comandos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27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1904455"/>
            <a:ext cx="10177131" cy="418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Permite criar imagens personalizadas.</a:t>
            </a:r>
          </a:p>
          <a:p>
            <a:endParaRPr lang="pt-BR" sz="2400" dirty="0"/>
          </a:p>
          <a:p>
            <a:r>
              <a:rPr lang="pt-BR" sz="2400" dirty="0"/>
              <a:t>É um arquivo de texto simples que contém instruções para a construção de uma imagem </a:t>
            </a:r>
            <a:r>
              <a:rPr lang="pt-BR" sz="2400" dirty="0" err="1"/>
              <a:t>Docker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Para criar uma imagem, basta escrever as instruções desejadas no </a:t>
            </a:r>
            <a:r>
              <a:rPr lang="pt-BR" sz="2400" dirty="0" err="1"/>
              <a:t>Dockerfile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Cada instrução começa com uma palavra-chave, como `FROM`, `RUN`, `COPY`, `ADD`, `CMD`, `ENTRYPOINT`, `EXPOSE`, `ENV`, `LABEL`, `USER`, `WORKDIR`, `ARG`, `ONBUILD`, entre outras. 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112474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Dockerfile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3575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1007434" y="2564904"/>
            <a:ext cx="10177131" cy="209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Demonstração da Ferramenta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práticos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41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9336" y="3441087"/>
            <a:ext cx="11809311" cy="30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2009: A empresa de hospedagem de aplicativos em nuvem, </a:t>
            </a:r>
            <a:r>
              <a:rPr lang="pt-BR" sz="2400" dirty="0" err="1"/>
              <a:t>Heroku</a:t>
            </a:r>
            <a:r>
              <a:rPr lang="pt-BR" sz="2400" dirty="0"/>
              <a:t>, adota uma abordagem de integração entre desenvolvimento e operações, tornando-se um dos primeiros casos de sucesso do </a:t>
            </a:r>
            <a:r>
              <a:rPr lang="pt-BR" sz="2400" dirty="0" err="1"/>
              <a:t>DevOps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2010: A </a:t>
            </a:r>
            <a:r>
              <a:rPr lang="pt-BR" sz="2400" dirty="0" err="1"/>
              <a:t>Amazon</a:t>
            </a:r>
            <a:r>
              <a:rPr lang="pt-BR" sz="2400" dirty="0"/>
              <a:t> Web Services (AWS) lança o </a:t>
            </a:r>
            <a:r>
              <a:rPr lang="pt-BR" sz="2400" dirty="0" err="1"/>
              <a:t>Amazon</a:t>
            </a:r>
            <a:r>
              <a:rPr lang="pt-BR" sz="2400" dirty="0"/>
              <a:t> Web Services </a:t>
            </a:r>
            <a:r>
              <a:rPr lang="pt-BR" sz="2400" dirty="0" err="1"/>
              <a:t>Elastic</a:t>
            </a:r>
            <a:r>
              <a:rPr lang="pt-BR" sz="2400" dirty="0"/>
              <a:t> </a:t>
            </a:r>
            <a:r>
              <a:rPr lang="pt-BR" sz="2400" dirty="0" err="1"/>
              <a:t>Beanstalk</a:t>
            </a:r>
            <a:r>
              <a:rPr lang="pt-BR" sz="2400" dirty="0"/>
              <a:t>, uma plataforma de desenvolvimento e hospedagem de aplicativos que ajuda a integrar desenvolvimento e operações.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História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4654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1904455"/>
            <a:ext cx="10177131" cy="418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1. FROM: Normalmente utilizamos sempre uma imagem existente como origem da nossa imagem. Essa instrução é usada para indicar a imagem base que será usada como ponto de partida para construir a nova imagem. É a primeira instrução a ser usada no arquivo.</a:t>
            </a:r>
          </a:p>
          <a:p>
            <a:endParaRPr lang="pt-BR" sz="2400" dirty="0"/>
          </a:p>
          <a:p>
            <a:r>
              <a:rPr lang="pt-BR" sz="2400" dirty="0"/>
              <a:t>2. RUN: Essa instrução é usada para executar comandos dentro do container enquanto ele está sendo construído. Pode ser usada para instalar pacotes, baixar arquivos, configurar ambientes, etc.</a:t>
            </a:r>
          </a:p>
          <a:p>
            <a:endParaRPr lang="pt-BR" sz="2400" dirty="0"/>
          </a:p>
          <a:p>
            <a:r>
              <a:rPr lang="pt-BR" sz="2400" dirty="0"/>
              <a:t>3. COPY: Essa instrução é usada para copiar arquivos e diretórios de um local para dentro do container.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112474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Dockerfile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Instruções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344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1904455"/>
            <a:ext cx="10177131" cy="455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4. ADD: Similar a instrução COPY, mas também suporta descompactação de arquivos, </a:t>
            </a:r>
            <a:r>
              <a:rPr lang="pt-BR" sz="2400" dirty="0" err="1"/>
              <a:t>URLs</a:t>
            </a:r>
            <a:r>
              <a:rPr lang="pt-BR" sz="2400" dirty="0"/>
              <a:t> e outras funcionalidades.</a:t>
            </a:r>
          </a:p>
          <a:p>
            <a:endParaRPr lang="pt-BR" sz="2400" dirty="0"/>
          </a:p>
          <a:p>
            <a:r>
              <a:rPr lang="pt-BR" sz="2400" dirty="0"/>
              <a:t>5. CMD: Essa instrução é usada para especificar o comando padrão que deve ser executado quando o container for iniciado.</a:t>
            </a:r>
          </a:p>
          <a:p>
            <a:endParaRPr lang="pt-BR" sz="2400" dirty="0"/>
          </a:p>
          <a:p>
            <a:r>
              <a:rPr lang="pt-BR" sz="2400" dirty="0"/>
              <a:t>6. ENTRYPOINT: Essa instrução é usada para definir um ponto de entrada padrão para o container. Ele é executado sempre que o container é iniciado e pode receber argumentos.</a:t>
            </a:r>
          </a:p>
          <a:p>
            <a:endParaRPr lang="pt-BR" sz="2400" dirty="0"/>
          </a:p>
          <a:p>
            <a:r>
              <a:rPr lang="pt-BR" sz="2400" dirty="0"/>
              <a:t>7. EXPOSE: Essa instrução é usada para especificar quais portas do container devem estar disponíveis para outros containers ou para o host.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112474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Dockerfile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Instruções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179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1904455"/>
            <a:ext cx="10177131" cy="455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8. ENV: Essa instrução é usada para definir variáveis ​​de ambiente dentro do container.</a:t>
            </a:r>
          </a:p>
          <a:p>
            <a:endParaRPr lang="pt-BR" sz="2400" dirty="0"/>
          </a:p>
          <a:p>
            <a:r>
              <a:rPr lang="pt-BR" sz="2400" dirty="0"/>
              <a:t>9. LABEL: Essa instrução é usada para adicionar </a:t>
            </a:r>
            <a:r>
              <a:rPr lang="pt-BR" sz="2400" dirty="0" err="1"/>
              <a:t>metadados</a:t>
            </a:r>
            <a:r>
              <a:rPr lang="pt-BR" sz="2400" dirty="0"/>
              <a:t> à imagem, como informações de versão, autor, descrição e outros.</a:t>
            </a:r>
          </a:p>
          <a:p>
            <a:endParaRPr lang="pt-BR" sz="2400" dirty="0"/>
          </a:p>
          <a:p>
            <a:r>
              <a:rPr lang="pt-BR" sz="2400" dirty="0"/>
              <a:t>10. USER: Essa instrução é usada para definir qual usuário deve executar o comando especificado na instrução RUN, CMD ou ENTRYPOINT.</a:t>
            </a:r>
          </a:p>
          <a:p>
            <a:endParaRPr lang="pt-BR" sz="2400" dirty="0"/>
          </a:p>
          <a:p>
            <a:r>
              <a:rPr lang="pt-BR" sz="2400" dirty="0"/>
              <a:t>11. WORKDIR: Essa instrução é usada para definir o diretório de trabalho padrão para o container.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112474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Dockerfile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Instruções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303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1904455"/>
            <a:ext cx="10177131" cy="270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12. ARG: Essa instrução é usada para definir uma variável que pode ser usada durante o build da imagem, mas não estará presente no container resultante.</a:t>
            </a:r>
          </a:p>
          <a:p>
            <a:endParaRPr lang="pt-BR" sz="2400" dirty="0"/>
          </a:p>
          <a:p>
            <a:r>
              <a:rPr lang="pt-BR" sz="2400" dirty="0"/>
              <a:t>13. ONBUILD: Essa instrução é usada para adicionar instruções que serão executadas quando a imagem for usada como base para outra imagem.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1124744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Dockerfile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Instruções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56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9336" y="3441087"/>
            <a:ext cx="11809311" cy="30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2011: A </a:t>
            </a:r>
            <a:r>
              <a:rPr lang="pt-BR" sz="2400" dirty="0" err="1"/>
              <a:t>Etsy</a:t>
            </a:r>
            <a:r>
              <a:rPr lang="pt-BR" sz="2400" dirty="0"/>
              <a:t>, uma das maiores empresas de comércio eletrônico do mundo, começa a adotar práticas </a:t>
            </a:r>
            <a:r>
              <a:rPr lang="pt-BR" sz="2400" dirty="0" err="1"/>
              <a:t>DevOps</a:t>
            </a:r>
            <a:r>
              <a:rPr lang="pt-BR" sz="2400" dirty="0"/>
              <a:t>, compartilhando responsabilidades entre as equipes de desenvolvimento e operações de TI e aumentando a eficiência do processo de desenvolvimento e entrega de software.</a:t>
            </a:r>
          </a:p>
          <a:p>
            <a:endParaRPr lang="pt-BR" sz="2400" dirty="0"/>
          </a:p>
          <a:p>
            <a:r>
              <a:rPr lang="pt-BR" sz="2400" dirty="0"/>
              <a:t>2012: A </a:t>
            </a:r>
            <a:r>
              <a:rPr lang="pt-BR" sz="2400" dirty="0" err="1"/>
              <a:t>Puppet</a:t>
            </a:r>
            <a:r>
              <a:rPr lang="pt-BR" sz="2400" dirty="0"/>
              <a:t> </a:t>
            </a:r>
            <a:r>
              <a:rPr lang="pt-BR" sz="2400" dirty="0" err="1"/>
              <a:t>Labs</a:t>
            </a:r>
            <a:r>
              <a:rPr lang="pt-BR" sz="2400" dirty="0"/>
              <a:t> lança o </a:t>
            </a:r>
            <a:r>
              <a:rPr lang="pt-BR" sz="2400" dirty="0" err="1"/>
              <a:t>State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DevOps</a:t>
            </a:r>
            <a:r>
              <a:rPr lang="pt-BR" sz="2400" dirty="0"/>
              <a:t> </a:t>
            </a:r>
            <a:r>
              <a:rPr lang="pt-BR" sz="2400" dirty="0" err="1"/>
              <a:t>Report</a:t>
            </a:r>
            <a:r>
              <a:rPr lang="pt-BR" sz="2400" dirty="0"/>
              <a:t>, que analisa as práticas e tendências de </a:t>
            </a:r>
            <a:r>
              <a:rPr lang="pt-BR" sz="2400" dirty="0" err="1"/>
              <a:t>DevOps</a:t>
            </a:r>
            <a:r>
              <a:rPr lang="pt-BR" sz="2400" dirty="0"/>
              <a:t> em empresas de todo o mundo, tornando-se uma referência na área.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História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49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9336" y="3441087"/>
            <a:ext cx="11809311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2014: A Microsoft lança o </a:t>
            </a:r>
            <a:r>
              <a:rPr lang="pt-BR" sz="2400" dirty="0" err="1"/>
              <a:t>Azure</a:t>
            </a:r>
            <a:r>
              <a:rPr lang="pt-BR" sz="2400" dirty="0"/>
              <a:t> </a:t>
            </a:r>
            <a:r>
              <a:rPr lang="pt-BR" sz="2400" dirty="0" err="1"/>
              <a:t>DevOps</a:t>
            </a:r>
            <a:r>
              <a:rPr lang="pt-BR" sz="2400" dirty="0"/>
              <a:t>, uma plataforma de gerenciamento de ciclo de vida de aplicativos que ajuda as equipes de desenvolvimento e operações a trabalhar de forma mais colaborativa.</a:t>
            </a:r>
          </a:p>
          <a:p>
            <a:endParaRPr lang="pt-BR" sz="2400" dirty="0"/>
          </a:p>
          <a:p>
            <a:r>
              <a:rPr lang="pt-BR" sz="2400" dirty="0"/>
              <a:t>Atualmente o </a:t>
            </a:r>
            <a:r>
              <a:rPr lang="pt-BR" sz="2400" dirty="0" err="1"/>
              <a:t>DevOps</a:t>
            </a:r>
            <a:r>
              <a:rPr lang="pt-BR" sz="2400" dirty="0"/>
              <a:t> é considerado uma abordagem fundamental para o sucesso de qualquer projeto de software.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História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164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9336" y="3441087"/>
            <a:ext cx="11809311" cy="270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Maior eficiência: O </a:t>
            </a:r>
            <a:r>
              <a:rPr lang="pt-BR" sz="2400" dirty="0" err="1"/>
              <a:t>DevOps</a:t>
            </a:r>
            <a:r>
              <a:rPr lang="pt-BR" sz="2400" dirty="0"/>
              <a:t> ajuda a integrar as equipes de desenvolvimento e operações de TI, tornando o processo de desenvolvimento de software mais eficiente e permitindo a entrega de software mais rapidamente.</a:t>
            </a:r>
          </a:p>
          <a:p>
            <a:endParaRPr lang="pt-BR" sz="2400" dirty="0"/>
          </a:p>
          <a:p>
            <a:r>
              <a:rPr lang="pt-BR" sz="2400" dirty="0"/>
              <a:t>Melhor qualidade do software: Com o </a:t>
            </a:r>
            <a:r>
              <a:rPr lang="pt-BR" sz="2400" dirty="0" err="1"/>
              <a:t>DevOps</a:t>
            </a:r>
            <a:r>
              <a:rPr lang="pt-BR" sz="2400" dirty="0"/>
              <a:t>, as equipes de desenvolvimento e operações trabalham juntas para garantir que o software seja testado e validado continuamente, resultando em um software mais confiável e com menos bugs.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Benefícios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68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9336" y="3441087"/>
            <a:ext cx="11809311" cy="270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Redução de custos: O </a:t>
            </a:r>
            <a:r>
              <a:rPr lang="pt-BR" sz="2400" dirty="0" err="1"/>
              <a:t>DevOps</a:t>
            </a:r>
            <a:r>
              <a:rPr lang="pt-BR" sz="2400" dirty="0"/>
              <a:t> permite uma automação mais eficiente de processos de desenvolvimento e operações de TI, resultando em uma redução de custos para a empresa.</a:t>
            </a:r>
          </a:p>
          <a:p>
            <a:endParaRPr lang="pt-BR" sz="2400" dirty="0"/>
          </a:p>
          <a:p>
            <a:r>
              <a:rPr lang="pt-BR" sz="2400" dirty="0"/>
              <a:t>Maior colaboração: O </a:t>
            </a:r>
            <a:r>
              <a:rPr lang="pt-BR" sz="2400" dirty="0" err="1"/>
              <a:t>DevOps</a:t>
            </a:r>
            <a:r>
              <a:rPr lang="pt-BR" sz="2400" dirty="0"/>
              <a:t> incentiva a colaboração e o compartilhamento de responsabilidades entre as equipes de desenvolvimento e operações de TI, promovendo uma cultura de trabalho em equipe.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Benefícios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535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9336" y="3441087"/>
            <a:ext cx="11809311" cy="270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Melhoria da comunicação: Com o </a:t>
            </a:r>
            <a:r>
              <a:rPr lang="pt-BR" sz="2400" dirty="0" err="1"/>
              <a:t>DevOps</a:t>
            </a:r>
            <a:r>
              <a:rPr lang="pt-BR" sz="2400" dirty="0"/>
              <a:t>, as equipes de desenvolvimento e operações de TI se comunicam de forma mais eficiente, evitando mal-entendidos e melhorando a comunicação em geral.</a:t>
            </a:r>
          </a:p>
          <a:p>
            <a:endParaRPr lang="pt-BR" sz="2400" dirty="0"/>
          </a:p>
          <a:p>
            <a:r>
              <a:rPr lang="pt-BR" sz="2400" dirty="0"/>
              <a:t>Maior inovação: O </a:t>
            </a:r>
            <a:r>
              <a:rPr lang="pt-BR" sz="2400" dirty="0" err="1"/>
              <a:t>DevOps</a:t>
            </a:r>
            <a:r>
              <a:rPr lang="pt-BR" sz="2400" dirty="0"/>
              <a:t> permite que as empresas inovem mais rapidamente, respondendo mais rapidamente às necessidades do mercado e dos usuários.</a:t>
            </a:r>
          </a:p>
          <a:p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7" y="2276873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Benefícios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2850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2259</Words>
  <Application>Microsoft Office PowerPoint</Application>
  <PresentationFormat>Widescreen</PresentationFormat>
  <Paragraphs>197</Paragraphs>
  <Slides>43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Bahnschrift Condensed</vt:lpstr>
      <vt:lpstr>Calibri</vt:lpstr>
      <vt:lpstr>Cambria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Érica Ap. Araújo</dc:creator>
  <cp:lastModifiedBy>Everson Pereira</cp:lastModifiedBy>
  <cp:revision>360</cp:revision>
  <dcterms:created xsi:type="dcterms:W3CDTF">2011-09-22T14:42:17Z</dcterms:created>
  <dcterms:modified xsi:type="dcterms:W3CDTF">2023-05-15T01:00:00Z</dcterms:modified>
</cp:coreProperties>
</file>