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9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2" r:id="rId13"/>
    <p:sldId id="343" r:id="rId14"/>
    <p:sldId id="341" r:id="rId15"/>
    <p:sldId id="344" r:id="rId16"/>
    <p:sldId id="345" r:id="rId17"/>
    <p:sldId id="346" r:id="rId18"/>
    <p:sldId id="348" r:id="rId19"/>
    <p:sldId id="349" r:id="rId20"/>
    <p:sldId id="347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27" autoAdjust="0"/>
    <p:restoredTop sz="96057" autoAdjust="0"/>
  </p:normalViewPr>
  <p:slideViewPr>
    <p:cSldViewPr>
      <p:cViewPr varScale="1">
        <p:scale>
          <a:sx n="82" d="100"/>
          <a:sy n="82" d="100"/>
        </p:scale>
        <p:origin x="331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notesViewPr>
    <p:cSldViewPr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ACFDBA5-D1A4-43E6-9494-4C2B96165B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1F8152-034A-4D7B-AE42-98B9C2C7CB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5586-6248-4C7A-994F-DC7DB55E15D0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3499A7-E334-477E-A1EC-BF72325F0E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7B9F10-F696-4747-91A6-570945830D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63DAC-5EEC-4A63-B1A5-4D1FCD9BF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16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F8602BE-C7C7-4162-8B67-B0D82FB5C1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EBB09A-21F1-4B67-85CC-4C27EB4C970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4F66C20-19B6-46B6-B722-E03D5A772DB1}" type="datetimeFigureOut">
              <a:rPr lang="pt-BR"/>
              <a:pPr>
                <a:defRPr/>
              </a:pPr>
              <a:t>21/05/2023</a:t>
            </a:fld>
            <a:endParaRPr lang="pt-BR" dirty="0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378F54FF-1D42-45F0-B2A6-CCD2552DF1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D3DEADC8-C1CE-4463-9658-E92168055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4F7D00-A3D5-435E-9104-444D4CBDFF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FE62DE-0135-48A5-A7AB-3854E2DA8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EB68929-3FD6-4477-B54A-21C6446794FF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5623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69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44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5575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7186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202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2727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5127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2409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255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1941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4467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9191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8800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0602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63973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1372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2064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6603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4034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600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0166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791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2578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800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30611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32499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46003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6818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4225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5434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6956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33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1832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024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3142EE-A500-47A1-ADD1-CA00755B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7B14D-982B-4D33-9FBE-9145AEDFB564}" type="datetimeFigureOut">
              <a:rPr lang="pt-BR"/>
              <a:pPr>
                <a:defRPr/>
              </a:pPr>
              <a:t>21/05/2023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648965-6BFA-4204-9845-E6F6F555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F5B39D-F118-4A80-91F6-1615F7A7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91BC1-92D6-40D2-8CB0-6A3A5D4A532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2345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04827E-2F60-4D9F-8BDA-7774ACBD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D2BE3-41CF-4C02-A5BB-D2E679A08C90}" type="datetimeFigureOut">
              <a:rPr lang="pt-BR"/>
              <a:pPr>
                <a:defRPr/>
              </a:pPr>
              <a:t>21/05/2023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9F54FD-88C8-4355-821B-A311AC97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2FDACE-0853-4A82-A58A-A1920A15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F0AF4-F852-4DA7-8550-61D77ABFB56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960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CA0CE8-039E-4D38-BB16-8390A94E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684CB-9C0D-44FC-9F1E-40539B1D7A79}" type="datetimeFigureOut">
              <a:rPr lang="pt-BR"/>
              <a:pPr>
                <a:defRPr/>
              </a:pPr>
              <a:t>21/05/2023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0FC3C1-160D-4C26-BFE3-EBEAD96C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8E692C-F285-4BA4-BF3F-96491F5A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27C80-60C9-48E7-8786-76947F79F7D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4830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041649"/>
            <a:ext cx="10972800" cy="1143000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420891"/>
            <a:ext cx="10972800" cy="3705275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229F5F-1F41-4410-A2B3-47441236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ED8EB-4076-490D-96C8-075556F9CF89}" type="datetimeFigureOut">
              <a:rPr lang="pt-BR"/>
              <a:pPr>
                <a:defRPr/>
              </a:pPr>
              <a:t>21/05/2023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044EC9-0D8F-428B-BBA6-F6474B56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D5F575-982C-4F94-8430-9A197D9E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714945-52D8-4909-9301-0C1DC34C32B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15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F75F20-E6F7-4A24-90C6-2ACA3E6A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3044C-264C-472B-B0FD-B6706BD6AFDB}" type="datetimeFigureOut">
              <a:rPr lang="pt-BR"/>
              <a:pPr>
                <a:defRPr/>
              </a:pPr>
              <a:t>21/05/2023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49A63F-49DC-4264-879A-765B9F3E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E3E643-94A2-4DEE-9956-C20D2C04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CF4764-372D-447F-8CF8-042B836BB41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5643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0E1F5F64-D75C-4397-A918-55EEE4F2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ED7D5-0B5B-44DF-B371-8A3D1D0AB7C1}" type="datetimeFigureOut">
              <a:rPr lang="pt-BR"/>
              <a:pPr>
                <a:defRPr/>
              </a:pPr>
              <a:t>21/05/2023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41277CD8-C2FB-4143-9E64-8BB54D58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DA8060C5-55F7-4DF9-82E4-467634C9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2FEB2-E94F-40E2-8FA0-846F2627CEC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1157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81DD76AE-D62F-4815-812B-11CAFD35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CCE97-F026-4326-8AD4-0B08AE8E6EB7}" type="datetimeFigureOut">
              <a:rPr lang="pt-BR"/>
              <a:pPr>
                <a:defRPr/>
              </a:pPr>
              <a:t>21/05/2023</a:t>
            </a:fld>
            <a:endParaRPr lang="pt-BR" dirty="0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BD6444CE-6F5C-4034-B09B-7BECE083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E4D2A891-28CE-48F3-819C-CCC1C0C7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15714-B8F6-46B7-B1AB-A82792EBE67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7296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F95B112E-D190-44D1-84BA-35DC9671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1365D-25E7-42B8-AEC9-06298153EEE8}" type="datetimeFigureOut">
              <a:rPr lang="pt-BR"/>
              <a:pPr>
                <a:defRPr/>
              </a:pPr>
              <a:t>21/05/2023</a:t>
            </a:fld>
            <a:endParaRPr lang="pt-BR" dirty="0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23E9A7BC-584E-4C88-8FD0-8F6119F5E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2C4B75B8-A248-46A4-AA1F-7FB4D5A9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13FF2E-07A7-49F3-8E76-CB753BD2B84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1007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89CC27FF-227A-4955-869F-421673E0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2D3E7-82D4-4092-8A77-94472274B3D8}" type="datetimeFigureOut">
              <a:rPr lang="pt-BR"/>
              <a:pPr>
                <a:defRPr/>
              </a:pPr>
              <a:t>21/05/2023</a:t>
            </a:fld>
            <a:endParaRPr lang="pt-BR" dirty="0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8C61F053-8223-4506-8EEB-4A21718C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1B8F9C88-AEF9-4B98-9874-F4A8214C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BE4A37-6511-4337-9F5C-E38A53CFA54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4179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78905437-F789-48A7-A0AF-25A5ECC2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3A790-A8B5-444B-BAF1-6AFF3DABC2A9}" type="datetimeFigureOut">
              <a:rPr lang="pt-BR"/>
              <a:pPr>
                <a:defRPr/>
              </a:pPr>
              <a:t>21/05/2023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7C5434B9-14FC-44E0-B4D5-7BFCCDB6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40F2069F-84F3-44A6-8671-6CB560F7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112F95-478D-4568-B9DD-6842783D829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473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40E0A1B8-7FB1-41E7-8D9A-D9B0CAC5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2EB8A-9A57-4B29-8E42-00BDAAF12472}" type="datetimeFigureOut">
              <a:rPr lang="pt-BR"/>
              <a:pPr>
                <a:defRPr/>
              </a:pPr>
              <a:t>21/05/2023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CE128B10-9433-4BFC-9D58-9E1ABAA2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53BD3520-259D-403C-BC48-F74AB1D2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236379-6CD2-4D95-99D2-CB83440A5DB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4132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673843DC-D93F-41D0-90D2-7588B8A5FEE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12779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AC16D1E3-B576-4519-B13D-7D3C7CD17A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2420938"/>
            <a:ext cx="109728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os estilos do texto mestre</a:t>
            </a:r>
          </a:p>
          <a:p>
            <a:pPr lvl="1"/>
            <a:r>
              <a:rPr lang="pt-BR" altLang="pt-BR" dirty="0"/>
              <a:t>Segundo nível</a:t>
            </a:r>
          </a:p>
          <a:p>
            <a:pPr lvl="2"/>
            <a:r>
              <a:rPr lang="pt-BR" altLang="pt-BR" dirty="0"/>
              <a:t>Terceiro nível</a:t>
            </a:r>
          </a:p>
          <a:p>
            <a:pPr lvl="3"/>
            <a:r>
              <a:rPr lang="pt-BR" altLang="pt-BR" dirty="0"/>
              <a:t>Quarto nível</a:t>
            </a:r>
          </a:p>
          <a:p>
            <a:pPr lvl="4"/>
            <a:r>
              <a:rPr lang="pt-BR" alt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A6E397-8F55-4512-B7F2-BD344B23E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372191E-B148-4A0F-B798-85F2E6027F35}" type="datetimeFigureOut">
              <a:rPr lang="pt-BR"/>
              <a:pPr>
                <a:defRPr/>
              </a:pPr>
              <a:t>21/05/2023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F7AFFB-C11A-4808-91AE-08D75989F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FC8EC5-531E-4CDC-8417-2358AB6CF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D3381165-6123-4756-A3C6-66A1D53E1315}" type="slidenum">
              <a:rPr lang="pt-BR" altLang="pt-BR"/>
              <a:pPr/>
              <a:t>‹nº›</a:t>
            </a:fld>
            <a:endParaRPr lang="pt-BR" altLang="pt-BR"/>
          </a:p>
        </p:txBody>
      </p:sp>
      <p:pic>
        <p:nvPicPr>
          <p:cNvPr id="1031" name="Imagem 4">
            <a:extLst>
              <a:ext uri="{FF2B5EF4-FFF2-40B4-BE49-F238E27FC236}">
                <a16:creationId xmlns:a16="http://schemas.microsoft.com/office/drawing/2014/main" id="{5743EF3A-B06F-42B0-93C8-51FEB5F713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238125"/>
            <a:ext cx="1947862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Imagem 7" descr="Logotipo&#10;&#10;Descrição gerada automaticamente com confiança média">
            <a:extLst>
              <a:ext uri="{FF2B5EF4-FFF2-40B4-BE49-F238E27FC236}">
                <a16:creationId xmlns:a16="http://schemas.microsoft.com/office/drawing/2014/main" id="{5BA5205E-1B79-47BE-AC46-5B103BB5A8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238125"/>
            <a:ext cx="3525838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31148659-3B80-4BCC-861B-1D71550E9D91}"/>
              </a:ext>
            </a:extLst>
          </p:cNvPr>
          <p:cNvSpPr txBox="1">
            <a:spLocks/>
          </p:cNvSpPr>
          <p:nvPr userDrawn="1"/>
        </p:nvSpPr>
        <p:spPr>
          <a:xfrm>
            <a:off x="3143672" y="404664"/>
            <a:ext cx="5269753" cy="74751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Bahnschrift Condensed" panose="020B0502040204020203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dirty="0"/>
              <a:t>Tópicos Especiais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eversonpereira/teste.gi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443372" y="2911661"/>
            <a:ext cx="11305256" cy="196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Tópicos Especiais em Informática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Aula 3</a:t>
            </a:r>
            <a:endParaRPr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9776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344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É possível configurar também o editor de texto preferido para mensagens de </a:t>
            </a:r>
            <a:r>
              <a:rPr lang="pt-BR" sz="2400" dirty="0" err="1"/>
              <a:t>commit</a:t>
            </a:r>
            <a:r>
              <a:rPr lang="pt-BR" sz="2400" dirty="0"/>
              <a:t> e merge.</a:t>
            </a:r>
          </a:p>
          <a:p>
            <a:endParaRPr lang="pt-BR" sz="2400" dirty="0"/>
          </a:p>
          <a:p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config</a:t>
            </a:r>
            <a:r>
              <a:rPr lang="pt-BR" sz="2400" dirty="0"/>
              <a:t> --global </a:t>
            </a:r>
            <a:r>
              <a:rPr lang="pt-BR" sz="2400" dirty="0" err="1"/>
              <a:t>core.editor</a:t>
            </a:r>
            <a:r>
              <a:rPr lang="pt-BR" sz="2400" dirty="0"/>
              <a:t> "vim"</a:t>
            </a:r>
          </a:p>
          <a:p>
            <a:endParaRPr lang="pt-BR" sz="2400" dirty="0"/>
          </a:p>
          <a:p>
            <a:r>
              <a:rPr lang="pt-BR" sz="2400" dirty="0"/>
              <a:t>Nesse exemplo definindo o vim como editor, caso não esteja no PATH, será necessário o caminho completo.</a:t>
            </a:r>
          </a:p>
          <a:p>
            <a:endParaRPr lang="pt-BR" sz="2400" dirty="0"/>
          </a:p>
          <a:p>
            <a:r>
              <a:rPr lang="pt-BR" sz="2400" dirty="0"/>
              <a:t>Após isso após digitar apenas </a:t>
            </a:r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commit</a:t>
            </a:r>
            <a:r>
              <a:rPr lang="pt-BR" sz="2400" dirty="0"/>
              <a:t> ele abrirá o editor escolhido.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400" dirty="0"/>
              <a:t>Configuração inicial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5204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4185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É um diretório em sua máquina, inicializado pelo </a:t>
            </a:r>
            <a:r>
              <a:rPr lang="pt-BR" sz="2400" dirty="0" err="1"/>
              <a:t>git</a:t>
            </a:r>
            <a:r>
              <a:rPr lang="pt-BR" sz="2400" dirty="0"/>
              <a:t>, onde este mantém todo o histórico de versões e os arquivos do seu projeto.</a:t>
            </a:r>
          </a:p>
          <a:p>
            <a:endParaRPr lang="pt-BR" sz="2400" dirty="0"/>
          </a:p>
          <a:p>
            <a:r>
              <a:rPr lang="pt-BR" sz="2400" dirty="0"/>
              <a:t>Ele contém todas as informações necessárias para rastrear alterações, criar </a:t>
            </a:r>
            <a:r>
              <a:rPr lang="pt-BR" sz="2400" dirty="0" err="1"/>
              <a:t>branches</a:t>
            </a:r>
            <a:r>
              <a:rPr lang="pt-BR" sz="2400" dirty="0"/>
              <a:t>, fazer </a:t>
            </a:r>
            <a:r>
              <a:rPr lang="pt-BR" sz="2400" dirty="0" err="1"/>
              <a:t>commits</a:t>
            </a:r>
            <a:r>
              <a:rPr lang="pt-BR" sz="2400" dirty="0"/>
              <a:t> e realizar merges.</a:t>
            </a:r>
          </a:p>
          <a:p>
            <a:endParaRPr lang="pt-BR" sz="2400" dirty="0"/>
          </a:p>
          <a:p>
            <a:r>
              <a:rPr lang="pt-BR" sz="2400" dirty="0"/>
              <a:t>É onde você trabalha em seu projeto, pode fazer alterações mesmo </a:t>
            </a:r>
            <a:r>
              <a:rPr lang="pt-BR" sz="2400" dirty="0" err="1"/>
              <a:t>offline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Você pode criar um repositório local usando o comando </a:t>
            </a:r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init</a:t>
            </a:r>
            <a:r>
              <a:rPr lang="pt-BR" sz="2400" dirty="0"/>
              <a:t> em um diretório vazio ou clonando um repositório remoto.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Repositório Local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041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344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É o servidor remoto onde um repositório </a:t>
            </a:r>
            <a:r>
              <a:rPr lang="pt-BR" sz="2400" dirty="0" err="1"/>
              <a:t>Git</a:t>
            </a:r>
            <a:r>
              <a:rPr lang="pt-BR" sz="2400" dirty="0"/>
              <a:t> é armazenado, como GitHub, </a:t>
            </a:r>
            <a:r>
              <a:rPr lang="pt-BR" sz="2400" dirty="0" err="1"/>
              <a:t>GitLab</a:t>
            </a:r>
            <a:r>
              <a:rPr lang="pt-BR" sz="2400" dirty="0"/>
              <a:t> ou </a:t>
            </a:r>
            <a:r>
              <a:rPr lang="pt-BR" sz="2400" dirty="0" err="1"/>
              <a:t>Bitbucket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O repositório remoto atua como uma cópia centralizada do seu projeto, acessível a partir de várias máquinas e compartilhado com outros colaboradores.</a:t>
            </a:r>
          </a:p>
          <a:p>
            <a:endParaRPr lang="pt-BR" sz="2400" dirty="0"/>
          </a:p>
          <a:p>
            <a:r>
              <a:rPr lang="pt-BR" sz="2400" dirty="0"/>
              <a:t>Ele permite que você sincronize suas alterações com outras pessoas, trabalhe em equipe e faça backup seguro do código. 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Repositório Remoto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2697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1600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Você pode adicionar um repositório remoto a um repositório local usando o comando:</a:t>
            </a:r>
          </a:p>
          <a:p>
            <a:endParaRPr lang="pt-BR" sz="2400" dirty="0"/>
          </a:p>
          <a:p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remote</a:t>
            </a:r>
            <a:r>
              <a:rPr lang="pt-BR" sz="2400" dirty="0"/>
              <a:t> </a:t>
            </a:r>
            <a:r>
              <a:rPr lang="pt-BR" sz="2400" dirty="0" err="1"/>
              <a:t>add</a:t>
            </a:r>
            <a:endParaRPr lang="pt-BR" sz="2400"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Repositório Remoto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5493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196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Para inicializar um repositório local, basta executar</a:t>
            </a:r>
          </a:p>
          <a:p>
            <a:endParaRPr lang="pt-BR" sz="2400" dirty="0"/>
          </a:p>
          <a:p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init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Dentro do diretório desejado.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pt-BR" sz="42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4270" dirty="0">
                <a:latin typeface="+mn-lt"/>
              </a:rPr>
              <a:t>Inicializando um repositório</a:t>
            </a:r>
            <a:endParaRPr sz="427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0031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307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Para adicionar arquivos ao índice do </a:t>
            </a:r>
            <a:r>
              <a:rPr lang="pt-BR" sz="2400" dirty="0" err="1"/>
              <a:t>Git</a:t>
            </a:r>
            <a:r>
              <a:rPr lang="pt-BR" sz="2400" dirty="0"/>
              <a:t> utilize o comando:</a:t>
            </a:r>
          </a:p>
          <a:p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add</a:t>
            </a:r>
            <a:r>
              <a:rPr lang="pt-BR" sz="2400" dirty="0"/>
              <a:t> </a:t>
            </a:r>
            <a:r>
              <a:rPr lang="pt-BR" sz="2400" dirty="0" err="1"/>
              <a:t>nome_do_arquivo</a:t>
            </a:r>
            <a:r>
              <a:rPr lang="pt-BR" sz="2400" dirty="0"/>
              <a:t> (aqui pode utilizar . para todos </a:t>
            </a:r>
            <a:r>
              <a:rPr lang="pt-BR" sz="2400" dirty="0" err="1"/>
              <a:t>wildcard</a:t>
            </a:r>
            <a:r>
              <a:rPr lang="pt-BR" sz="2400" dirty="0"/>
              <a:t>, </a:t>
            </a:r>
            <a:r>
              <a:rPr lang="pt-BR" sz="2400" dirty="0" err="1"/>
              <a:t>etc</a:t>
            </a:r>
            <a:r>
              <a:rPr lang="pt-BR" sz="2400" dirty="0"/>
              <a:t>)</a:t>
            </a:r>
          </a:p>
          <a:p>
            <a:endParaRPr lang="pt-BR" sz="2400" dirty="0"/>
          </a:p>
          <a:p>
            <a:r>
              <a:rPr lang="pt-BR" sz="2400" dirty="0"/>
              <a:t>Para verificar o status dos arquivos utilize o comando:</a:t>
            </a:r>
          </a:p>
          <a:p>
            <a:r>
              <a:rPr lang="pt-BR" sz="2400" dirty="0" err="1"/>
              <a:t>git</a:t>
            </a:r>
            <a:r>
              <a:rPr lang="pt-BR" sz="2400" dirty="0"/>
              <a:t> status</a:t>
            </a:r>
          </a:p>
          <a:p>
            <a:r>
              <a:rPr lang="pt-BR" sz="2400" dirty="0"/>
              <a:t>Ele retornará arquivos modificados, arquivos adicionados, entre outros.</a:t>
            </a:r>
          </a:p>
          <a:p>
            <a:endParaRPr lang="pt-BR" sz="2400" dirty="0"/>
          </a:p>
          <a:p>
            <a:r>
              <a:rPr lang="pt-BR" sz="2400" dirty="0"/>
              <a:t>Após adicionar os arquivos, vamos realizar o </a:t>
            </a:r>
            <a:r>
              <a:rPr lang="pt-BR" sz="2400" dirty="0" err="1"/>
              <a:t>commit</a:t>
            </a:r>
            <a:r>
              <a:rPr lang="pt-BR" sz="2400" dirty="0"/>
              <a:t>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pt-BR" sz="42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4270" dirty="0">
                <a:latin typeface="+mn-lt"/>
              </a:rPr>
              <a:t>Adicionando e rastreando arquivos</a:t>
            </a:r>
            <a:endParaRPr sz="427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366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307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Um </a:t>
            </a:r>
            <a:r>
              <a:rPr lang="pt-BR" sz="2400" dirty="0" err="1"/>
              <a:t>commit</a:t>
            </a:r>
            <a:r>
              <a:rPr lang="pt-BR" sz="2400" dirty="0"/>
              <a:t> é uma operação que registra uma alteração ou um conjunto de alterações em um repositório.</a:t>
            </a:r>
          </a:p>
          <a:p>
            <a:endParaRPr lang="pt-BR" sz="2400" dirty="0"/>
          </a:p>
          <a:p>
            <a:r>
              <a:rPr lang="pt-BR" sz="2400" dirty="0"/>
              <a:t>Ele representa um ponto no histórico do projeto em que você salva suas modificações.</a:t>
            </a:r>
          </a:p>
          <a:p>
            <a:endParaRPr lang="pt-BR" sz="2400" dirty="0"/>
          </a:p>
          <a:p>
            <a:r>
              <a:rPr lang="pt-BR" sz="2400" dirty="0"/>
              <a:t>Para realizar um </a:t>
            </a:r>
            <a:r>
              <a:rPr lang="pt-BR" sz="2400" dirty="0" err="1"/>
              <a:t>commit</a:t>
            </a:r>
            <a:r>
              <a:rPr lang="pt-BR" sz="2400" dirty="0"/>
              <a:t> digite:</a:t>
            </a:r>
          </a:p>
          <a:p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commit</a:t>
            </a:r>
            <a:r>
              <a:rPr lang="pt-BR" sz="2400" dirty="0"/>
              <a:t> -m “Texto do </a:t>
            </a:r>
            <a:r>
              <a:rPr lang="pt-BR" sz="2400" dirty="0" err="1"/>
              <a:t>commit</a:t>
            </a:r>
            <a:r>
              <a:rPr lang="pt-BR" sz="2400" dirty="0"/>
              <a:t> – o que foi feito”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pt-BR" sz="42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4270" dirty="0" err="1">
                <a:latin typeface="+mn-lt"/>
              </a:rPr>
              <a:t>Commit</a:t>
            </a:r>
            <a:endParaRPr sz="427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6412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123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Para visualizar um histórico de </a:t>
            </a:r>
            <a:r>
              <a:rPr lang="pt-BR" sz="2400" dirty="0" err="1"/>
              <a:t>commits</a:t>
            </a:r>
            <a:r>
              <a:rPr lang="pt-BR" sz="2400" dirty="0"/>
              <a:t> utilize o comando:</a:t>
            </a:r>
          </a:p>
          <a:p>
            <a:endParaRPr lang="pt-BR" sz="2400" dirty="0"/>
          </a:p>
          <a:p>
            <a:r>
              <a:rPr lang="pt-BR" sz="2400" dirty="0" err="1"/>
              <a:t>git</a:t>
            </a:r>
            <a:r>
              <a:rPr lang="pt-BR" sz="2400" dirty="0"/>
              <a:t> log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pt-BR" sz="42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Histórico </a:t>
            </a:r>
            <a:r>
              <a:rPr lang="pt-BR" sz="4270" dirty="0" err="1">
                <a:latin typeface="+mn-lt"/>
              </a:rPr>
              <a:t>Commit</a:t>
            </a:r>
            <a:endParaRPr sz="427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6865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196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Renomeando o </a:t>
            </a:r>
            <a:r>
              <a:rPr lang="pt-BR" sz="2400" dirty="0" err="1"/>
              <a:t>master</a:t>
            </a:r>
            <a:r>
              <a:rPr lang="pt-BR" sz="2400" dirty="0"/>
              <a:t> para </a:t>
            </a:r>
            <a:r>
              <a:rPr lang="pt-BR" sz="2400" dirty="0" err="1"/>
              <a:t>main</a:t>
            </a:r>
            <a:r>
              <a:rPr lang="pt-BR" sz="2400" dirty="0"/>
              <a:t>:</a:t>
            </a:r>
          </a:p>
          <a:p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branch</a:t>
            </a:r>
            <a:r>
              <a:rPr lang="pt-BR" sz="2400" dirty="0"/>
              <a:t> -M </a:t>
            </a:r>
            <a:r>
              <a:rPr lang="pt-BR" sz="2400" dirty="0" err="1"/>
              <a:t>main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Adicionando um repositório remoto:</a:t>
            </a:r>
            <a:br>
              <a:rPr lang="pt-BR" sz="2400" dirty="0"/>
            </a:br>
            <a:r>
              <a:rPr lang="en-US" sz="2400" dirty="0"/>
              <a:t>git remote add origin </a:t>
            </a:r>
            <a:r>
              <a:rPr lang="en-US" sz="2400" dirty="0" err="1">
                <a:hlinkClick r:id="rId3"/>
              </a:rPr>
              <a:t>git@github.com:eversonpereira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teste.git</a:t>
            </a:r>
            <a:endParaRPr lang="en-US" sz="2400"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pt-BR" sz="42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4400" dirty="0"/>
              <a:t>Adicionando repositórios remotos</a:t>
            </a:r>
            <a:endParaRPr sz="427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8288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381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Para enviar as alterações locais para um repositório utiliza-se o comando:</a:t>
            </a:r>
          </a:p>
          <a:p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push</a:t>
            </a:r>
            <a:r>
              <a:rPr lang="pt-BR" sz="2400" dirty="0"/>
              <a:t> &lt;</a:t>
            </a:r>
            <a:r>
              <a:rPr lang="pt-BR" sz="2400" dirty="0" err="1"/>
              <a:t>remote</a:t>
            </a:r>
            <a:r>
              <a:rPr lang="pt-BR" sz="2400" dirty="0"/>
              <a:t>&gt; &lt;</a:t>
            </a:r>
            <a:r>
              <a:rPr lang="pt-BR" sz="2400" dirty="0" err="1"/>
              <a:t>branch</a:t>
            </a:r>
            <a:r>
              <a:rPr lang="pt-BR" sz="2400" dirty="0"/>
              <a:t>&gt;</a:t>
            </a:r>
          </a:p>
          <a:p>
            <a:endParaRPr lang="pt-BR" sz="2400" dirty="0"/>
          </a:p>
          <a:p>
            <a:r>
              <a:rPr lang="pt-BR" sz="2400" dirty="0"/>
              <a:t>Geralmente, o nome padrão do repositório remoto é </a:t>
            </a:r>
            <a:r>
              <a:rPr lang="pt-BR" sz="2400" dirty="0" err="1"/>
              <a:t>origin</a:t>
            </a:r>
            <a:r>
              <a:rPr lang="pt-BR" sz="2400" dirty="0"/>
              <a:t>, sendo assim, para enviar para o </a:t>
            </a:r>
            <a:r>
              <a:rPr lang="pt-BR" sz="2400" dirty="0" err="1"/>
              <a:t>branch</a:t>
            </a:r>
            <a:r>
              <a:rPr lang="pt-BR" sz="2400" dirty="0"/>
              <a:t> principal o comando ficaria:</a:t>
            </a:r>
          </a:p>
          <a:p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push</a:t>
            </a:r>
            <a:r>
              <a:rPr lang="pt-BR" sz="2400" dirty="0"/>
              <a:t> </a:t>
            </a:r>
            <a:r>
              <a:rPr lang="pt-BR" sz="2400" dirty="0" err="1"/>
              <a:t>origin</a:t>
            </a:r>
            <a:r>
              <a:rPr lang="pt-BR" sz="2400" dirty="0"/>
              <a:t> </a:t>
            </a:r>
            <a:r>
              <a:rPr lang="pt-BR" sz="2400" dirty="0" err="1"/>
              <a:t>main</a:t>
            </a:r>
            <a:br>
              <a:rPr lang="pt-BR" sz="2400" dirty="0"/>
            </a:br>
            <a:endParaRPr lang="pt-BR" sz="2400" dirty="0"/>
          </a:p>
          <a:p>
            <a:r>
              <a:rPr lang="pt-BR" sz="2400" dirty="0"/>
              <a:t>Para baixar as alterações remotas para o repositório local use:</a:t>
            </a:r>
          </a:p>
          <a:p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pull</a:t>
            </a:r>
            <a:endParaRPr lang="pt-BR" sz="2400"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pt-BR" sz="42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Sincronizar</a:t>
            </a:r>
            <a:r>
              <a:rPr lang="pt-BR" sz="4400" dirty="0"/>
              <a:t> repositórios remotos</a:t>
            </a:r>
            <a:endParaRPr sz="427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901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123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O que é o </a:t>
            </a:r>
            <a:r>
              <a:rPr lang="pt-BR" sz="2400" dirty="0" err="1"/>
              <a:t>Git</a:t>
            </a:r>
            <a:r>
              <a:rPr lang="pt-BR" sz="2400" dirty="0"/>
              <a:t>?</a:t>
            </a:r>
          </a:p>
          <a:p>
            <a:endParaRPr lang="pt-BR" sz="2400" dirty="0"/>
          </a:p>
          <a:p>
            <a:r>
              <a:rPr lang="pt-BR" sz="2400" dirty="0"/>
              <a:t>Para que é usado?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ao </a:t>
            </a: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4561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344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1 – Vamos criar um repositório local.</a:t>
            </a:r>
          </a:p>
          <a:p>
            <a:r>
              <a:rPr lang="pt-BR" sz="2400" dirty="0"/>
              <a:t>2 – Vamos inicializa-lo.</a:t>
            </a:r>
          </a:p>
          <a:p>
            <a:r>
              <a:rPr lang="pt-BR" sz="2400" dirty="0"/>
              <a:t>3 – Vamos criar um arquivo dentro da pasta e adicionar conteúdo a ele.</a:t>
            </a:r>
          </a:p>
          <a:p>
            <a:r>
              <a:rPr lang="pt-BR" sz="2400" dirty="0"/>
              <a:t>4 – Vamos adicionar o arquivo ao índice e fazer o primeiro </a:t>
            </a:r>
            <a:r>
              <a:rPr lang="pt-BR" sz="2400" dirty="0" err="1"/>
              <a:t>commit</a:t>
            </a:r>
            <a:r>
              <a:rPr lang="pt-BR" sz="2400" dirty="0"/>
              <a:t>.</a:t>
            </a:r>
          </a:p>
          <a:p>
            <a:r>
              <a:rPr lang="pt-BR" sz="2400" dirty="0"/>
              <a:t>5 – Vamos adicionar um repositório remoto.</a:t>
            </a:r>
          </a:p>
          <a:p>
            <a:r>
              <a:rPr lang="pt-BR" sz="2400" dirty="0"/>
              <a:t>6 – Vamos subir os arquivos do repositório local para o remoto.</a:t>
            </a:r>
          </a:p>
          <a:p>
            <a:r>
              <a:rPr lang="pt-BR" sz="2400" dirty="0"/>
              <a:t>7 – Vamos fazer novas alterações no arquivo, adiciona-lo, realizar um novo </a:t>
            </a:r>
            <a:r>
              <a:rPr lang="pt-BR" sz="2400" dirty="0" err="1"/>
              <a:t>commit</a:t>
            </a:r>
            <a:r>
              <a:rPr lang="pt-BR" sz="2400" dirty="0"/>
              <a:t> e subir novamente.</a:t>
            </a:r>
          </a:p>
          <a:p>
            <a:r>
              <a:rPr lang="pt-BR" sz="2400" dirty="0"/>
              <a:t>Por último vamos analisar os logs para ver os </a:t>
            </a:r>
            <a:r>
              <a:rPr lang="pt-BR" sz="2400" dirty="0" err="1"/>
              <a:t>commits</a:t>
            </a:r>
            <a:r>
              <a:rPr lang="pt-BR" sz="2400" dirty="0"/>
              <a:t>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pt-BR" sz="42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Prática</a:t>
            </a:r>
            <a:endParaRPr sz="427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6953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344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Uma </a:t>
            </a:r>
            <a:r>
              <a:rPr lang="pt-BR" sz="2400" dirty="0" err="1"/>
              <a:t>branch</a:t>
            </a:r>
            <a:r>
              <a:rPr lang="pt-BR" sz="2400" dirty="0"/>
              <a:t> é uma linha independente de desenvolvimento que permite que você trabalhe em alterações isoladas em um repositório.</a:t>
            </a:r>
          </a:p>
          <a:p>
            <a:endParaRPr lang="pt-BR" sz="2400" dirty="0"/>
          </a:p>
          <a:p>
            <a:r>
              <a:rPr lang="pt-BR" sz="2400" dirty="0"/>
              <a:t>Uma ramificação separada do seu projeto principal, na qual você pode fazer alterações, adicionar </a:t>
            </a:r>
            <a:r>
              <a:rPr lang="pt-BR" sz="2400" dirty="0" err="1"/>
              <a:t>commits</a:t>
            </a:r>
            <a:r>
              <a:rPr lang="pt-BR" sz="2400" dirty="0"/>
              <a:t> e experimentar novos recursos sem afetar diretamente o código no </a:t>
            </a:r>
            <a:r>
              <a:rPr lang="pt-BR" sz="2400" dirty="0" err="1"/>
              <a:t>branch</a:t>
            </a:r>
            <a:r>
              <a:rPr lang="pt-BR" sz="2400" dirty="0"/>
              <a:t> principal.</a:t>
            </a:r>
          </a:p>
          <a:p>
            <a:endParaRPr lang="pt-BR" sz="2400" dirty="0"/>
          </a:p>
          <a:p>
            <a:r>
              <a:rPr lang="pt-BR" sz="2400" dirty="0"/>
              <a:t>Para criar uma nova </a:t>
            </a:r>
            <a:r>
              <a:rPr lang="pt-BR" sz="2400" dirty="0" err="1"/>
              <a:t>branch</a:t>
            </a:r>
            <a:r>
              <a:rPr lang="pt-BR" sz="2400" dirty="0"/>
              <a:t> digite:</a:t>
            </a:r>
          </a:p>
          <a:p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branch</a:t>
            </a:r>
            <a:r>
              <a:rPr lang="pt-BR" sz="2400" dirty="0"/>
              <a:t> </a:t>
            </a:r>
            <a:r>
              <a:rPr lang="pt-BR" sz="2400" dirty="0" err="1"/>
              <a:t>nome_da_branch</a:t>
            </a:r>
            <a:endParaRPr lang="pt-BR" sz="2400"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pt-BR" sz="42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Trabalhando com </a:t>
            </a:r>
            <a:r>
              <a:rPr lang="pt-BR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branchs</a:t>
            </a:r>
            <a:endParaRPr sz="427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535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23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Para alternar entre </a:t>
            </a:r>
            <a:r>
              <a:rPr lang="pt-BR" sz="2400" dirty="0" err="1"/>
              <a:t>branches</a:t>
            </a:r>
            <a:r>
              <a:rPr lang="pt-BR" sz="2400" dirty="0"/>
              <a:t> use o comando:</a:t>
            </a:r>
          </a:p>
          <a:p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checkout</a:t>
            </a:r>
            <a:r>
              <a:rPr lang="pt-BR" sz="2400" dirty="0"/>
              <a:t> </a:t>
            </a:r>
            <a:r>
              <a:rPr lang="pt-BR" sz="2400" dirty="0" err="1"/>
              <a:t>nome_da_branch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Após concluir um </a:t>
            </a:r>
            <a:r>
              <a:rPr lang="pt-BR" sz="2400" dirty="0" err="1"/>
              <a:t>desenvolviment</a:t>
            </a:r>
            <a:r>
              <a:rPr lang="pt-BR" sz="2400" dirty="0"/>
              <a:t>, para mesclar </a:t>
            </a:r>
            <a:r>
              <a:rPr lang="pt-BR" sz="2400" dirty="0" err="1"/>
              <a:t>branches</a:t>
            </a:r>
            <a:r>
              <a:rPr lang="pt-BR" sz="2400" dirty="0"/>
              <a:t> use o comando</a:t>
            </a:r>
          </a:p>
          <a:p>
            <a:r>
              <a:rPr lang="pt-BR" sz="2400" dirty="0" err="1"/>
              <a:t>git</a:t>
            </a:r>
            <a:r>
              <a:rPr lang="pt-BR" sz="2400" dirty="0"/>
              <a:t> merge </a:t>
            </a:r>
            <a:r>
              <a:rPr lang="pt-BR" sz="2400" dirty="0" err="1"/>
              <a:t>nome_da_brench</a:t>
            </a:r>
            <a:endParaRPr lang="pt-BR" sz="2400"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pt-BR" sz="42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Trabalhando com </a:t>
            </a:r>
            <a:r>
              <a:rPr lang="pt-BR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branchs</a:t>
            </a:r>
            <a:endParaRPr sz="427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0908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4185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Por exemplo, vou criar a </a:t>
            </a:r>
            <a:r>
              <a:rPr lang="pt-BR" sz="2400" dirty="0" err="1"/>
              <a:t>branch</a:t>
            </a:r>
            <a:r>
              <a:rPr lang="pt-BR" sz="2400" dirty="0"/>
              <a:t> b1 e alternar para ela, seria:</a:t>
            </a:r>
            <a:br>
              <a:rPr lang="pt-BR" sz="2400" dirty="0"/>
            </a:br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branch</a:t>
            </a:r>
            <a:r>
              <a:rPr lang="pt-BR" sz="2400" dirty="0"/>
              <a:t> b1</a:t>
            </a:r>
          </a:p>
          <a:p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checkout</a:t>
            </a:r>
            <a:r>
              <a:rPr lang="pt-BR" sz="2400" dirty="0"/>
              <a:t> b1</a:t>
            </a:r>
          </a:p>
          <a:p>
            <a:endParaRPr lang="pt-BR" sz="2400" dirty="0"/>
          </a:p>
          <a:p>
            <a:r>
              <a:rPr lang="pt-BR" sz="2400" dirty="0"/>
              <a:t>Agora supondo que eu tenha concluído o código na b1 e queira unir ela a </a:t>
            </a:r>
            <a:r>
              <a:rPr lang="pt-BR" sz="2400" dirty="0" err="1"/>
              <a:t>branch</a:t>
            </a:r>
            <a:r>
              <a:rPr lang="pt-BR" sz="2400" dirty="0"/>
              <a:t> principal, devo executar:</a:t>
            </a:r>
            <a:br>
              <a:rPr lang="pt-BR" sz="2400" dirty="0"/>
            </a:br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checkout</a:t>
            </a:r>
            <a:r>
              <a:rPr lang="pt-BR" sz="2400" dirty="0"/>
              <a:t> </a:t>
            </a:r>
            <a:r>
              <a:rPr lang="pt-BR" sz="2400" dirty="0" err="1"/>
              <a:t>main</a:t>
            </a:r>
            <a:endParaRPr lang="pt-BR" sz="2400" dirty="0"/>
          </a:p>
          <a:p>
            <a:r>
              <a:rPr lang="pt-BR" sz="2400" dirty="0" err="1"/>
              <a:t>git</a:t>
            </a:r>
            <a:r>
              <a:rPr lang="pt-BR" sz="2400" dirty="0"/>
              <a:t> merge b1</a:t>
            </a:r>
          </a:p>
          <a:p>
            <a:endParaRPr lang="pt-BR" sz="2400" dirty="0"/>
          </a:p>
          <a:p>
            <a:r>
              <a:rPr lang="pt-BR" sz="2400" dirty="0"/>
              <a:t>Lembrando que para fazer o merge a </a:t>
            </a:r>
            <a:r>
              <a:rPr lang="pt-BR" sz="2400" dirty="0" err="1"/>
              <a:t>branch</a:t>
            </a:r>
            <a:r>
              <a:rPr lang="pt-BR" sz="2400" dirty="0"/>
              <a:t> de origem já deve estar com o </a:t>
            </a:r>
            <a:r>
              <a:rPr lang="pt-BR" sz="2400" dirty="0" err="1"/>
              <a:t>commit</a:t>
            </a:r>
            <a:r>
              <a:rPr lang="pt-BR" sz="2400" dirty="0"/>
              <a:t> realizado.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pt-BR" sz="42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Trabalhando com </a:t>
            </a:r>
            <a:r>
              <a:rPr lang="pt-BR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branchs</a:t>
            </a:r>
            <a:endParaRPr sz="427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0796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381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1 – Vamos criar um repositório no </a:t>
            </a:r>
            <a:r>
              <a:rPr lang="pt-BR" sz="2400" dirty="0" err="1"/>
              <a:t>Github</a:t>
            </a:r>
            <a:endParaRPr lang="pt-BR" sz="2400" dirty="0"/>
          </a:p>
          <a:p>
            <a:r>
              <a:rPr lang="pt-BR" sz="2400" dirty="0"/>
              <a:t>2 – Vamos compartilhar entre todos do grupo.</a:t>
            </a:r>
          </a:p>
          <a:p>
            <a:r>
              <a:rPr lang="pt-BR" sz="2400" dirty="0"/>
              <a:t>3 – Todos baixam o repositório para sua máquina.</a:t>
            </a:r>
          </a:p>
          <a:p>
            <a:r>
              <a:rPr lang="pt-BR" sz="2400" dirty="0"/>
              <a:t>4 – Cada membro do grupo irá criar uma </a:t>
            </a:r>
            <a:r>
              <a:rPr lang="pt-BR" sz="2400" dirty="0" err="1"/>
              <a:t>branch</a:t>
            </a:r>
            <a:r>
              <a:rPr lang="pt-BR" sz="2400" dirty="0"/>
              <a:t>.</a:t>
            </a:r>
          </a:p>
          <a:p>
            <a:r>
              <a:rPr lang="pt-BR" sz="2400" dirty="0"/>
              <a:t>5 – Cada um criará um arquivo com nomes diferentes em sua respectiva </a:t>
            </a:r>
            <a:r>
              <a:rPr lang="pt-BR" sz="2400" dirty="0" err="1"/>
              <a:t>branch</a:t>
            </a:r>
            <a:r>
              <a:rPr lang="pt-BR" sz="2400" dirty="0"/>
              <a:t>.</a:t>
            </a:r>
          </a:p>
          <a:p>
            <a:r>
              <a:rPr lang="pt-BR" sz="2400" dirty="0"/>
              <a:t>6 – Todos adicionarão os arquivos ao índice, realizarão </a:t>
            </a:r>
            <a:r>
              <a:rPr lang="pt-BR" sz="2400" dirty="0" err="1"/>
              <a:t>commit</a:t>
            </a:r>
            <a:r>
              <a:rPr lang="pt-BR" sz="2400" dirty="0"/>
              <a:t> e subirão para o remoto.</a:t>
            </a:r>
          </a:p>
          <a:p>
            <a:r>
              <a:rPr lang="pt-BR" sz="2400" dirty="0"/>
              <a:t>7 – Após esse processo, realizar o merge de todas as </a:t>
            </a:r>
            <a:r>
              <a:rPr lang="pt-BR" sz="2400" dirty="0" err="1"/>
              <a:t>branchs</a:t>
            </a:r>
            <a:r>
              <a:rPr lang="pt-BR" sz="2400" dirty="0"/>
              <a:t> uma a uma.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pt-BR" sz="42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Prática em grupo</a:t>
            </a:r>
            <a:endParaRPr sz="427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9253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344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just"/>
            <a:r>
              <a:rPr lang="pt-BR" sz="2400" dirty="0"/>
              <a:t>Conflitos ocorrem no </a:t>
            </a:r>
            <a:r>
              <a:rPr lang="pt-BR" sz="2400" dirty="0" err="1"/>
              <a:t>Git</a:t>
            </a:r>
            <a:r>
              <a:rPr lang="pt-BR" sz="2400" dirty="0"/>
              <a:t> quando duas ou mais alterações são feitas no mesmo local de um arquivo em </a:t>
            </a:r>
            <a:r>
              <a:rPr lang="pt-BR" sz="2400" dirty="0" err="1"/>
              <a:t>branches</a:t>
            </a:r>
            <a:r>
              <a:rPr lang="pt-BR" sz="2400" dirty="0"/>
              <a:t> diferentes e o </a:t>
            </a:r>
            <a:r>
              <a:rPr lang="pt-BR" sz="2400" dirty="0" err="1"/>
              <a:t>Git</a:t>
            </a:r>
            <a:r>
              <a:rPr lang="pt-BR" sz="2400" dirty="0"/>
              <a:t> não consegue mesclá-las automaticamente.</a:t>
            </a:r>
          </a:p>
          <a:p>
            <a:endParaRPr lang="pt-BR" sz="2400" dirty="0"/>
          </a:p>
          <a:p>
            <a:r>
              <a:rPr lang="pt-BR" sz="2400" dirty="0"/>
              <a:t>Essas alterações conflitantes podem ser adições, edições ou exclusões de linhas de código.</a:t>
            </a:r>
          </a:p>
          <a:p>
            <a:endParaRPr lang="pt-BR" sz="2400" dirty="0"/>
          </a:p>
          <a:p>
            <a:r>
              <a:rPr lang="pt-BR" sz="2400" dirty="0"/>
              <a:t>O </a:t>
            </a:r>
            <a:r>
              <a:rPr lang="pt-BR" sz="2400" dirty="0" err="1"/>
              <a:t>Git</a:t>
            </a:r>
            <a:r>
              <a:rPr lang="pt-BR" sz="2400" dirty="0"/>
              <a:t> precisa que você resolva esses conflitos manualmente antes de poder continuar com a </a:t>
            </a:r>
            <a:r>
              <a:rPr lang="pt-BR" sz="2400" dirty="0" err="1"/>
              <a:t>mesclagem</a:t>
            </a:r>
            <a:r>
              <a:rPr lang="pt-BR" sz="2400" dirty="0"/>
              <a:t>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pt-BR" sz="42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Conflitos</a:t>
            </a:r>
            <a:endParaRPr sz="427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558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344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just"/>
            <a:r>
              <a:rPr lang="pt-BR" sz="2400" dirty="0"/>
              <a:t>Quando ocorre um conflito, o </a:t>
            </a:r>
            <a:r>
              <a:rPr lang="pt-BR" sz="2400" dirty="0" err="1"/>
              <a:t>Git</a:t>
            </a:r>
            <a:r>
              <a:rPr lang="pt-BR" sz="2400" dirty="0"/>
              <a:t> mostra qual arquivo está com conflito e adiciona nele marcadores de um dos três tipos a seguir "&lt;&lt;&lt;&lt;&lt;&lt;&lt;", "=======" e "&gt;&gt;&gt;&gt;&gt;&gt;&gt;", eles mostram as versões conflitantes do código em cada local.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Será necessário editar o arquivo para escolher qual versão do código deve prevalecer.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Altere para a maneira correta, salve o arquivo. 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pt-BR" sz="42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Conflitos</a:t>
            </a:r>
            <a:endParaRPr sz="427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9189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23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just"/>
            <a:r>
              <a:rPr lang="pt-BR" sz="2400" dirty="0"/>
              <a:t>Adicione novamente o arquivo corrigido, vamos supor que o arquivo com conflito chame codigo.js</a:t>
            </a:r>
          </a:p>
          <a:p>
            <a:pPr algn="just"/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add</a:t>
            </a:r>
            <a:r>
              <a:rPr lang="pt-BR" sz="2400" dirty="0"/>
              <a:t> codigo.js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 continue com o merge usando:</a:t>
            </a:r>
          </a:p>
          <a:p>
            <a:pPr algn="just"/>
            <a:r>
              <a:rPr lang="pt-BR" sz="2400" dirty="0" err="1"/>
              <a:t>git</a:t>
            </a:r>
            <a:r>
              <a:rPr lang="pt-BR" sz="2400" dirty="0"/>
              <a:t> merge --continue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pt-BR" sz="42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Conflitos</a:t>
            </a:r>
            <a:endParaRPr sz="427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923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344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just"/>
            <a:r>
              <a:rPr lang="pt-BR" sz="2400" dirty="0"/>
              <a:t>Você pode utilizar ferramentas visuais para tentar solucionar o merge.</a:t>
            </a:r>
          </a:p>
          <a:p>
            <a:pPr algn="just"/>
            <a:r>
              <a:rPr lang="pt-BR" sz="2400" dirty="0"/>
              <a:t>O </a:t>
            </a:r>
            <a:r>
              <a:rPr lang="pt-BR" sz="2400" dirty="0" err="1"/>
              <a:t>git</a:t>
            </a:r>
            <a:r>
              <a:rPr lang="pt-BR" sz="2400" dirty="0"/>
              <a:t> possui o comando:</a:t>
            </a:r>
          </a:p>
          <a:p>
            <a:pPr algn="just"/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mergetool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Caso queira trocar a ferramenta padrão desse comando, utilize:</a:t>
            </a:r>
          </a:p>
          <a:p>
            <a:pPr algn="just"/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config</a:t>
            </a:r>
            <a:r>
              <a:rPr lang="pt-BR" sz="2400" dirty="0"/>
              <a:t> </a:t>
            </a:r>
            <a:r>
              <a:rPr lang="pt-BR" sz="2400" dirty="0" err="1"/>
              <a:t>merge.tool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Existem ainda ferramentas externas para essa tarefa, como por exemplo </a:t>
            </a:r>
            <a:r>
              <a:rPr lang="en-US" sz="2400" dirty="0"/>
              <a:t>KDiff3, Meld e Beyond Compare.</a:t>
            </a:r>
            <a:endParaRPr lang="pt-BR" sz="2400"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pt-BR" sz="42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Conflitos</a:t>
            </a:r>
            <a:endParaRPr sz="427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2404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381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1 – Vamos utilizar o repositório já criado.</a:t>
            </a:r>
          </a:p>
          <a:p>
            <a:r>
              <a:rPr lang="pt-BR" sz="2400" dirty="0"/>
              <a:t>2 – Cada membro do grupo criará uma nova </a:t>
            </a:r>
            <a:r>
              <a:rPr lang="pt-BR" sz="2400" dirty="0" err="1"/>
              <a:t>branch</a:t>
            </a:r>
            <a:r>
              <a:rPr lang="pt-BR" sz="2400" dirty="0"/>
              <a:t>.</a:t>
            </a:r>
          </a:p>
          <a:p>
            <a:r>
              <a:rPr lang="pt-BR" sz="2400" dirty="0"/>
              <a:t>3 – Dessa vez mais de um membro alterará o mesmo arquivo na mesma linha e no mesmo conteúdo, mas de maneira diferente, ou seja, com outro conteúdo.</a:t>
            </a:r>
          </a:p>
          <a:p>
            <a:r>
              <a:rPr lang="pt-BR" sz="2400" dirty="0"/>
              <a:t>4 – Todos adicionarão os arquivos ao índice, realizarão </a:t>
            </a:r>
            <a:r>
              <a:rPr lang="pt-BR" sz="2400" dirty="0" err="1"/>
              <a:t>commit</a:t>
            </a:r>
            <a:r>
              <a:rPr lang="pt-BR" sz="2400" dirty="0"/>
              <a:t> e subirão para o remoto.</a:t>
            </a:r>
          </a:p>
          <a:p>
            <a:r>
              <a:rPr lang="pt-BR" sz="2400" dirty="0"/>
              <a:t>5 – Após esse processo, tentar realizar o merge de todas as </a:t>
            </a:r>
            <a:r>
              <a:rPr lang="pt-BR" sz="2400" dirty="0" err="1"/>
              <a:t>branchs</a:t>
            </a:r>
            <a:r>
              <a:rPr lang="pt-BR" sz="2400" dirty="0"/>
              <a:t> uma a uma.</a:t>
            </a:r>
          </a:p>
          <a:p>
            <a:r>
              <a:rPr lang="pt-BR" sz="2400" dirty="0"/>
              <a:t>6 – Corrigir os conflitos e continuar o merge.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pt-BR" sz="42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Prática em grupo</a:t>
            </a:r>
            <a:endParaRPr sz="427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198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307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1 – Controle de versão distribuído: </a:t>
            </a:r>
          </a:p>
          <a:p>
            <a:endParaRPr lang="pt-BR" sz="2400" dirty="0"/>
          </a:p>
          <a:p>
            <a:r>
              <a:rPr lang="pt-BR" sz="2400" dirty="0"/>
              <a:t>Cada clone de um repositório </a:t>
            </a:r>
            <a:r>
              <a:rPr lang="pt-BR" sz="2400" dirty="0" err="1"/>
              <a:t>Git</a:t>
            </a:r>
            <a:r>
              <a:rPr lang="pt-BR" sz="2400" dirty="0"/>
              <a:t> contém uma cópia completa de todo o histórico de </a:t>
            </a:r>
            <a:r>
              <a:rPr lang="pt-BR" sz="2400" dirty="0" err="1"/>
              <a:t>commits</a:t>
            </a:r>
            <a:r>
              <a:rPr lang="pt-BR" sz="2400" dirty="0"/>
              <a:t>, ramos e </a:t>
            </a:r>
            <a:r>
              <a:rPr lang="pt-BR" sz="2400" dirty="0" err="1"/>
              <a:t>tags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Permite que os desenvolvedores trabalhem </a:t>
            </a:r>
            <a:r>
              <a:rPr lang="pt-BR" sz="2400" dirty="0" err="1"/>
              <a:t>offline</a:t>
            </a:r>
            <a:r>
              <a:rPr lang="pt-BR" sz="2400" dirty="0"/>
              <a:t> e tenham acesso a todas as funcionalidades do </a:t>
            </a:r>
            <a:r>
              <a:rPr lang="pt-BR" sz="2400" dirty="0" err="1"/>
              <a:t>Git</a:t>
            </a:r>
            <a:r>
              <a:rPr lang="pt-BR" sz="2400" dirty="0"/>
              <a:t> localmente, sem depender de um servidor central.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Beneficios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495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344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just"/>
            <a:r>
              <a:rPr lang="pt-BR" sz="2400" dirty="0"/>
              <a:t>Um arquivo criado para definir arquivos que não devem ser subidos para o repositório. Exemplo de sintaxe: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# Arquivos de log</a:t>
            </a:r>
          </a:p>
          <a:p>
            <a:pPr algn="just"/>
            <a:r>
              <a:rPr lang="pt-BR" sz="2400" dirty="0"/>
              <a:t>*.log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# Diretório </a:t>
            </a:r>
            <a:r>
              <a:rPr lang="pt-BR" sz="2400" dirty="0" err="1"/>
              <a:t>node_modules</a:t>
            </a:r>
            <a:endParaRPr lang="pt-BR" sz="2400" dirty="0"/>
          </a:p>
          <a:p>
            <a:pPr algn="just"/>
            <a:r>
              <a:rPr lang="pt-BR" sz="2400" dirty="0" err="1"/>
              <a:t>node_modules</a:t>
            </a:r>
            <a:r>
              <a:rPr lang="pt-BR" sz="2400" dirty="0"/>
              <a:t>/</a:t>
            </a:r>
          </a:p>
          <a:p>
            <a:pPr algn="just"/>
            <a:endParaRPr lang="pt-BR" sz="2400"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pt-BR" sz="42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</a:t>
            </a:r>
            <a:r>
              <a:rPr lang="pt-BR" sz="427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gitignore</a:t>
            </a:r>
            <a:endParaRPr sz="427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4385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23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just"/>
            <a:r>
              <a:rPr lang="pt-BR" sz="2400" dirty="0"/>
              <a:t>Permite que você salve alterações temporariamente em uma área de armazenamento (</a:t>
            </a:r>
            <a:r>
              <a:rPr lang="pt-BR" sz="2400" dirty="0" err="1"/>
              <a:t>stash</a:t>
            </a:r>
            <a:r>
              <a:rPr lang="pt-BR" sz="2400" dirty="0"/>
              <a:t>) separada, sem precisar fazer um </a:t>
            </a:r>
            <a:r>
              <a:rPr lang="pt-BR" sz="2400" dirty="0" err="1"/>
              <a:t>commit</a:t>
            </a:r>
            <a:r>
              <a:rPr lang="pt-BR" sz="2400" dirty="0"/>
              <a:t>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É útil quando você está trabalhando em um </a:t>
            </a:r>
            <a:r>
              <a:rPr lang="pt-BR" sz="2400" dirty="0" err="1"/>
              <a:t>branch</a:t>
            </a:r>
            <a:r>
              <a:rPr lang="pt-BR" sz="2400" dirty="0"/>
              <a:t> e precisa alternar rapidamente para outro </a:t>
            </a:r>
            <a:r>
              <a:rPr lang="pt-BR" sz="2400" dirty="0" err="1"/>
              <a:t>branch</a:t>
            </a:r>
            <a:r>
              <a:rPr lang="pt-BR" sz="2400" dirty="0"/>
              <a:t> ou lidar com alguma emergência sem comprometer as alterações em andamento.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pt-BR" sz="42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427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Stash</a:t>
            </a:r>
            <a:endParaRPr sz="427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3314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4185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just"/>
            <a:r>
              <a:rPr lang="pt-BR" sz="2400" dirty="0"/>
              <a:t>Procedimento:</a:t>
            </a:r>
          </a:p>
          <a:p>
            <a:pPr algn="just"/>
            <a:r>
              <a:rPr lang="pt-BR" sz="2400" dirty="0"/>
              <a:t>1 – Salvar todos arquivos alterados.</a:t>
            </a:r>
          </a:p>
          <a:p>
            <a:pPr algn="just"/>
            <a:r>
              <a:rPr lang="pt-BR" sz="2400" dirty="0"/>
              <a:t>2 – Executar o comando </a:t>
            </a:r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stash</a:t>
            </a:r>
            <a:endParaRPr lang="pt-BR" sz="2400" dirty="0"/>
          </a:p>
          <a:p>
            <a:pPr algn="just"/>
            <a:r>
              <a:rPr lang="pt-BR" sz="2400" dirty="0"/>
              <a:t>2.1 – Pode dar um nome ao </a:t>
            </a:r>
            <a:r>
              <a:rPr lang="pt-BR" sz="2400" dirty="0" err="1"/>
              <a:t>stash</a:t>
            </a:r>
            <a:r>
              <a:rPr lang="pt-BR" sz="2400" dirty="0"/>
              <a:t> se quiser: </a:t>
            </a:r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stash</a:t>
            </a:r>
            <a:r>
              <a:rPr lang="pt-BR" sz="2400" dirty="0"/>
              <a:t> </a:t>
            </a:r>
            <a:r>
              <a:rPr lang="pt-BR" sz="2400" dirty="0" err="1"/>
              <a:t>save</a:t>
            </a:r>
            <a:r>
              <a:rPr lang="pt-BR" sz="2400" dirty="0"/>
              <a:t> "Minhas alterações em andamento“</a:t>
            </a:r>
          </a:p>
          <a:p>
            <a:pPr algn="just"/>
            <a:r>
              <a:rPr lang="pt-BR" sz="2400" dirty="0"/>
              <a:t>3 – O </a:t>
            </a:r>
            <a:r>
              <a:rPr lang="pt-BR" sz="2400" dirty="0" err="1"/>
              <a:t>Git</a:t>
            </a:r>
            <a:r>
              <a:rPr lang="pt-BR" sz="2400" dirty="0"/>
              <a:t> salvará as alterações em um </a:t>
            </a:r>
            <a:r>
              <a:rPr lang="pt-BR" sz="2400" dirty="0" err="1"/>
              <a:t>stash</a:t>
            </a:r>
            <a:r>
              <a:rPr lang="pt-BR" sz="2400" dirty="0"/>
              <a:t> e limpará o diretório de trabalho.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Sendo assim pode alterar de </a:t>
            </a:r>
            <a:r>
              <a:rPr lang="pt-BR" sz="2400" dirty="0" err="1"/>
              <a:t>branch</a:t>
            </a:r>
            <a:r>
              <a:rPr lang="pt-BR" sz="2400" dirty="0"/>
              <a:t> e trabalhar o que precisa no repositório atual.</a:t>
            </a:r>
          </a:p>
          <a:p>
            <a:pPr algn="just"/>
            <a:endParaRPr lang="pt-BR" sz="2400"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pt-BR" sz="42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427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Stash</a:t>
            </a:r>
            <a:endParaRPr sz="427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726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270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just"/>
            <a:r>
              <a:rPr lang="pt-BR" sz="2400" dirty="0"/>
              <a:t>Tendo concluído o trabalho e querendo retornar para o </a:t>
            </a:r>
            <a:r>
              <a:rPr lang="pt-BR" sz="2400" dirty="0" err="1"/>
              <a:t>stash</a:t>
            </a:r>
            <a:r>
              <a:rPr lang="pt-BR" sz="2400" dirty="0"/>
              <a:t> para finalizar o que estava fazendo antes, execute </a:t>
            </a:r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stash</a:t>
            </a:r>
            <a:r>
              <a:rPr lang="pt-BR" sz="2400" dirty="0"/>
              <a:t> </a:t>
            </a:r>
            <a:r>
              <a:rPr lang="pt-BR" sz="2400" dirty="0" err="1"/>
              <a:t>apply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Você pode ainda utilizar </a:t>
            </a:r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stash</a:t>
            </a:r>
            <a:r>
              <a:rPr lang="pt-BR" sz="2400" dirty="0"/>
              <a:t> nome.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Para ver a lista dos </a:t>
            </a:r>
            <a:r>
              <a:rPr lang="pt-BR" sz="2400" dirty="0" err="1"/>
              <a:t>stashs</a:t>
            </a:r>
            <a:r>
              <a:rPr lang="pt-BR" sz="2400" dirty="0"/>
              <a:t>, pode utilizar o comando </a:t>
            </a:r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stash</a:t>
            </a:r>
            <a:r>
              <a:rPr lang="pt-BR" sz="2400" dirty="0"/>
              <a:t> </a:t>
            </a:r>
            <a:r>
              <a:rPr lang="pt-BR" sz="2400" dirty="0" err="1"/>
              <a:t>list</a:t>
            </a:r>
            <a:r>
              <a:rPr lang="pt-BR" sz="2400" dirty="0"/>
              <a:t>.</a:t>
            </a:r>
          </a:p>
          <a:p>
            <a:pPr algn="just"/>
            <a:endParaRPr lang="pt-BR" sz="2400"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pt-BR" sz="42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427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Stash</a:t>
            </a:r>
            <a:endParaRPr sz="427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1884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344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just"/>
            <a:r>
              <a:rPr lang="pt-BR" sz="2400" dirty="0"/>
              <a:t>As contas mais novas no </a:t>
            </a:r>
            <a:r>
              <a:rPr lang="pt-BR" sz="2400" dirty="0" err="1"/>
              <a:t>Github</a:t>
            </a:r>
            <a:r>
              <a:rPr lang="pt-BR" sz="2400" dirty="0"/>
              <a:t> não permitem mais envio de dados apenas com autenticação usuário e senha, é necessário utilizar algum outro tipo mais seguro de autenticação.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O mais fácil é criar um par de chaves, para isso abra o </a:t>
            </a:r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bash</a:t>
            </a:r>
            <a:r>
              <a:rPr lang="pt-BR" sz="2400" dirty="0"/>
              <a:t> e execute:</a:t>
            </a:r>
          </a:p>
          <a:p>
            <a:pPr algn="just"/>
            <a:r>
              <a:rPr lang="de-DE" sz="2400" dirty="0"/>
              <a:t>ssh-keygen -t ed25519 -C "email@dominio.com.br"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pt-BR" sz="42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Chave SSH</a:t>
            </a:r>
            <a:endParaRPr sz="427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1363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381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just"/>
            <a:r>
              <a:rPr lang="pt-BR" sz="2400" dirty="0"/>
              <a:t>Siga os passos sugeridos na linha de comando.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É possível colocar senha adicional na chave ou deixar em branco.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Um par de chaves será gravado em /c/</a:t>
            </a:r>
            <a:r>
              <a:rPr lang="pt-BR" sz="2400" dirty="0" err="1"/>
              <a:t>Users</a:t>
            </a:r>
            <a:r>
              <a:rPr lang="pt-BR" sz="2400" dirty="0"/>
              <a:t>/</a:t>
            </a:r>
            <a:r>
              <a:rPr lang="pt-BR" sz="2400" dirty="0" err="1"/>
              <a:t>NomeDoUsuario</a:t>
            </a:r>
            <a:r>
              <a:rPr lang="pt-BR" sz="2400" dirty="0"/>
              <a:t>/.</a:t>
            </a:r>
            <a:r>
              <a:rPr lang="pt-BR" sz="2400" dirty="0" err="1"/>
              <a:t>ssh</a:t>
            </a:r>
            <a:r>
              <a:rPr lang="pt-BR" sz="2400" dirty="0"/>
              <a:t>/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Abra a chave pública e copie o conteúdo.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Entre nas configurações do </a:t>
            </a:r>
            <a:r>
              <a:rPr lang="pt-BR" sz="2400" dirty="0" err="1"/>
              <a:t>git</a:t>
            </a:r>
            <a:r>
              <a:rPr lang="pt-BR" sz="2400" dirty="0"/>
              <a:t> e adicione uma chave SSH, cole o conteúdo </a:t>
            </a:r>
            <a:r>
              <a:rPr lang="pt-BR" sz="2400"/>
              <a:t>lá dentro.</a:t>
            </a:r>
            <a:endParaRPr lang="pt-BR" sz="2400"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pt-BR" sz="42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Chave SSH</a:t>
            </a:r>
            <a:endParaRPr sz="427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688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381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2 – Eficiência e velocidade:</a:t>
            </a:r>
          </a:p>
          <a:p>
            <a:endParaRPr lang="pt-BR" sz="2400" dirty="0"/>
          </a:p>
          <a:p>
            <a:r>
              <a:rPr lang="pt-BR" sz="2400" dirty="0"/>
              <a:t>Ele é projetado para ser rápido e eficiente, mesmo para grandes projetos com históricos extensos.</a:t>
            </a:r>
          </a:p>
          <a:p>
            <a:endParaRPr lang="pt-BR" sz="2400" dirty="0"/>
          </a:p>
          <a:p>
            <a:r>
              <a:rPr lang="pt-BR" sz="2400" dirty="0"/>
              <a:t>Já que armazena as alterações de forma incremental, usando algoritmos eficientes para calcular as diferenças entre as versões dos arquivos.</a:t>
            </a:r>
          </a:p>
          <a:p>
            <a:endParaRPr lang="pt-BR" sz="2400" dirty="0"/>
          </a:p>
          <a:p>
            <a:r>
              <a:rPr lang="pt-BR" sz="2400" dirty="0"/>
              <a:t>Além disso, muitas operações no </a:t>
            </a:r>
            <a:r>
              <a:rPr lang="pt-BR" sz="2400" dirty="0" err="1"/>
              <a:t>Git</a:t>
            </a:r>
            <a:r>
              <a:rPr lang="pt-BR" sz="2400" dirty="0"/>
              <a:t> são realizadas localmente, sem a necessidade de comunicação com um servidor remoto.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Beneficios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534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381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3 – </a:t>
            </a:r>
            <a:r>
              <a:rPr lang="pt-BR" sz="2400" dirty="0" err="1"/>
              <a:t>Branching</a:t>
            </a:r>
            <a:r>
              <a:rPr lang="pt-BR" sz="2400" dirty="0"/>
              <a:t> e </a:t>
            </a:r>
            <a:r>
              <a:rPr lang="pt-BR" sz="2400" dirty="0" err="1"/>
              <a:t>merging</a:t>
            </a:r>
            <a:r>
              <a:rPr lang="pt-BR" sz="2400" dirty="0"/>
              <a:t> avançados:</a:t>
            </a:r>
          </a:p>
          <a:p>
            <a:r>
              <a:rPr lang="pt-BR" sz="2400" dirty="0"/>
              <a:t>Possui um sistema de </a:t>
            </a:r>
            <a:r>
              <a:rPr lang="pt-BR" sz="2400" dirty="0" err="1"/>
              <a:t>branching</a:t>
            </a:r>
            <a:r>
              <a:rPr lang="pt-BR" sz="2400" dirty="0"/>
              <a:t> e </a:t>
            </a:r>
            <a:r>
              <a:rPr lang="pt-BR" sz="2400" dirty="0" err="1"/>
              <a:t>merging</a:t>
            </a:r>
            <a:r>
              <a:rPr lang="pt-BR" sz="2400" dirty="0"/>
              <a:t> extremamente flexível e poderoso.</a:t>
            </a:r>
          </a:p>
          <a:p>
            <a:endParaRPr lang="pt-BR" sz="2400" dirty="0"/>
          </a:p>
          <a:p>
            <a:r>
              <a:rPr lang="pt-BR" sz="2400" dirty="0"/>
              <a:t>Os </a:t>
            </a:r>
            <a:r>
              <a:rPr lang="pt-BR" sz="2400" dirty="0" err="1"/>
              <a:t>branches</a:t>
            </a:r>
            <a:r>
              <a:rPr lang="pt-BR" sz="2400" dirty="0"/>
              <a:t> permitem que os desenvolvedores trabalhem em paralelo em diferentes recursos ou correções de bugs, mantendo as alterações isoladas.</a:t>
            </a:r>
          </a:p>
          <a:p>
            <a:endParaRPr lang="pt-BR" sz="2400" dirty="0"/>
          </a:p>
          <a:p>
            <a:r>
              <a:rPr lang="pt-BR" sz="2400" dirty="0"/>
              <a:t>O </a:t>
            </a:r>
            <a:r>
              <a:rPr lang="pt-BR" sz="2400" dirty="0" err="1"/>
              <a:t>Git</a:t>
            </a:r>
            <a:r>
              <a:rPr lang="pt-BR" sz="2400" dirty="0"/>
              <a:t> torna fácil criar, mesclar e excluir </a:t>
            </a:r>
            <a:r>
              <a:rPr lang="pt-BR" sz="2400" dirty="0" err="1"/>
              <a:t>branches</a:t>
            </a:r>
            <a:r>
              <a:rPr lang="pt-BR" sz="2400" dirty="0"/>
              <a:t>, e oferece ferramentas para resolver conflitos de merge de forma eficiente.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Beneficios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937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780928"/>
            <a:ext cx="10177131" cy="4185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4 – Integridade dos dados:</a:t>
            </a:r>
          </a:p>
          <a:p>
            <a:endParaRPr lang="pt-BR" sz="2400" dirty="0"/>
          </a:p>
          <a:p>
            <a:r>
              <a:rPr lang="pt-BR" sz="2400" dirty="0"/>
              <a:t>Garante a integridade dos dados usando </a:t>
            </a:r>
            <a:r>
              <a:rPr lang="pt-BR" sz="2400" dirty="0" err="1"/>
              <a:t>hashes</a:t>
            </a:r>
            <a:r>
              <a:rPr lang="pt-BR" sz="2400" dirty="0"/>
              <a:t> criptográficos. </a:t>
            </a:r>
          </a:p>
          <a:p>
            <a:r>
              <a:rPr lang="pt-BR" sz="2400" dirty="0"/>
              <a:t>Cada arquivo e </a:t>
            </a:r>
            <a:r>
              <a:rPr lang="pt-BR" sz="2400" dirty="0" err="1"/>
              <a:t>commit</a:t>
            </a:r>
            <a:r>
              <a:rPr lang="pt-BR" sz="2400" dirty="0"/>
              <a:t> é identificado por um </a:t>
            </a:r>
            <a:r>
              <a:rPr lang="pt-BR" sz="2400" dirty="0" err="1"/>
              <a:t>hash</a:t>
            </a:r>
            <a:r>
              <a:rPr lang="pt-BR" sz="2400" dirty="0"/>
              <a:t> único, calculado a partir do conteúdo.</a:t>
            </a:r>
          </a:p>
          <a:p>
            <a:endParaRPr lang="pt-BR" sz="2400" dirty="0"/>
          </a:p>
          <a:p>
            <a:r>
              <a:rPr lang="pt-BR" sz="2400" dirty="0"/>
              <a:t>Qualquer alteração nos dados resulta em um </a:t>
            </a:r>
            <a:r>
              <a:rPr lang="pt-BR" sz="2400" dirty="0" err="1"/>
              <a:t>hash</a:t>
            </a:r>
            <a:r>
              <a:rPr lang="pt-BR" sz="2400" dirty="0"/>
              <a:t> totalmente diferente, o que torna impossível alterar o histórico de </a:t>
            </a:r>
            <a:r>
              <a:rPr lang="pt-BR" sz="2400" dirty="0" err="1"/>
              <a:t>commits</a:t>
            </a:r>
            <a:r>
              <a:rPr lang="pt-BR" sz="2400" dirty="0"/>
              <a:t> sem deixar rastros.</a:t>
            </a:r>
          </a:p>
          <a:p>
            <a:endParaRPr lang="pt-BR" sz="2400" dirty="0"/>
          </a:p>
          <a:p>
            <a:r>
              <a:rPr lang="pt-BR" sz="2400" dirty="0"/>
              <a:t>Essa integridade dos dados é uma parte fundamental da confiabilidade do </a:t>
            </a:r>
            <a:r>
              <a:rPr lang="pt-BR" sz="2400" dirty="0" err="1"/>
              <a:t>Git</a:t>
            </a:r>
            <a:r>
              <a:rPr lang="pt-BR" sz="2400" dirty="0"/>
              <a:t>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Beneficios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208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381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5 – Facilidade de colaboração:</a:t>
            </a:r>
          </a:p>
          <a:p>
            <a:endParaRPr lang="pt-BR" sz="2400" dirty="0"/>
          </a:p>
          <a:p>
            <a:r>
              <a:rPr lang="pt-BR" sz="2400" dirty="0"/>
              <a:t>O </a:t>
            </a:r>
            <a:r>
              <a:rPr lang="pt-BR" sz="2400" dirty="0" err="1"/>
              <a:t>Git</a:t>
            </a:r>
            <a:r>
              <a:rPr lang="pt-BR" sz="2400" dirty="0"/>
              <a:t> facilita a colaboração entre os membros de uma equipe.</a:t>
            </a:r>
          </a:p>
          <a:p>
            <a:endParaRPr lang="pt-BR" sz="2400" dirty="0"/>
          </a:p>
          <a:p>
            <a:r>
              <a:rPr lang="pt-BR" sz="2400" dirty="0"/>
              <a:t>Ele oferece recursos para enviar (</a:t>
            </a:r>
            <a:r>
              <a:rPr lang="pt-BR" sz="2400" dirty="0" err="1"/>
              <a:t>push</a:t>
            </a:r>
            <a:r>
              <a:rPr lang="pt-BR" sz="2400" dirty="0"/>
              <a:t>) e receber (</a:t>
            </a:r>
            <a:r>
              <a:rPr lang="pt-BR" sz="2400" dirty="0" err="1"/>
              <a:t>pull</a:t>
            </a:r>
            <a:r>
              <a:rPr lang="pt-BR" sz="2400" dirty="0"/>
              <a:t>) alterações entre repositórios remotos, permitindo que várias pessoas trabalhem no mesmo projeto e compartilhem suas alterações de forma eficiente.</a:t>
            </a:r>
          </a:p>
          <a:p>
            <a:endParaRPr lang="pt-BR" sz="2400" dirty="0"/>
          </a:p>
          <a:p>
            <a:r>
              <a:rPr lang="pt-BR" sz="2400" dirty="0"/>
              <a:t>Também é possível revisar e discutir as alterações antes de mesclá-las ao código principal.</a:t>
            </a:r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Beneficios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570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123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endParaRPr lang="pt-BR" sz="2400" dirty="0">
              <a:hlinkClick r:id="rId3"/>
            </a:endParaRPr>
          </a:p>
          <a:p>
            <a:r>
              <a:rPr lang="pt-BR" sz="2400" dirty="0">
                <a:hlinkClick r:id="rId3"/>
              </a:rPr>
              <a:t>https://git-scm.com/downloads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Instalação do </a:t>
            </a: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660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49248" y="2808853"/>
            <a:ext cx="10177131" cy="23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pt-BR" sz="2400" dirty="0"/>
              <a:t>Antes de fazer qualquer </a:t>
            </a:r>
            <a:r>
              <a:rPr lang="pt-BR" sz="2400" dirty="0" err="1"/>
              <a:t>commit</a:t>
            </a:r>
            <a:r>
              <a:rPr lang="pt-BR" sz="2400" dirty="0"/>
              <a:t> no </a:t>
            </a:r>
            <a:r>
              <a:rPr lang="pt-BR" sz="2400" dirty="0" err="1"/>
              <a:t>git</a:t>
            </a:r>
            <a:r>
              <a:rPr lang="pt-BR" sz="2400" dirty="0"/>
              <a:t> é necessário configurar seu Nome e e-mail:</a:t>
            </a:r>
          </a:p>
          <a:p>
            <a:endParaRPr lang="pt-BR" sz="2400" dirty="0"/>
          </a:p>
          <a:p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config</a:t>
            </a:r>
            <a:r>
              <a:rPr lang="pt-BR" sz="2400" dirty="0"/>
              <a:t> --global user.name "Seu Nome"</a:t>
            </a:r>
          </a:p>
          <a:p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config</a:t>
            </a:r>
            <a:r>
              <a:rPr lang="pt-BR" sz="2400" dirty="0"/>
              <a:t> --global </a:t>
            </a:r>
            <a:r>
              <a:rPr lang="pt-BR" sz="2400" dirty="0" err="1"/>
              <a:t>user.email</a:t>
            </a:r>
            <a:r>
              <a:rPr lang="pt-BR" sz="2400" dirty="0"/>
              <a:t> nome@dominio.com.br</a:t>
            </a:r>
          </a:p>
          <a:p>
            <a:endParaRPr lang="pt-BR" sz="2400"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853546" y="2029142"/>
            <a:ext cx="10177131" cy="8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4400" dirty="0"/>
              <a:t>Configuração inicial</a:t>
            </a:r>
            <a:r>
              <a:rPr lang="pt-BR" sz="42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pt-BR" sz="4267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sz="42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963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3323</TotalTime>
  <Words>1860</Words>
  <Application>Microsoft Office PowerPoint</Application>
  <PresentationFormat>Widescreen</PresentationFormat>
  <Paragraphs>231</Paragraphs>
  <Slides>35</Slides>
  <Notes>35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Arial</vt:lpstr>
      <vt:lpstr>Bahnschrift Condensed</vt:lpstr>
      <vt:lpstr>Calibri</vt:lpstr>
      <vt:lpstr>Cambria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Érica Ap. Araújo</dc:creator>
  <cp:lastModifiedBy>Everson Pereira</cp:lastModifiedBy>
  <cp:revision>373</cp:revision>
  <dcterms:created xsi:type="dcterms:W3CDTF">2011-09-22T14:42:17Z</dcterms:created>
  <dcterms:modified xsi:type="dcterms:W3CDTF">2023-05-22T03:08:44Z</dcterms:modified>
</cp:coreProperties>
</file>