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4957770" cy="655633"/>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857497"/>
            <a:ext cx="4957770" cy="428628"/>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7" name="图片 6" descr="未标题-2.png"/>
          <p:cNvPicPr>
            <a:picLocks noChangeAspect="1"/>
          </p:cNvPicPr>
          <p:nvPr userDrawn="1"/>
        </p:nvPicPr>
        <p:blipFill>
          <a:blip r:embed="rId2"/>
          <a:stretch>
            <a:fillRect/>
          </a:stretch>
        </p:blipFill>
        <p:spPr>
          <a:xfrm>
            <a:off x="5117750" y="1000108"/>
            <a:ext cx="4026251" cy="4857784"/>
          </a:xfrm>
          <a:prstGeom prst="rect">
            <a:avLst/>
          </a:prstGeom>
        </p:spPr>
      </p:pic>
    </p:spTree>
    <p:extLst>
      <p:ext uri="{BB962C8B-B14F-4D97-AF65-F5344CB8AC3E}">
        <p14:creationId xmlns:p14="http://schemas.microsoft.com/office/powerpoint/2010/main" val="3164842342"/>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167"/>
            <a:ext cx="8229600" cy="677316"/>
          </a:xfrm>
          <a:prstGeom prst="rect">
            <a:avLst/>
          </a:prstGeom>
        </p:spPr>
        <p:txBody>
          <a:bodyPr anchor="ctr"/>
          <a:lstStyle>
            <a:lvl1pPr algn="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0747562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41378" y="408265"/>
            <a:ext cx="816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271219" y="239206"/>
            <a:ext cx="48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75167"/>
            <a:ext cx="8229600" cy="677316"/>
          </a:xfrm>
          <a:prstGeom prst="rect">
            <a:avLst/>
          </a:prstGeom>
        </p:spPr>
        <p:txBody>
          <a:bodyPr anchor="ctr"/>
          <a:lstStyle>
            <a:lvl1pPr algn="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4394548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4"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6858000"/>
          </a:xfrm>
          <a:prstGeom prst="rect">
            <a:avLst/>
          </a:prstGeom>
        </p:spPr>
      </p:pic>
      <p:cxnSp>
        <p:nvCxnSpPr>
          <p:cNvPr id="6" name="直接连接符 5"/>
          <p:cNvCxnSpPr/>
          <p:nvPr userDrawn="1"/>
        </p:nvCxnSpPr>
        <p:spPr>
          <a:xfrm rot="5400000">
            <a:off x="41378" y="408265"/>
            <a:ext cx="816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rot="5400000">
            <a:off x="271219" y="239206"/>
            <a:ext cx="48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467591" y="412845"/>
            <a:ext cx="8229600" cy="487343"/>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6762749"/>
            <a:ext cx="9144000" cy="952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17949522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9" name="图片 8" descr="图片1.png"/>
          <p:cNvPicPr>
            <a:picLocks noChangeAspect="1"/>
          </p:cNvPicPr>
          <p:nvPr userDrawn="1"/>
        </p:nvPicPr>
        <p:blipFill>
          <a:blip r:embed="rId2">
            <a:lum bright="100000"/>
          </a:blip>
          <a:srcRect l="16589" t="18028" r="18189" b="19627"/>
          <a:stretch>
            <a:fillRect/>
          </a:stretch>
        </p:blipFill>
        <p:spPr>
          <a:xfrm>
            <a:off x="0" y="0"/>
            <a:ext cx="9144000" cy="6858000"/>
          </a:xfrm>
          <a:prstGeom prst="rect">
            <a:avLst/>
          </a:prstGeom>
        </p:spPr>
      </p:pic>
      <p:pic>
        <p:nvPicPr>
          <p:cNvPr id="12" name="Picture 3" descr="C:\Documents and Settings\ap1007\桌面\未标题-3.png"/>
          <p:cNvPicPr>
            <a:picLocks noChangeAspect="1" noChangeArrowheads="1"/>
          </p:cNvPicPr>
          <p:nvPr userDrawn="1"/>
        </p:nvPicPr>
        <p:blipFill>
          <a:blip r:embed="rId3"/>
          <a:srcRect t="16156" r="40895" b="53686"/>
          <a:stretch>
            <a:fillRect/>
          </a:stretch>
        </p:blipFill>
        <p:spPr bwMode="auto">
          <a:xfrm>
            <a:off x="2285984" y="0"/>
            <a:ext cx="6858016" cy="2666995"/>
          </a:xfrm>
          <a:prstGeom prst="rect">
            <a:avLst/>
          </a:prstGeom>
          <a:noFill/>
        </p:spPr>
      </p:pic>
      <p:pic>
        <p:nvPicPr>
          <p:cNvPr id="13" name="Picture 3" descr="C:\Documents and Settings\ap1007\桌面\未标题-3.png"/>
          <p:cNvPicPr>
            <a:picLocks noChangeAspect="1" noChangeArrowheads="1"/>
          </p:cNvPicPr>
          <p:nvPr userDrawn="1"/>
        </p:nvPicPr>
        <p:blipFill>
          <a:blip r:embed="rId3"/>
          <a:srcRect t="24773" r="59365" b="53686"/>
          <a:stretch>
            <a:fillRect/>
          </a:stretch>
        </p:blipFill>
        <p:spPr bwMode="auto">
          <a:xfrm>
            <a:off x="2143108" y="4953011"/>
            <a:ext cx="4714908" cy="1904989"/>
          </a:xfrm>
          <a:prstGeom prst="rect">
            <a:avLst/>
          </a:prstGeom>
          <a:noFill/>
        </p:spPr>
      </p:pic>
      <p:cxnSp>
        <p:nvCxnSpPr>
          <p:cNvPr id="16" name="直接连接符 15"/>
          <p:cNvCxnSpPr/>
          <p:nvPr userDrawn="1"/>
        </p:nvCxnSpPr>
        <p:spPr>
          <a:xfrm rot="5400000">
            <a:off x="41378" y="408265"/>
            <a:ext cx="816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rot="5400000">
            <a:off x="271219" y="239206"/>
            <a:ext cx="48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412845"/>
            <a:ext cx="8229600" cy="487343"/>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476849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 name="图片 6" descr="线条9.png"/>
          <p:cNvPicPr>
            <a:picLocks noChangeAspect="1"/>
          </p:cNvPicPr>
          <p:nvPr userDrawn="1"/>
        </p:nvPicPr>
        <p:blipFill>
          <a:blip r:embed="rId7" cstate="print"/>
          <a:srcRect r="26487"/>
          <a:stretch>
            <a:fillRect/>
          </a:stretch>
        </p:blipFill>
        <p:spPr>
          <a:xfrm>
            <a:off x="8358214" y="0"/>
            <a:ext cx="785786" cy="6858000"/>
          </a:xfrm>
          <a:prstGeom prst="rect">
            <a:avLst/>
          </a:prstGeom>
        </p:spPr>
      </p:pic>
      <p:cxnSp>
        <p:nvCxnSpPr>
          <p:cNvPr id="5" name="直接连接符 4"/>
          <p:cNvCxnSpPr/>
          <p:nvPr userDrawn="1"/>
        </p:nvCxnSpPr>
        <p:spPr>
          <a:xfrm rot="5400000">
            <a:off x="41378" y="408265"/>
            <a:ext cx="816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271219" y="239206"/>
            <a:ext cx="48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79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push dir="u"/>
  </p:transition>
  <p:txStyles>
    <p:titleStyle>
      <a:lvl1pPr algn="l" defTabSz="914400" rtl="0" eaLnBrk="1" latinLnBrk="0" hangingPunct="1">
        <a:spcBef>
          <a:spcPct val="0"/>
        </a:spcBef>
        <a:buNone/>
        <a:defRPr sz="18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980728"/>
            <a:ext cx="5688632" cy="785819"/>
          </a:xfrm>
        </p:spPr>
        <p:txBody>
          <a:bodyPr>
            <a:noAutofit/>
          </a:bodyPr>
          <a:lstStyle/>
          <a:p>
            <a:pPr algn="ctr"/>
            <a:r>
              <a:rPr lang="zh-CN" altLang="zh-CN" sz="3200" dirty="0"/>
              <a:t>基于</a:t>
            </a:r>
            <a:r>
              <a:rPr lang="en-US" altLang="zh-CN" sz="3200" dirty="0"/>
              <a:t>B/S</a:t>
            </a:r>
            <a:r>
              <a:rPr lang="zh-CN" altLang="zh-CN" sz="3200" dirty="0"/>
              <a:t>架构的大学在线学习交流平台的设计与实现</a:t>
            </a:r>
            <a:endParaRPr lang="zh-CN" altLang="en-US" sz="3200" dirty="0"/>
          </a:p>
        </p:txBody>
      </p:sp>
      <p:sp>
        <p:nvSpPr>
          <p:cNvPr id="4" name="文本框 3"/>
          <p:cNvSpPr txBox="1"/>
          <p:nvPr/>
        </p:nvSpPr>
        <p:spPr>
          <a:xfrm>
            <a:off x="323528" y="5445224"/>
            <a:ext cx="3888432" cy="369332"/>
          </a:xfrm>
          <a:prstGeom prst="rect">
            <a:avLst/>
          </a:prstGeom>
          <a:noFill/>
        </p:spPr>
        <p:txBody>
          <a:bodyPr wrap="square" rtlCol="0">
            <a:spAutoFit/>
          </a:bodyPr>
          <a:lstStyle/>
          <a:p>
            <a:r>
              <a:rPr lang="zh-CN" altLang="en-US" b="1" dirty="0" smtClean="0">
                <a:solidFill>
                  <a:srgbClr val="FFFFFF"/>
                </a:solidFill>
              </a:rPr>
              <a:t>指导老师：孙玉山 老师</a:t>
            </a:r>
            <a:endParaRPr lang="zh-CN" altLang="en-US" b="1" dirty="0">
              <a:solidFill>
                <a:srgbClr val="FFFFFF"/>
              </a:solidFill>
            </a:endParaRPr>
          </a:p>
        </p:txBody>
      </p:sp>
      <p:sp>
        <p:nvSpPr>
          <p:cNvPr id="5" name="副标题 4"/>
          <p:cNvSpPr>
            <a:spLocks noGrp="1"/>
          </p:cNvSpPr>
          <p:nvPr>
            <p:ph type="subTitle" idx="1"/>
          </p:nvPr>
        </p:nvSpPr>
        <p:spPr>
          <a:xfrm>
            <a:off x="323528" y="4797152"/>
            <a:ext cx="4913370" cy="428628"/>
          </a:xfrm>
        </p:spPr>
        <p:txBody>
          <a:bodyPr/>
          <a:lstStyle/>
          <a:p>
            <a:r>
              <a:rPr lang="zh-CN" altLang="en-US" sz="1800" dirty="0" smtClean="0">
                <a:solidFill>
                  <a:schemeClr val="bg1"/>
                </a:solidFill>
              </a:rPr>
              <a:t>答辩人：许欣</a:t>
            </a:r>
            <a:endParaRPr lang="zh-CN" altLang="en-US" sz="1800" dirty="0">
              <a:solidFill>
                <a:schemeClr val="bg1"/>
              </a:solidFill>
            </a:endParaRPr>
          </a:p>
        </p:txBody>
      </p:sp>
    </p:spTree>
    <p:extLst>
      <p:ext uri="{BB962C8B-B14F-4D97-AF65-F5344CB8AC3E}">
        <p14:creationId xmlns:p14="http://schemas.microsoft.com/office/powerpoint/2010/main" val="191243080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拟解决的主要问题</a:t>
            </a:r>
            <a:endParaRPr lang="zh-CN" altLang="en-US" dirty="0"/>
          </a:p>
        </p:txBody>
      </p:sp>
      <p:sp>
        <p:nvSpPr>
          <p:cNvPr id="4" name="椭圆 3"/>
          <p:cNvSpPr/>
          <p:nvPr/>
        </p:nvSpPr>
        <p:spPr>
          <a:xfrm>
            <a:off x="4339408" y="408452"/>
            <a:ext cx="2714644" cy="3619525"/>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latin typeface="+mn-ea"/>
            </a:endParaRPr>
          </a:p>
        </p:txBody>
      </p:sp>
      <p:sp>
        <p:nvSpPr>
          <p:cNvPr id="6" name="椭圆 5"/>
          <p:cNvSpPr/>
          <p:nvPr/>
        </p:nvSpPr>
        <p:spPr>
          <a:xfrm>
            <a:off x="5659731" y="4133723"/>
            <a:ext cx="1500198" cy="2000264"/>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9" name="TextBox 8"/>
          <p:cNvSpPr txBox="1"/>
          <p:nvPr/>
        </p:nvSpPr>
        <p:spPr>
          <a:xfrm>
            <a:off x="4528035" y="1221184"/>
            <a:ext cx="2428892" cy="1661993"/>
          </a:xfrm>
          <a:prstGeom prst="rect">
            <a:avLst/>
          </a:prstGeom>
          <a:noFill/>
        </p:spPr>
        <p:txBody>
          <a:bodyPr wrap="square" rtlCol="0">
            <a:spAutoFit/>
          </a:bodyPr>
          <a:lstStyle/>
          <a:p>
            <a:pPr algn="ctr"/>
            <a:r>
              <a:rPr lang="zh-CN" altLang="en-US" b="1" dirty="0" smtClean="0">
                <a:solidFill>
                  <a:schemeClr val="accent3">
                    <a:lumMod val="60000"/>
                    <a:lumOff val="40000"/>
                  </a:schemeClr>
                </a:solidFill>
                <a:latin typeface="+mn-ea"/>
              </a:rPr>
              <a:t>学习小组</a:t>
            </a:r>
            <a:endParaRPr lang="en-US" altLang="zh-CN" b="1" dirty="0" smtClean="0">
              <a:solidFill>
                <a:schemeClr val="accent3">
                  <a:lumMod val="60000"/>
                  <a:lumOff val="40000"/>
                </a:schemeClr>
              </a:solidFill>
              <a:latin typeface="+mn-ea"/>
            </a:endParaRPr>
          </a:p>
          <a:p>
            <a:pPr algn="ctr"/>
            <a:r>
              <a:rPr lang="zh-CN" altLang="en-US" sz="1400" b="1" dirty="0" smtClean="0">
                <a:solidFill>
                  <a:schemeClr val="bg1"/>
                </a:solidFill>
                <a:latin typeface="+mn-ea"/>
              </a:rPr>
              <a:t>学生和老师都可以建立学习小组，设置小组学习内容和人数上限等等，都可以浏览所有的学习小组以及查看具体某个小组的内容，并可参与人数未满的学习小组。</a:t>
            </a:r>
            <a:endParaRPr lang="en-US" altLang="zh-CN" sz="1400" b="1" dirty="0" smtClean="0">
              <a:solidFill>
                <a:schemeClr val="bg1"/>
              </a:solidFill>
              <a:latin typeface="+mn-ea"/>
            </a:endParaRPr>
          </a:p>
        </p:txBody>
      </p:sp>
      <p:grpSp>
        <p:nvGrpSpPr>
          <p:cNvPr id="17" name="组合 16"/>
          <p:cNvGrpSpPr/>
          <p:nvPr/>
        </p:nvGrpSpPr>
        <p:grpSpPr>
          <a:xfrm>
            <a:off x="2413993" y="2326452"/>
            <a:ext cx="1983022" cy="2381267"/>
            <a:chOff x="3687646" y="1643056"/>
            <a:chExt cx="1983022" cy="1785950"/>
          </a:xfrm>
        </p:grpSpPr>
        <p:sp>
          <p:nvSpPr>
            <p:cNvPr id="8" name="椭圆 7"/>
            <p:cNvSpPr/>
            <p:nvPr/>
          </p:nvSpPr>
          <p:spPr>
            <a:xfrm>
              <a:off x="3786182" y="1643056"/>
              <a:ext cx="1785950" cy="1785950"/>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0" name="TextBox 9"/>
            <p:cNvSpPr txBox="1"/>
            <p:nvPr/>
          </p:nvSpPr>
          <p:spPr>
            <a:xfrm>
              <a:off x="3687646" y="2095213"/>
              <a:ext cx="1983022" cy="923329"/>
            </a:xfrm>
            <a:prstGeom prst="rect">
              <a:avLst/>
            </a:prstGeom>
            <a:noFill/>
          </p:spPr>
          <p:txBody>
            <a:bodyPr wrap="square" rtlCol="0">
              <a:spAutoFit/>
            </a:bodyPr>
            <a:lstStyle/>
            <a:p>
              <a:pPr algn="ctr"/>
              <a:r>
                <a:rPr lang="zh-CN" altLang="en-US" b="1" dirty="0" smtClean="0">
                  <a:solidFill>
                    <a:schemeClr val="accent3">
                      <a:lumMod val="60000"/>
                      <a:lumOff val="40000"/>
                    </a:schemeClr>
                  </a:solidFill>
                  <a:latin typeface="+mn-ea"/>
                </a:rPr>
                <a:t>分享学习经验</a:t>
              </a:r>
              <a:endParaRPr lang="en-US" altLang="zh-CN" b="1" dirty="0" smtClean="0">
                <a:solidFill>
                  <a:schemeClr val="accent3">
                    <a:lumMod val="60000"/>
                    <a:lumOff val="40000"/>
                  </a:schemeClr>
                </a:solidFill>
                <a:latin typeface="+mn-ea"/>
              </a:endParaRPr>
            </a:p>
            <a:p>
              <a:pPr algn="ctr"/>
              <a:r>
                <a:rPr lang="zh-CN" altLang="en-US" sz="1400" b="1" dirty="0" smtClean="0">
                  <a:solidFill>
                    <a:schemeClr val="bg1"/>
                  </a:solidFill>
                  <a:latin typeface="+mn-ea"/>
                </a:rPr>
                <a:t>用户在学习过程中有遇到好的视频或者网站可以分享到平台上来，</a:t>
              </a:r>
              <a:endParaRPr lang="en-US" altLang="zh-CN" sz="1400" b="1" dirty="0" smtClean="0">
                <a:solidFill>
                  <a:schemeClr val="bg1"/>
                </a:solidFill>
                <a:latin typeface="+mn-ea"/>
              </a:endParaRPr>
            </a:p>
            <a:p>
              <a:pPr algn="ctr"/>
              <a:r>
                <a:rPr lang="zh-CN" altLang="en-US" sz="1400" b="1" dirty="0" smtClean="0">
                  <a:solidFill>
                    <a:schemeClr val="bg1"/>
                  </a:solidFill>
                  <a:latin typeface="+mn-ea"/>
                </a:rPr>
                <a:t>附加上相关的介绍。</a:t>
              </a:r>
              <a:endParaRPr lang="en-US" altLang="zh-CN" sz="1400" b="1" dirty="0" smtClean="0">
                <a:solidFill>
                  <a:schemeClr val="bg1"/>
                </a:solidFill>
                <a:latin typeface="+mn-ea"/>
              </a:endParaRPr>
            </a:p>
          </p:txBody>
        </p:sp>
      </p:grpSp>
      <p:grpSp>
        <p:nvGrpSpPr>
          <p:cNvPr id="18" name="组合 17"/>
          <p:cNvGrpSpPr/>
          <p:nvPr/>
        </p:nvGrpSpPr>
        <p:grpSpPr>
          <a:xfrm>
            <a:off x="3357511" y="4324224"/>
            <a:ext cx="2428892" cy="1809763"/>
            <a:chOff x="4446366" y="3143254"/>
            <a:chExt cx="2428892" cy="1357322"/>
          </a:xfrm>
        </p:grpSpPr>
        <p:sp>
          <p:nvSpPr>
            <p:cNvPr id="5" name="椭圆 4"/>
            <p:cNvSpPr/>
            <p:nvPr/>
          </p:nvSpPr>
          <p:spPr>
            <a:xfrm>
              <a:off x="4975228" y="3143254"/>
              <a:ext cx="1357322" cy="1357322"/>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1" name="TextBox 10"/>
            <p:cNvSpPr txBox="1"/>
            <p:nvPr/>
          </p:nvSpPr>
          <p:spPr>
            <a:xfrm>
              <a:off x="4446366" y="3311234"/>
              <a:ext cx="2428892" cy="715580"/>
            </a:xfrm>
            <a:prstGeom prst="rect">
              <a:avLst/>
            </a:prstGeom>
            <a:noFill/>
          </p:spPr>
          <p:txBody>
            <a:bodyPr wrap="square" rtlCol="0">
              <a:spAutoFit/>
            </a:bodyPr>
            <a:lstStyle/>
            <a:p>
              <a:pPr algn="ctr"/>
              <a:r>
                <a:rPr lang="zh-CN" altLang="en-US" sz="1600" b="1" dirty="0" smtClean="0">
                  <a:solidFill>
                    <a:schemeClr val="accent3">
                      <a:lumMod val="60000"/>
                      <a:lumOff val="40000"/>
                    </a:schemeClr>
                  </a:solidFill>
                  <a:latin typeface="+mn-ea"/>
                </a:rPr>
                <a:t>线上交流</a:t>
              </a:r>
              <a:endParaRPr lang="en-US" altLang="zh-CN" sz="1600" b="1" dirty="0" smtClean="0">
                <a:solidFill>
                  <a:schemeClr val="accent3">
                    <a:lumMod val="60000"/>
                    <a:lumOff val="40000"/>
                  </a:schemeClr>
                </a:solidFill>
                <a:latin typeface="+mn-ea"/>
              </a:endParaRPr>
            </a:p>
            <a:p>
              <a:pPr algn="ctr"/>
              <a:r>
                <a:rPr lang="zh-CN" altLang="en-US" sz="1000" b="1" dirty="0" smtClean="0">
                  <a:solidFill>
                    <a:schemeClr val="bg1"/>
                  </a:solidFill>
                  <a:latin typeface="+mn-ea"/>
                </a:rPr>
                <a:t>学生可以在平台上</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提出问题与其他学生</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交流，也可能会得到</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老师</a:t>
              </a:r>
              <a:r>
                <a:rPr lang="zh-CN" altLang="en-US" sz="1000" b="1" dirty="0" smtClean="0">
                  <a:solidFill>
                    <a:schemeClr val="bg1"/>
                  </a:solidFill>
                  <a:latin typeface="+mn-ea"/>
                </a:rPr>
                <a:t>的回答</a:t>
              </a:r>
              <a:endParaRPr lang="en-US" altLang="zh-CN" sz="1000" b="1" dirty="0" smtClean="0">
                <a:solidFill>
                  <a:schemeClr val="bg1"/>
                </a:solidFill>
                <a:latin typeface="+mn-ea"/>
              </a:endParaRPr>
            </a:p>
          </p:txBody>
        </p:sp>
      </p:grpSp>
      <p:sp>
        <p:nvSpPr>
          <p:cNvPr id="13" name="TextBox 12"/>
          <p:cNvSpPr txBox="1"/>
          <p:nvPr/>
        </p:nvSpPr>
        <p:spPr>
          <a:xfrm>
            <a:off x="5243695" y="4580704"/>
            <a:ext cx="2387094" cy="954107"/>
          </a:xfrm>
          <a:prstGeom prst="rect">
            <a:avLst/>
          </a:prstGeom>
          <a:noFill/>
        </p:spPr>
        <p:txBody>
          <a:bodyPr wrap="square" rtlCol="0">
            <a:spAutoFit/>
          </a:bodyPr>
          <a:lstStyle/>
          <a:p>
            <a:pPr algn="ctr"/>
            <a:r>
              <a:rPr lang="zh-CN" altLang="en-US" sz="1600" b="1" dirty="0" smtClean="0">
                <a:solidFill>
                  <a:schemeClr val="accent3">
                    <a:lumMod val="60000"/>
                    <a:lumOff val="40000"/>
                  </a:schemeClr>
                </a:solidFill>
                <a:latin typeface="+mn-ea"/>
              </a:rPr>
              <a:t>平台的管理</a:t>
            </a:r>
            <a:endParaRPr lang="en-US" altLang="zh-CN" sz="1600" b="1" dirty="0" smtClean="0">
              <a:solidFill>
                <a:schemeClr val="accent3">
                  <a:lumMod val="60000"/>
                  <a:lumOff val="40000"/>
                </a:schemeClr>
              </a:solidFill>
              <a:latin typeface="+mn-ea"/>
            </a:endParaRPr>
          </a:p>
          <a:p>
            <a:pPr algn="ctr"/>
            <a:r>
              <a:rPr lang="zh-CN" altLang="en-US" sz="1000" b="1" dirty="0" smtClean="0">
                <a:solidFill>
                  <a:schemeClr val="bg1"/>
                </a:solidFill>
                <a:latin typeface="+mn-ea"/>
              </a:rPr>
              <a:t>往往一个学习交流平台总</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会有</a:t>
            </a:r>
            <a:r>
              <a:rPr lang="zh-CN" altLang="en-US" sz="1000" b="1" dirty="0" smtClean="0">
                <a:solidFill>
                  <a:schemeClr val="bg1"/>
                </a:solidFill>
                <a:latin typeface="+mn-ea"/>
              </a:rPr>
              <a:t>很多与学习无关</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的讨论等等，需要</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管理员及时处理</a:t>
            </a:r>
            <a:endParaRPr lang="en-US" altLang="zh-CN" sz="1000" b="1" dirty="0" smtClean="0">
              <a:solidFill>
                <a:schemeClr val="bg1"/>
              </a:solidFill>
              <a:latin typeface="+mn-ea"/>
            </a:endParaRPr>
          </a:p>
        </p:txBody>
      </p:sp>
      <p:grpSp>
        <p:nvGrpSpPr>
          <p:cNvPr id="16" name="组合 15"/>
          <p:cNvGrpSpPr/>
          <p:nvPr/>
        </p:nvGrpSpPr>
        <p:grpSpPr>
          <a:xfrm>
            <a:off x="777298" y="3989483"/>
            <a:ext cx="2428892" cy="2095515"/>
            <a:chOff x="2132789" y="2928940"/>
            <a:chExt cx="2428892" cy="1571636"/>
          </a:xfrm>
        </p:grpSpPr>
        <p:sp>
          <p:nvSpPr>
            <p:cNvPr id="7" name="椭圆 6"/>
            <p:cNvSpPr/>
            <p:nvPr/>
          </p:nvSpPr>
          <p:spPr>
            <a:xfrm>
              <a:off x="2571736" y="2928940"/>
              <a:ext cx="1571636" cy="1571636"/>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4" name="TextBox 13"/>
            <p:cNvSpPr txBox="1"/>
            <p:nvPr/>
          </p:nvSpPr>
          <p:spPr>
            <a:xfrm>
              <a:off x="2132789" y="3314648"/>
              <a:ext cx="2428892" cy="830997"/>
            </a:xfrm>
            <a:prstGeom prst="rect">
              <a:avLst/>
            </a:prstGeom>
            <a:noFill/>
          </p:spPr>
          <p:txBody>
            <a:bodyPr wrap="square" rtlCol="0">
              <a:spAutoFit/>
            </a:bodyPr>
            <a:lstStyle/>
            <a:p>
              <a:pPr algn="ctr"/>
              <a:r>
                <a:rPr lang="zh-CN" altLang="en-US" sz="1600" b="1" dirty="0" smtClean="0">
                  <a:solidFill>
                    <a:schemeClr val="accent3">
                      <a:lumMod val="60000"/>
                      <a:lumOff val="40000"/>
                    </a:schemeClr>
                  </a:solidFill>
                  <a:latin typeface="+mn-ea"/>
                </a:rPr>
                <a:t>专题讲座</a:t>
              </a:r>
              <a:endParaRPr lang="en-US" altLang="zh-CN" sz="1600" b="1" dirty="0" smtClean="0">
                <a:solidFill>
                  <a:schemeClr val="accent3">
                    <a:lumMod val="60000"/>
                    <a:lumOff val="40000"/>
                  </a:schemeClr>
                </a:solidFill>
                <a:latin typeface="+mn-ea"/>
              </a:endParaRPr>
            </a:p>
            <a:p>
              <a:pPr algn="ctr"/>
              <a:r>
                <a:rPr lang="zh-CN" altLang="en-US" sz="1000" b="1" dirty="0" smtClean="0">
                  <a:solidFill>
                    <a:schemeClr val="bg1"/>
                  </a:solidFill>
                  <a:latin typeface="+mn-ea"/>
                </a:rPr>
                <a:t>用户可以在平台上发布</a:t>
              </a:r>
              <a:endParaRPr lang="en-US" altLang="zh-CN" sz="1000" b="1" dirty="0" smtClean="0">
                <a:solidFill>
                  <a:schemeClr val="bg1"/>
                </a:solidFill>
                <a:latin typeface="+mn-ea"/>
              </a:endParaRPr>
            </a:p>
            <a:p>
              <a:pPr algn="ctr"/>
              <a:r>
                <a:rPr lang="zh-CN" altLang="en-US" sz="1000" b="1" dirty="0">
                  <a:solidFill>
                    <a:schemeClr val="bg1"/>
                  </a:solidFill>
                  <a:latin typeface="+mn-ea"/>
                </a:rPr>
                <a:t>专题</a:t>
              </a:r>
              <a:r>
                <a:rPr lang="zh-CN" altLang="en-US" sz="1000" b="1" dirty="0" smtClean="0">
                  <a:solidFill>
                    <a:schemeClr val="bg1"/>
                  </a:solidFill>
                  <a:latin typeface="+mn-ea"/>
                </a:rPr>
                <a:t>讲座，学生如果有需</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要还可以邀请教师发布</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讲座，教师可以接受学</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生的邀请。</a:t>
              </a:r>
              <a:endParaRPr lang="en-US" altLang="zh-CN" sz="1000" b="1" dirty="0" smtClean="0">
                <a:solidFill>
                  <a:schemeClr val="bg1"/>
                </a:solidFill>
                <a:latin typeface="+mn-ea"/>
              </a:endParaRPr>
            </a:p>
          </p:txBody>
        </p:sp>
      </p:grpSp>
    </p:spTree>
    <p:extLst>
      <p:ext uri="{BB962C8B-B14F-4D97-AF65-F5344CB8AC3E}">
        <p14:creationId xmlns:p14="http://schemas.microsoft.com/office/powerpoint/2010/main" val="183414683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4</a:t>
            </a:r>
            <a:r>
              <a:rPr lang="en-US" altLang="zh-CN" sz="2000" dirty="0" smtClean="0"/>
              <a:t>.</a:t>
            </a:r>
            <a:r>
              <a:rPr lang="zh-CN" altLang="en-US" sz="2000" dirty="0" smtClean="0"/>
              <a:t>技术路线</a:t>
            </a:r>
            <a:endParaRPr lang="zh-CN" altLang="en-US" sz="2000" dirty="0"/>
          </a:p>
        </p:txBody>
      </p:sp>
      <p:pic>
        <p:nvPicPr>
          <p:cNvPr id="18" name="图片 17" descr="未标题休-1.png"/>
          <p:cNvPicPr>
            <a:picLocks noChangeAspect="1"/>
          </p:cNvPicPr>
          <p:nvPr/>
        </p:nvPicPr>
        <p:blipFill>
          <a:blip r:embed="rId2" cstate="print">
            <a:lum bright="100000"/>
          </a:blip>
          <a:srcRect l="50781"/>
          <a:stretch>
            <a:fillRect/>
          </a:stretch>
        </p:blipFill>
        <p:spPr>
          <a:xfrm>
            <a:off x="6228184" y="3284984"/>
            <a:ext cx="2488026" cy="2990423"/>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80687"/>
            <a:ext cx="8568952" cy="491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42178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429816" cy="70485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未标式 题-1.png"/>
          <p:cNvPicPr>
            <a:picLocks noChangeAspect="1"/>
          </p:cNvPicPr>
          <p:nvPr/>
        </p:nvPicPr>
        <p:blipFill>
          <a:blip r:embed="rId2" cstate="print">
            <a:duotone>
              <a:prstClr val="black"/>
              <a:schemeClr val="bg1">
                <a:tint val="45000"/>
                <a:satMod val="400000"/>
              </a:schemeClr>
            </a:duotone>
            <a:lum bright="100000"/>
          </a:blip>
          <a:stretch>
            <a:fillRect/>
          </a:stretch>
        </p:blipFill>
        <p:spPr>
          <a:xfrm>
            <a:off x="6804248" y="2924944"/>
            <a:ext cx="1015259" cy="2000264"/>
          </a:xfrm>
          <a:prstGeom prst="rect">
            <a:avLst/>
          </a:prstGeom>
        </p:spPr>
      </p:pic>
      <p:sp>
        <p:nvSpPr>
          <p:cNvPr id="15" name="TextBox 14"/>
          <p:cNvSpPr txBox="1"/>
          <p:nvPr/>
        </p:nvSpPr>
        <p:spPr>
          <a:xfrm>
            <a:off x="682460" y="980728"/>
            <a:ext cx="8064896" cy="1569660"/>
          </a:xfrm>
          <a:prstGeom prst="rect">
            <a:avLst/>
          </a:prstGeom>
          <a:noFill/>
        </p:spPr>
        <p:txBody>
          <a:bodyPr wrap="square" rtlCol="0">
            <a:spAutoFit/>
          </a:bodyPr>
          <a:lstStyle/>
          <a:p>
            <a:pPr algn="ctr"/>
            <a:r>
              <a:rPr lang="zh-CN" altLang="en-US" sz="4800" b="1" dirty="0" smtClean="0">
                <a:solidFill>
                  <a:schemeClr val="bg1"/>
                </a:solidFill>
              </a:rPr>
              <a:t>谢谢！</a:t>
            </a:r>
            <a:endParaRPr lang="en-US" altLang="zh-CN" sz="4800" b="1" dirty="0" smtClean="0">
              <a:solidFill>
                <a:schemeClr val="bg1"/>
              </a:solidFill>
            </a:endParaRPr>
          </a:p>
          <a:p>
            <a:pPr algn="ctr"/>
            <a:r>
              <a:rPr lang="zh-CN" altLang="en-US" sz="4800" b="1" dirty="0" smtClean="0">
                <a:solidFill>
                  <a:schemeClr val="bg1"/>
                </a:solidFill>
              </a:rPr>
              <a:t>请答辩老师们批评与指正</a:t>
            </a:r>
            <a:endParaRPr lang="zh-CN" altLang="en-US" sz="4800" b="1" dirty="0">
              <a:solidFill>
                <a:schemeClr val="bg1"/>
              </a:solidFill>
            </a:endParaRPr>
          </a:p>
        </p:txBody>
      </p:sp>
      <p:sp>
        <p:nvSpPr>
          <p:cNvPr id="5" name="副标题 4"/>
          <p:cNvSpPr txBox="1">
            <a:spLocks/>
          </p:cNvSpPr>
          <p:nvPr/>
        </p:nvSpPr>
        <p:spPr>
          <a:xfrm>
            <a:off x="971600" y="4361447"/>
            <a:ext cx="4913370" cy="42862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b="1" dirty="0" smtClean="0">
                <a:solidFill>
                  <a:schemeClr val="bg1"/>
                </a:solidFill>
              </a:rPr>
              <a:t>答辩人：许欣</a:t>
            </a:r>
            <a:endParaRPr lang="zh-CN" altLang="en-US" sz="1800" b="1" dirty="0">
              <a:solidFill>
                <a:schemeClr val="bg1"/>
              </a:solidFill>
            </a:endParaRPr>
          </a:p>
        </p:txBody>
      </p:sp>
      <p:sp>
        <p:nvSpPr>
          <p:cNvPr id="6" name="文本框 3"/>
          <p:cNvSpPr txBox="1"/>
          <p:nvPr/>
        </p:nvSpPr>
        <p:spPr>
          <a:xfrm>
            <a:off x="971600" y="5047490"/>
            <a:ext cx="3888432" cy="369332"/>
          </a:xfrm>
          <a:prstGeom prst="rect">
            <a:avLst/>
          </a:prstGeom>
          <a:noFill/>
        </p:spPr>
        <p:txBody>
          <a:bodyPr wrap="square" rtlCol="0">
            <a:spAutoFit/>
          </a:bodyPr>
          <a:lstStyle/>
          <a:p>
            <a:r>
              <a:rPr lang="zh-CN" altLang="en-US" b="1" dirty="0" smtClean="0">
                <a:solidFill>
                  <a:srgbClr val="FFFFFF"/>
                </a:solidFill>
              </a:rPr>
              <a:t>指导老师：孙玉山 老师</a:t>
            </a:r>
            <a:endParaRPr lang="zh-CN" altLang="en-US" b="1" dirty="0">
              <a:solidFill>
                <a:srgbClr val="FFFFFF"/>
              </a:solidFill>
            </a:endParaRPr>
          </a:p>
        </p:txBody>
      </p:sp>
    </p:spTree>
    <p:extLst>
      <p:ext uri="{BB962C8B-B14F-4D97-AF65-F5344CB8AC3E}">
        <p14:creationId xmlns:p14="http://schemas.microsoft.com/office/powerpoint/2010/main" val="330696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10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2000"/>
                            </p:stCondLst>
                            <p:childTnLst>
                              <p:par>
                                <p:cTn id="11" presetID="58" presetClass="entr" presetSubtype="0" accel="100000" fill="hold" grpId="0" nodeType="afterEffect">
                                  <p:stCondLst>
                                    <p:cond delay="10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strVal val="#ppt_w*2.5"/>
                                          </p:val>
                                        </p:tav>
                                        <p:tav tm="100000">
                                          <p:val>
                                            <p:strVal val="#ppt_w"/>
                                          </p:val>
                                        </p:tav>
                                      </p:tavLst>
                                    </p:anim>
                                    <p:anim calcmode="lin" valueType="num">
                                      <p:cBhvr>
                                        <p:cTn id="14" dur="500" fill="hold"/>
                                        <p:tgtEl>
                                          <p:spTgt spid="15"/>
                                        </p:tgtEl>
                                        <p:attrNameLst>
                                          <p:attrName>ppt_h</p:attrName>
                                        </p:attrNameLst>
                                      </p:cBhvr>
                                      <p:tavLst>
                                        <p:tav tm="0">
                                          <p:val>
                                            <p:strVal val="#ppt_h*0.01"/>
                                          </p:val>
                                        </p:tav>
                                        <p:tav tm="100000">
                                          <p:val>
                                            <p:strVal val="#ppt_h"/>
                                          </p:val>
                                        </p:tav>
                                      </p:tavLst>
                                    </p:anim>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h+1"/>
                                          </p:val>
                                        </p:tav>
                                        <p:tav tm="100000">
                                          <p:val>
                                            <p:strVal val="#ppt_y"/>
                                          </p:val>
                                        </p:tav>
                                      </p:tavLst>
                                    </p:anim>
                                    <p:animEffect transition="in" filter="fade">
                                      <p:cBhvr>
                                        <p:cTn id="17" dur="500"/>
                                        <p:tgtEl>
                                          <p:spTgt spid="15"/>
                                        </p:tgtEl>
                                      </p:cBhvr>
                                    </p:animEffect>
                                  </p:childTnLst>
                                </p:cTn>
                              </p:par>
                            </p:childTnLst>
                          </p:cTn>
                        </p:par>
                        <p:par>
                          <p:cTn id="18" fill="hold">
                            <p:stCondLst>
                              <p:cond delay="2600"/>
                            </p:stCondLst>
                            <p:childTnLst>
                              <p:par>
                                <p:cTn id="19" presetID="58" presetClass="entr" presetSubtype="0" accel="100000" fill="hold" nodeType="afterEffect">
                                  <p:stCondLst>
                                    <p:cond delay="500"/>
                                  </p:stCondLst>
                                  <p:childTnLst>
                                    <p:set>
                                      <p:cBhvr>
                                        <p:cTn id="20" dur="1" fill="hold">
                                          <p:stCondLst>
                                            <p:cond delay="0"/>
                                          </p:stCondLst>
                                        </p:cTn>
                                        <p:tgtEl>
                                          <p:spTgt spid="14"/>
                                        </p:tgtEl>
                                        <p:attrNameLst>
                                          <p:attrName>style.visibility</p:attrName>
                                        </p:attrNameLst>
                                      </p:cBhvr>
                                      <p:to>
                                        <p:strVal val="visible"/>
                                      </p:to>
                                    </p:set>
                                    <p:anim calcmode="lin" valueType="num">
                                      <p:cBhvr>
                                        <p:cTn id="21" dur="400" fill="hold"/>
                                        <p:tgtEl>
                                          <p:spTgt spid="14"/>
                                        </p:tgtEl>
                                        <p:attrNameLst>
                                          <p:attrName>ppt_w</p:attrName>
                                        </p:attrNameLst>
                                      </p:cBhvr>
                                      <p:tavLst>
                                        <p:tav tm="0">
                                          <p:val>
                                            <p:strVal val="#ppt_w*2.5"/>
                                          </p:val>
                                        </p:tav>
                                        <p:tav tm="100000">
                                          <p:val>
                                            <p:strVal val="#ppt_w"/>
                                          </p:val>
                                        </p:tav>
                                      </p:tavLst>
                                    </p:anim>
                                    <p:anim calcmode="lin" valueType="num">
                                      <p:cBhvr>
                                        <p:cTn id="22" dur="400" fill="hold"/>
                                        <p:tgtEl>
                                          <p:spTgt spid="14"/>
                                        </p:tgtEl>
                                        <p:attrNameLst>
                                          <p:attrName>ppt_h</p:attrName>
                                        </p:attrNameLst>
                                      </p:cBhvr>
                                      <p:tavLst>
                                        <p:tav tm="0">
                                          <p:val>
                                            <p:strVal val="#ppt_h*0.01"/>
                                          </p:val>
                                        </p:tav>
                                        <p:tav tm="100000">
                                          <p:val>
                                            <p:strVal val="#ppt_h"/>
                                          </p:val>
                                        </p:tav>
                                      </p:tavLst>
                                    </p:anim>
                                    <p:anim calcmode="lin" valueType="num">
                                      <p:cBhvr>
                                        <p:cTn id="23" dur="400" fill="hold"/>
                                        <p:tgtEl>
                                          <p:spTgt spid="14"/>
                                        </p:tgtEl>
                                        <p:attrNameLst>
                                          <p:attrName>ppt_x</p:attrName>
                                        </p:attrNameLst>
                                      </p:cBhvr>
                                      <p:tavLst>
                                        <p:tav tm="0">
                                          <p:val>
                                            <p:strVal val="#ppt_x"/>
                                          </p:val>
                                        </p:tav>
                                        <p:tav tm="100000">
                                          <p:val>
                                            <p:strVal val="#ppt_x"/>
                                          </p:val>
                                        </p:tav>
                                      </p:tavLst>
                                    </p:anim>
                                    <p:anim calcmode="lin" valueType="num">
                                      <p:cBhvr>
                                        <p:cTn id="24" dur="400" fill="hold"/>
                                        <p:tgtEl>
                                          <p:spTgt spid="14"/>
                                        </p:tgtEl>
                                        <p:attrNameLst>
                                          <p:attrName>ppt_y</p:attrName>
                                        </p:attrNameLst>
                                      </p:cBhvr>
                                      <p:tavLst>
                                        <p:tav tm="0">
                                          <p:val>
                                            <p:strVal val="#ppt_h+1"/>
                                          </p:val>
                                        </p:tav>
                                        <p:tav tm="100000">
                                          <p:val>
                                            <p:strVal val="#ppt_y"/>
                                          </p:val>
                                        </p:tav>
                                      </p:tavLst>
                                    </p:anim>
                                    <p:animEffect transition="in" filter="fade">
                                      <p:cBhvr>
                                        <p:cTn id="25"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a:t>
            </a:r>
            <a:r>
              <a:rPr lang="en-US" altLang="zh-CN" dirty="0"/>
              <a:t>B/S</a:t>
            </a:r>
            <a:r>
              <a:rPr lang="zh-CN" altLang="zh-CN" dirty="0"/>
              <a:t>架构的大学在线学习交流平台的设计与实现</a:t>
            </a:r>
            <a:endParaRPr lang="zh-CN" altLang="en-US" dirty="0"/>
          </a:p>
        </p:txBody>
      </p:sp>
      <p:grpSp>
        <p:nvGrpSpPr>
          <p:cNvPr id="51" name="组合 50"/>
          <p:cNvGrpSpPr/>
          <p:nvPr/>
        </p:nvGrpSpPr>
        <p:grpSpPr>
          <a:xfrm>
            <a:off x="1688687" y="1516337"/>
            <a:ext cx="2516187" cy="1565531"/>
            <a:chOff x="1691902" y="1137253"/>
            <a:chExt cx="2516187" cy="1174148"/>
          </a:xfrm>
        </p:grpSpPr>
        <p:sp>
          <p:nvSpPr>
            <p:cNvPr id="7" name="圆角矩形 6"/>
            <p:cNvSpPr/>
            <p:nvPr/>
          </p:nvSpPr>
          <p:spPr bwMode="auto">
            <a:xfrm>
              <a:off x="2076430" y="1179514"/>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7"/>
            <p:cNvSpPr txBox="1"/>
            <p:nvPr/>
          </p:nvSpPr>
          <p:spPr bwMode="auto">
            <a:xfrm>
              <a:off x="1691902" y="1137253"/>
              <a:ext cx="2516187" cy="484748"/>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mj-ea"/>
                  <a:ea typeface="+mj-ea"/>
                </a:rPr>
                <a:t>1</a:t>
              </a:r>
              <a:endParaRPr lang="zh-CN" altLang="en-US" b="1" dirty="0">
                <a:latin typeface="+mj-ea"/>
                <a:ea typeface="+mj-ea"/>
              </a:endParaRPr>
            </a:p>
          </p:txBody>
        </p:sp>
        <p:sp>
          <p:nvSpPr>
            <p:cNvPr id="6" name="TextBox 5"/>
            <p:cNvSpPr txBox="1"/>
            <p:nvPr/>
          </p:nvSpPr>
          <p:spPr bwMode="auto">
            <a:xfrm>
              <a:off x="2204224" y="1539851"/>
              <a:ext cx="1789112" cy="276999"/>
            </a:xfrm>
            <a:prstGeom prst="rect">
              <a:avLst/>
            </a:prstGeom>
            <a:noFill/>
          </p:spPr>
          <p:txBody>
            <a:bodyPr wrap="square">
              <a:spAutoFit/>
            </a:bodyPr>
            <a:lstStyle/>
            <a:p>
              <a:pPr algn="ctr" fontAlgn="auto">
                <a:spcBef>
                  <a:spcPts val="0"/>
                </a:spcBef>
                <a:spcAft>
                  <a:spcPts val="0"/>
                </a:spcAft>
                <a:defRPr/>
              </a:pPr>
              <a:r>
                <a:rPr lang="zh-CN" altLang="en-US" b="1" dirty="0" smtClean="0">
                  <a:solidFill>
                    <a:schemeClr val="bg1">
                      <a:lumMod val="50000"/>
                    </a:schemeClr>
                  </a:solidFill>
                </a:rPr>
                <a:t>课题背景和意义</a:t>
              </a:r>
              <a:endParaRPr lang="zh-CN" altLang="en-US" b="1" dirty="0">
                <a:solidFill>
                  <a:schemeClr val="bg1">
                    <a:lumMod val="50000"/>
                  </a:schemeClr>
                </a:solidFill>
                <a:latin typeface="+mn-lt"/>
                <a:ea typeface="+mn-ea"/>
              </a:endParaRPr>
            </a:p>
          </p:txBody>
        </p:sp>
      </p:grpSp>
      <p:grpSp>
        <p:nvGrpSpPr>
          <p:cNvPr id="48" name="组合 47"/>
          <p:cNvGrpSpPr/>
          <p:nvPr/>
        </p:nvGrpSpPr>
        <p:grpSpPr>
          <a:xfrm>
            <a:off x="4839926" y="1541268"/>
            <a:ext cx="2516187" cy="1565531"/>
            <a:chOff x="4857752" y="1137253"/>
            <a:chExt cx="2516187" cy="1174148"/>
          </a:xfrm>
        </p:grpSpPr>
        <p:sp>
          <p:nvSpPr>
            <p:cNvPr id="33" name="圆角矩形 32"/>
            <p:cNvSpPr/>
            <p:nvPr/>
          </p:nvSpPr>
          <p:spPr bwMode="auto">
            <a:xfrm>
              <a:off x="5242280" y="1179514"/>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TextBox 33"/>
            <p:cNvSpPr txBox="1"/>
            <p:nvPr/>
          </p:nvSpPr>
          <p:spPr bwMode="auto">
            <a:xfrm>
              <a:off x="4857752" y="1137253"/>
              <a:ext cx="2516187" cy="484748"/>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mj-ea"/>
                  <a:ea typeface="+mj-ea"/>
                </a:rPr>
                <a:t>2</a:t>
              </a:r>
              <a:endParaRPr lang="zh-CN" altLang="en-US" b="1" dirty="0">
                <a:latin typeface="+mj-ea"/>
                <a:ea typeface="+mj-ea"/>
              </a:endParaRPr>
            </a:p>
          </p:txBody>
        </p:sp>
        <p:sp>
          <p:nvSpPr>
            <p:cNvPr id="35" name="TextBox 34"/>
            <p:cNvSpPr txBox="1"/>
            <p:nvPr/>
          </p:nvSpPr>
          <p:spPr bwMode="auto">
            <a:xfrm>
              <a:off x="5352928" y="1526593"/>
              <a:ext cx="1789112" cy="276999"/>
            </a:xfrm>
            <a:prstGeom prst="rect">
              <a:avLst/>
            </a:prstGeom>
            <a:noFill/>
          </p:spPr>
          <p:txBody>
            <a:bodyPr>
              <a:spAutoFit/>
            </a:bodyPr>
            <a:lstStyle/>
            <a:p>
              <a:pPr algn="ctr" fontAlgn="auto">
                <a:spcBef>
                  <a:spcPts val="0"/>
                </a:spcBef>
                <a:spcAft>
                  <a:spcPts val="0"/>
                </a:spcAft>
                <a:defRPr/>
              </a:pPr>
              <a:r>
                <a:rPr lang="zh-CN" altLang="en-US" b="1" dirty="0" smtClean="0">
                  <a:solidFill>
                    <a:schemeClr val="bg1">
                      <a:lumMod val="50000"/>
                    </a:schemeClr>
                  </a:solidFill>
                  <a:latin typeface="+mn-lt"/>
                  <a:ea typeface="+mn-ea"/>
                </a:rPr>
                <a:t>研究内容</a:t>
              </a:r>
              <a:endParaRPr lang="zh-CN" altLang="en-US" b="1" dirty="0">
                <a:solidFill>
                  <a:schemeClr val="bg1">
                    <a:lumMod val="50000"/>
                  </a:schemeClr>
                </a:solidFill>
                <a:latin typeface="+mn-lt"/>
                <a:ea typeface="+mn-ea"/>
              </a:endParaRPr>
            </a:p>
          </p:txBody>
        </p:sp>
      </p:grpSp>
      <p:grpSp>
        <p:nvGrpSpPr>
          <p:cNvPr id="49" name="组合 48"/>
          <p:cNvGrpSpPr/>
          <p:nvPr/>
        </p:nvGrpSpPr>
        <p:grpSpPr>
          <a:xfrm>
            <a:off x="4857753" y="3943932"/>
            <a:ext cx="2516187" cy="1565531"/>
            <a:chOff x="4857752" y="2957949"/>
            <a:chExt cx="2516187" cy="1174148"/>
          </a:xfrm>
        </p:grpSpPr>
        <p:sp>
          <p:nvSpPr>
            <p:cNvPr id="40" name="圆角矩形 39"/>
            <p:cNvSpPr/>
            <p:nvPr/>
          </p:nvSpPr>
          <p:spPr bwMode="auto">
            <a:xfrm>
              <a:off x="5242280" y="3000210"/>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TextBox 40"/>
            <p:cNvSpPr txBox="1"/>
            <p:nvPr/>
          </p:nvSpPr>
          <p:spPr bwMode="auto">
            <a:xfrm>
              <a:off x="4857752" y="2957949"/>
              <a:ext cx="2516187" cy="484748"/>
            </a:xfrm>
            <a:prstGeom prst="rect">
              <a:avLst/>
            </a:prstGeom>
            <a:noFill/>
          </p:spPr>
          <p:txBody>
            <a:bodyPr anchor="ctr">
              <a:spAutoFit/>
            </a:bodyPr>
            <a:lstStyle/>
            <a:p>
              <a:pPr fontAlgn="auto">
                <a:spcBef>
                  <a:spcPts val="0"/>
                </a:spcBef>
                <a:spcAft>
                  <a:spcPts val="0"/>
                </a:spcAft>
                <a:defRPr/>
              </a:pPr>
              <a:r>
                <a:rPr lang="en-US" altLang="zh-CN" sz="3600" b="1" dirty="0">
                  <a:solidFill>
                    <a:srgbClr val="FFC000"/>
                  </a:solidFill>
                  <a:latin typeface="+mj-ea"/>
                  <a:ea typeface="+mj-ea"/>
                </a:rPr>
                <a:t>4</a:t>
              </a:r>
              <a:endParaRPr lang="zh-CN" altLang="en-US" b="1" dirty="0">
                <a:latin typeface="+mj-ea"/>
                <a:ea typeface="+mj-ea"/>
              </a:endParaRPr>
            </a:p>
          </p:txBody>
        </p:sp>
        <p:sp>
          <p:nvSpPr>
            <p:cNvPr id="42" name="TextBox 41"/>
            <p:cNvSpPr txBox="1"/>
            <p:nvPr/>
          </p:nvSpPr>
          <p:spPr bwMode="auto">
            <a:xfrm>
              <a:off x="5337818" y="3393028"/>
              <a:ext cx="1789112" cy="276999"/>
            </a:xfrm>
            <a:prstGeom prst="rect">
              <a:avLst/>
            </a:prstGeom>
            <a:noFill/>
          </p:spPr>
          <p:txBody>
            <a:bodyPr>
              <a:spAutoFit/>
            </a:bodyPr>
            <a:lstStyle/>
            <a:p>
              <a:pPr algn="ctr" fontAlgn="auto">
                <a:spcBef>
                  <a:spcPts val="0"/>
                </a:spcBef>
                <a:spcAft>
                  <a:spcPts val="0"/>
                </a:spcAft>
                <a:defRPr/>
              </a:pPr>
              <a:r>
                <a:rPr lang="zh-CN" altLang="en-US" b="1" dirty="0" smtClean="0">
                  <a:solidFill>
                    <a:schemeClr val="bg1">
                      <a:lumMod val="50000"/>
                    </a:schemeClr>
                  </a:solidFill>
                  <a:latin typeface="+mn-lt"/>
                  <a:ea typeface="+mn-ea"/>
                </a:rPr>
                <a:t>技术路线</a:t>
              </a:r>
              <a:endParaRPr lang="zh-CN" altLang="en-US" b="1" dirty="0">
                <a:solidFill>
                  <a:schemeClr val="bg1">
                    <a:lumMod val="50000"/>
                  </a:schemeClr>
                </a:solidFill>
                <a:latin typeface="+mn-lt"/>
                <a:ea typeface="+mn-ea"/>
              </a:endParaRPr>
            </a:p>
          </p:txBody>
        </p:sp>
      </p:grpSp>
      <p:grpSp>
        <p:nvGrpSpPr>
          <p:cNvPr id="50" name="组合 49"/>
          <p:cNvGrpSpPr/>
          <p:nvPr/>
        </p:nvGrpSpPr>
        <p:grpSpPr>
          <a:xfrm>
            <a:off x="1688687" y="3943932"/>
            <a:ext cx="2516187" cy="1565531"/>
            <a:chOff x="1688686" y="2957949"/>
            <a:chExt cx="2516187" cy="1174148"/>
          </a:xfrm>
        </p:grpSpPr>
        <p:sp>
          <p:nvSpPr>
            <p:cNvPr id="44" name="圆角矩形 43"/>
            <p:cNvSpPr/>
            <p:nvPr/>
          </p:nvSpPr>
          <p:spPr bwMode="auto">
            <a:xfrm>
              <a:off x="2073214" y="3000210"/>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TextBox 44"/>
            <p:cNvSpPr txBox="1"/>
            <p:nvPr/>
          </p:nvSpPr>
          <p:spPr bwMode="auto">
            <a:xfrm>
              <a:off x="1688686" y="2957949"/>
              <a:ext cx="2516187" cy="484748"/>
            </a:xfrm>
            <a:prstGeom prst="rect">
              <a:avLst/>
            </a:prstGeom>
            <a:noFill/>
          </p:spPr>
          <p:txBody>
            <a:bodyPr anchor="ctr">
              <a:spAutoFit/>
            </a:bodyPr>
            <a:lstStyle/>
            <a:p>
              <a:pPr fontAlgn="auto">
                <a:spcBef>
                  <a:spcPts val="0"/>
                </a:spcBef>
                <a:spcAft>
                  <a:spcPts val="0"/>
                </a:spcAft>
                <a:defRPr/>
              </a:pPr>
              <a:r>
                <a:rPr lang="en-US" altLang="zh-CN" sz="3600" b="1" dirty="0">
                  <a:solidFill>
                    <a:srgbClr val="FFC000"/>
                  </a:solidFill>
                  <a:latin typeface="+mj-ea"/>
                  <a:ea typeface="+mj-ea"/>
                </a:rPr>
                <a:t>3</a:t>
              </a:r>
              <a:endParaRPr lang="zh-CN" altLang="en-US" b="1" dirty="0">
                <a:latin typeface="+mj-ea"/>
                <a:ea typeface="+mj-ea"/>
              </a:endParaRPr>
            </a:p>
          </p:txBody>
        </p:sp>
        <p:sp>
          <p:nvSpPr>
            <p:cNvPr id="46" name="TextBox 45"/>
            <p:cNvSpPr txBox="1"/>
            <p:nvPr/>
          </p:nvSpPr>
          <p:spPr bwMode="auto">
            <a:xfrm>
              <a:off x="2092934" y="3393028"/>
              <a:ext cx="2035122" cy="276999"/>
            </a:xfrm>
            <a:prstGeom prst="rect">
              <a:avLst/>
            </a:prstGeom>
            <a:noFill/>
          </p:spPr>
          <p:txBody>
            <a:bodyPr wrap="square">
              <a:spAutoFit/>
            </a:bodyPr>
            <a:lstStyle/>
            <a:p>
              <a:pPr algn="ctr" fontAlgn="auto">
                <a:spcBef>
                  <a:spcPts val="0"/>
                </a:spcBef>
                <a:spcAft>
                  <a:spcPts val="0"/>
                </a:spcAft>
                <a:defRPr/>
              </a:pPr>
              <a:r>
                <a:rPr lang="zh-CN" altLang="en-US" b="1" dirty="0" smtClean="0">
                  <a:solidFill>
                    <a:schemeClr val="bg1">
                      <a:lumMod val="50000"/>
                    </a:schemeClr>
                  </a:solidFill>
                </a:rPr>
                <a:t>拟解决的主要问题</a:t>
              </a:r>
              <a:endParaRPr lang="zh-CN" altLang="en-US" b="1" dirty="0">
                <a:solidFill>
                  <a:schemeClr val="bg1">
                    <a:lumMod val="50000"/>
                  </a:schemeClr>
                </a:solidFill>
                <a:latin typeface="+mn-lt"/>
                <a:ea typeface="+mn-ea"/>
              </a:endParaRPr>
            </a:p>
          </p:txBody>
        </p:sp>
      </p:grpSp>
      <p:sp>
        <p:nvSpPr>
          <p:cNvPr id="52" name="矩形 51"/>
          <p:cNvSpPr/>
          <p:nvPr/>
        </p:nvSpPr>
        <p:spPr>
          <a:xfrm>
            <a:off x="714348" y="5926667"/>
            <a:ext cx="7500990" cy="384144"/>
          </a:xfrm>
          <a:prstGeom prst="rect">
            <a:avLst/>
          </a:prstGeom>
        </p:spPr>
        <p:txBody>
          <a:bodyPr wrap="square">
            <a:spAutoFit/>
          </a:bodyPr>
          <a:lstStyle/>
          <a:p>
            <a:pPr algn="ctr" fontAlgn="auto">
              <a:lnSpc>
                <a:spcPct val="114000"/>
              </a:lnSpc>
              <a:spcBef>
                <a:spcPts val="0"/>
              </a:spcBef>
              <a:spcAft>
                <a:spcPts val="0"/>
              </a:spcAft>
              <a:defRPr/>
            </a:pPr>
            <a:r>
              <a:rPr lang="zh-CN" altLang="en-US" b="1" dirty="0" smtClean="0">
                <a:solidFill>
                  <a:schemeClr val="bg1"/>
                </a:solidFill>
                <a:latin typeface="微软雅黑" pitchFamily="34" charset="-122"/>
                <a:ea typeface="微软雅黑" pitchFamily="34" charset="-122"/>
              </a:rPr>
              <a:t>开题主要内容</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00561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anim calcmode="lin" valueType="num">
                                      <p:cBhvr>
                                        <p:cTn id="29" dur="1000" fill="hold"/>
                                        <p:tgtEl>
                                          <p:spTgt spid="50"/>
                                        </p:tgtEl>
                                        <p:attrNameLst>
                                          <p:attrName>ppt_x</p:attrName>
                                        </p:attrNameLst>
                                      </p:cBhvr>
                                      <p:tavLst>
                                        <p:tav tm="0">
                                          <p:val>
                                            <p:strVal val="#ppt_x"/>
                                          </p:val>
                                        </p:tav>
                                        <p:tav tm="100000">
                                          <p:val>
                                            <p:strVal val="#ppt_x"/>
                                          </p:val>
                                        </p:tav>
                                      </p:tavLst>
                                    </p:anim>
                                    <p:anim calcmode="lin" valueType="num">
                                      <p:cBhvr>
                                        <p:cTn id="3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1.</a:t>
            </a:r>
            <a:r>
              <a:rPr lang="zh-CN" altLang="en-US" sz="2000" dirty="0" smtClean="0"/>
              <a:t>课题背景和意义</a:t>
            </a:r>
            <a:endParaRPr lang="zh-CN" altLang="en-US" sz="2000" dirty="0"/>
          </a:p>
        </p:txBody>
      </p:sp>
      <p:pic>
        <p:nvPicPr>
          <p:cNvPr id="18" name="图片 17" descr="未标题休-1.png"/>
          <p:cNvPicPr>
            <a:picLocks noChangeAspect="1"/>
          </p:cNvPicPr>
          <p:nvPr/>
        </p:nvPicPr>
        <p:blipFill>
          <a:blip r:embed="rId2" cstate="print">
            <a:lum bright="100000"/>
          </a:blip>
          <a:srcRect l="50781"/>
          <a:stretch>
            <a:fillRect/>
          </a:stretch>
        </p:blipFill>
        <p:spPr>
          <a:xfrm>
            <a:off x="6228184" y="3284984"/>
            <a:ext cx="2488026" cy="2990423"/>
          </a:xfrm>
          <a:prstGeom prst="rect">
            <a:avLst/>
          </a:prstGeom>
        </p:spPr>
      </p:pic>
      <p:sp>
        <p:nvSpPr>
          <p:cNvPr id="3" name="TextBox 2"/>
          <p:cNvSpPr txBox="1"/>
          <p:nvPr/>
        </p:nvSpPr>
        <p:spPr>
          <a:xfrm>
            <a:off x="467544" y="1196752"/>
            <a:ext cx="5544616" cy="4524315"/>
          </a:xfrm>
          <a:prstGeom prst="rect">
            <a:avLst/>
          </a:prstGeom>
          <a:noFill/>
        </p:spPr>
        <p:txBody>
          <a:bodyPr wrap="square" rtlCol="0">
            <a:spAutoFit/>
          </a:bodyPr>
          <a:lstStyle/>
          <a:p>
            <a:r>
              <a:rPr lang="zh-CN" altLang="en-US" dirty="0" smtClean="0">
                <a:solidFill>
                  <a:schemeClr val="bg1"/>
                </a:solidFill>
              </a:rPr>
              <a:t>背景：</a:t>
            </a:r>
            <a:endParaRPr lang="en-US" altLang="zh-CN" dirty="0" smtClean="0">
              <a:solidFill>
                <a:schemeClr val="bg1"/>
              </a:solidFill>
            </a:endParaRPr>
          </a:p>
          <a:p>
            <a:r>
              <a:rPr lang="en-US" altLang="zh-CN" dirty="0" smtClean="0">
                <a:solidFill>
                  <a:schemeClr val="bg1"/>
                </a:solidFill>
              </a:rPr>
              <a:t>      </a:t>
            </a:r>
            <a:r>
              <a:rPr lang="zh-CN" altLang="zh-CN" dirty="0" smtClean="0">
                <a:solidFill>
                  <a:schemeClr val="bg1"/>
                </a:solidFill>
              </a:rPr>
              <a:t>随着</a:t>
            </a:r>
            <a:r>
              <a:rPr lang="zh-CN" altLang="zh-CN" dirty="0">
                <a:solidFill>
                  <a:schemeClr val="bg1"/>
                </a:solidFill>
              </a:rPr>
              <a:t>现代教育的发展，学习任务越来越繁重，考试的难度也在加大，老师上课讲的内容不可能让所有学生都理解清楚，课后有问题想问老师或者同学有的时候很不方便，要不然就是时间不一致，要不然就是太远了懒得动。所以我们需要这么一个大学在线学习交流平台，让同学们可以在线上答疑，组队学习，交流学习经验。</a:t>
            </a:r>
          </a:p>
          <a:p>
            <a:r>
              <a:rPr lang="en-US" altLang="zh-CN" dirty="0" smtClean="0">
                <a:solidFill>
                  <a:schemeClr val="bg1"/>
                </a:solidFill>
              </a:rPr>
              <a:t>      </a:t>
            </a:r>
            <a:r>
              <a:rPr lang="zh-CN" altLang="zh-CN" dirty="0" smtClean="0">
                <a:solidFill>
                  <a:schemeClr val="bg1"/>
                </a:solidFill>
              </a:rPr>
              <a:t>基于</a:t>
            </a:r>
            <a:r>
              <a:rPr lang="en-US" altLang="zh-CN" dirty="0">
                <a:solidFill>
                  <a:schemeClr val="bg1"/>
                </a:solidFill>
              </a:rPr>
              <a:t>B/S</a:t>
            </a:r>
            <a:r>
              <a:rPr lang="zh-CN" altLang="zh-CN" dirty="0">
                <a:solidFill>
                  <a:schemeClr val="bg1"/>
                </a:solidFill>
              </a:rPr>
              <a:t>架构的大学在线学习交流平台可以避免传统教学模式下时间和空间的限制，能够让学生们在网站上自由的组织学习小组，发挥自己的聪明才智，互相帮助，在学习交流过程中发展自我。学生有好的资源，视频也好，博客也好，也可以把链接分享到平台上，供其他同学学习与参考。现在互联网时代，这样的一种学习交流方式无疑是顺应时代潮流的。</a:t>
            </a:r>
          </a:p>
          <a:p>
            <a:endParaRPr lang="zh-CN" altLang="en-US" dirty="0">
              <a:solidFill>
                <a:schemeClr val="bg1"/>
              </a:solidFill>
            </a:endParaRPr>
          </a:p>
        </p:txBody>
      </p:sp>
    </p:spTree>
    <p:extLst>
      <p:ext uri="{BB962C8B-B14F-4D97-AF65-F5344CB8AC3E}">
        <p14:creationId xmlns:p14="http://schemas.microsoft.com/office/powerpoint/2010/main" val="41294457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1.</a:t>
            </a:r>
            <a:r>
              <a:rPr lang="zh-CN" altLang="en-US" sz="2000" dirty="0" smtClean="0"/>
              <a:t>课题背景和意义</a:t>
            </a:r>
            <a:endParaRPr lang="zh-CN" altLang="en-US" sz="2000" dirty="0"/>
          </a:p>
        </p:txBody>
      </p:sp>
      <p:pic>
        <p:nvPicPr>
          <p:cNvPr id="18" name="图片 17" descr="未标题休-1.png"/>
          <p:cNvPicPr>
            <a:picLocks noChangeAspect="1"/>
          </p:cNvPicPr>
          <p:nvPr/>
        </p:nvPicPr>
        <p:blipFill>
          <a:blip r:embed="rId2" cstate="print">
            <a:lum bright="100000"/>
          </a:blip>
          <a:srcRect l="50781"/>
          <a:stretch>
            <a:fillRect/>
          </a:stretch>
        </p:blipFill>
        <p:spPr>
          <a:xfrm>
            <a:off x="6228184" y="3284984"/>
            <a:ext cx="2488026" cy="2990423"/>
          </a:xfrm>
          <a:prstGeom prst="rect">
            <a:avLst/>
          </a:prstGeom>
        </p:spPr>
      </p:pic>
      <p:sp>
        <p:nvSpPr>
          <p:cNvPr id="3" name="TextBox 2"/>
          <p:cNvSpPr txBox="1"/>
          <p:nvPr/>
        </p:nvSpPr>
        <p:spPr>
          <a:xfrm>
            <a:off x="467544" y="1196752"/>
            <a:ext cx="5544616" cy="2585323"/>
          </a:xfrm>
          <a:prstGeom prst="rect">
            <a:avLst/>
          </a:prstGeom>
          <a:noFill/>
        </p:spPr>
        <p:txBody>
          <a:bodyPr wrap="square" rtlCol="0">
            <a:spAutoFit/>
          </a:bodyPr>
          <a:lstStyle/>
          <a:p>
            <a:r>
              <a:rPr lang="zh-CN" altLang="en-US" dirty="0">
                <a:solidFill>
                  <a:schemeClr val="bg1"/>
                </a:solidFill>
              </a:rPr>
              <a:t>意义</a:t>
            </a:r>
            <a:r>
              <a:rPr lang="zh-CN" altLang="en-US" dirty="0" smtClean="0">
                <a:solidFill>
                  <a:schemeClr val="bg1"/>
                </a:solidFill>
              </a:rPr>
              <a:t>：</a:t>
            </a:r>
            <a:endParaRPr lang="en-US" altLang="zh-CN" dirty="0" smtClean="0">
              <a:solidFill>
                <a:schemeClr val="bg1"/>
              </a:solidFill>
            </a:endParaRPr>
          </a:p>
          <a:p>
            <a:r>
              <a:rPr lang="en-US" altLang="zh-CN" dirty="0" smtClean="0">
                <a:solidFill>
                  <a:schemeClr val="bg1"/>
                </a:solidFill>
              </a:rPr>
              <a:t>      </a:t>
            </a:r>
            <a:r>
              <a:rPr lang="zh-CN" altLang="zh-CN" dirty="0" smtClean="0">
                <a:solidFill>
                  <a:schemeClr val="bg1"/>
                </a:solidFill>
              </a:rPr>
              <a:t>当今</a:t>
            </a:r>
            <a:r>
              <a:rPr lang="zh-CN" altLang="zh-CN" dirty="0">
                <a:solidFill>
                  <a:schemeClr val="bg1"/>
                </a:solidFill>
              </a:rPr>
              <a:t>世界，科技发达，互联网已经融入生活当中，这个平台的开发可以培养大学生的学习主动性，提供一个好的学习交流环境，顺应世界教育发展的潮流。</a:t>
            </a:r>
          </a:p>
          <a:p>
            <a:r>
              <a:rPr lang="en-US" altLang="zh-CN" dirty="0" smtClean="0">
                <a:solidFill>
                  <a:schemeClr val="bg1"/>
                </a:solidFill>
              </a:rPr>
              <a:t>      </a:t>
            </a:r>
            <a:r>
              <a:rPr lang="zh-CN" altLang="zh-CN" dirty="0" smtClean="0">
                <a:solidFill>
                  <a:schemeClr val="bg1"/>
                </a:solidFill>
              </a:rPr>
              <a:t>研究</a:t>
            </a:r>
            <a:r>
              <a:rPr lang="zh-CN" altLang="zh-CN" dirty="0">
                <a:solidFill>
                  <a:schemeClr val="bg1"/>
                </a:solidFill>
              </a:rPr>
              <a:t>这个在线学习交流平台，使老师和学生之间，学生与学生之间交流学习方面的问题和知识，分享学习经验与资料，有效提高大学生的学习热情，非常有必要。</a:t>
            </a:r>
          </a:p>
          <a:p>
            <a:endParaRPr lang="zh-CN" altLang="en-US" dirty="0">
              <a:solidFill>
                <a:schemeClr val="bg1"/>
              </a:solidFill>
            </a:endParaRPr>
          </a:p>
        </p:txBody>
      </p:sp>
    </p:spTree>
    <p:extLst>
      <p:ext uri="{BB962C8B-B14F-4D97-AF65-F5344CB8AC3E}">
        <p14:creationId xmlns:p14="http://schemas.microsoft.com/office/powerpoint/2010/main" val="45930301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研究内容</a:t>
            </a:r>
            <a:endParaRPr lang="zh-CN" altLang="en-US" dirty="0"/>
          </a:p>
        </p:txBody>
      </p:sp>
      <p:grpSp>
        <p:nvGrpSpPr>
          <p:cNvPr id="32" name="组合 31"/>
          <p:cNvGrpSpPr/>
          <p:nvPr/>
        </p:nvGrpSpPr>
        <p:grpSpPr>
          <a:xfrm>
            <a:off x="2661036" y="486641"/>
            <a:ext cx="3821926" cy="5048285"/>
            <a:chOff x="2417733" y="292926"/>
            <a:chExt cx="4600638" cy="4557649"/>
          </a:xfrm>
        </p:grpSpPr>
        <p:sp>
          <p:nvSpPr>
            <p:cNvPr id="3" name="Freeform 35"/>
            <p:cNvSpPr>
              <a:spLocks/>
            </p:cNvSpPr>
            <p:nvPr/>
          </p:nvSpPr>
          <p:spPr bwMode="gray">
            <a:xfrm>
              <a:off x="4436646" y="292926"/>
              <a:ext cx="2581725" cy="2581725"/>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4" name="Freeform 36"/>
            <p:cNvSpPr>
              <a:spLocks/>
            </p:cNvSpPr>
            <p:nvPr/>
          </p:nvSpPr>
          <p:spPr bwMode="gray">
            <a:xfrm rot="5400000">
              <a:off x="4426922" y="2993182"/>
              <a:ext cx="1857393" cy="1857393"/>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5" name="Freeform 37"/>
            <p:cNvSpPr>
              <a:spLocks/>
            </p:cNvSpPr>
            <p:nvPr/>
          </p:nvSpPr>
          <p:spPr bwMode="gray">
            <a:xfrm rot="10800000">
              <a:off x="2422907" y="2993182"/>
              <a:ext cx="1857393" cy="1857393"/>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6" name="Freeform 38"/>
            <p:cNvSpPr>
              <a:spLocks/>
            </p:cNvSpPr>
            <p:nvPr/>
          </p:nvSpPr>
          <p:spPr bwMode="gray">
            <a:xfrm rot="16200000">
              <a:off x="2417733" y="1021204"/>
              <a:ext cx="1857393" cy="1857393"/>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grpSp>
          <p:nvGrpSpPr>
            <p:cNvPr id="7" name="Group 13"/>
            <p:cNvGrpSpPr>
              <a:grpSpLocks/>
            </p:cNvGrpSpPr>
            <p:nvPr/>
          </p:nvGrpSpPr>
          <p:grpSpPr bwMode="auto">
            <a:xfrm>
              <a:off x="3067938" y="1185579"/>
              <a:ext cx="3051453" cy="3039067"/>
              <a:chOff x="1541" y="968"/>
              <a:chExt cx="2710" cy="2699"/>
            </a:xfrm>
          </p:grpSpPr>
          <p:sp>
            <p:nvSpPr>
              <p:cNvPr id="8" name="Freeform 35"/>
              <p:cNvSpPr>
                <a:spLocks/>
              </p:cNvSpPr>
              <p:nvPr/>
            </p:nvSpPr>
            <p:spPr bwMode="gray">
              <a:xfrm>
                <a:off x="2754" y="968"/>
                <a:ext cx="1497" cy="149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3">
                  <a:lumMod val="75000"/>
                </a:schemeClr>
              </a:solid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9" name="Freeform 36"/>
              <p:cNvSpPr>
                <a:spLocks/>
              </p:cNvSpPr>
              <p:nvPr/>
            </p:nvSpPr>
            <p:spPr bwMode="gray">
              <a:xfrm rot="5400000">
                <a:off x="2761" y="2590"/>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FFC000"/>
              </a:solid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10" name="Freeform 37"/>
              <p:cNvSpPr>
                <a:spLocks/>
              </p:cNvSpPr>
              <p:nvPr/>
            </p:nvSpPr>
            <p:spPr bwMode="gray">
              <a:xfrm rot="10800000">
                <a:off x="1544" y="2574"/>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DEA900"/>
              </a:solid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11" name="Freeform 38"/>
              <p:cNvSpPr>
                <a:spLocks/>
              </p:cNvSpPr>
              <p:nvPr/>
            </p:nvSpPr>
            <p:spPr bwMode="gray">
              <a:xfrm rot="-5400000">
                <a:off x="1541" y="1397"/>
                <a:ext cx="1077" cy="1077"/>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3"/>
              </a:solidFill>
              <a:ln w="19050">
                <a:solidFill>
                  <a:schemeClr val="bg1"/>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grpSp>
        <p:sp>
          <p:nvSpPr>
            <p:cNvPr id="12" name="TextBox 11"/>
            <p:cNvSpPr txBox="1"/>
            <p:nvPr/>
          </p:nvSpPr>
          <p:spPr>
            <a:xfrm>
              <a:off x="3067938" y="2136450"/>
              <a:ext cx="1277955" cy="250078"/>
            </a:xfrm>
            <a:prstGeom prst="rect">
              <a:avLst/>
            </a:prstGeom>
            <a:noFill/>
          </p:spPr>
          <p:txBody>
            <a:bodyPr wrap="square" rtlCol="0">
              <a:spAutoFit/>
            </a:bodyPr>
            <a:lstStyle/>
            <a:p>
              <a:pPr algn="ctr"/>
              <a:r>
                <a:rPr lang="zh-CN" altLang="en-US" sz="1200" b="1" dirty="0" smtClean="0">
                  <a:solidFill>
                    <a:schemeClr val="bg1"/>
                  </a:solidFill>
                  <a:latin typeface="+mj-ea"/>
                  <a:ea typeface="+mj-ea"/>
                </a:rPr>
                <a:t>线上交流</a:t>
              </a:r>
              <a:endParaRPr lang="zh-CN" altLang="en-US" sz="1200" b="1" dirty="0">
                <a:solidFill>
                  <a:schemeClr val="bg1"/>
                </a:solidFill>
                <a:latin typeface="+mj-ea"/>
                <a:ea typeface="+mj-ea"/>
              </a:endParaRPr>
            </a:p>
          </p:txBody>
        </p:sp>
        <p:sp>
          <p:nvSpPr>
            <p:cNvPr id="26" name="TextBox 25"/>
            <p:cNvSpPr txBox="1"/>
            <p:nvPr/>
          </p:nvSpPr>
          <p:spPr>
            <a:xfrm>
              <a:off x="4572213" y="1932683"/>
              <a:ext cx="1277955" cy="305650"/>
            </a:xfrm>
            <a:prstGeom prst="rect">
              <a:avLst/>
            </a:prstGeom>
            <a:noFill/>
          </p:spPr>
          <p:txBody>
            <a:bodyPr wrap="square" rtlCol="0">
              <a:spAutoFit/>
            </a:bodyPr>
            <a:lstStyle/>
            <a:p>
              <a:pPr algn="ctr"/>
              <a:r>
                <a:rPr lang="zh-CN" altLang="en-US" sz="1600" b="1" dirty="0" smtClean="0">
                  <a:solidFill>
                    <a:schemeClr val="bg1"/>
                  </a:solidFill>
                  <a:latin typeface="+mj-ea"/>
                  <a:ea typeface="+mj-ea"/>
                </a:rPr>
                <a:t>学习小组</a:t>
              </a:r>
              <a:endParaRPr lang="zh-CN" altLang="en-US" sz="1600" b="1" dirty="0">
                <a:solidFill>
                  <a:schemeClr val="bg1"/>
                </a:solidFill>
                <a:latin typeface="+mj-ea"/>
                <a:ea typeface="+mj-ea"/>
              </a:endParaRPr>
            </a:p>
          </p:txBody>
        </p:sp>
        <p:sp>
          <p:nvSpPr>
            <p:cNvPr id="27" name="TextBox 26"/>
            <p:cNvSpPr txBox="1"/>
            <p:nvPr/>
          </p:nvSpPr>
          <p:spPr>
            <a:xfrm>
              <a:off x="3043699" y="3370521"/>
              <a:ext cx="1277955" cy="277865"/>
            </a:xfrm>
            <a:prstGeom prst="rect">
              <a:avLst/>
            </a:prstGeom>
            <a:noFill/>
          </p:spPr>
          <p:txBody>
            <a:bodyPr wrap="square" rtlCol="0">
              <a:spAutoFit/>
            </a:bodyPr>
            <a:lstStyle/>
            <a:p>
              <a:pPr algn="ctr"/>
              <a:r>
                <a:rPr lang="zh-CN" altLang="en-US" sz="1400" b="1" dirty="0" smtClean="0">
                  <a:solidFill>
                    <a:schemeClr val="bg1"/>
                  </a:solidFill>
                  <a:latin typeface="+mj-ea"/>
                  <a:ea typeface="+mj-ea"/>
                </a:rPr>
                <a:t>专题讲座</a:t>
              </a:r>
              <a:endParaRPr lang="zh-CN" altLang="en-US" sz="1400" b="1" dirty="0">
                <a:solidFill>
                  <a:schemeClr val="bg1"/>
                </a:solidFill>
                <a:latin typeface="+mj-ea"/>
                <a:ea typeface="+mj-ea"/>
              </a:endParaRPr>
            </a:p>
          </p:txBody>
        </p:sp>
        <p:sp>
          <p:nvSpPr>
            <p:cNvPr id="28" name="TextBox 27"/>
            <p:cNvSpPr txBox="1"/>
            <p:nvPr/>
          </p:nvSpPr>
          <p:spPr>
            <a:xfrm>
              <a:off x="4442072" y="3370521"/>
              <a:ext cx="1277955" cy="277865"/>
            </a:xfrm>
            <a:prstGeom prst="rect">
              <a:avLst/>
            </a:prstGeom>
            <a:noFill/>
          </p:spPr>
          <p:txBody>
            <a:bodyPr wrap="square" rtlCol="0">
              <a:spAutoFit/>
            </a:bodyPr>
            <a:lstStyle/>
            <a:p>
              <a:pPr algn="ctr"/>
              <a:r>
                <a:rPr lang="zh-CN" altLang="en-US" sz="1400" b="1" dirty="0" smtClean="0">
                  <a:solidFill>
                    <a:schemeClr val="bg1"/>
                  </a:solidFill>
                  <a:latin typeface="+mj-ea"/>
                  <a:ea typeface="+mj-ea"/>
                </a:rPr>
                <a:t>经验分享</a:t>
              </a:r>
              <a:endParaRPr lang="zh-CN" altLang="en-US" sz="1400" b="1" dirty="0">
                <a:solidFill>
                  <a:schemeClr val="bg1"/>
                </a:solidFill>
                <a:latin typeface="+mj-ea"/>
                <a:ea typeface="+mj-ea"/>
              </a:endParaRPr>
            </a:p>
          </p:txBody>
        </p:sp>
      </p:grpSp>
      <p:sp>
        <p:nvSpPr>
          <p:cNvPr id="13" name="TextBox 12"/>
          <p:cNvSpPr txBox="1"/>
          <p:nvPr/>
        </p:nvSpPr>
        <p:spPr>
          <a:xfrm>
            <a:off x="3640283" y="5805264"/>
            <a:ext cx="1872208" cy="461665"/>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rPr>
              <a:t>主要功能</a:t>
            </a:r>
            <a:endParaRPr lang="zh-CN" altLang="en-US"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6793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2.</a:t>
            </a:r>
            <a:r>
              <a:rPr lang="zh-CN" altLang="en-US" sz="2000" dirty="0" smtClean="0"/>
              <a:t>研究内容</a:t>
            </a:r>
            <a:endParaRPr lang="zh-CN" altLang="en-US" sz="2000" dirty="0"/>
          </a:p>
        </p:txBody>
      </p:sp>
      <p:pic>
        <p:nvPicPr>
          <p:cNvPr id="18" name="图片 17" descr="未标题休-1.png"/>
          <p:cNvPicPr>
            <a:picLocks noChangeAspect="1"/>
          </p:cNvPicPr>
          <p:nvPr/>
        </p:nvPicPr>
        <p:blipFill>
          <a:blip r:embed="rId2" cstate="print">
            <a:lum bright="100000"/>
          </a:blip>
          <a:srcRect l="50781"/>
          <a:stretch>
            <a:fillRect/>
          </a:stretch>
        </p:blipFill>
        <p:spPr>
          <a:xfrm>
            <a:off x="6228184" y="3284984"/>
            <a:ext cx="2488026" cy="2990423"/>
          </a:xfrm>
          <a:prstGeom prst="rect">
            <a:avLst/>
          </a:prstGeom>
        </p:spPr>
      </p:pic>
      <p:sp>
        <p:nvSpPr>
          <p:cNvPr id="3" name="TextBox 2"/>
          <p:cNvSpPr txBox="1"/>
          <p:nvPr/>
        </p:nvSpPr>
        <p:spPr>
          <a:xfrm>
            <a:off x="467544" y="1196752"/>
            <a:ext cx="5544616" cy="923330"/>
          </a:xfrm>
          <a:prstGeom prst="rect">
            <a:avLst/>
          </a:prstGeom>
          <a:noFill/>
        </p:spPr>
        <p:txBody>
          <a:bodyPr wrap="square" rtlCol="0">
            <a:spAutoFit/>
          </a:bodyPr>
          <a:lstStyle/>
          <a:p>
            <a:r>
              <a:rPr lang="zh-CN" altLang="en-US" dirty="0" smtClean="0">
                <a:solidFill>
                  <a:schemeClr val="bg1"/>
                </a:solidFill>
              </a:rPr>
              <a:t>系统的主要用户分为大学的学生和老师</a:t>
            </a:r>
            <a:endParaRPr lang="en-US" altLang="zh-CN" dirty="0" smtClean="0">
              <a:solidFill>
                <a:schemeClr val="bg1"/>
              </a:solidFill>
            </a:endParaRPr>
          </a:p>
          <a:p>
            <a:r>
              <a:rPr lang="zh-CN" altLang="en-US" dirty="0" smtClean="0">
                <a:solidFill>
                  <a:schemeClr val="bg1"/>
                </a:solidFill>
              </a:rPr>
              <a:t>系统的管理者包括系统管理员和平台管理员</a:t>
            </a:r>
            <a:endParaRPr lang="en-US" altLang="zh-CN" dirty="0" smtClean="0">
              <a:solidFill>
                <a:schemeClr val="bg1"/>
              </a:solidFill>
            </a:endParaRPr>
          </a:p>
          <a:p>
            <a:endParaRPr lang="zh-CN" altLang="en-US"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106" y="2120082"/>
            <a:ext cx="34099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68567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2.</a:t>
            </a:r>
            <a:r>
              <a:rPr lang="zh-CN" altLang="en-US" sz="2000" dirty="0" smtClean="0"/>
              <a:t>研究内容</a:t>
            </a:r>
            <a:endParaRPr lang="zh-CN" altLang="en-US" sz="2000" dirty="0"/>
          </a:p>
        </p:txBody>
      </p:sp>
      <p:pic>
        <p:nvPicPr>
          <p:cNvPr id="18" name="图片 17" descr="未标题休-1.png"/>
          <p:cNvPicPr>
            <a:picLocks noChangeAspect="1"/>
          </p:cNvPicPr>
          <p:nvPr/>
        </p:nvPicPr>
        <p:blipFill>
          <a:blip r:embed="rId2" cstate="print">
            <a:lum bright="100000"/>
          </a:blip>
          <a:srcRect l="50781"/>
          <a:stretch>
            <a:fillRect/>
          </a:stretch>
        </p:blipFill>
        <p:spPr>
          <a:xfrm>
            <a:off x="6228184" y="3284984"/>
            <a:ext cx="2488026" cy="2990423"/>
          </a:xfrm>
          <a:prstGeom prst="rect">
            <a:avLst/>
          </a:prstGeom>
        </p:spPr>
      </p:pic>
      <p:sp>
        <p:nvSpPr>
          <p:cNvPr id="3" name="TextBox 2"/>
          <p:cNvSpPr txBox="1"/>
          <p:nvPr/>
        </p:nvSpPr>
        <p:spPr>
          <a:xfrm>
            <a:off x="467544" y="1196752"/>
            <a:ext cx="5544616" cy="923330"/>
          </a:xfrm>
          <a:prstGeom prst="rect">
            <a:avLst/>
          </a:prstGeom>
          <a:noFill/>
        </p:spPr>
        <p:txBody>
          <a:bodyPr wrap="square" rtlCol="0">
            <a:spAutoFit/>
          </a:bodyPr>
          <a:lstStyle/>
          <a:p>
            <a:r>
              <a:rPr lang="zh-CN" altLang="en-US" dirty="0" smtClean="0">
                <a:solidFill>
                  <a:schemeClr val="bg1"/>
                </a:solidFill>
              </a:rPr>
              <a:t>系统的主要用户分为大学的学生和老师</a:t>
            </a:r>
            <a:endParaRPr lang="en-US" altLang="zh-CN" dirty="0" smtClean="0">
              <a:solidFill>
                <a:schemeClr val="bg1"/>
              </a:solidFill>
            </a:endParaRPr>
          </a:p>
          <a:p>
            <a:r>
              <a:rPr lang="zh-CN" altLang="en-US" dirty="0" smtClean="0">
                <a:solidFill>
                  <a:schemeClr val="bg1"/>
                </a:solidFill>
              </a:rPr>
              <a:t>系统的管理者包括系统管理员和平台管理员</a:t>
            </a:r>
            <a:endParaRPr lang="en-US" altLang="zh-CN" dirty="0" smtClean="0">
              <a:solidFill>
                <a:schemeClr val="bg1"/>
              </a:solidFill>
            </a:endParaRPr>
          </a:p>
          <a:p>
            <a:endParaRPr lang="zh-CN" altLang="en-US"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48880"/>
            <a:ext cx="30575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1632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smtClean="0"/>
              <a:t>2.</a:t>
            </a:r>
            <a:r>
              <a:rPr lang="zh-CN" altLang="en-US" sz="2000" dirty="0" smtClean="0"/>
              <a:t>研究内容</a:t>
            </a:r>
            <a:endParaRPr lang="zh-CN" altLang="en-US" sz="2000" dirty="0"/>
          </a:p>
        </p:txBody>
      </p:sp>
      <p:pic>
        <p:nvPicPr>
          <p:cNvPr id="18" name="图片 17" descr="未标题休-1.png"/>
          <p:cNvPicPr>
            <a:picLocks noChangeAspect="1"/>
          </p:cNvPicPr>
          <p:nvPr/>
        </p:nvPicPr>
        <p:blipFill>
          <a:blip r:embed="rId2" cstate="print">
            <a:lum bright="100000"/>
          </a:blip>
          <a:srcRect l="50781"/>
          <a:stretch>
            <a:fillRect/>
          </a:stretch>
        </p:blipFill>
        <p:spPr>
          <a:xfrm>
            <a:off x="6228184" y="3284984"/>
            <a:ext cx="2488026" cy="2990423"/>
          </a:xfrm>
          <a:prstGeom prst="rect">
            <a:avLst/>
          </a:prstGeom>
        </p:spPr>
      </p:pic>
      <p:sp>
        <p:nvSpPr>
          <p:cNvPr id="3" name="TextBox 2"/>
          <p:cNvSpPr txBox="1"/>
          <p:nvPr/>
        </p:nvSpPr>
        <p:spPr>
          <a:xfrm>
            <a:off x="467544" y="1196752"/>
            <a:ext cx="5544616" cy="923330"/>
          </a:xfrm>
          <a:prstGeom prst="rect">
            <a:avLst/>
          </a:prstGeom>
          <a:noFill/>
        </p:spPr>
        <p:txBody>
          <a:bodyPr wrap="square" rtlCol="0">
            <a:spAutoFit/>
          </a:bodyPr>
          <a:lstStyle/>
          <a:p>
            <a:r>
              <a:rPr lang="zh-CN" altLang="en-US" dirty="0" smtClean="0">
                <a:solidFill>
                  <a:schemeClr val="bg1"/>
                </a:solidFill>
              </a:rPr>
              <a:t>系统的主要用户分为大学的学生和老师</a:t>
            </a:r>
            <a:endParaRPr lang="en-US" altLang="zh-CN" dirty="0" smtClean="0">
              <a:solidFill>
                <a:schemeClr val="bg1"/>
              </a:solidFill>
            </a:endParaRPr>
          </a:p>
          <a:p>
            <a:r>
              <a:rPr lang="zh-CN" altLang="en-US" dirty="0" smtClean="0">
                <a:solidFill>
                  <a:schemeClr val="bg1"/>
                </a:solidFill>
              </a:rPr>
              <a:t>系统的管理者包括系统管理员和平台管理员</a:t>
            </a:r>
            <a:endParaRPr lang="en-US" altLang="zh-CN" dirty="0" smtClean="0">
              <a:solidFill>
                <a:schemeClr val="bg1"/>
              </a:solidFill>
            </a:endParaRPr>
          </a:p>
          <a:p>
            <a:endParaRPr lang="zh-CN" altLang="en-US"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82" y="2369840"/>
            <a:ext cx="48387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06820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平台</a:t>
            </a:r>
            <a:r>
              <a:rPr lang="zh-CN" altLang="en-US" dirty="0" smtClean="0"/>
              <a:t>优势</a:t>
            </a:r>
            <a:endParaRPr lang="zh-CN" altLang="en-US" dirty="0"/>
          </a:p>
        </p:txBody>
      </p:sp>
      <p:grpSp>
        <p:nvGrpSpPr>
          <p:cNvPr id="6" name="组合 5"/>
          <p:cNvGrpSpPr/>
          <p:nvPr/>
        </p:nvGrpSpPr>
        <p:grpSpPr>
          <a:xfrm>
            <a:off x="3333205" y="-87156"/>
            <a:ext cx="4929822" cy="6858000"/>
            <a:chOff x="4357686" y="820505"/>
            <a:chExt cx="4143404" cy="4322995"/>
          </a:xfrm>
        </p:grpSpPr>
        <p:pic>
          <p:nvPicPr>
            <p:cNvPr id="4" name="图片 3" descr="树.png"/>
            <p:cNvPicPr>
              <a:picLocks noChangeAspect="1"/>
            </p:cNvPicPr>
            <p:nvPr/>
          </p:nvPicPr>
          <p:blipFill>
            <a:blip r:embed="rId2">
              <a:duotone>
                <a:prstClr val="black"/>
                <a:schemeClr val="accent1">
                  <a:tint val="45000"/>
                  <a:satMod val="400000"/>
                </a:schemeClr>
              </a:duotone>
              <a:lum bright="100000" contrast="-13000"/>
            </a:blip>
            <a:srcRect l="65625" t="11400"/>
            <a:stretch>
              <a:fillRect/>
            </a:stretch>
          </p:blipFill>
          <p:spPr>
            <a:xfrm>
              <a:off x="4357686" y="820505"/>
              <a:ext cx="4143404" cy="4322995"/>
            </a:xfrm>
            <a:prstGeom prst="rect">
              <a:avLst/>
            </a:prstGeom>
          </p:spPr>
        </p:pic>
        <p:sp>
          <p:nvSpPr>
            <p:cNvPr id="5" name="椭圆 4"/>
            <p:cNvSpPr/>
            <p:nvPr/>
          </p:nvSpPr>
          <p:spPr>
            <a:xfrm>
              <a:off x="6215074" y="328613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p:nvSpPr>
        <p:spPr>
          <a:xfrm>
            <a:off x="5286380" y="1523987"/>
            <a:ext cx="204790" cy="273053"/>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60397" y="1535665"/>
            <a:ext cx="1785950" cy="2381267"/>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455538" y="2285992"/>
            <a:ext cx="1571636" cy="1619261"/>
            <a:chOff x="5500694" y="1714494"/>
            <a:chExt cx="1571636" cy="1214446"/>
          </a:xfrm>
        </p:grpSpPr>
        <p:sp>
          <p:nvSpPr>
            <p:cNvPr id="12" name="椭圆 11"/>
            <p:cNvSpPr/>
            <p:nvPr/>
          </p:nvSpPr>
          <p:spPr>
            <a:xfrm>
              <a:off x="5679289" y="1714494"/>
              <a:ext cx="1214446" cy="121444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500694" y="2137051"/>
              <a:ext cx="1571636" cy="438581"/>
            </a:xfrm>
            <a:prstGeom prst="rect">
              <a:avLst/>
            </a:prstGeom>
            <a:noFill/>
          </p:spPr>
          <p:txBody>
            <a:bodyPr wrap="square" rtlCol="0">
              <a:spAutoFit/>
            </a:bodyPr>
            <a:lstStyle/>
            <a:p>
              <a:pPr algn="ctr"/>
              <a:r>
                <a:rPr lang="zh-CN" altLang="en-US" sz="1600" b="1" dirty="0" smtClean="0">
                  <a:solidFill>
                    <a:srgbClr val="0070C0"/>
                  </a:solidFill>
                  <a:latin typeface="+mn-ea"/>
                </a:rPr>
                <a:t>软件</a:t>
              </a:r>
              <a:r>
                <a:rPr lang="zh-CN" altLang="en-US" sz="1600" b="1" dirty="0">
                  <a:solidFill>
                    <a:srgbClr val="0070C0"/>
                  </a:solidFill>
                  <a:latin typeface="+mn-ea"/>
                </a:rPr>
                <a:t>易</a:t>
              </a:r>
              <a:endParaRPr lang="en-US" altLang="zh-CN" sz="1600" b="1" dirty="0" smtClean="0">
                <a:solidFill>
                  <a:srgbClr val="0070C0"/>
                </a:solidFill>
                <a:latin typeface="+mn-ea"/>
              </a:endParaRPr>
            </a:p>
            <a:p>
              <a:pPr algn="ctr"/>
              <a:r>
                <a:rPr lang="zh-CN" altLang="en-US" sz="1600" b="1" dirty="0" smtClean="0">
                  <a:solidFill>
                    <a:srgbClr val="0070C0"/>
                  </a:solidFill>
                  <a:latin typeface="+mn-ea"/>
                </a:rPr>
                <a:t>扩展</a:t>
              </a:r>
              <a:endParaRPr lang="en-US" altLang="zh-CN" sz="1600" b="1" dirty="0" smtClean="0">
                <a:solidFill>
                  <a:srgbClr val="0070C0"/>
                </a:solidFill>
                <a:latin typeface="+mn-ea"/>
              </a:endParaRPr>
            </a:p>
          </p:txBody>
        </p:sp>
      </p:grpSp>
      <p:grpSp>
        <p:nvGrpSpPr>
          <p:cNvPr id="19" name="组合 18"/>
          <p:cNvGrpSpPr/>
          <p:nvPr/>
        </p:nvGrpSpPr>
        <p:grpSpPr>
          <a:xfrm>
            <a:off x="6660635" y="1047733"/>
            <a:ext cx="1571636" cy="2095515"/>
            <a:chOff x="6671924" y="785800"/>
            <a:chExt cx="1571636" cy="1571636"/>
          </a:xfrm>
        </p:grpSpPr>
        <p:sp>
          <p:nvSpPr>
            <p:cNvPr id="7" name="椭圆 6"/>
            <p:cNvSpPr/>
            <p:nvPr/>
          </p:nvSpPr>
          <p:spPr>
            <a:xfrm>
              <a:off x="6671924" y="785800"/>
              <a:ext cx="1571636" cy="157163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671924" y="1348480"/>
              <a:ext cx="1571636" cy="334707"/>
            </a:xfrm>
            <a:prstGeom prst="rect">
              <a:avLst/>
            </a:prstGeom>
            <a:noFill/>
          </p:spPr>
          <p:txBody>
            <a:bodyPr wrap="square" rtlCol="0">
              <a:spAutoFit/>
            </a:bodyPr>
            <a:lstStyle/>
            <a:p>
              <a:pPr algn="ctr"/>
              <a:r>
                <a:rPr lang="zh-CN" altLang="en-US" sz="2300" b="1" dirty="0" smtClean="0">
                  <a:solidFill>
                    <a:srgbClr val="DEA900"/>
                  </a:solidFill>
                  <a:latin typeface="+mn-ea"/>
                </a:rPr>
                <a:t>。。。</a:t>
              </a:r>
              <a:endParaRPr lang="en-US" altLang="zh-CN" sz="2300" b="1" dirty="0" smtClean="0">
                <a:solidFill>
                  <a:srgbClr val="DEA900"/>
                </a:solidFill>
                <a:latin typeface="+mn-ea"/>
              </a:endParaRPr>
            </a:p>
          </p:txBody>
        </p:sp>
      </p:grpSp>
      <p:grpSp>
        <p:nvGrpSpPr>
          <p:cNvPr id="20" name="组合 19"/>
          <p:cNvGrpSpPr/>
          <p:nvPr/>
        </p:nvGrpSpPr>
        <p:grpSpPr>
          <a:xfrm>
            <a:off x="5320247" y="666731"/>
            <a:ext cx="1571636" cy="1619261"/>
            <a:chOff x="5342825" y="500048"/>
            <a:chExt cx="1571636" cy="1214446"/>
          </a:xfrm>
        </p:grpSpPr>
        <p:sp>
          <p:nvSpPr>
            <p:cNvPr id="10" name="椭圆 9"/>
            <p:cNvSpPr/>
            <p:nvPr/>
          </p:nvSpPr>
          <p:spPr>
            <a:xfrm>
              <a:off x="5521420" y="500048"/>
              <a:ext cx="1214446" cy="121444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342825" y="922605"/>
              <a:ext cx="1571636" cy="484748"/>
            </a:xfrm>
            <a:prstGeom prst="rect">
              <a:avLst/>
            </a:prstGeom>
            <a:noFill/>
          </p:spPr>
          <p:txBody>
            <a:bodyPr wrap="square" rtlCol="0">
              <a:spAutoFit/>
            </a:bodyPr>
            <a:lstStyle/>
            <a:p>
              <a:pPr algn="ctr"/>
              <a:r>
                <a:rPr lang="zh-CN" altLang="en-US" b="1" dirty="0" smtClean="0">
                  <a:solidFill>
                    <a:srgbClr val="0070C0"/>
                  </a:solidFill>
                  <a:latin typeface="+mn-ea"/>
                </a:rPr>
                <a:t>师生线</a:t>
              </a:r>
              <a:endParaRPr lang="en-US" altLang="zh-CN" b="1" dirty="0" smtClean="0">
                <a:solidFill>
                  <a:srgbClr val="0070C0"/>
                </a:solidFill>
                <a:latin typeface="+mn-ea"/>
              </a:endParaRPr>
            </a:p>
            <a:p>
              <a:pPr algn="ctr"/>
              <a:r>
                <a:rPr lang="zh-CN" altLang="en-US" b="1" dirty="0" smtClean="0">
                  <a:solidFill>
                    <a:srgbClr val="0070C0"/>
                  </a:solidFill>
                  <a:latin typeface="+mn-ea"/>
                </a:rPr>
                <a:t>上交流</a:t>
              </a:r>
              <a:endParaRPr lang="en-US" altLang="zh-CN" b="1" dirty="0" smtClean="0">
                <a:solidFill>
                  <a:srgbClr val="0070C0"/>
                </a:solidFill>
                <a:latin typeface="+mn-ea"/>
              </a:endParaRPr>
            </a:p>
          </p:txBody>
        </p:sp>
      </p:grpSp>
      <p:sp>
        <p:nvSpPr>
          <p:cNvPr id="17" name="TextBox 16"/>
          <p:cNvSpPr txBox="1"/>
          <p:nvPr/>
        </p:nvSpPr>
        <p:spPr>
          <a:xfrm>
            <a:off x="3896116" y="2360449"/>
            <a:ext cx="1714512" cy="523220"/>
          </a:xfrm>
          <a:prstGeom prst="rect">
            <a:avLst/>
          </a:prstGeom>
          <a:noFill/>
        </p:spPr>
        <p:txBody>
          <a:bodyPr wrap="square" rtlCol="0">
            <a:spAutoFit/>
          </a:bodyPr>
          <a:lstStyle/>
          <a:p>
            <a:pPr algn="ctr"/>
            <a:r>
              <a:rPr lang="zh-CN" altLang="en-US" sz="2800" b="1" dirty="0" smtClean="0">
                <a:solidFill>
                  <a:srgbClr val="DEA900"/>
                </a:solidFill>
                <a:latin typeface="+mn-ea"/>
              </a:rPr>
              <a:t>组队方便</a:t>
            </a:r>
            <a:endParaRPr lang="en-US" altLang="zh-CN" sz="2800" b="1" dirty="0" smtClean="0">
              <a:solidFill>
                <a:srgbClr val="DEA900"/>
              </a:solidFill>
              <a:latin typeface="+mn-ea"/>
            </a:endParaRPr>
          </a:p>
        </p:txBody>
      </p:sp>
      <p:sp>
        <p:nvSpPr>
          <p:cNvPr id="21" name="椭圆 20"/>
          <p:cNvSpPr/>
          <p:nvPr/>
        </p:nvSpPr>
        <p:spPr>
          <a:xfrm>
            <a:off x="6429388" y="2095491"/>
            <a:ext cx="204790" cy="273053"/>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5948" y="2777872"/>
            <a:ext cx="2955149" cy="1569660"/>
          </a:xfrm>
          <a:prstGeom prst="rect">
            <a:avLst/>
          </a:prstGeom>
          <a:noFill/>
        </p:spPr>
        <p:txBody>
          <a:bodyPr wrap="square" rtlCol="0">
            <a:spAutoFit/>
          </a:bodyPr>
          <a:lstStyle/>
          <a:p>
            <a:r>
              <a:rPr lang="zh-CN" altLang="en-US" sz="3200" dirty="0" smtClean="0">
                <a:solidFill>
                  <a:schemeClr val="bg1"/>
                </a:solidFill>
              </a:rPr>
              <a:t>各功能模块设计分离程度较高，易扩展</a:t>
            </a:r>
            <a:endParaRPr lang="zh-CN" altLang="en-US" sz="3200" dirty="0">
              <a:solidFill>
                <a:schemeClr val="bg1"/>
              </a:solidFill>
            </a:endParaRPr>
          </a:p>
        </p:txBody>
      </p:sp>
    </p:spTree>
    <p:extLst>
      <p:ext uri="{BB962C8B-B14F-4D97-AF65-F5344CB8AC3E}">
        <p14:creationId xmlns:p14="http://schemas.microsoft.com/office/powerpoint/2010/main" val="392506932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_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623</Words>
  <Application>Microsoft Office PowerPoint</Application>
  <PresentationFormat>全屏显示(4:3)</PresentationFormat>
  <Paragraphs>71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1_Office 主题</vt:lpstr>
      <vt:lpstr>基于B/S架构的大学在线学习交流平台的设计与实现</vt:lpstr>
      <vt:lpstr>基于B/S架构的大学在线学习交流平台的设计与实现</vt:lpstr>
      <vt:lpstr>1.课题背景和意义</vt:lpstr>
      <vt:lpstr>1.课题背景和意义</vt:lpstr>
      <vt:lpstr>2.研究内容</vt:lpstr>
      <vt:lpstr>2.研究内容</vt:lpstr>
      <vt:lpstr>2.研究内容</vt:lpstr>
      <vt:lpstr>2.研究内容</vt:lpstr>
      <vt:lpstr>平台优势</vt:lpstr>
      <vt:lpstr>3.拟解决的主要问题</vt:lpstr>
      <vt:lpstr>4.技术路线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13</cp:revision>
  <dcterms:created xsi:type="dcterms:W3CDTF">2018-01-10T10:43:13Z</dcterms:created>
  <dcterms:modified xsi:type="dcterms:W3CDTF">2018-01-11T12:50:50Z</dcterms:modified>
</cp:coreProperties>
</file>