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3"/>
  </p:notesMasterIdLst>
  <p:sldIdLst>
    <p:sldId id="260" r:id="rId2"/>
    <p:sldId id="263" r:id="rId3"/>
    <p:sldId id="262" r:id="rId4"/>
    <p:sldId id="272" r:id="rId5"/>
    <p:sldId id="268" r:id="rId6"/>
    <p:sldId id="264" r:id="rId7"/>
    <p:sldId id="265" r:id="rId8"/>
    <p:sldId id="267" r:id="rId9"/>
    <p:sldId id="266" r:id="rId10"/>
    <p:sldId id="270" r:id="rId11"/>
    <p:sldId id="273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6699"/>
    <a:srgbClr val="0033CC"/>
    <a:srgbClr val="274F77"/>
    <a:srgbClr val="4D4D4D"/>
    <a:srgbClr val="C0C0C0"/>
    <a:srgbClr val="DDDDDD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322" autoAdjust="0"/>
  </p:normalViewPr>
  <p:slideViewPr>
    <p:cSldViewPr>
      <p:cViewPr>
        <p:scale>
          <a:sx n="71" d="100"/>
          <a:sy n="71" d="100"/>
        </p:scale>
        <p:origin x="-2772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C50878-1B55-4AAF-AD14-49B8E7B822B5}" type="datetimeFigureOut">
              <a:rPr lang="ru-RU"/>
              <a:pPr>
                <a:defRPr/>
              </a:pPr>
              <a:t>01.06.2015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F5506E9-7870-4175-BB66-360E7D348C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14EA23-DD9C-41FD-BA61-5097E66D66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250825" y="620713"/>
            <a:ext cx="8893175" cy="5832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5B01E-3C03-487F-904A-6C362DADCCF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8A2D-4931-4B74-A995-7BD9F9C5893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F4344-95C8-4252-8A4E-ECF9658D331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A1ADF902-033F-4CD0-A1BD-8F9CEC83E3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D409F-D56F-458B-B4F7-5F310CF37D3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FF2B-4E8E-4371-8440-6252345E82B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DB530-662B-489C-BAAD-8F3994DF5DD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186-E9B7-42A5-B543-348551FDD63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F354B-9E92-4D43-AD0E-CB42CA595F2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B64141B8-6F15-4C58-9371-B0EC3C01646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0B7C15B-5322-4C90-9AF5-F2D9C211198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B%D0%BE%D1%81%D0%BA%D0%BE%D1%81%D1%82%D1%8C_(%D0%B3%D0%B5%D0%BE%D0%BC%D0%B5%D1%82%D1%80%D0%B8%D1%8F)" TargetMode="External"/><Relationship Id="rId2" Type="http://schemas.openxmlformats.org/officeDocument/2006/relationships/hyperlink" Target="https://ru.wikipedia.org/wiki/%D0%93%D0%B5%D0%BE%D0%BC%D0%B5%D1%82%D1%80%D0%B8%D1%87%D0%B5%D1%81%D0%BA%D0%BE%D0%B5_%D0%BC%D0%B5%D1%81%D1%82%D0%BE_%D1%82%D0%BE%D1%87%D0%B5%D0%B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00034" y="357166"/>
            <a:ext cx="8137525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Приднестровский государственный университет им. Т. Г. Шевченко </a:t>
            </a:r>
          </a:p>
          <a:p>
            <a:pPr algn="ctr"/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Рыбницкий филиал </a:t>
            </a:r>
          </a:p>
          <a:p>
            <a:pPr algn="ctr"/>
            <a:r>
              <a:rPr lang="ru-RU" sz="2300" i="1" dirty="0" smtClean="0">
                <a:latin typeface="Times New Roman" pitchFamily="18" charset="0"/>
                <a:cs typeface="Times New Roman" pitchFamily="18" charset="0"/>
              </a:rPr>
              <a:t>Кафедра физики, математики и информатики</a:t>
            </a:r>
          </a:p>
          <a:p>
            <a:pPr algn="ctr"/>
            <a:endParaRPr lang="ru-RU" sz="23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КУРСОВАЯ   РАБОТА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300" b="1" cap="all" dirty="0" smtClean="0">
                <a:latin typeface="Times New Roman" pitchFamily="18" charset="0"/>
                <a:cs typeface="Times New Roman" pitchFamily="18" charset="0"/>
              </a:rPr>
              <a:t>Реализация объекта круг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2066" y="4572008"/>
            <a:ext cx="3707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курса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направления «Программная инженерия»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Толстова И. И.</a:t>
            </a:r>
          </a:p>
          <a:p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67544" y="620688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АНАЛИЗ РЕЗУЛЬТАТОВ: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35729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Минусы ПО: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Наследование от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TImage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Ошибки работы с ОЗУ при поштучном удалении.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Абсолютно бесполезное ПО для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юзера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Для программиста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носит ознакомительный характер.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Хороший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юзер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мёртвый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юзер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© А. Б.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Плюсы ПО: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Можно ещё раз посмотреть на круг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круг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572008"/>
            <a:ext cx="2095500" cy="209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2330" y="5357826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Рис.2 Круг2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круг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4286256"/>
            <a:ext cx="1543050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0628" y="628652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Рис.1 Круг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0" y="105273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ИТОГИ:</a:t>
            </a:r>
            <a:endParaRPr lang="ru-RU" sz="3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2132856"/>
            <a:ext cx="7056784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Подводя итоги, можно сказать, что получившийся программный продукт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реализует объект круг – один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множества объектов абстрактного класса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Figure.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Однако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Builder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уже существует компонент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Shape.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42844" y="357166"/>
            <a:ext cx="90011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>
              <a:spcBef>
                <a:spcPts val="400"/>
              </a:spcBef>
            </a:pPr>
            <a:r>
              <a:rPr lang="ru-RU" sz="5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Структура курсовой работы:</a:t>
            </a:r>
            <a:endParaRPr lang="en-US" sz="5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071802" y="2000240"/>
            <a:ext cx="72866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>
              <a:spcBef>
                <a:spcPts val="400"/>
              </a:spcBef>
              <a:buAutoNum type="arabicPeriod"/>
            </a:pPr>
            <a:r>
              <a:rPr lang="ru-RU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Введение. </a:t>
            </a:r>
          </a:p>
          <a:p>
            <a:pPr indent="450850">
              <a:spcBef>
                <a:spcPts val="400"/>
              </a:spcBef>
              <a:buAutoNum type="arabicPeriod"/>
            </a:pPr>
            <a:endParaRPr lang="ru-RU" sz="3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indent="450850">
              <a:spcBef>
                <a:spcPts val="400"/>
              </a:spcBef>
              <a:buAutoNum type="arabicPeriod"/>
            </a:pPr>
            <a:r>
              <a:rPr lang="ru-RU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Глава </a:t>
            </a:r>
            <a:r>
              <a:rPr lang="en-US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I.</a:t>
            </a:r>
            <a:r>
              <a:rPr lang="ru-RU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  <a:p>
            <a:pPr indent="450850">
              <a:spcBef>
                <a:spcPts val="400"/>
              </a:spcBef>
              <a:buAutoNum type="arabicPeriod"/>
            </a:pPr>
            <a:endParaRPr lang="en-US" sz="3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indent="450850">
              <a:spcBef>
                <a:spcPts val="400"/>
              </a:spcBef>
              <a:buAutoNum type="arabicPeriod"/>
            </a:pPr>
            <a:r>
              <a:rPr lang="ru-RU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Глава </a:t>
            </a:r>
            <a:r>
              <a:rPr lang="en-US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II.</a:t>
            </a:r>
            <a:endParaRPr lang="ru-RU" sz="3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indent="450850">
              <a:spcBef>
                <a:spcPts val="400"/>
              </a:spcBef>
              <a:buAutoNum type="arabicPeriod"/>
            </a:pPr>
            <a:endParaRPr lang="en-US" sz="3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indent="450850">
              <a:spcBef>
                <a:spcPts val="400"/>
              </a:spcBef>
              <a:buAutoNum type="arabicPeriod"/>
            </a:pPr>
            <a:r>
              <a:rPr lang="ru-RU" sz="3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Заключение.</a:t>
            </a:r>
            <a:endParaRPr lang="en-US" sz="3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71472" y="642918"/>
            <a:ext cx="8136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Цель данной курсовой работы: разработка объекта круг.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1714488"/>
            <a:ext cx="640871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lvl="0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1. Изучить теоретические сведения, необходимые для     достижения заданной цели.</a:t>
            </a:r>
          </a:p>
          <a:p>
            <a:pPr lvl="0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2. Систематизировать и обобщить полученные знания.</a:t>
            </a:r>
          </a:p>
          <a:p>
            <a:pPr lvl="0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3. Изучить уже существующие реализации объекта.</a:t>
            </a:r>
          </a:p>
          <a:p>
            <a:pPr lvl="0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4. Создать программный продукт, реализующий объект круг.</a:t>
            </a:r>
          </a:p>
          <a:p>
            <a:pPr lvl="0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5. Провести тестирование и отладку программы.</a:t>
            </a:r>
          </a:p>
          <a:p>
            <a:pPr lvl="0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85720" y="714356"/>
            <a:ext cx="821537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spcBef>
                <a:spcPts val="400"/>
              </a:spcBef>
            </a:pPr>
            <a:r>
              <a:rPr lang="ru-RU" sz="2000" b="1" dirty="0" smtClean="0"/>
              <a:t>Круг</a:t>
            </a:r>
            <a:r>
              <a:rPr lang="ru-RU" sz="2000" dirty="0" smtClean="0"/>
              <a:t> — </a:t>
            </a:r>
            <a:r>
              <a:rPr lang="ru-RU" sz="2000" dirty="0" smtClean="0">
                <a:hlinkClick r:id="rId2" tooltip="Геометрическое место точек"/>
              </a:rPr>
              <a:t>геометрическое место точек</a:t>
            </a:r>
            <a:r>
              <a:rPr lang="ru-RU" sz="2000" dirty="0" smtClean="0"/>
              <a:t> </a:t>
            </a:r>
            <a:r>
              <a:rPr lang="ru-RU" sz="2000" dirty="0" smtClean="0">
                <a:hlinkClick r:id="rId3" tooltip="Плоскость (геометрия)"/>
              </a:rPr>
              <a:t>плоскости</a:t>
            </a:r>
            <a:r>
              <a:rPr lang="ru-RU" sz="2000" dirty="0" smtClean="0"/>
              <a:t> (всех таких точек), расстояние от которых до заданной точки, называемой центром круга, не превышает заданного неотрицательного числа, называемого радиусом этого круга. Если радиус равен нулю, то круг является точкой.</a:t>
            </a:r>
          </a:p>
          <a:p>
            <a:pPr indent="450850">
              <a:spcBef>
                <a:spcPts val="400"/>
              </a:spcBef>
            </a:pPr>
            <a:endParaRPr lang="ru-RU" sz="2000" dirty="0" smtClean="0"/>
          </a:p>
          <a:p>
            <a:pPr indent="450850">
              <a:spcBef>
                <a:spcPts val="400"/>
              </a:spcBef>
            </a:pPr>
            <a:r>
              <a:rPr lang="ru-RU" sz="2000" dirty="0" smtClean="0"/>
              <a:t>Понятие круга является одним из универсальных математических понятий, дословно обобщаемым на случай произвольных метрических пространств. В отличие от случая евклидовых пространств, при произвольных метриках они могут быть весьма причудливо устроены — в частности, в случае дискретной метрики можно построить пример, когда открытый круг с данным радиусом совпадает с замкнутым. Однако некоторые свойства всё же сохраняются: выпуклость и наличие центральной симметрии.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9" name="Рисунок 18" descr="круг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4572008"/>
            <a:ext cx="209550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30" y="5357826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Рис.2 Круг2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Круг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5000636"/>
            <a:ext cx="436245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4546" y="592933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Рис.1 Круг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71472" y="71435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самом же деле  </a:t>
            </a:r>
            <a:r>
              <a:rPr lang="ru-RU" dirty="0" smtClean="0"/>
              <a:t>круг является </a:t>
            </a:r>
            <a:r>
              <a:rPr lang="ru-RU" dirty="0" smtClean="0"/>
              <a:t>частным случаем эллипса. У </a:t>
            </a:r>
            <a:r>
              <a:rPr lang="ru-RU" dirty="0" smtClean="0"/>
              <a:t>оного существуют радиусы </a:t>
            </a:r>
            <a:r>
              <a:rPr lang="ru-RU" dirty="0" smtClean="0"/>
              <a:t>по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ru-RU" dirty="0" smtClean="0"/>
              <a:t>по </a:t>
            </a:r>
            <a:r>
              <a:rPr lang="en-US" dirty="0" smtClean="0"/>
              <a:t>Y</a:t>
            </a:r>
            <a:r>
              <a:rPr lang="ru-RU" dirty="0" smtClean="0"/>
              <a:t>. Если </a:t>
            </a:r>
            <a:r>
              <a:rPr lang="ru-RU" dirty="0" smtClean="0"/>
              <a:t>радиус </a:t>
            </a:r>
            <a:r>
              <a:rPr lang="en-US" dirty="0" smtClean="0"/>
              <a:t>X</a:t>
            </a:r>
            <a:r>
              <a:rPr lang="ru-RU" dirty="0" smtClean="0"/>
              <a:t> = </a:t>
            </a:r>
            <a:r>
              <a:rPr lang="en-US" dirty="0" smtClean="0"/>
              <a:t>Y</a:t>
            </a:r>
            <a:r>
              <a:rPr lang="ru-RU" dirty="0" smtClean="0"/>
              <a:t>, то данная фигура является </a:t>
            </a:r>
            <a:r>
              <a:rPr lang="ru-RU" dirty="0" smtClean="0"/>
              <a:t>кругом. Это если рассматривать данный вопрос математически.</a:t>
            </a:r>
          </a:p>
          <a:p>
            <a:endParaRPr lang="ru-RU" dirty="0" smtClean="0"/>
          </a:p>
          <a:p>
            <a:r>
              <a:rPr lang="ru-RU" dirty="0" smtClean="0"/>
              <a:t>В программировании же использовался </a:t>
            </a:r>
            <a:r>
              <a:rPr lang="en-US" dirty="0" smtClean="0"/>
              <a:t>Canvas -&gt; Ellipse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X1, Y1, X2, Y2), </a:t>
            </a:r>
            <a:r>
              <a:rPr lang="ru-RU" dirty="0" smtClean="0"/>
              <a:t>где Х1, </a:t>
            </a:r>
            <a:r>
              <a:rPr lang="en-US" dirty="0" smtClean="0"/>
              <a:t>Y1</a:t>
            </a:r>
            <a:r>
              <a:rPr lang="ru-RU" dirty="0" smtClean="0"/>
              <a:t> – первоначальная точка для построения прямоугольника</a:t>
            </a:r>
            <a:r>
              <a:rPr lang="en-US" dirty="0" smtClean="0"/>
              <a:t>; </a:t>
            </a:r>
          </a:p>
          <a:p>
            <a:endParaRPr lang="ru-RU" dirty="0" smtClean="0"/>
          </a:p>
          <a:p>
            <a:r>
              <a:rPr lang="ru-RU" dirty="0" smtClean="0"/>
              <a:t>Параметры</a:t>
            </a:r>
            <a:r>
              <a:rPr lang="ru-RU" dirty="0" smtClean="0"/>
              <a:t> Х1, </a:t>
            </a:r>
            <a:r>
              <a:rPr lang="en-US" dirty="0" smtClean="0"/>
              <a:t>Y1</a:t>
            </a:r>
            <a:r>
              <a:rPr lang="ru-RU" dirty="0" smtClean="0"/>
              <a:t>,</a:t>
            </a:r>
            <a:r>
              <a:rPr lang="en-US" dirty="0" smtClean="0"/>
              <a:t> X2, Y2</a:t>
            </a:r>
            <a:r>
              <a:rPr lang="ru-RU" dirty="0" smtClean="0"/>
              <a:t> </a:t>
            </a:r>
            <a:r>
              <a:rPr lang="ru-RU" dirty="0" smtClean="0"/>
              <a:t>определяют </a:t>
            </a:r>
            <a:r>
              <a:rPr lang="ru-RU" dirty="0" smtClean="0"/>
              <a:t>координаты прямоугольника, внутри которого </a:t>
            </a:r>
            <a:r>
              <a:rPr lang="ru-RU" dirty="0" smtClean="0"/>
              <a:t>рисуется </a:t>
            </a:r>
            <a:r>
              <a:rPr lang="ru-RU" dirty="0" smtClean="0"/>
              <a:t>эллипс или, если прямоугольник является квадратом, − </a:t>
            </a:r>
            <a:r>
              <a:rPr lang="ru-RU" dirty="0" smtClean="0"/>
              <a:t>окружность</a:t>
            </a:r>
            <a:r>
              <a:rPr lang="en-US" dirty="0" smtClean="0"/>
              <a:t>. </a:t>
            </a:r>
            <a:r>
              <a:rPr lang="ru-RU" dirty="0" smtClean="0"/>
              <a:t>Или передать </a:t>
            </a:r>
            <a:r>
              <a:rPr lang="en-US" dirty="0" err="1" smtClean="0"/>
              <a:t>rect</a:t>
            </a:r>
            <a:r>
              <a:rPr lang="en-US" dirty="0" smtClean="0"/>
              <a:t>: Image1-</a:t>
            </a:r>
            <a:r>
              <a:rPr lang="en-US" dirty="0" smtClean="0"/>
              <a:t>&gt;Canvas-&gt;</a:t>
            </a:r>
            <a:r>
              <a:rPr lang="en-US" dirty="0" smtClean="0"/>
              <a:t>Ellipse(</a:t>
            </a:r>
            <a:r>
              <a:rPr lang="en-US" dirty="0" err="1" smtClean="0"/>
              <a:t>rect</a:t>
            </a:r>
            <a:r>
              <a:rPr lang="en-US" dirty="0" smtClean="0"/>
              <a:t>); </a:t>
            </a:r>
            <a:endParaRPr lang="ru-RU" dirty="0" smtClean="0"/>
          </a:p>
        </p:txBody>
      </p:sp>
      <p:pic>
        <p:nvPicPr>
          <p:cNvPr id="10" name="Рисунок 9" descr="круг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786190"/>
            <a:ext cx="6874223" cy="26432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643174" y="61436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Circle &amp; Ellipse making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selfies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V="1">
            <a:off x="2571736" y="5286388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 flipH="1" flipV="1">
            <a:off x="4321967" y="589361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14480" y="35716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Меню программы: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414338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Рис.4 Форма</a:t>
            </a:r>
          </a:p>
        </p:txBody>
      </p:sp>
      <p:pic>
        <p:nvPicPr>
          <p:cNvPr id="20" name="Рисунок 19" descr="1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71546"/>
            <a:ext cx="7516725" cy="29520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4348" y="4786322"/>
            <a:ext cx="7500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ToolButton1 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Перемещение объектов по форме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ColorBox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ToolButton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 – Рисование кругов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 шириной линии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ToolButton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 – Выделение кругов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File -&gt;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SaveAs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FileEdit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DeleteALL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rot="16200000" flipV="1">
            <a:off x="3357554" y="2428868"/>
            <a:ext cx="271464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V="1">
            <a:off x="4643438" y="2214554"/>
            <a:ext cx="3071834" cy="264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16200000" flipV="1">
            <a:off x="35687" y="3321843"/>
            <a:ext cx="271464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5400000" flipH="1" flipV="1">
            <a:off x="-1535949" y="3750471"/>
            <a:ext cx="450059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714348" y="150017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428728" y="2500306"/>
            <a:ext cx="24288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Edit1-&gt;Visible = false;</a:t>
            </a:r>
            <a:endParaRPr lang="ru-RU" sz="15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rot="5400000">
            <a:off x="2143108" y="278605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" name="AutoShape 14"/>
          <p:cNvSpPr>
            <a:spLocks noChangeAspect="1" noChangeArrowheads="1" noTextEdit="1"/>
          </p:cNvSpPr>
          <p:nvPr/>
        </p:nvSpPr>
        <p:spPr bwMode="auto">
          <a:xfrm>
            <a:off x="-3286180" y="2714620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447" y="35212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1571612"/>
            <a:ext cx="89297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class </a:t>
            </a:r>
            <a:r>
              <a:rPr lang="en-US" dirty="0" smtClean="0"/>
              <a:t>Circle : public </a:t>
            </a:r>
            <a:r>
              <a:rPr lang="en-US" dirty="0" err="1" smtClean="0"/>
              <a:t>Timage</a:t>
            </a:r>
            <a:r>
              <a:rPr lang="ru-RU" dirty="0" smtClean="0"/>
              <a:t> </a:t>
            </a:r>
            <a:r>
              <a:rPr lang="en-US" dirty="0" smtClean="0"/>
              <a:t>{ Move(); Draw(); };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1.1 void </a:t>
            </a:r>
            <a:r>
              <a:rPr lang="en-US" dirty="0" smtClean="0"/>
              <a:t>Circle::Move(</a:t>
            </a:r>
            <a:r>
              <a:rPr lang="en-US" dirty="0" err="1" smtClean="0"/>
              <a:t>TObject</a:t>
            </a:r>
            <a:r>
              <a:rPr lang="en-US" dirty="0" smtClean="0"/>
              <a:t> *Sender,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TShiftState</a:t>
            </a:r>
            <a:r>
              <a:rPr lang="en-US" dirty="0" smtClean="0"/>
              <a:t> Shift)</a:t>
            </a:r>
            <a:endParaRPr lang="en-US" dirty="0" smtClean="0"/>
          </a:p>
          <a:p>
            <a:pPr marL="342900" indent="-342900"/>
            <a:r>
              <a:rPr lang="en-US" dirty="0" err="1" smtClean="0"/>
              <a:t>TImage</a:t>
            </a:r>
            <a:r>
              <a:rPr lang="en-US" dirty="0" smtClean="0"/>
              <a:t> *</a:t>
            </a:r>
            <a:r>
              <a:rPr lang="en-US" dirty="0" err="1" smtClean="0"/>
              <a:t>moveImage</a:t>
            </a:r>
            <a:r>
              <a:rPr lang="en-US" dirty="0" smtClean="0"/>
              <a:t> = ((</a:t>
            </a:r>
            <a:r>
              <a:rPr lang="en-US" dirty="0" err="1" smtClean="0"/>
              <a:t>TImage</a:t>
            </a:r>
            <a:r>
              <a:rPr lang="en-US" dirty="0" smtClean="0"/>
              <a:t>*)Sender);</a:t>
            </a:r>
          </a:p>
          <a:p>
            <a:pPr marL="342900" indent="-342900"/>
            <a:r>
              <a:rPr lang="en-US" dirty="0" smtClean="0"/>
              <a:t>        if (</a:t>
            </a:r>
            <a:r>
              <a:rPr lang="en-US" dirty="0" err="1" smtClean="0"/>
              <a:t>Shift.Contains</a:t>
            </a:r>
            <a:r>
              <a:rPr lang="en-US" dirty="0" smtClean="0"/>
              <a:t>(</a:t>
            </a:r>
            <a:r>
              <a:rPr lang="en-US" dirty="0" err="1" smtClean="0"/>
              <a:t>ssLeft</a:t>
            </a:r>
            <a:r>
              <a:rPr lang="en-US" dirty="0" smtClean="0"/>
              <a:t>)) {</a:t>
            </a:r>
          </a:p>
          <a:p>
            <a:pPr marL="342900" indent="-342900"/>
            <a:r>
              <a:rPr lang="en-US" dirty="0" err="1" smtClean="0"/>
              <a:t>moveImage</a:t>
            </a:r>
            <a:r>
              <a:rPr lang="en-US" dirty="0" smtClean="0"/>
              <a:t>-&gt;Left += X - X1; </a:t>
            </a:r>
          </a:p>
          <a:p>
            <a:pPr marL="342900" indent="-342900"/>
            <a:r>
              <a:rPr lang="en-US" dirty="0" err="1" smtClean="0"/>
              <a:t>moveImage</a:t>
            </a:r>
            <a:r>
              <a:rPr lang="en-US" dirty="0" smtClean="0"/>
              <a:t>-&gt;Top += Y - Y1;    }   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1.2 void </a:t>
            </a:r>
            <a:r>
              <a:rPr lang="en-US" dirty="0" smtClean="0"/>
              <a:t>Circle::Draw(</a:t>
            </a:r>
            <a:r>
              <a:rPr lang="en-US" dirty="0" err="1" smtClean="0"/>
              <a:t>TImage</a:t>
            </a:r>
            <a:r>
              <a:rPr lang="en-US" dirty="0" smtClean="0"/>
              <a:t>* 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X2, </a:t>
            </a:r>
            <a:r>
              <a:rPr lang="en-US" dirty="0" err="1" smtClean="0"/>
              <a:t>int</a:t>
            </a:r>
            <a:r>
              <a:rPr lang="en-US" dirty="0" smtClean="0"/>
              <a:t> Y2, </a:t>
            </a:r>
            <a:r>
              <a:rPr lang="en-US" dirty="0" err="1" smtClean="0"/>
              <a:t>TColor</a:t>
            </a:r>
            <a:r>
              <a:rPr lang="en-US" dirty="0" smtClean="0"/>
              <a:t> Color,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Size)</a:t>
            </a:r>
            <a:endParaRPr lang="en-US" dirty="0" smtClean="0"/>
          </a:p>
          <a:p>
            <a:pPr marL="342900" indent="-342900"/>
            <a:r>
              <a:rPr lang="en-US" dirty="0" smtClean="0"/>
              <a:t>{</a:t>
            </a:r>
            <a:endParaRPr lang="en-US" dirty="0" smtClean="0"/>
          </a:p>
          <a:p>
            <a:pPr marL="342900" indent="-342900"/>
            <a:r>
              <a:rPr lang="en-US" dirty="0" smtClean="0"/>
              <a:t>   </a:t>
            </a:r>
            <a:r>
              <a:rPr lang="en-US" dirty="0" err="1" smtClean="0"/>
              <a:t>img</a:t>
            </a:r>
            <a:r>
              <a:rPr lang="en-US" dirty="0" smtClean="0"/>
              <a:t>-&gt;Width  = abs(X2 - X1);</a:t>
            </a:r>
          </a:p>
          <a:p>
            <a:pPr marL="342900" indent="-342900"/>
            <a:r>
              <a:rPr lang="en-US" dirty="0" smtClean="0"/>
              <a:t>   </a:t>
            </a:r>
            <a:r>
              <a:rPr lang="en-US" dirty="0" err="1" smtClean="0"/>
              <a:t>img</a:t>
            </a:r>
            <a:r>
              <a:rPr lang="en-US" dirty="0" smtClean="0"/>
              <a:t>-&gt;Height = abs(Y2 - Y1);</a:t>
            </a:r>
          </a:p>
          <a:p>
            <a:pPr marL="342900" indent="-342900"/>
            <a:r>
              <a:rPr lang="en-US" dirty="0" smtClean="0"/>
              <a:t>   </a:t>
            </a:r>
            <a:r>
              <a:rPr lang="en-US" dirty="0" err="1" smtClean="0"/>
              <a:t>img</a:t>
            </a:r>
            <a:r>
              <a:rPr lang="en-US" dirty="0" smtClean="0"/>
              <a:t>-&gt;Transparent = true;</a:t>
            </a:r>
          </a:p>
          <a:p>
            <a:pPr marL="342900" indent="-342900"/>
            <a:r>
              <a:rPr lang="en-US" dirty="0" smtClean="0"/>
              <a:t>   </a:t>
            </a:r>
            <a:r>
              <a:rPr lang="en-US" dirty="0" err="1" smtClean="0"/>
              <a:t>img</a:t>
            </a:r>
            <a:r>
              <a:rPr lang="en-US" dirty="0" smtClean="0"/>
              <a:t>-&gt;Canvas-&gt;Pen-&gt;Color = Color;</a:t>
            </a:r>
          </a:p>
          <a:p>
            <a:pPr marL="342900" indent="-342900"/>
            <a:r>
              <a:rPr lang="en-US" dirty="0" smtClean="0"/>
              <a:t>   </a:t>
            </a:r>
            <a:r>
              <a:rPr lang="en-US" dirty="0" err="1" smtClean="0"/>
              <a:t>img</a:t>
            </a:r>
            <a:r>
              <a:rPr lang="en-US" dirty="0" smtClean="0"/>
              <a:t>-&gt;Canvas-&gt;Pen-&gt;Width =  Size;</a:t>
            </a:r>
          </a:p>
          <a:p>
            <a:pPr marL="342900" indent="-342900"/>
            <a:r>
              <a:rPr lang="en-US" dirty="0" smtClean="0"/>
              <a:t>   </a:t>
            </a:r>
            <a:r>
              <a:rPr lang="en-US" dirty="0" err="1" smtClean="0"/>
              <a:t>img</a:t>
            </a:r>
            <a:r>
              <a:rPr lang="en-US" dirty="0" smtClean="0"/>
              <a:t>-&gt;Canvas-&gt;Ellipse(0, 0, abs(X2 - X1), abs(Y2 - Y1));</a:t>
            </a:r>
          </a:p>
          <a:p>
            <a:pPr marL="342900" indent="-342900"/>
            <a:r>
              <a:rPr lang="en-US" dirty="0" smtClean="0"/>
              <a:t>}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3447" y="35212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1357298"/>
            <a:ext cx="89297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MainForm.cpp:</a:t>
            </a:r>
          </a:p>
          <a:p>
            <a:endParaRPr lang="en-US" dirty="0" smtClean="0"/>
          </a:p>
          <a:p>
            <a:r>
              <a:rPr lang="en-US" dirty="0" smtClean="0"/>
              <a:t>2.1 void </a:t>
            </a:r>
            <a:r>
              <a:rPr lang="en-US" dirty="0" smtClean="0"/>
              <a:t>__</a:t>
            </a:r>
            <a:r>
              <a:rPr lang="en-US" dirty="0" err="1" smtClean="0"/>
              <a:t>fastcall</a:t>
            </a:r>
            <a:r>
              <a:rPr lang="en-US" dirty="0" smtClean="0"/>
              <a:t> TForm1::</a:t>
            </a:r>
            <a:r>
              <a:rPr lang="en-US" dirty="0" err="1" smtClean="0"/>
              <a:t>FormMouseUp</a:t>
            </a:r>
            <a:r>
              <a:rPr lang="en-US" dirty="0" smtClean="0"/>
              <a:t>(</a:t>
            </a:r>
            <a:r>
              <a:rPr lang="en-US" dirty="0" err="1" smtClean="0"/>
              <a:t>TObject</a:t>
            </a:r>
            <a:r>
              <a:rPr lang="en-US" dirty="0" smtClean="0"/>
              <a:t> *Sender, </a:t>
            </a:r>
            <a:r>
              <a:rPr lang="en-US" dirty="0" err="1" smtClean="0"/>
              <a:t>TMouseButton</a:t>
            </a:r>
            <a:r>
              <a:rPr lang="en-US" dirty="0" smtClean="0"/>
              <a:t> Button,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TShiftState</a:t>
            </a:r>
            <a:r>
              <a:rPr lang="en-US" dirty="0" smtClean="0"/>
              <a:t> Shift,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X2 = X;    Y2 = Y;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CirclePainting</a:t>
            </a:r>
            <a:r>
              <a:rPr lang="en-US" dirty="0" smtClean="0"/>
              <a:t> == true)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img</a:t>
            </a:r>
            <a:r>
              <a:rPr lang="en-US" dirty="0" smtClean="0"/>
              <a:t> = new </a:t>
            </a:r>
            <a:r>
              <a:rPr lang="en-US" dirty="0" err="1" smtClean="0"/>
              <a:t>TImage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Size = ComboBox1-&gt;</a:t>
            </a:r>
            <a:r>
              <a:rPr lang="en-US" dirty="0" err="1" smtClean="0"/>
              <a:t>ItemIndex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Circle1-&gt;Draw(</a:t>
            </a:r>
            <a:r>
              <a:rPr lang="en-US" dirty="0" err="1" smtClean="0"/>
              <a:t>img</a:t>
            </a:r>
            <a:r>
              <a:rPr lang="en-US" dirty="0" smtClean="0"/>
              <a:t>, X1, Y1, X2, Y2, ColorBox1-&gt;Selected, Size);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AllCircles.push_back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img</a:t>
            </a:r>
            <a:r>
              <a:rPr lang="en-US" dirty="0" smtClean="0"/>
              <a:t>-&gt;Parent = Form1;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img</a:t>
            </a:r>
            <a:r>
              <a:rPr lang="en-US" dirty="0" smtClean="0"/>
              <a:t>-&gt;</a:t>
            </a:r>
            <a:r>
              <a:rPr lang="en-US" dirty="0" err="1" smtClean="0"/>
              <a:t>OnMouseDown</a:t>
            </a:r>
            <a:r>
              <a:rPr lang="en-US" dirty="0" smtClean="0"/>
              <a:t> = </a:t>
            </a:r>
            <a:r>
              <a:rPr lang="en-US" dirty="0" err="1" smtClean="0"/>
              <a:t>FormMouseDown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img</a:t>
            </a:r>
            <a:r>
              <a:rPr lang="en-US" dirty="0" smtClean="0"/>
              <a:t>-&gt;</a:t>
            </a:r>
            <a:r>
              <a:rPr lang="en-US" dirty="0" err="1" smtClean="0"/>
              <a:t>OnMouseMove</a:t>
            </a:r>
            <a:r>
              <a:rPr lang="en-US" dirty="0" smtClean="0"/>
              <a:t> = </a:t>
            </a:r>
            <a:r>
              <a:rPr lang="en-US" dirty="0" err="1" smtClean="0"/>
              <a:t>FormMouseMove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img</a:t>
            </a:r>
            <a:r>
              <a:rPr lang="en-US" dirty="0" smtClean="0"/>
              <a:t>-&gt;</a:t>
            </a:r>
            <a:r>
              <a:rPr lang="en-US" dirty="0" err="1" smtClean="0"/>
              <a:t>OnClick</a:t>
            </a:r>
            <a:r>
              <a:rPr lang="en-US" dirty="0" smtClean="0"/>
              <a:t> = Image1Click;</a:t>
            </a:r>
          </a:p>
          <a:p>
            <a:r>
              <a:rPr lang="en-US" dirty="0" smtClean="0"/>
              <a:t>    Memo1-&gt;Lines-&gt;Add(</a:t>
            </a:r>
            <a:r>
              <a:rPr lang="en-US" dirty="0" err="1" smtClean="0"/>
              <a:t>IntToStr</a:t>
            </a:r>
            <a:r>
              <a:rPr lang="en-US" dirty="0" smtClean="0"/>
              <a:t>(</a:t>
            </a:r>
            <a:r>
              <a:rPr lang="en-US" dirty="0" err="1" smtClean="0"/>
              <a:t>AllCircles.size</a:t>
            </a:r>
            <a:r>
              <a:rPr lang="en-US" dirty="0" smtClean="0"/>
              <a:t>()));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/>
          <p:cNvSpPr>
            <a:spLocks noChangeAspect="1" noChangeArrowheads="1" noTextEdit="1"/>
          </p:cNvSpPr>
          <p:nvPr/>
        </p:nvSpPr>
        <p:spPr bwMode="auto">
          <a:xfrm>
            <a:off x="644525" y="2852738"/>
            <a:ext cx="287972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285728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1214422"/>
            <a:ext cx="892971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2.2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__</a:t>
            </a:r>
            <a:r>
              <a:rPr lang="en-US" dirty="0" err="1" smtClean="0"/>
              <a:t>fastcall</a:t>
            </a:r>
            <a:r>
              <a:rPr lang="en-US" dirty="0" smtClean="0"/>
              <a:t> TForm1::Image1Click(</a:t>
            </a:r>
            <a:r>
              <a:rPr lang="en-US" dirty="0" err="1" smtClean="0"/>
              <a:t>TObject</a:t>
            </a:r>
            <a:r>
              <a:rPr lang="en-US" dirty="0" smtClean="0"/>
              <a:t> *Sender)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if (Selecting == true)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if (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dynamic_cast</a:t>
            </a:r>
            <a:r>
              <a:rPr lang="en-US" dirty="0" smtClean="0"/>
              <a:t> &lt;</a:t>
            </a:r>
            <a:r>
              <a:rPr lang="en-US" dirty="0" err="1" smtClean="0"/>
              <a:t>TImage</a:t>
            </a:r>
            <a:r>
              <a:rPr lang="en-US" dirty="0" smtClean="0"/>
              <a:t>*&gt; (Sender))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SelectedCircles.push_back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    for 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AllCircles.size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for (unsigned 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SelectedCircles.size</a:t>
            </a:r>
            <a:r>
              <a:rPr lang="en-US" dirty="0" smtClean="0"/>
              <a:t>(); j++)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  if (</a:t>
            </a:r>
            <a:r>
              <a:rPr lang="en-US" dirty="0" err="1" smtClean="0"/>
              <a:t>AllCircles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SelectedCircles</a:t>
            </a:r>
            <a:r>
              <a:rPr lang="en-US" dirty="0" smtClean="0"/>
              <a:t>[j]) // pointer values compare</a:t>
            </a:r>
          </a:p>
          <a:p>
            <a:r>
              <a:rPr lang="en-US" dirty="0" smtClean="0"/>
              <a:t>              {</a:t>
            </a:r>
          </a:p>
          <a:p>
            <a:r>
              <a:rPr lang="en-US" dirty="0" smtClean="0"/>
              <a:t>                  delete </a:t>
            </a:r>
            <a:r>
              <a:rPr lang="en-US" dirty="0" err="1" smtClean="0"/>
              <a:t>AllCircles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AllCircles.erase</a:t>
            </a:r>
            <a:r>
              <a:rPr lang="en-US" dirty="0" smtClean="0"/>
              <a:t>(</a:t>
            </a:r>
            <a:r>
              <a:rPr lang="en-US" dirty="0" err="1" smtClean="0"/>
              <a:t>AllCircles.begin</a:t>
            </a:r>
            <a:r>
              <a:rPr lang="en-US" dirty="0" smtClean="0"/>
              <a:t>()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</a:t>
            </a:r>
          </a:p>
          <a:p>
            <a:r>
              <a:rPr lang="en-US" dirty="0" smtClean="0"/>
              <a:t>  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}</a:t>
            </a:r>
            <a:r>
              <a:rPr lang="en-US" dirty="0" smtClean="0"/>
              <a:t> </a:t>
            </a:r>
            <a:r>
              <a:rPr lang="en-US" dirty="0" smtClean="0"/>
              <a:t>}</a:t>
            </a:r>
            <a:r>
              <a:rPr lang="en-US" dirty="0" smtClean="0"/>
              <a:t> </a:t>
            </a:r>
            <a:r>
              <a:rPr lang="en-US" dirty="0" smtClean="0"/>
              <a:t>}</a:t>
            </a:r>
            <a:r>
              <a:rPr lang="en-US" dirty="0" smtClean="0"/>
              <a:t> </a:t>
            </a:r>
            <a:r>
              <a:rPr lang="en-US" dirty="0" smtClean="0"/>
              <a:t>}</a:t>
            </a:r>
            <a:r>
              <a:rPr lang="en-US" dirty="0" smtClean="0"/>
              <a:t>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1904</TotalTime>
  <Words>750</Words>
  <Application>Microsoft Office PowerPoint</Application>
  <PresentationFormat>Экран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Справедливость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DESIGN</dc:creator>
  <cp:lastModifiedBy>Ivan Tolstov</cp:lastModifiedBy>
  <cp:revision>100</cp:revision>
  <dcterms:created xsi:type="dcterms:W3CDTF">2010-08-17T12:07:59Z</dcterms:created>
  <dcterms:modified xsi:type="dcterms:W3CDTF">2015-05-31T23:30:41Z</dcterms:modified>
</cp:coreProperties>
</file>