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26.xml" ContentType="application/vnd.openxmlformats-officedocument.theme+xml"/>
  <Override PartName="/ppt/media/image1.png" ContentType="image/png"/>
  <Override PartName="/ppt/media/image14.png" ContentType="image/png"/>
  <Override PartName="/ppt/media/image9.png" ContentType="image/png"/>
  <Override PartName="/ppt/media/image8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7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3.xml"/><Relationship Id="rId4" Type="http://schemas.openxmlformats.org/officeDocument/2006/relationships/slideMaster" Target="slideMasters/slideMaster25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41187D1-7B5B-49D9-A5B0-ABD295D12F3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8DD274-6BF1-4362-8A34-F62493291BC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6D85C9-0648-4902-AFA6-1E7DC83060E8}" type="slidenum">
              <a:rPr b="0" lang="pt-PT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BF02F5-2817-41DE-87C7-B3F8CE64E38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4F10A0-CFF8-436B-9C38-D78609DC8E7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7AFD7A-B3B2-40C0-995F-39A18DF11C6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A80634-5EB8-481E-946F-CA6A2852348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87CDC8-8DE3-4AE3-AE6D-5EABA1DB56B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F8B93F-270B-4115-ACA4-F4FC798399C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D51E98-23F4-4411-9364-14945DE8811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7B624B-EB45-4C0B-8A7F-9724FF2B755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799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2980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656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820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656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480" cy="52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980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799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980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656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820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656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480" cy="52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22980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799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22980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026560" y="16045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0948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431820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8026560" y="3679920"/>
            <a:ext cx="353160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480" cy="52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29800" y="36799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9800" y="1604520"/>
            <a:ext cx="5352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79920"/>
            <a:ext cx="10968480" cy="189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8.jpe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" hidden="1"/>
          <p:cNvSpPr/>
          <p:nvPr/>
        </p:nvSpPr>
        <p:spPr>
          <a:xfrm>
            <a:off x="0" y="6356520"/>
            <a:ext cx="12187440" cy="496800"/>
          </a:xfrm>
          <a:prstGeom prst="rect">
            <a:avLst/>
          </a:prstGeom>
          <a:solidFill>
            <a:srgbClr val="00153e">
              <a:alpha val="98000"/>
            </a:srgb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17" hidden="1"/>
          <p:cNvSpPr/>
          <p:nvPr/>
        </p:nvSpPr>
        <p:spPr>
          <a:xfrm>
            <a:off x="0" y="0"/>
            <a:ext cx="12187440" cy="1252800"/>
          </a:xfrm>
          <a:prstGeom prst="rect">
            <a:avLst/>
          </a:prstGeom>
          <a:solidFill>
            <a:srgbClr val="00153e">
              <a:alpha val="98000"/>
            </a:srgb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2" name="Title 1" hidden="1"/>
          <p:cNvSpPr/>
          <p:nvPr/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pc="-1" strike="noStrike">
                <a:solidFill>
                  <a:schemeClr val="lt1"/>
                </a:solidFill>
                <a:latin typeface="Lato Heavy"/>
                <a:ea typeface="Lato Heavy"/>
              </a:rPr>
              <a:t>Click to edit Master title style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ontent Placeholder 2" hidden="1"/>
          <p:cNvSpPr/>
          <p:nvPr/>
        </p:nvSpPr>
        <p:spPr>
          <a:xfrm>
            <a:off x="359640" y="1476720"/>
            <a:ext cx="11408400" cy="44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Click to edit Master text styles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SzPct val="100017"/>
              <a:buBlip>
                <a:blip r:embed="rId3"/>
              </a:buBlip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Second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4"/>
              </a:buBlip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Third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SzPct val="100112"/>
              <a:buBlip>
                <a:blip r:embed="rId5"/>
              </a:buBlip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Fourth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SzPct val="100112"/>
              <a:buBlip>
                <a:blip r:embed="rId6"/>
              </a:buBlip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Fifth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4" descr="Text&#10;&#10;Description automatically generated"/>
          <p:cNvPicPr/>
          <p:nvPr/>
        </p:nvPicPr>
        <p:blipFill>
          <a:blip r:embed="rId7"/>
          <a:stretch/>
        </p:blipFill>
        <p:spPr>
          <a:xfrm>
            <a:off x="10562400" y="6346800"/>
            <a:ext cx="1744920" cy="510840"/>
          </a:xfrm>
          <a:prstGeom prst="rect">
            <a:avLst/>
          </a:prstGeom>
          <a:ln w="0">
            <a:noFill/>
          </a:ln>
        </p:spPr>
      </p:pic>
      <p:pic>
        <p:nvPicPr>
          <p:cNvPr id="5" name="Picture 2" descr="Text&#10;&#10;Description automatically generated"/>
          <p:cNvPicPr/>
          <p:nvPr/>
        </p:nvPicPr>
        <p:blipFill>
          <a:blip r:embed="rId8"/>
          <a:stretch/>
        </p:blipFill>
        <p:spPr>
          <a:xfrm>
            <a:off x="27720" y="6408720"/>
            <a:ext cx="2257560" cy="4046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4"/>
          <p:cNvSpPr/>
          <p:nvPr/>
        </p:nvSpPr>
        <p:spPr>
          <a:xfrm>
            <a:off x="0" y="6356520"/>
            <a:ext cx="12187440" cy="496800"/>
          </a:xfrm>
          <a:prstGeom prst="rect">
            <a:avLst/>
          </a:prstGeom>
          <a:solidFill>
            <a:srgbClr val="00153e">
              <a:alpha val="98000"/>
            </a:srgb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0" y="0"/>
            <a:ext cx="12187440" cy="1252800"/>
          </a:xfrm>
          <a:prstGeom prst="rect">
            <a:avLst/>
          </a:prstGeom>
          <a:solidFill>
            <a:srgbClr val="00153e">
              <a:alpha val="98000"/>
            </a:srgb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8" name="Picture 2" descr="Text&#10;&#10;Description automatically generated"/>
          <p:cNvPicPr/>
          <p:nvPr/>
        </p:nvPicPr>
        <p:blipFill>
          <a:blip r:embed="rId9"/>
          <a:stretch/>
        </p:blipFill>
        <p:spPr>
          <a:xfrm>
            <a:off x="10562400" y="6346800"/>
            <a:ext cx="1744920" cy="510840"/>
          </a:xfrm>
          <a:prstGeom prst="rect">
            <a:avLst/>
          </a:prstGeom>
          <a:ln w="0">
            <a:noFill/>
          </a:ln>
        </p:spPr>
      </p:pic>
      <p:pic>
        <p:nvPicPr>
          <p:cNvPr id="9" name="Picture 1" descr="Text&#10;&#10;Description automatically generated"/>
          <p:cNvPicPr/>
          <p:nvPr/>
        </p:nvPicPr>
        <p:blipFill>
          <a:blip r:embed="rId10"/>
          <a:stretch/>
        </p:blipFill>
        <p:spPr>
          <a:xfrm>
            <a:off x="27720" y="6408720"/>
            <a:ext cx="2257560" cy="4046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2" descr=""/>
          <p:cNvPicPr/>
          <p:nvPr/>
        </p:nvPicPr>
        <p:blipFill>
          <a:blip r:embed="rId2"/>
          <a:stretch/>
        </p:blipFill>
        <p:spPr>
          <a:xfrm>
            <a:off x="409320" y="373680"/>
            <a:ext cx="4140720" cy="666000"/>
          </a:xfrm>
          <a:prstGeom prst="rect">
            <a:avLst/>
          </a:prstGeom>
          <a:ln w="0">
            <a:noFill/>
          </a:ln>
        </p:spPr>
      </p:pic>
      <p:pic>
        <p:nvPicPr>
          <p:cNvPr id="49" name="Imagem 3" descr=""/>
          <p:cNvPicPr/>
          <p:nvPr/>
        </p:nvPicPr>
        <p:blipFill>
          <a:blip r:embed="rId3"/>
          <a:stretch/>
        </p:blipFill>
        <p:spPr>
          <a:xfrm>
            <a:off x="391320" y="4191480"/>
            <a:ext cx="1165680" cy="434160"/>
          </a:xfrm>
          <a:prstGeom prst="rect">
            <a:avLst/>
          </a:prstGeom>
          <a:ln w="0">
            <a:noFill/>
          </a:ln>
        </p:spPr>
      </p:pic>
      <p:pic>
        <p:nvPicPr>
          <p:cNvPr id="50" name="Imagem 5" descr=""/>
          <p:cNvPicPr/>
          <p:nvPr/>
        </p:nvPicPr>
        <p:blipFill>
          <a:blip r:embed="rId4"/>
          <a:stretch/>
        </p:blipFill>
        <p:spPr>
          <a:xfrm>
            <a:off x="450360" y="5816160"/>
            <a:ext cx="5401800" cy="5875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A picture containing text, monitor, electronics, display&#10;&#10;Description automatically generated"/>
          <p:cNvPicPr/>
          <p:nvPr/>
        </p:nvPicPr>
        <p:blipFill>
          <a:blip r:embed="rId5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2"/>
          <p:cNvGrpSpPr/>
          <p:nvPr/>
        </p:nvGrpSpPr>
        <p:grpSpPr>
          <a:xfrm>
            <a:off x="2825640" y="4779720"/>
            <a:ext cx="6535800" cy="2183400"/>
            <a:chOff x="2825640" y="4779720"/>
            <a:chExt cx="6535800" cy="2183400"/>
          </a:xfrm>
        </p:grpSpPr>
        <p:sp>
          <p:nvSpPr>
            <p:cNvPr id="53" name="CaixaDeTexto 12"/>
            <p:cNvSpPr/>
            <p:nvPr/>
          </p:nvSpPr>
          <p:spPr>
            <a:xfrm>
              <a:off x="4206960" y="5515200"/>
              <a:ext cx="4435200" cy="144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  <a:spcBef>
                  <a:spcPts val="601"/>
                </a:spcBef>
              </a:pPr>
              <a:r>
                <a:rPr b="1" lang="pt-PT" sz="1500" spc="-1" strike="noStrike">
                  <a:solidFill>
                    <a:schemeClr val="lt1"/>
                  </a:solidFill>
                  <a:latin typeface="Calibri"/>
                </a:rPr>
                <a:t>INSTITUTO SUPERIOR DE ENGENHARIA DO PORTO</a:t>
              </a:r>
              <a:endParaRPr b="0" lang="pt-BR" sz="15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601"/>
                </a:spcBef>
              </a:pPr>
              <a:r>
                <a:rPr b="1" lang="pt-PT" sz="1500" spc="-1" strike="noStrike">
                  <a:solidFill>
                    <a:schemeClr val="lt1"/>
                  </a:solidFill>
                  <a:latin typeface="Calibri"/>
                </a:rPr>
                <a:t>Rua Dr. António Bernardino de Almeida, 431 </a:t>
              </a:r>
              <a:endParaRPr b="0" lang="pt-BR" sz="15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601"/>
                </a:spcBef>
              </a:pPr>
              <a:r>
                <a:rPr b="1" lang="pt-PT" sz="1500" spc="-1" strike="noStrike">
                  <a:solidFill>
                    <a:schemeClr val="lt1"/>
                  </a:solidFill>
                  <a:latin typeface="Calibri"/>
                </a:rPr>
                <a:t>4249-015 Porto, Portugal</a:t>
              </a:r>
              <a:endParaRPr b="0" lang="pt-BR" sz="15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601"/>
                </a:spcBef>
                <a:tabLst>
                  <a:tab algn="l" pos="0"/>
                </a:tabLst>
              </a:pPr>
              <a:r>
                <a:rPr b="1" lang="pt-PT" sz="1500" spc="-1" strike="noStrike">
                  <a:solidFill>
                    <a:schemeClr val="lt1"/>
                  </a:solidFill>
                  <a:latin typeface="Calibri"/>
                </a:rPr>
                <a:t>T (+351) 228 340 500 </a:t>
              </a:r>
              <a:endParaRPr b="0" lang="pt-BR" sz="15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601"/>
                </a:spcBef>
                <a:tabLst>
                  <a:tab algn="l" pos="0"/>
                </a:tabLst>
              </a:pPr>
              <a:endParaRPr b="0" lang="pt-BR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4" name="Picture 11" descr="Logo&#10;&#10;Description automatically generated"/>
            <p:cNvPicPr/>
            <p:nvPr/>
          </p:nvPicPr>
          <p:blipFill>
            <a:blip r:embed="rId6"/>
            <a:stretch/>
          </p:blipFill>
          <p:spPr>
            <a:xfrm>
              <a:off x="7927200" y="4941360"/>
              <a:ext cx="1434240" cy="27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Picture 13" descr="Text&#10;&#10;Description automatically generated"/>
            <p:cNvPicPr/>
            <p:nvPr/>
          </p:nvPicPr>
          <p:blipFill>
            <a:blip r:embed="rId7"/>
            <a:stretch/>
          </p:blipFill>
          <p:spPr>
            <a:xfrm>
              <a:off x="5365800" y="4779720"/>
              <a:ext cx="259812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" descr="Text&#10;&#10;Description automatically generated"/>
            <p:cNvPicPr/>
            <p:nvPr/>
          </p:nvPicPr>
          <p:blipFill>
            <a:blip r:embed="rId8"/>
            <a:stretch/>
          </p:blipFill>
          <p:spPr>
            <a:xfrm>
              <a:off x="2825640" y="4879080"/>
              <a:ext cx="2535480" cy="455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 hidden="1"/>
          <p:cNvSpPr/>
          <p:nvPr/>
        </p:nvSpPr>
        <p:spPr>
          <a:xfrm>
            <a:off x="0" y="6356520"/>
            <a:ext cx="12191400" cy="500760"/>
          </a:xfrm>
          <a:prstGeom prst="rect">
            <a:avLst/>
          </a:prstGeom>
          <a:solidFill>
            <a:srgbClr val="00153e">
              <a:alpha val="98000"/>
            </a:srgb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95" name="Rectangle 17" hidden="1"/>
          <p:cNvSpPr/>
          <p:nvPr/>
        </p:nvSpPr>
        <p:spPr>
          <a:xfrm>
            <a:off x="0" y="0"/>
            <a:ext cx="12191400" cy="1256760"/>
          </a:xfrm>
          <a:prstGeom prst="rect">
            <a:avLst/>
          </a:prstGeom>
          <a:solidFill>
            <a:srgbClr val="00153e">
              <a:alpha val="98000"/>
            </a:srgb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96" name="Title 1" hidden="1"/>
          <p:cNvSpPr/>
          <p:nvPr/>
        </p:nvSpPr>
        <p:spPr>
          <a:xfrm>
            <a:off x="541800" y="219600"/>
            <a:ext cx="10514880" cy="81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pc="-1" strike="noStrike">
                <a:solidFill>
                  <a:schemeClr val="lt1"/>
                </a:solidFill>
                <a:latin typeface="Lato Heavy"/>
                <a:ea typeface="Lato Heavy"/>
              </a:rPr>
              <a:t>Click to edit Master title style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ontent Placeholder 2" hidden="1"/>
          <p:cNvSpPr/>
          <p:nvPr/>
        </p:nvSpPr>
        <p:spPr>
          <a:xfrm>
            <a:off x="359640" y="1476720"/>
            <a:ext cx="11412360" cy="44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Click to edit Master text styles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SzPct val="100017"/>
              <a:buBlip>
                <a:blip r:embed="rId3"/>
              </a:buBlip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Second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4"/>
              </a:buBlip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Third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SzPct val="100112"/>
              <a:buBlip>
                <a:blip r:embed="rId5"/>
              </a:buBlip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Fourth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SzPct val="100112"/>
              <a:buBlip>
                <a:blip r:embed="rId6"/>
              </a:buBlip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Fifth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4" descr="Text&#10;&#10;Description automatically generated"/>
          <p:cNvPicPr/>
          <p:nvPr/>
        </p:nvPicPr>
        <p:blipFill>
          <a:blip r:embed="rId7"/>
          <a:stretch/>
        </p:blipFill>
        <p:spPr>
          <a:xfrm>
            <a:off x="10562400" y="6346800"/>
            <a:ext cx="1748880" cy="51480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2" descr="Text&#10;&#10;Description automatically generated"/>
          <p:cNvPicPr/>
          <p:nvPr/>
        </p:nvPicPr>
        <p:blipFill>
          <a:blip r:embed="rId8"/>
          <a:stretch/>
        </p:blipFill>
        <p:spPr>
          <a:xfrm>
            <a:off x="27720" y="6408720"/>
            <a:ext cx="2261520" cy="40860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1" descr="A picture containing text, monitor, electronics, display&#10;&#10;Description automatically generated"/>
          <p:cNvPicPr/>
          <p:nvPr/>
        </p:nvPicPr>
        <p:blipFill>
          <a:blip r:embed="rId9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Logo&#10;&#10;Description automatically generated"/>
          <p:cNvPicPr/>
          <p:nvPr/>
        </p:nvPicPr>
        <p:blipFill>
          <a:blip r:embed="rId10"/>
          <a:stretch/>
        </p:blipFill>
        <p:spPr>
          <a:xfrm>
            <a:off x="10429920" y="281520"/>
            <a:ext cx="1438200" cy="31536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7" descr="Text&#10;&#10;Description automatically generated"/>
          <p:cNvPicPr/>
          <p:nvPr/>
        </p:nvPicPr>
        <p:blipFill>
          <a:blip r:embed="rId11"/>
          <a:stretch/>
        </p:blipFill>
        <p:spPr>
          <a:xfrm>
            <a:off x="7548840" y="24480"/>
            <a:ext cx="2880720" cy="84816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3" descr="Text&#10;&#10;Description automatically generated"/>
          <p:cNvPicPr/>
          <p:nvPr/>
        </p:nvPicPr>
        <p:blipFill>
          <a:blip r:embed="rId12"/>
          <a:stretch/>
        </p:blipFill>
        <p:spPr>
          <a:xfrm>
            <a:off x="96480" y="141840"/>
            <a:ext cx="3446640" cy="62316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2881440" y="3927600"/>
            <a:ext cx="67791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Lato Heavy"/>
                <a:ea typeface="Calibri"/>
              </a:rPr>
              <a:t>Student: Everton Matheus Oriente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Lato Heavy"/>
                <a:ea typeface="Calibri"/>
              </a:rPr>
              <a:t>Supervisor(s): António Barros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Lato Heavy"/>
                <a:ea typeface="Calibri"/>
              </a:rPr>
              <a:t>May 2024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1407240" y="2160000"/>
            <a:ext cx="9376920" cy="13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lt1"/>
                </a:solidFill>
                <a:latin typeface="Lato Heavy"/>
                <a:ea typeface="Lato Heavy"/>
              </a:rPr>
              <a:t>Real-Time Quality Index Estimation</a:t>
            </a:r>
            <a:r>
              <a:rPr b="0" lang="en-US" sz="3600" spc="-1" strike="noStrike">
                <a:solidFill>
                  <a:srgbClr val="000000"/>
                </a:solidFill>
                <a:latin typeface="Lato Heavy"/>
                <a:ea typeface="Lato Heavy"/>
              </a:rPr>
              <a:t> </a:t>
            </a:r>
            <a:br>
              <a:rPr sz="3600"/>
            </a:br>
            <a:r>
              <a:rPr b="1" lang="en-US" sz="3600" spc="-1" strike="noStrike">
                <a:solidFill>
                  <a:schemeClr val="lt1"/>
                </a:solidFill>
                <a:latin typeface="Lato Heavy"/>
                <a:ea typeface="Lato Heavy"/>
              </a:rPr>
              <a:t>for Redundant Sampled Values</a:t>
            </a:r>
            <a:r>
              <a:rPr b="0" lang="en-US" sz="3600" spc="-1" strike="noStrike">
                <a:solidFill>
                  <a:srgbClr val="000000"/>
                </a:solidFill>
                <a:latin typeface="Lato Heavy"/>
                <a:ea typeface="Lato Heavy"/>
              </a:rPr>
              <a:t> </a:t>
            </a:r>
            <a:br>
              <a:rPr sz="3600"/>
            </a:br>
            <a:r>
              <a:rPr b="1" lang="en-US" sz="3600" spc="-1" strike="noStrike">
                <a:solidFill>
                  <a:schemeClr val="lt1"/>
                </a:solidFill>
                <a:latin typeface="Lato Heavy"/>
                <a:ea typeface="Lato Heavy"/>
              </a:rPr>
              <a:t>Streams in Digital Substations</a:t>
            </a:r>
            <a:r>
              <a:rPr b="0" lang="en-US" sz="4400" spc="-1" strike="noStrike">
                <a:solidFill>
                  <a:srgbClr val="000000"/>
                </a:solidFill>
                <a:latin typeface="Lato Heavy"/>
                <a:ea typeface="Lato Heavy"/>
              </a:rPr>
              <a:t> </a:t>
            </a:r>
            <a:br>
              <a:rPr sz="4400"/>
            </a:br>
            <a:r>
              <a:rPr b="0" lang="en-US" sz="1800" spc="-1" strike="noStrike">
                <a:solidFill>
                  <a:srgbClr val="000000"/>
                </a:solidFill>
                <a:latin typeface="Lato Heavy"/>
                <a:ea typeface="Lato Heavy"/>
              </a:rPr>
              <a:t> </a:t>
            </a:r>
            <a:br>
              <a:rPr sz="1800"/>
            </a:br>
            <a:r>
              <a:rPr b="0" lang="en-US" sz="2800" spc="-1" strike="noStrike">
                <a:solidFill>
                  <a:schemeClr val="lt1"/>
                </a:solidFill>
                <a:latin typeface="Lato Heavy"/>
                <a:ea typeface="Lato Heavy"/>
              </a:rPr>
              <a:t>Thesis midterm presentation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Marcador de Posição do Texto 2"/>
          <p:cNvSpPr/>
          <p:nvPr/>
        </p:nvSpPr>
        <p:spPr>
          <a:xfrm>
            <a:off x="2495880" y="3541320"/>
            <a:ext cx="719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PT" sz="36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arcador de Posição do Texto 1"/>
          <p:cNvSpPr/>
          <p:nvPr/>
        </p:nvSpPr>
        <p:spPr>
          <a:xfrm>
            <a:off x="802800" y="1272240"/>
            <a:ext cx="10581840" cy="2949480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chemeClr val="lt1"/>
                </a:solidFill>
                <a:latin typeface="Calibri"/>
              </a:rPr>
              <a:t>Master in </a:t>
            </a:r>
            <a:br>
              <a:rPr sz="4400"/>
            </a:br>
            <a:r>
              <a:rPr b="0" lang="en-US" sz="4400" spc="-1" strike="noStrike">
                <a:solidFill>
                  <a:schemeClr val="lt1"/>
                </a:solidFill>
                <a:latin typeface="Calibri"/>
              </a:rPr>
              <a:t>Critical Computing Systems Engineering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Calibri"/>
                <a:ea typeface="Lato Black"/>
              </a:rPr>
              <a:t>http://www.isep.ipp.pt/mescc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  <a:ea typeface="Lato Black"/>
              </a:rPr>
              <a:t>mescc@isep.ipp.pt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Outline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41800" y="1476720"/>
            <a:ext cx="1051092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1"/>
              </a:buBlip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Motivation and </a:t>
            </a: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Challenges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Hypothesis and Proposed Solution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Current Status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4"/>
              </a:buBlip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Critical Analysis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Motivation and Challenges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41800" y="1476720"/>
            <a:ext cx="1051092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Motivation: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1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 </a:t>
            </a: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Improve better service to the electrical grid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 </a:t>
            </a: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Improve better quality of energy to the customers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 </a:t>
            </a: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Improve reliability to the grid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Challenge: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4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Implementation of algorithms in a platform with constrained resources, choosing the best source of VT’s and CT’s while guaranteeing timely execution to the protection alghoritms.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Hypothesis and Proposed Solution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41800" y="1476720"/>
            <a:ext cx="1051092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Hypothesis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1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Development of an algorithm to enhance the selection of the optimal stream sample for evaluating the grid from a different Merging Unit.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Proposed Solution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Evaluate these two different streams based on the average between the two signals.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Hypothesis and Proposed Solution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7320" y="1260000"/>
            <a:ext cx="4711320" cy="503856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040000" y="1418760"/>
            <a:ext cx="2878560" cy="487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Hypothesis and Proposed Solution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41800" y="1476720"/>
            <a:ext cx="1051092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Proposed Solution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1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X = </a:t>
            </a:r>
            <a:r>
              <a:rPr b="0" lang="en-GB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Lato Medium"/>
                <a:ea typeface="Lato Medium"/>
              </a:rPr>
              <a:t>MU Backup.Value – MU Principal.Value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                       </a:t>
            </a: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MU Principal.Value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Y = </a:t>
            </a:r>
            <a:r>
              <a:rPr b="0" lang="en-GB" sz="2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Lato Medium"/>
                <a:ea typeface="Lato Medium"/>
              </a:rPr>
              <a:t>MU Principal.Value - MU Backup.Value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                   </a:t>
            </a: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MU Backup.Value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Erro X = |X|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4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Erro Y = |Y|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Hypothesis and Proposed Solution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1800" y="1476720"/>
            <a:ext cx="1051092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Proposed Solution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1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If Erro X &lt;= Erro Y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Keep the signal of Merging Unit is send the information.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34"/>
              </a:spcBef>
              <a:buSzPct val="100058"/>
              <a:buBlip>
                <a:blip r:embed="rId2"/>
              </a:buBlip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Else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Change the signal of Merging Unit is send the information.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864000" indent="0" defTabSz="91440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Current Status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41800" y="1476720"/>
            <a:ext cx="1051092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1"/>
              </a:buBlip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The Full research with IA Alghoritm that can be implemented to solve this issue, using the Dynamic Time Warping (DTW).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There is ongoing validation by my supervisor for the two state machines regarding their implementation.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The implementation of state machine in C, but I also started in Rust.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1800" y="219600"/>
            <a:ext cx="10510920" cy="81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lt1"/>
                </a:solidFill>
                <a:latin typeface="Lato Heavy"/>
                <a:ea typeface="Lato Heavy"/>
              </a:rPr>
              <a:t>Critical Analysis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41800" y="1476720"/>
            <a:ext cx="1051092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1"/>
              </a:buBlip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The thesis is going to be developed, but it is suffering some delays regarding the research and choosing the </a:t>
            </a: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alghoritm</a:t>
            </a: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 it is supposed to choose the correct stream of SV´s packets from IEC61850-9-2. But for now,  we develop a plan and this plan is going to be done.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Lato Medium"/>
                <a:ea typeface="Lato Medium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STER 2k16 Fonts">
      <a:majorFont>
        <a:latin typeface="Franklin Gothic Heavy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Fech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86D4B89D8C5245A01B844DF37B57DE" ma:contentTypeVersion="13" ma:contentTypeDescription="Create a new document." ma:contentTypeScope="" ma:versionID="46fa670e1c0d8307cbe2b2a1fe7b3a47">
  <xsd:schema xmlns:xsd="http://www.w3.org/2001/XMLSchema" xmlns:xs="http://www.w3.org/2001/XMLSchema" xmlns:p="http://schemas.microsoft.com/office/2006/metadata/properties" xmlns:ns3="23ef0f44-7372-4ef9-8a40-705c735be6e9" xmlns:ns4="abb0a7f6-85ae-40ea-a957-739ba875c512" targetNamespace="http://schemas.microsoft.com/office/2006/metadata/properties" ma:root="true" ma:fieldsID="5df405d08d30235ade66327b7a2b677b" ns3:_="" ns4:_="">
    <xsd:import namespace="23ef0f44-7372-4ef9-8a40-705c735be6e9"/>
    <xsd:import namespace="abb0a7f6-85ae-40ea-a957-739ba875c51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f0f44-7372-4ef9-8a40-705c735be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0a7f6-85ae-40ea-a957-739ba875c5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194ECF-9190-4398-B4B8-018AD281876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23ef0f44-7372-4ef9-8a40-705c735be6e9"/>
    <ds:schemaRef ds:uri="http://schemas.openxmlformats.org/package/2006/metadata/core-properties"/>
    <ds:schemaRef ds:uri="http://purl.org/dc/dcmitype/"/>
    <ds:schemaRef ds:uri="http://purl.org/dc/terms/"/>
    <ds:schemaRef ds:uri="abb0a7f6-85ae-40ea-a957-739ba875c512"/>
  </ds:schemaRefs>
</ds:datastoreItem>
</file>

<file path=customXml/itemProps2.xml><?xml version="1.0" encoding="utf-8"?>
<ds:datastoreItem xmlns:ds="http://schemas.openxmlformats.org/officeDocument/2006/customXml" ds:itemID="{8F8BF3D4-258B-41E4-9A74-3B83C46E8CB5}">
  <ds:schemaRefs>
    <ds:schemaRef ds:uri="23ef0f44-7372-4ef9-8a40-705c735be6e9"/>
    <ds:schemaRef ds:uri="abb0a7f6-85ae-40ea-a957-739ba875c5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76234F-B253-4640-8F08-14BEB2EE5D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</TotalTime>
  <Application>LibreOffice/7.6.4.1$Windows_X86_64 LibreOffice_project/e19e193f88cd6c0525a17fb7a176ed8e6a3e2aa1</Application>
  <AppVersion>15.0000</AppVersion>
  <Words>92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2016-09-06T15:18:49Z</dcterms:created>
  <dc:creator>Luis Miguel Pinho</dc:creator>
  <dc:description/>
  <dc:language>pt-BR</dc:language>
  <cp:lastModifiedBy/>
  <dcterms:modified xsi:type="dcterms:W3CDTF">2024-05-24T20:02:04Z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0x010100F686D4B89D8C5245A01B844DF37B57DE</vt:lpwstr>
  </property>
  <property fmtid="{D5CDD505-2E9C-101B-9397-08002B2CF9AE}" pid="3" name="Notes">
    <vt:i4>11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