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3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18D7-B862-4876-9190-6D78B4E80A63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E54ED-3DF2-4C52-985C-D6656B12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24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B74941-0684-4182-B3C7-36DBD1DE8E98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6946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4941-0684-4182-B3C7-36DBD1DE8E98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48871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4941-0684-4182-B3C7-36DBD1DE8E98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64837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96B8-D116-4F04-8A69-081929D8BF40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63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4941-0684-4182-B3C7-36DBD1DE8E98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54461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4941-0684-4182-B3C7-36DBD1DE8E98}" type="datetime1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6767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3A0C-E5FF-4FE1-8A6B-86409A616889}" type="datetime1">
              <a:rPr lang="pt-BR" smtClean="0"/>
              <a:t>30/03/2023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80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4941-0684-4182-B3C7-36DBD1DE8E98}" type="datetime1">
              <a:rPr lang="pt-BR" smtClean="0"/>
              <a:t>30/03/2023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6688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4941-0684-4182-B3C7-36DBD1DE8E98}" type="datetime1">
              <a:rPr lang="pt-BR" smtClean="0"/>
              <a:t>30/03/2023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6713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4941-0684-4182-B3C7-36DBD1DE8E98}" type="datetime1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6909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4941-0684-4182-B3C7-36DBD1DE8E98}" type="datetime1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60346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9B74941-0684-4182-B3C7-36DBD1DE8E98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/>
              <a:t>Elaborado por Everton da Rosa / Contador / CRC RS-076595/O-3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DE046A6-A182-4D45-B933-02F75852A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BF1B2-9405-1CEF-6323-26BE63F15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Receita e Despesa na última década.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79516-7F8E-2ECB-E4FE-E056AB81C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estudo exploratório da receita e despesa do Município de Independência/RS.</a:t>
            </a:r>
          </a:p>
          <a:p>
            <a:endParaRPr lang="pt-BR" dirty="0"/>
          </a:p>
          <a:p>
            <a:r>
              <a:rPr lang="pt-BR" sz="1200" dirty="0"/>
              <a:t>Elaborado por Everton da Rosa / Contador / </a:t>
            </a:r>
            <a:r>
              <a:rPr lang="pt-BR" sz="1200" dirty="0" err="1"/>
              <a:t>CRC</a:t>
            </a:r>
            <a:r>
              <a:rPr lang="pt-BR" sz="1200" dirty="0"/>
              <a:t> RS-076595/O-3</a:t>
            </a:r>
          </a:p>
        </p:txBody>
      </p:sp>
    </p:spTree>
    <p:extLst>
      <p:ext uri="{BB962C8B-B14F-4D97-AF65-F5344CB8AC3E}">
        <p14:creationId xmlns:p14="http://schemas.microsoft.com/office/powerpoint/2010/main" val="167057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B092E-48F2-0901-7D2E-D0EB433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Transferências Correntes e de Capital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C94E1D-E402-5B63-D2E0-D6C9F1A29A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718312"/>
            <a:ext cx="4479925" cy="2572314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7BE0BD-721F-137A-4CEA-F485C1DE5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As transferências recebidas da União, Estado, Fundeb, entre outras, parecem não terem sofrido impacto em sua tendência de crescimento durante a pandemia.</a:t>
            </a:r>
          </a:p>
          <a:p>
            <a:r>
              <a:rPr lang="pt-BR" dirty="0"/>
              <a:t>Nota-se uma pequena elevação acima da tendência central a partir de 2021, porém não significativa.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7D74E0A-380B-B013-16BC-AB6AE633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428991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08C40-ECC2-F89D-504C-207025DD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Transferências Correntes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4E4FF93-2775-539F-A501-85A7A97D77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718312"/>
            <a:ext cx="4479925" cy="2572314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8A706-8818-649D-F41B-C775674B29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Quando consideramos apenas as transferências correntes, essas dão sinal de um crescimento desde 2021 acima da tendência anterior.</a:t>
            </a:r>
          </a:p>
          <a:p>
            <a:r>
              <a:rPr lang="pt-BR" dirty="0"/>
              <a:t>Mesmo assim, a evolução da última década apresenta um crescimento linear dessa categoria de receita.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9873985-A825-1E3E-9575-6C30D048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199531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222C7-6019-3D77-E248-5C8A62B8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Despesa com Pessoal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FD337EC-CA37-A9A1-0BA1-5B466332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721892"/>
            <a:ext cx="4479925" cy="2565154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7BAB40-F84D-0798-48A5-DBD8C0CFC0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Embora a despesa com pessoal e encargos sociais tenha reduzido em 2021 em virtude das restrições impostas pela LC nº 173/2020, rapidamente ela retomou a sua tendência central.</a:t>
            </a:r>
          </a:p>
          <a:p>
            <a:r>
              <a:rPr lang="pt-BR" dirty="0"/>
              <a:t>Contudo, essa diminuição em 2021 serviu para que o Município acumulasse um volume expressivo em caixa decorrente dessa “economia”.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B356205-6178-323C-EEA6-E6833508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319302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5E801-9A25-E29E-C42E-7445EFE7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Despesa de Custeio (excluída a com pessoal)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3BDE897-8AB5-3341-CB31-D920D8D4CE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721892"/>
            <a:ext cx="4479925" cy="2565154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5EA8E4-89D4-5ADE-4EC1-032D259BD1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 em 2020 houve uma redução da despesa de custeio (excluída a com pessoal), em 2021 e 2022 houve um crescimento exponencial dessa categoria de despesa;</a:t>
            </a:r>
          </a:p>
          <a:p>
            <a:r>
              <a:rPr lang="pt-BR" dirty="0"/>
              <a:t>É possível que boa parte desse crescimento se deva aos efeitos inflacionários;</a:t>
            </a:r>
          </a:p>
          <a:p>
            <a:r>
              <a:rPr lang="pt-BR" dirty="0"/>
              <a:t>O que preocupa é: essa taxa de crescimento irá se manter, ou será arrefecida?</a:t>
            </a:r>
          </a:p>
          <a:p>
            <a:r>
              <a:rPr lang="pt-BR" dirty="0"/>
              <a:t>Caso essa taxa de expansão da despesa de custeio não seja reduzida, poderá gerar redução da capacidade de investimento e desequilíbrio nas contas públicas.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45B9288-3EC9-5493-D2B9-88937A5D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419779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179B9-EA76-7BE7-C260-1CB27857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Investimentos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55B93AA-5147-BC3A-AAC0-ACEF858F5B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712712"/>
            <a:ext cx="4479925" cy="2583514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4F0BEE-ED07-BE4D-E676-ACA2F0B97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Embora em tendência crescente, a despesa de investimento não apresente uniformidade ao longo do período;</a:t>
            </a:r>
          </a:p>
          <a:p>
            <a:r>
              <a:rPr lang="pt-BR" dirty="0"/>
              <a:t>Chama a atenção o enorme crescimento entre 2021 e 2022, certamente fruto do caixa gerado em 2020 e 2021.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E007A38-BFBE-AF5D-0C30-DAA0155A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3121944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E349E-9B0E-4060-A5F8-E2141B8F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Amortização e Juros da Dívida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250791-9F3D-B481-8EA6-FB847188DD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698402"/>
            <a:ext cx="4479925" cy="2612133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375D05-B93A-6C46-F202-736D7074D9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O pagamento do serviço da dívida abrange apenas o parcelamento com o RPPS.</a:t>
            </a:r>
          </a:p>
          <a:p>
            <a:r>
              <a:rPr lang="pt-BR" dirty="0"/>
              <a:t>Observa-se que a partir de 2015 a evolução crescente é bastante homogênea.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AC2CAF0-5163-FAC2-0078-DC29EE5C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30249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BA3F9-FBD0-B939-1CD6-2ADAD260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97983-7457-78EE-AAF7-50AF66A0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 despeito de todo o alarde sobre queda na arrecadação em virtude da pandemia da COVID-19, não foi isso que se observou no período, pelo contrário, a partir da pandemia, a tendência de crescimento até se intensificou;</a:t>
            </a:r>
          </a:p>
          <a:p>
            <a:r>
              <a:rPr lang="pt-BR" dirty="0"/>
              <a:t>A despesa com pessoal, embora tenha sofrido um freio com a LC nº 173/2020, rapidamente voltou à sua tendência central dos anos </a:t>
            </a:r>
            <a:r>
              <a:rPr lang="pt-BR" dirty="0" err="1"/>
              <a:t>pré</a:t>
            </a:r>
            <a:r>
              <a:rPr lang="pt-BR" dirty="0"/>
              <a:t>-pandêmicos;</a:t>
            </a:r>
          </a:p>
          <a:p>
            <a:r>
              <a:rPr lang="pt-BR" dirty="0"/>
              <a:t>Por outro lado, a despesa de custeio, excluída a de pessoal, apresentou a partir de 2021 um crescimento bem superior ao que se vinha observando, em boa parte, pelo recrudescimento do processo inflacionário;</a:t>
            </a:r>
          </a:p>
          <a:p>
            <a:r>
              <a:rPr lang="pt-BR" dirty="0"/>
              <a:t>Graças ao crescimento da receita maior que o crescimento da despesa, o Município foi capaz de acumular recursos em caixa em montante bastante expressivo;</a:t>
            </a:r>
          </a:p>
          <a:p>
            <a:r>
              <a:rPr lang="pt-BR" dirty="0"/>
              <a:t>O recurso acumulado foi rapidamente consumido quase integralmente já em 2022, não só pelo grande crescimento da despesa de custeio, mas também em investimentos, visto que o ano de 2022 registrou um valor 2 vezes superior ao do melhor ano até então;</a:t>
            </a:r>
          </a:p>
          <a:p>
            <a:r>
              <a:rPr lang="pt-BR" dirty="0"/>
              <a:t>Enquanto que o crescimento da despesa com pessoal se encontra dentro da tendência dos últimos 10 anos, a expansão das demais despesas de custeio preocupa pois se demonstra claramente insustentável no médio prazo.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CEC973-AFB5-A697-B5BC-AA77EDC4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172389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E80E1-0592-6EC5-AB8D-9EC8EEAB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469BC-DC70-49CE-A91D-D622BC7C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Explorar a evolução da receita e da despesa ao longo dos últimos 10 anos;</a:t>
            </a:r>
          </a:p>
          <a:p>
            <a:r>
              <a:rPr lang="pt-BR" dirty="0"/>
              <a:t>Identificar tendências e variações atípicas entre um ano e outro;</a:t>
            </a:r>
          </a:p>
          <a:p>
            <a:r>
              <a:rPr lang="pt-BR" dirty="0"/>
              <a:t>Diferenciar o comportamento de receitas e despesas entre o período pré-COVID-19 e durante a pandemia.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19363E-7649-D3F3-1AB4-E5C80A9B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4050344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F18BA-7768-493A-E161-307C352A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e tratamento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A0B56-2E86-0C5A-5A4E-FBEF3C4A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Período abrangido: 2013 à 2022;</a:t>
            </a:r>
          </a:p>
          <a:p>
            <a:r>
              <a:rPr lang="pt-BR" dirty="0"/>
              <a:t>Fonte: balancetes da receita e da despesa obtidos no portal de dados abertos do TCE/RS;</a:t>
            </a:r>
          </a:p>
          <a:p>
            <a:r>
              <a:rPr lang="pt-BR" dirty="0"/>
              <a:t>Abrange as receitas da Prefeitura e as despesas da Prefeitura e da Câmara;</a:t>
            </a:r>
          </a:p>
          <a:p>
            <a:r>
              <a:rPr lang="pt-BR" dirty="0"/>
              <a:t>Excluídas as receitas e despesas do RPPS;</a:t>
            </a:r>
          </a:p>
          <a:p>
            <a:r>
              <a:rPr lang="pt-BR" dirty="0"/>
              <a:t>As receitas apresentadas estão líquidas de suas deduções;</a:t>
            </a:r>
          </a:p>
          <a:p>
            <a:r>
              <a:rPr lang="pt-BR" dirty="0"/>
              <a:t>Não foram considerados os efeitos inflacionários.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5C0A3F-F2ED-8266-B3B2-36995F50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208177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DD41F-93D4-2815-99C4-9358D19F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Pandemia da COVID-19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CFF2E-6890-BBA2-1ABB-A14149C7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período considerado foi de 2019 (início da pandemia) até 2021, término dos efeitos da Lei Complementar nº 173/2020.</a:t>
            </a:r>
          </a:p>
          <a:p>
            <a:r>
              <a:rPr lang="pt-BR" dirty="0"/>
              <a:t>A LC nº 173/2020 impediu o crescimento da despesa com pessoal até o término de 2021, colaborando para reduzir o crescimento dessa natureza de despesa.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EFE409-A3B0-A9C8-FF56-255A8B75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25679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E28D0-C4C5-3470-EBCB-FB3C2163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 e Despesa Total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F2C9AD1-5013-9F08-1386-FA89DCD186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720588"/>
            <a:ext cx="4479925" cy="2567761"/>
          </a:xfr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45B1D-10CB-AB7F-6CD7-82757C0B1E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Percebe-se um aumento mais significativo da receita entre 2020 e 2022, quando comparado com os anos anteriores;</a:t>
            </a:r>
          </a:p>
          <a:p>
            <a:r>
              <a:rPr lang="pt-BR" dirty="0"/>
              <a:t>A despesa total entre 2020 e 2021, embora tenha apresentado um crescimento maior do que nos anos anteriores, cresceu muito menos que a receita, colaborando para o acúmulo elevado de recursos financeiros;</a:t>
            </a:r>
          </a:p>
          <a:p>
            <a:r>
              <a:rPr lang="pt-BR" dirty="0"/>
              <a:t>Esse acúmulo de caixa foi comprometido já em 2022, fazendo com que a despesa apresentasse um crescimento bastante íngreme de 2021 para 2022, maior até que o crescimento da receita nesse período, que foi também elevado.</a:t>
            </a:r>
          </a:p>
          <a:p>
            <a:r>
              <a:rPr lang="pt-BR" dirty="0"/>
              <a:t>Percebe-se claramente um padrão: um ano de mais receita do que despesa – geração de caixa – seguido de um ano de mais despesa do que receita.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129E05A-4F91-E61D-00FC-0B80C26B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279963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2E6E7-836D-4220-DFA0-AA346496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 e Despesa Total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B1949D1-8099-7172-AF92-C3C0AA3935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646040"/>
            <a:ext cx="4479925" cy="2716857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B3884-11FD-30E5-1D15-5E933F55CD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Apenas no 1º ano de pandemia (2019) a despesa superou a receita. Essa expansão de 2% foi coberta pelo acúmulo de caixa do ano anterior, também de 2%;</a:t>
            </a:r>
          </a:p>
          <a:p>
            <a:r>
              <a:rPr lang="pt-BR" dirty="0"/>
              <a:t>Destaca-se o ano de 2021 com uma forte retração na relação entre despesa e receita. Isso era de se esperar, pois a LC nº 173/2020 entrou em vigor após a concessão do reajuste da folha em 2020, portanto seu efeito na despesa com pessoal foi mais fortemente sentido em 2021;</a:t>
            </a:r>
          </a:p>
          <a:p>
            <a:r>
              <a:rPr lang="pt-BR" dirty="0"/>
              <a:t>Em 2022, mesmo com a possibilidade de recomposição da remuneração, não houve o emprego da totalidade de caixa acumulado em 2021 (11%), já que a despesa superou a receita em 7%.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4C0607D-9568-D56C-FB3E-13955C87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3404356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6D253-1937-9111-69D5-F4F66E23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 e Despesa Corrente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7A0A62-2FEF-0103-5E5D-47FF4041B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Desde o início da pandemia, a receita corrente apresentou crescimento superior ao da despesa corrente, possibilitando a aplicação de recursos correntes em investimentos.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979CF36-CA82-4ECC-1663-B262ABFA25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3056344"/>
            <a:ext cx="4479925" cy="2567761"/>
          </a:xfr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ADFDCDD-9058-9F03-DE24-16D35CF4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 caixa corrente (diferente entre receita e despesas correntes) acumulado entre 2020 e 2021 foi prontamente consumido em 2022.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E89D87B5-F87C-EE3D-A34C-F62ECD8A76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981315"/>
            <a:ext cx="4481512" cy="2717820"/>
          </a:xfr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0305E1DD-A3B1-D0E4-E367-9E64FC65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355019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CD7B8-6246-87E3-2748-9718108B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 Corrente e Despesa com Pessoal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61D26-3D1B-C7A2-1EEF-0A6E5E6DC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Enquanto a receita corrente apresentou um crescimento atípico a partir de 2020, a despesa com pessoal, pela 1ª vez, apresentou redução entre um ano e outro. Porém em 2022 ela retornou para o patamar esperado considerando a tendência dos anos </a:t>
            </a:r>
            <a:r>
              <a:rPr lang="pt-BR" dirty="0" err="1"/>
              <a:t>pré</a:t>
            </a:r>
            <a:r>
              <a:rPr lang="pt-BR" dirty="0"/>
              <a:t>-pandemia.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D662AA6-F79A-24F0-455C-DD700030A0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3056344"/>
            <a:ext cx="4479925" cy="2567761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22FE07-1523-FE1D-4AF8-E4D675C83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Mesmo com o retorno em 2022 da despesa com pessoal à tendência </a:t>
            </a:r>
            <a:r>
              <a:rPr lang="pt-BR" dirty="0" err="1"/>
              <a:t>pré</a:t>
            </a:r>
            <a:r>
              <a:rPr lang="pt-BR" dirty="0"/>
              <a:t>-pandemia, ainda assim o seu crescimento não superou o crescimento da receita corrente.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5052AB6-2927-9A01-0F84-A46E6496B9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981315"/>
            <a:ext cx="4481512" cy="2717820"/>
          </a:xfr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B8243687-DF3D-11D4-DD9D-3E442D5A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138540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D042E-0757-4D08-484A-44D1315E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Arrecadação própria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886F498-A143-A082-4ECE-9931755420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710421"/>
            <a:ext cx="4479925" cy="2588095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E8D152-3924-F4EF-229E-9C6069C794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Consiste nas receitas diretamente arrecadadas pelo Município;</a:t>
            </a:r>
          </a:p>
          <a:p>
            <a:r>
              <a:rPr lang="pt-BR" dirty="0"/>
              <a:t>Até 2018 estava em franco crescimento, só retomado, com bastante força, a partir de 2020;</a:t>
            </a:r>
          </a:p>
          <a:p>
            <a:r>
              <a:rPr lang="pt-BR" dirty="0"/>
              <a:t>Considerando a tendência </a:t>
            </a:r>
            <a:r>
              <a:rPr lang="pt-BR" dirty="0" err="1"/>
              <a:t>pré</a:t>
            </a:r>
            <a:r>
              <a:rPr lang="pt-BR" dirty="0"/>
              <a:t>-pandemia, pode-se dizer que em 2022 a arrecadação própria atingiu o valor esperado considerando a tendência apresentada até antes da pandemia.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5ECB323-94A5-6B79-0BB0-47C6A285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Elaborado por Everton da Rosa / Contador / CRC RS-076595/O-3</a:t>
            </a:r>
          </a:p>
        </p:txBody>
      </p:sp>
    </p:spTree>
    <p:extLst>
      <p:ext uri="{BB962C8B-B14F-4D97-AF65-F5344CB8AC3E}">
        <p14:creationId xmlns:p14="http://schemas.microsoft.com/office/powerpoint/2010/main" val="4273894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107</TotalTime>
  <Words>1343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Exibir</vt:lpstr>
      <vt:lpstr>Receita e Despesa na última década.</vt:lpstr>
      <vt:lpstr>Objetivos</vt:lpstr>
      <vt:lpstr>Origem e tratamento dos dados</vt:lpstr>
      <vt:lpstr>Pandemia da COVID-19</vt:lpstr>
      <vt:lpstr>Receita e Despesa Total</vt:lpstr>
      <vt:lpstr>Receita e Despesa Total</vt:lpstr>
      <vt:lpstr>Receita e Despesa Corrente</vt:lpstr>
      <vt:lpstr>Receita Corrente e Despesa com Pessoal</vt:lpstr>
      <vt:lpstr>Arrecadação própria</vt:lpstr>
      <vt:lpstr>Transferências Correntes e de Capital</vt:lpstr>
      <vt:lpstr>Transferências Correntes</vt:lpstr>
      <vt:lpstr>Despesa com Pessoal</vt:lpstr>
      <vt:lpstr>Despesa de Custeio (excluída a com pessoal)</vt:lpstr>
      <vt:lpstr>Investimentos</vt:lpstr>
      <vt:lpstr>Amortização e Juros da Dívida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Receita e Despesa na última década.</dc:title>
  <dc:creator>Setor de Contabilidade Prefeitura de Independência RS</dc:creator>
  <cp:lastModifiedBy>Setor de Contabilidade Prefeitura de Independência RS</cp:lastModifiedBy>
  <cp:revision>6</cp:revision>
  <dcterms:created xsi:type="dcterms:W3CDTF">2023-03-30T14:46:47Z</dcterms:created>
  <dcterms:modified xsi:type="dcterms:W3CDTF">2023-03-30T16:39:08Z</dcterms:modified>
</cp:coreProperties>
</file>