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90" r:id="rId5"/>
    <p:sldId id="282" r:id="rId6"/>
    <p:sldId id="283" r:id="rId7"/>
    <p:sldId id="284" r:id="rId8"/>
    <p:sldId id="285" r:id="rId9"/>
    <p:sldId id="286" r:id="rId10"/>
    <p:sldId id="292" r:id="rId11"/>
    <p:sldId id="288" r:id="rId12"/>
    <p:sldId id="261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 </a:t>
            </a: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Overview do curso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8">
            <a:extLst>
              <a:ext uri="{FF2B5EF4-FFF2-40B4-BE49-F238E27FC236}">
                <a16:creationId xmlns:a16="http://schemas.microsoft.com/office/drawing/2014/main" id="{B17CCA81-A551-4F1F-98ED-FA957F1F8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315"/>
            <a:ext cx="9144000" cy="5143500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9ED62E5-4FD1-45C1-B02D-D54444FC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Formato das aulas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B0D491-FE4A-4D57-B6A3-5230D55EB990}"/>
              </a:ext>
            </a:extLst>
          </p:cNvPr>
          <p:cNvSpPr/>
          <p:nvPr/>
        </p:nvSpPr>
        <p:spPr>
          <a:xfrm>
            <a:off x="2195736" y="1063229"/>
            <a:ext cx="1944216" cy="3308721"/>
          </a:xfrm>
          <a:prstGeom prst="roundRect">
            <a:avLst>
              <a:gd name="adj" fmla="val 17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D7DAE-454F-4816-BF71-196FF8C067EF}"/>
              </a:ext>
            </a:extLst>
          </p:cNvPr>
          <p:cNvSpPr/>
          <p:nvPr/>
        </p:nvSpPr>
        <p:spPr>
          <a:xfrm>
            <a:off x="2375248" y="1151243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50 min: Correção de atividades e dúvidas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E6DC81-108B-44EA-ADF7-0D0C7CB7D246}"/>
              </a:ext>
            </a:extLst>
          </p:cNvPr>
          <p:cNvSpPr/>
          <p:nvPr/>
        </p:nvSpPr>
        <p:spPr>
          <a:xfrm>
            <a:off x="2375248" y="1996631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10 min: Intervalo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A0700-C8DD-4F62-A7B7-84B64BC714E5}"/>
              </a:ext>
            </a:extLst>
          </p:cNvPr>
          <p:cNvSpPr/>
          <p:nvPr/>
        </p:nvSpPr>
        <p:spPr>
          <a:xfrm>
            <a:off x="2375248" y="2839219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50 min: Motivação teórica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33462B-AAF0-41D7-AEF2-CFF7B3259C6B}"/>
              </a:ext>
            </a:extLst>
          </p:cNvPr>
          <p:cNvSpPr/>
          <p:nvPr/>
        </p:nvSpPr>
        <p:spPr>
          <a:xfrm>
            <a:off x="2375248" y="3681807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10 min: Apresentação das atividades da próxima aula</a:t>
            </a:r>
          </a:p>
        </p:txBody>
      </p:sp>
    </p:spTree>
    <p:extLst>
      <p:ext uri="{BB962C8B-B14F-4D97-AF65-F5344CB8AC3E}">
        <p14:creationId xmlns:p14="http://schemas.microsoft.com/office/powerpoint/2010/main" val="62405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Tudo pronto!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2339752" y="1823590"/>
            <a:ext cx="4320480" cy="96418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Lato" panose="020F0502020204030203" pitchFamily="34" charset="0"/>
              </a:rPr>
              <a:t>E aí, vamos começar?</a:t>
            </a:r>
          </a:p>
          <a:p>
            <a:pPr algn="ctr"/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7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pt-BR" sz="30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 Containers</a:t>
            </a:r>
            <a:br>
              <a:rPr lang="pt-BR" sz="30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2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Overview do curso</a:t>
            </a:r>
            <a:br>
              <a:rPr lang="pt-BR" sz="36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Bem-vindos!</a:t>
            </a:r>
          </a:p>
        </p:txBody>
      </p:sp>
      <p:sp>
        <p:nvSpPr>
          <p:cNvPr id="10" name="Retângulo 2">
            <a:extLst>
              <a:ext uri="{FF2B5EF4-FFF2-40B4-BE49-F238E27FC236}">
                <a16:creationId xmlns:a16="http://schemas.microsoft.com/office/drawing/2014/main" id="{9AE5A67B-8767-419C-8158-BE1DBA5C7022}"/>
              </a:ext>
            </a:extLst>
          </p:cNvPr>
          <p:cNvSpPr/>
          <p:nvPr/>
        </p:nvSpPr>
        <p:spPr>
          <a:xfrm>
            <a:off x="4925654" y="2635544"/>
            <a:ext cx="3013944" cy="29264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Docker</a:t>
            </a:r>
          </a:p>
        </p:txBody>
      </p:sp>
      <p:sp>
        <p:nvSpPr>
          <p:cNvPr id="12" name="Retângulo 2">
            <a:extLst>
              <a:ext uri="{FF2B5EF4-FFF2-40B4-BE49-F238E27FC236}">
                <a16:creationId xmlns:a16="http://schemas.microsoft.com/office/drawing/2014/main" id="{5125AF12-C91F-4B0C-8C43-E7371105095E}"/>
              </a:ext>
            </a:extLst>
          </p:cNvPr>
          <p:cNvSpPr/>
          <p:nvPr/>
        </p:nvSpPr>
        <p:spPr>
          <a:xfrm>
            <a:off x="4925654" y="3061971"/>
            <a:ext cx="3013944" cy="29264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Kubernetes</a:t>
            </a:r>
          </a:p>
        </p:txBody>
      </p:sp>
      <p:sp>
        <p:nvSpPr>
          <p:cNvPr id="14" name="Retângulo 2">
            <a:extLst>
              <a:ext uri="{FF2B5EF4-FFF2-40B4-BE49-F238E27FC236}">
                <a16:creationId xmlns:a16="http://schemas.microsoft.com/office/drawing/2014/main" id="{3BF4C6DC-3EBB-4312-8469-359CEF3F75D9}"/>
              </a:ext>
            </a:extLst>
          </p:cNvPr>
          <p:cNvSpPr/>
          <p:nvPr/>
        </p:nvSpPr>
        <p:spPr>
          <a:xfrm>
            <a:off x="4925654" y="3488398"/>
            <a:ext cx="3013944" cy="29264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</a:pPr>
            <a:r>
              <a:rPr lang="pt-BR" dirty="0">
                <a:solidFill>
                  <a:srgbClr val="333366"/>
                </a:solidFill>
              </a:rPr>
              <a:t>Segurança da Informação</a:t>
            </a:r>
            <a:endParaRPr lang="pt-BR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94636" y="1355829"/>
            <a:ext cx="6744962" cy="115212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Containers são a moda do momento! Para prepará-los, o curso Orquestração de Containers com Kubernetes irá trabalhar os seguintes temas:</a:t>
            </a:r>
          </a:p>
        </p:txBody>
      </p:sp>
    </p:spTree>
    <p:extLst>
      <p:ext uri="{BB962C8B-B14F-4D97-AF65-F5344CB8AC3E}">
        <p14:creationId xmlns:p14="http://schemas.microsoft.com/office/powerpoint/2010/main" val="386215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8">
            <a:extLst>
              <a:ext uri="{FF2B5EF4-FFF2-40B4-BE49-F238E27FC236}">
                <a16:creationId xmlns:a16="http://schemas.microsoft.com/office/drawing/2014/main" id="{B17CCA81-A551-4F1F-98ED-FA957F1F8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"/>
            <a:ext cx="9144000" cy="5143500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9ED62E5-4FD1-45C1-B02D-D54444FC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Conteúdo do curso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B0D491-FE4A-4D57-B6A3-5230D55EB990}"/>
              </a:ext>
            </a:extLst>
          </p:cNvPr>
          <p:cNvSpPr/>
          <p:nvPr/>
        </p:nvSpPr>
        <p:spPr>
          <a:xfrm>
            <a:off x="2195736" y="1063229"/>
            <a:ext cx="1944216" cy="3308721"/>
          </a:xfrm>
          <a:prstGeom prst="roundRect">
            <a:avLst>
              <a:gd name="adj" fmla="val 17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D7DAE-454F-4816-BF71-196FF8C067EF}"/>
              </a:ext>
            </a:extLst>
          </p:cNvPr>
          <p:cNvSpPr/>
          <p:nvPr/>
        </p:nvSpPr>
        <p:spPr>
          <a:xfrm>
            <a:off x="2411760" y="1141840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1. Visão geral 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sobre containers e Docker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07A1F2-F888-4E9F-92EB-AB3A5853941E}"/>
              </a:ext>
            </a:extLst>
          </p:cNvPr>
          <p:cNvSpPr/>
          <p:nvPr/>
        </p:nvSpPr>
        <p:spPr>
          <a:xfrm>
            <a:off x="2411760" y="1786193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2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Arquitetura e conceitos do Kubernetes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E6DC81-108B-44EA-ADF7-0D0C7CB7D246}"/>
              </a:ext>
            </a:extLst>
          </p:cNvPr>
          <p:cNvSpPr/>
          <p:nvPr/>
        </p:nvSpPr>
        <p:spPr>
          <a:xfrm>
            <a:off x="2411760" y="2430546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3. Agendamento no Kubernetes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A0700-C8DD-4F62-A7B7-84B64BC714E5}"/>
              </a:ext>
            </a:extLst>
          </p:cNvPr>
          <p:cNvSpPr/>
          <p:nvPr/>
        </p:nvSpPr>
        <p:spPr>
          <a:xfrm>
            <a:off x="2411760" y="3074899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4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Registro de eventos e monitoramento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33462B-AAF0-41D7-AEF2-CFF7B3259C6B}"/>
              </a:ext>
            </a:extLst>
          </p:cNvPr>
          <p:cNvSpPr/>
          <p:nvPr/>
        </p:nvSpPr>
        <p:spPr>
          <a:xfrm>
            <a:off x="2411760" y="3719252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5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Gestão do ciclo de vida de aplicações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8">
            <a:extLst>
              <a:ext uri="{FF2B5EF4-FFF2-40B4-BE49-F238E27FC236}">
                <a16:creationId xmlns:a16="http://schemas.microsoft.com/office/drawing/2014/main" id="{B17CCA81-A551-4F1F-98ED-FA957F1F8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"/>
            <a:ext cx="9144000" cy="5143500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9ED62E5-4FD1-45C1-B02D-D54444FC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Conteúdo do curso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B0D491-FE4A-4D57-B6A3-5230D55EB990}"/>
              </a:ext>
            </a:extLst>
          </p:cNvPr>
          <p:cNvSpPr/>
          <p:nvPr/>
        </p:nvSpPr>
        <p:spPr>
          <a:xfrm>
            <a:off x="2195736" y="1063229"/>
            <a:ext cx="1944216" cy="3308721"/>
          </a:xfrm>
          <a:prstGeom prst="roundRect">
            <a:avLst>
              <a:gd name="adj" fmla="val 17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D7DAE-454F-4816-BF71-196FF8C067EF}"/>
              </a:ext>
            </a:extLst>
          </p:cNvPr>
          <p:cNvSpPr/>
          <p:nvPr/>
        </p:nvSpPr>
        <p:spPr>
          <a:xfrm>
            <a:off x="2411760" y="1141840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6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Segurança no Kubernetes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07A1F2-F888-4E9F-92EB-AB3A5853941E}"/>
              </a:ext>
            </a:extLst>
          </p:cNvPr>
          <p:cNvSpPr/>
          <p:nvPr/>
        </p:nvSpPr>
        <p:spPr>
          <a:xfrm>
            <a:off x="2411760" y="1786193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7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Armazenamento no Kubernetes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E6DC81-108B-44EA-ADF7-0D0C7CB7D246}"/>
              </a:ext>
            </a:extLst>
          </p:cNvPr>
          <p:cNvSpPr/>
          <p:nvPr/>
        </p:nvSpPr>
        <p:spPr>
          <a:xfrm>
            <a:off x="2411760" y="2430546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8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Redes no Kubernetes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A0700-C8DD-4F62-A7B7-84B64BC714E5}"/>
              </a:ext>
            </a:extLst>
          </p:cNvPr>
          <p:cNvSpPr/>
          <p:nvPr/>
        </p:nvSpPr>
        <p:spPr>
          <a:xfrm>
            <a:off x="2411760" y="3074899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9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Resolução de problemas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33462B-AAF0-41D7-AEF2-CFF7B3259C6B}"/>
              </a:ext>
            </a:extLst>
          </p:cNvPr>
          <p:cNvSpPr/>
          <p:nvPr/>
        </p:nvSpPr>
        <p:spPr>
          <a:xfrm>
            <a:off x="2411760" y="3719252"/>
            <a:ext cx="4320480" cy="546127"/>
          </a:xfrm>
          <a:prstGeom prst="roundRect">
            <a:avLst>
              <a:gd name="adj" fmla="val 1372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10</a:t>
            </a:r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. Arquitetura do cluster e tópicos avançados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7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Metodologia</a:t>
            </a:r>
          </a:p>
        </p:txBody>
      </p:sp>
      <p:sp>
        <p:nvSpPr>
          <p:cNvPr id="10" name="Retângulo 2">
            <a:extLst>
              <a:ext uri="{FF2B5EF4-FFF2-40B4-BE49-F238E27FC236}">
                <a16:creationId xmlns:a16="http://schemas.microsoft.com/office/drawing/2014/main" id="{9AE5A67B-8767-419C-8158-BE1DBA5C7022}"/>
              </a:ext>
            </a:extLst>
          </p:cNvPr>
          <p:cNvSpPr/>
          <p:nvPr/>
        </p:nvSpPr>
        <p:spPr>
          <a:xfrm>
            <a:off x="4930115" y="2559368"/>
            <a:ext cx="3013944" cy="29264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Laboratórios realistas</a:t>
            </a:r>
          </a:p>
        </p:txBody>
      </p:sp>
      <p:sp>
        <p:nvSpPr>
          <p:cNvPr id="12" name="Retângulo 2">
            <a:extLst>
              <a:ext uri="{FF2B5EF4-FFF2-40B4-BE49-F238E27FC236}">
                <a16:creationId xmlns:a16="http://schemas.microsoft.com/office/drawing/2014/main" id="{5125AF12-C91F-4B0C-8C43-E7371105095E}"/>
              </a:ext>
            </a:extLst>
          </p:cNvPr>
          <p:cNvSpPr/>
          <p:nvPr/>
        </p:nvSpPr>
        <p:spPr>
          <a:xfrm>
            <a:off x="4930115" y="2985795"/>
            <a:ext cx="3013944" cy="29264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Auto-estudo</a:t>
            </a:r>
          </a:p>
        </p:txBody>
      </p:sp>
      <p:sp>
        <p:nvSpPr>
          <p:cNvPr id="13" name="Retângulo 2">
            <a:extLst>
              <a:ext uri="{FF2B5EF4-FFF2-40B4-BE49-F238E27FC236}">
                <a16:creationId xmlns:a16="http://schemas.microsoft.com/office/drawing/2014/main" id="{466E050F-EB03-4A96-918B-F3F7C1224E0C}"/>
              </a:ext>
            </a:extLst>
          </p:cNvPr>
          <p:cNvSpPr/>
          <p:nvPr/>
        </p:nvSpPr>
        <p:spPr>
          <a:xfrm>
            <a:off x="4930115" y="3414240"/>
            <a:ext cx="3013944" cy="29264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Foco em interfaces CLI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99519" y="1491630"/>
            <a:ext cx="6744962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 curso possui um foco </a:t>
            </a:r>
            <a:r>
              <a:rPr lang="pt-BR" b="1" dirty="0">
                <a:solidFill>
                  <a:schemeClr val="bg1"/>
                </a:solidFill>
                <a:latin typeface="Lato" panose="020F0502020204030203" pitchFamily="34" charset="0"/>
              </a:rPr>
              <a:t>extremamente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prático, baseado em três pilares:</a:t>
            </a:r>
          </a:p>
        </p:txBody>
      </p:sp>
    </p:spTree>
    <p:extLst>
      <p:ext uri="{BB962C8B-B14F-4D97-AF65-F5344CB8AC3E}">
        <p14:creationId xmlns:p14="http://schemas.microsoft.com/office/powerpoint/2010/main" val="21965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Metodologia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99519" y="1069083"/>
            <a:ext cx="6744962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Durante as atividades práticas, você irá se deparar com atividades no seguinte formato: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42CBD-6EF6-4DFB-A9BF-71647630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23" y="2022100"/>
            <a:ext cx="6523354" cy="23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Metodologia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99519" y="2143125"/>
            <a:ext cx="6744962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Tente resolver a atividade sozinho: pesquise, teste e utilize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snapshots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livremente!</a:t>
            </a:r>
          </a:p>
        </p:txBody>
      </p:sp>
    </p:spTree>
    <p:extLst>
      <p:ext uri="{BB962C8B-B14F-4D97-AF65-F5344CB8AC3E}">
        <p14:creationId xmlns:p14="http://schemas.microsoft.com/office/powerpoint/2010/main" val="24328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Metodologia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99519" y="1069083"/>
            <a:ext cx="6744962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Caso se veja “travado”, clique no texto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Visualizar resposta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para consultar o gabarito. Use apenas em último caso!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9EE6D-990C-4507-8998-37EA8B93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95686"/>
            <a:ext cx="7534029" cy="19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Metodologia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683568" y="1419622"/>
            <a:ext cx="7848872" cy="85725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 documentação do Kubernetes é muito bem mantida e completa. Consulte-a!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FAB3F6-72FB-408D-99CB-DC97881504A8}"/>
              </a:ext>
            </a:extLst>
          </p:cNvPr>
          <p:cNvSpPr/>
          <p:nvPr/>
        </p:nvSpPr>
        <p:spPr>
          <a:xfrm>
            <a:off x="683568" y="2355726"/>
            <a:ext cx="7848872" cy="1080121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a pergunta-exemplo anterior, confira uma solução em </a:t>
            </a:r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https://kubernetes.io/docs/concepts/workloads/pods/#pod-templates</a:t>
            </a:r>
          </a:p>
        </p:txBody>
      </p:sp>
    </p:spTree>
    <p:extLst>
      <p:ext uri="{BB962C8B-B14F-4D97-AF65-F5344CB8AC3E}">
        <p14:creationId xmlns:p14="http://schemas.microsoft.com/office/powerpoint/2010/main" val="420481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82674-099A-45E2-8108-683B4A086FB2}"/>
</file>

<file path=customXml/itemProps2.xml><?xml version="1.0" encoding="utf-8"?>
<ds:datastoreItem xmlns:ds="http://schemas.openxmlformats.org/officeDocument/2006/customXml" ds:itemID="{729B6E91-A8BD-427A-96D7-708145C16B38}"/>
</file>

<file path=customXml/itemProps3.xml><?xml version="1.0" encoding="utf-8"?>
<ds:datastoreItem xmlns:ds="http://schemas.openxmlformats.org/officeDocument/2006/customXml" ds:itemID="{D0B7F80B-63C9-408C-84D4-70977308A752}"/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269</Words>
  <Application>Microsoft Office PowerPoint</Application>
  <PresentationFormat>On-screen Show (16:9)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Lato Black</vt:lpstr>
      <vt:lpstr>Tema do Office</vt:lpstr>
      <vt:lpstr>Orquestração de Containers   Overview do curso</vt:lpstr>
      <vt:lpstr>Bem-vindos!</vt:lpstr>
      <vt:lpstr>Conteúdo do curso</vt:lpstr>
      <vt:lpstr>Conteúdo do curso</vt:lpstr>
      <vt:lpstr>Metodologia</vt:lpstr>
      <vt:lpstr>Metodologia</vt:lpstr>
      <vt:lpstr>Metodologia</vt:lpstr>
      <vt:lpstr>Metodologia</vt:lpstr>
      <vt:lpstr>Metodologia</vt:lpstr>
      <vt:lpstr>Formato das aulas</vt:lpstr>
      <vt:lpstr>Tudo pronto!</vt:lpstr>
      <vt:lpstr>Orquestração de Containers  Overview do curso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40</cp:revision>
  <dcterms:created xsi:type="dcterms:W3CDTF">2021-07-22T13:05:52Z</dcterms:created>
  <dcterms:modified xsi:type="dcterms:W3CDTF">2022-04-07T13:34:19Z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