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577" r:id="rId4"/>
    <p:sldId id="258" r:id="rId5"/>
    <p:sldId id="388" r:id="rId6"/>
    <p:sldId id="504" r:id="rId7"/>
    <p:sldId id="507" r:id="rId8"/>
    <p:sldId id="561" r:id="rId9"/>
    <p:sldId id="562" r:id="rId10"/>
    <p:sldId id="563" r:id="rId11"/>
    <p:sldId id="564" r:id="rId12"/>
    <p:sldId id="565" r:id="rId13"/>
    <p:sldId id="566" r:id="rId14"/>
    <p:sldId id="567" r:id="rId15"/>
    <p:sldId id="510" r:id="rId16"/>
    <p:sldId id="535" r:id="rId17"/>
    <p:sldId id="568" r:id="rId18"/>
    <p:sldId id="569" r:id="rId19"/>
    <p:sldId id="430" r:id="rId20"/>
    <p:sldId id="570" r:id="rId21"/>
    <p:sldId id="571" r:id="rId22"/>
    <p:sldId id="572" r:id="rId23"/>
    <p:sldId id="573" r:id="rId24"/>
    <p:sldId id="574" r:id="rId25"/>
    <p:sldId id="575" r:id="rId26"/>
    <p:sldId id="525" r:id="rId27"/>
    <p:sldId id="576" r:id="rId28"/>
    <p:sldId id="588" r:id="rId29"/>
    <p:sldId id="578" r:id="rId30"/>
    <p:sldId id="579" r:id="rId31"/>
    <p:sldId id="580" r:id="rId32"/>
    <p:sldId id="581" r:id="rId33"/>
    <p:sldId id="582" r:id="rId34"/>
    <p:sldId id="583" r:id="rId35"/>
    <p:sldId id="584" r:id="rId36"/>
    <p:sldId id="585" r:id="rId37"/>
    <p:sldId id="586" r:id="rId38"/>
    <p:sldId id="261" r:id="rId39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587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6374" autoAdjust="0"/>
  </p:normalViewPr>
  <p:slideViewPr>
    <p:cSldViewPr>
      <p:cViewPr varScale="1">
        <p:scale>
          <a:sx n="153" d="100"/>
          <a:sy n="153" d="100"/>
        </p:scale>
        <p:origin x="450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21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09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49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62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62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20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65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45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94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4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1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3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security/overview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ubernetes.io/docs/tasks/administer-cluster/securing-a-cluster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ckrox.com/post/2020/05/kubernetes-security-10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eatsheetseries.owasp.org/cheatsheets/Kubernetes_Security_Cheat_Sheet.html" TargetMode="External"/><Relationship Id="rId4" Type="http://schemas.openxmlformats.org/officeDocument/2006/relationships/hyperlink" Target="https://www.aquasec.com/cloud-native-academy/kubernetes-in-production/kubernetes-security-best-practices-10-steps-to-securing-k8s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defense.gov/2021/Aug/03/2002820425/-1/-1/1/CTR_KUBERNETES%20HARDENING%20GUIDANCE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ncf/tag-security/blob/main/security-whitepaper/CNCF_cloud-native-security-whitepaper-Nov2020.pdf" TargetMode="External"/><Relationship Id="rId4" Type="http://schemas.openxmlformats.org/officeDocument/2006/relationships/hyperlink" Target="https://nvlpubs.nist.gov/nistpubs/SpecialPublications/NIST.SP.800-190.pdf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" y="12502"/>
            <a:ext cx="9144000" cy="51435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60032" y="1563638"/>
            <a:ext cx="3672408" cy="2342083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Lato Black" panose="020F0A02020204030203" pitchFamily="34" charset="0"/>
              </a:rPr>
              <a:t>Orquestração de</a:t>
            </a:r>
            <a:br>
              <a:rPr lang="pt-BR" sz="2800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r>
              <a:rPr lang="pt-BR" sz="2800" dirty="0">
                <a:solidFill>
                  <a:schemeClr val="bg1"/>
                </a:solidFill>
                <a:latin typeface="Lato Black" panose="020F0A02020204030203" pitchFamily="34" charset="0"/>
              </a:rPr>
              <a:t>Containers</a:t>
            </a:r>
            <a:br>
              <a:rPr lang="pt-BR" sz="2800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br>
              <a:rPr lang="pt-BR" sz="1100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r>
              <a:rPr lang="pt-BR" sz="2000" dirty="0">
                <a:solidFill>
                  <a:schemeClr val="bg1"/>
                </a:solidFill>
                <a:latin typeface="Lato Black" panose="020F0A02020204030203" pitchFamily="34" charset="0"/>
              </a:rPr>
              <a:t>Arquitetura do </a:t>
            </a:r>
            <a:r>
              <a:rPr lang="pt-BR" sz="2000">
                <a:solidFill>
                  <a:schemeClr val="bg1"/>
                </a:solidFill>
                <a:latin typeface="Lato Black" panose="020F0A02020204030203" pitchFamily="34" charset="0"/>
              </a:rPr>
              <a:t>cluster Kubernetes e</a:t>
            </a:r>
            <a:br>
              <a:rPr lang="pt-BR" sz="2000">
                <a:solidFill>
                  <a:schemeClr val="bg1"/>
                </a:solidFill>
                <a:latin typeface="Lato Black" panose="020F0A02020204030203" pitchFamily="34" charset="0"/>
              </a:rPr>
            </a:br>
            <a:r>
              <a:rPr lang="pt-BR" sz="2000">
                <a:solidFill>
                  <a:schemeClr val="bg1"/>
                </a:solidFill>
                <a:latin typeface="Lato Black" panose="020F0A02020204030203" pitchFamily="34" charset="0"/>
              </a:rPr>
              <a:t>tópicos avançados</a:t>
            </a:r>
            <a:endParaRPr lang="pt-BR" sz="2800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201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Clusters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 de produção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187624" y="1275606"/>
            <a:ext cx="3163013" cy="1440160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Deve-se levar em consideração aspectos de:</a:t>
            </a:r>
            <a:endParaRPr lang="pt-BR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2B5C61-606E-4174-B783-185F3183BDC5}"/>
              </a:ext>
            </a:extLst>
          </p:cNvPr>
          <p:cNvSpPr/>
          <p:nvPr/>
        </p:nvSpPr>
        <p:spPr>
          <a:xfrm>
            <a:off x="4793365" y="1275606"/>
            <a:ext cx="3163011" cy="648072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Lato" panose="020F0502020204030203" pitchFamily="34" charset="0"/>
              </a:rPr>
              <a:t>Alta disponibilidade</a:t>
            </a:r>
            <a:endParaRPr lang="pt-BR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5C30470-5DF3-4B04-A101-68F3D9D9D4AF}"/>
              </a:ext>
            </a:extLst>
          </p:cNvPr>
          <p:cNvSpPr/>
          <p:nvPr/>
        </p:nvSpPr>
        <p:spPr>
          <a:xfrm>
            <a:off x="4793365" y="2067694"/>
            <a:ext cx="3163011" cy="648072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Lato" panose="020F0502020204030203" pitchFamily="34" charset="0"/>
              </a:rPr>
              <a:t>Escalabilidade</a:t>
            </a:r>
            <a:endParaRPr lang="pt-BR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4C48E3-0899-48C1-964A-49805CB6820C}"/>
              </a:ext>
            </a:extLst>
          </p:cNvPr>
          <p:cNvSpPr/>
          <p:nvPr/>
        </p:nvSpPr>
        <p:spPr>
          <a:xfrm>
            <a:off x="4793365" y="2859782"/>
            <a:ext cx="3163011" cy="648072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Manutenibilidade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EB75A42-E526-4526-9980-F397F8EA470C}"/>
              </a:ext>
            </a:extLst>
          </p:cNvPr>
          <p:cNvSpPr/>
          <p:nvPr/>
        </p:nvSpPr>
        <p:spPr>
          <a:xfrm>
            <a:off x="4793365" y="3651870"/>
            <a:ext cx="3163011" cy="648072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Lato" panose="020F0502020204030203" pitchFamily="34" charset="0"/>
              </a:rPr>
              <a:t>Distribuição geográfica</a:t>
            </a:r>
            <a:endParaRPr lang="pt-BR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828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Ferramentas de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deployment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187624" y="1275606"/>
            <a:ext cx="3163013" cy="1440160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tx2"/>
                </a:solidFill>
                <a:latin typeface="Lato" panose="020F0502020204030203" pitchFamily="34" charset="0"/>
              </a:rPr>
              <a:t>https://www.altoros.com/blog/a-multitude-of-kubernetes-deployment-tools-kubespray-kops-and-kubeadm/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2B5C61-606E-4174-B783-185F3183BDC5}"/>
              </a:ext>
            </a:extLst>
          </p:cNvPr>
          <p:cNvSpPr/>
          <p:nvPr/>
        </p:nvSpPr>
        <p:spPr>
          <a:xfrm>
            <a:off x="4793365" y="1275606"/>
            <a:ext cx="3163011" cy="648072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Lato" panose="020F0502020204030203" pitchFamily="34" charset="0"/>
              </a:rPr>
              <a:t>Kops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5C30470-5DF3-4B04-A101-68F3D9D9D4AF}"/>
              </a:ext>
            </a:extLst>
          </p:cNvPr>
          <p:cNvSpPr/>
          <p:nvPr/>
        </p:nvSpPr>
        <p:spPr>
          <a:xfrm>
            <a:off x="4793365" y="2067694"/>
            <a:ext cx="3163011" cy="648072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Lato" panose="020F0502020204030203" pitchFamily="34" charset="0"/>
              </a:rPr>
              <a:t>kubeadm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4C48E3-0899-48C1-964A-49805CB6820C}"/>
              </a:ext>
            </a:extLst>
          </p:cNvPr>
          <p:cNvSpPr/>
          <p:nvPr/>
        </p:nvSpPr>
        <p:spPr>
          <a:xfrm>
            <a:off x="4793365" y="2859782"/>
            <a:ext cx="3163011" cy="648072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Lato" panose="020F0502020204030203" pitchFamily="34" charset="0"/>
              </a:rPr>
              <a:t>Kubespray</a:t>
            </a:r>
            <a:endParaRPr lang="pt-BR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EB75A42-E526-4526-9980-F397F8EA470C}"/>
              </a:ext>
            </a:extLst>
          </p:cNvPr>
          <p:cNvSpPr/>
          <p:nvPr/>
        </p:nvSpPr>
        <p:spPr>
          <a:xfrm>
            <a:off x="4793365" y="3651870"/>
            <a:ext cx="3163011" cy="648072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Lato" panose="020F0502020204030203" pitchFamily="34" charset="0"/>
              </a:rPr>
              <a:t>Kubo</a:t>
            </a:r>
          </a:p>
        </p:txBody>
      </p:sp>
    </p:spTree>
    <p:extLst>
      <p:ext uri="{BB962C8B-B14F-4D97-AF65-F5344CB8AC3E}">
        <p14:creationId xmlns:p14="http://schemas.microsoft.com/office/powerpoint/2010/main" val="4090965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On-premises 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ou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 cloud?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187624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A escolha do ambiente de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deployment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raramente é técnica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560173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Considerações como parque instalado, objetivos da organização e outros são fatores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A297CE-B1E8-4276-A86E-49226D51AE48}"/>
              </a:ext>
            </a:extLst>
          </p:cNvPr>
          <p:cNvSpPr/>
          <p:nvPr/>
        </p:nvSpPr>
        <p:spPr>
          <a:xfrm>
            <a:off x="4560173" y="2712119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Expertise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da equipe e flexibilidade de contratação/consultoria também são importantes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1187624" y="2712119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Custo também é relevante: considere o TCO</a:t>
            </a:r>
          </a:p>
        </p:txBody>
      </p:sp>
    </p:spTree>
    <p:extLst>
      <p:ext uri="{BB962C8B-B14F-4D97-AF65-F5344CB8AC3E}">
        <p14:creationId xmlns:p14="http://schemas.microsoft.com/office/powerpoint/2010/main" val="719258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Considerações no armazenamento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187624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Obviamente é necessário ter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storage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disponível via rede em ambientes de produção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560173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Leve em conta ainda necessidades em termos de velocidade de acesso, a depender da aplicação/uso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A297CE-B1E8-4276-A86E-49226D51AE48}"/>
              </a:ext>
            </a:extLst>
          </p:cNvPr>
          <p:cNvSpPr/>
          <p:nvPr/>
        </p:nvSpPr>
        <p:spPr>
          <a:xfrm>
            <a:off x="4560173" y="2712119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Utilize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labels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e seletores para assinalar aplicações de acordo com o uso de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storage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1187624" y="2712119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Considere o uso de SAN e NAS quando aplicável</a:t>
            </a:r>
            <a:endParaRPr lang="pt-BR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182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Considerações para os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nodes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187624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Pode-se utilizar máquinas físicas ou virtuais (provisionamento automático)</a:t>
            </a:r>
            <a:endParaRPr lang="pt-BR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560173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Ao menos 3 (três) master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nodes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para operar 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control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plane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A297CE-B1E8-4276-A86E-49226D51AE48}"/>
              </a:ext>
            </a:extLst>
          </p:cNvPr>
          <p:cNvSpPr/>
          <p:nvPr/>
        </p:nvSpPr>
        <p:spPr>
          <a:xfrm>
            <a:off x="4560173" y="2712119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Como melhor prática, não executar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workloads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em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master nodes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1187624" y="2712119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Tantos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workers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quanto necessários para atender a demanda objetivada</a:t>
            </a:r>
          </a:p>
        </p:txBody>
      </p:sp>
    </p:spTree>
    <p:extLst>
      <p:ext uri="{BB962C8B-B14F-4D97-AF65-F5344CB8AC3E}">
        <p14:creationId xmlns:p14="http://schemas.microsoft.com/office/powerpoint/2010/main" val="1395706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Considerações para os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nodes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4F6327-4595-4F57-A9CB-95D0ACA80136}"/>
              </a:ext>
            </a:extLst>
          </p:cNvPr>
          <p:cNvSpPr/>
          <p:nvPr/>
        </p:nvSpPr>
        <p:spPr>
          <a:xfrm>
            <a:off x="1385044" y="1491630"/>
            <a:ext cx="6355308" cy="726478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É possível separar o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cluster etcd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 do restante do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control plane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, se desejado: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C835F6-1C87-446E-943A-1CB43E796680}"/>
              </a:ext>
            </a:extLst>
          </p:cNvPr>
          <p:cNvSpPr/>
          <p:nvPr/>
        </p:nvSpPr>
        <p:spPr>
          <a:xfrm>
            <a:off x="1385044" y="2866179"/>
            <a:ext cx="6355308" cy="726478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>
                <a:solidFill>
                  <a:schemeClr val="bg1"/>
                </a:solidFill>
                <a:latin typeface="Lato" panose="020F0502020204030203" pitchFamily="34" charset="0"/>
              </a:rPr>
              <a:t>https://kubernetes.io/docs/setup/production-environment/tools/kubeadm/high-availability/ </a:t>
            </a:r>
            <a:endParaRPr lang="pt-BR" b="1" u="sng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977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Arquitetura-exemplo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2CF80B-2E0F-40F8-82F3-270675E60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704964"/>
            <a:ext cx="6192688" cy="464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47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Soluções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turnkey, on-premises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3050066" y="1347614"/>
            <a:ext cx="3034102" cy="57606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Rancher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DF7D773-949A-4166-B2C1-39DDDE19EB2D}"/>
              </a:ext>
            </a:extLst>
          </p:cNvPr>
          <p:cNvSpPr/>
          <p:nvPr/>
        </p:nvSpPr>
        <p:spPr>
          <a:xfrm>
            <a:off x="3050066" y="2101661"/>
            <a:ext cx="3034102" cy="57606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Red Hat OpenShift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D06D07-008B-4049-8025-548BEE1C6F28}"/>
              </a:ext>
            </a:extLst>
          </p:cNvPr>
          <p:cNvSpPr/>
          <p:nvPr/>
        </p:nvSpPr>
        <p:spPr>
          <a:xfrm>
            <a:off x="3050066" y="2855708"/>
            <a:ext cx="3034102" cy="57606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Mirantis Kubernetes Engine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9663439-B434-4BD9-89D5-8DA54D6CF1C1}"/>
              </a:ext>
            </a:extLst>
          </p:cNvPr>
          <p:cNvSpPr/>
          <p:nvPr/>
        </p:nvSpPr>
        <p:spPr>
          <a:xfrm>
            <a:off x="3050066" y="3609755"/>
            <a:ext cx="3034102" cy="57606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VMWare PKS</a:t>
            </a:r>
          </a:p>
        </p:txBody>
      </p:sp>
    </p:spTree>
    <p:extLst>
      <p:ext uri="{BB962C8B-B14F-4D97-AF65-F5344CB8AC3E}">
        <p14:creationId xmlns:p14="http://schemas.microsoft.com/office/powerpoint/2010/main" val="3102560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Soluções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cloud-based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1187624" y="1347614"/>
            <a:ext cx="3250126" cy="57606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Google Kubernetes Engine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DF7D773-949A-4166-B2C1-39DDDE19EB2D}"/>
              </a:ext>
            </a:extLst>
          </p:cNvPr>
          <p:cNvSpPr/>
          <p:nvPr/>
        </p:nvSpPr>
        <p:spPr>
          <a:xfrm>
            <a:off x="1187624" y="2101661"/>
            <a:ext cx="3250126" cy="57606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Azure Kubernetes Service</a:t>
            </a:r>
            <a:endParaRPr lang="pt-BR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D06D07-008B-4049-8025-548BEE1C6F28}"/>
              </a:ext>
            </a:extLst>
          </p:cNvPr>
          <p:cNvSpPr/>
          <p:nvPr/>
        </p:nvSpPr>
        <p:spPr>
          <a:xfrm>
            <a:off x="1187624" y="2855708"/>
            <a:ext cx="3250126" cy="57606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AWS Fargate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9663439-B434-4BD9-89D5-8DA54D6CF1C1}"/>
              </a:ext>
            </a:extLst>
          </p:cNvPr>
          <p:cNvSpPr/>
          <p:nvPr/>
        </p:nvSpPr>
        <p:spPr>
          <a:xfrm>
            <a:off x="1187624" y="3609755"/>
            <a:ext cx="3250126" cy="57606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AWS EKS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0E168D-2BBB-4416-9579-25675BBF2D3F}"/>
              </a:ext>
            </a:extLst>
          </p:cNvPr>
          <p:cNvSpPr/>
          <p:nvPr/>
        </p:nvSpPr>
        <p:spPr>
          <a:xfrm>
            <a:off x="4706250" y="1347614"/>
            <a:ext cx="3250126" cy="57606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Cloud Foundry</a:t>
            </a:r>
            <a:endParaRPr lang="pt-BR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9607DB-36DA-4818-B3AA-9929E74503A6}"/>
              </a:ext>
            </a:extLst>
          </p:cNvPr>
          <p:cNvSpPr/>
          <p:nvPr/>
        </p:nvSpPr>
        <p:spPr>
          <a:xfrm>
            <a:off x="4706250" y="2101661"/>
            <a:ext cx="3250126" cy="57606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Platform9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36345E-8EB6-495C-8A6F-C7B1222BA51F}"/>
              </a:ext>
            </a:extLst>
          </p:cNvPr>
          <p:cNvSpPr/>
          <p:nvPr/>
        </p:nvSpPr>
        <p:spPr>
          <a:xfrm>
            <a:off x="4706250" y="2855708"/>
            <a:ext cx="3250126" cy="57606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IBM Cloud Kubernetes 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AB44827-110A-4D2D-9C4A-D15559A25471}"/>
              </a:ext>
            </a:extLst>
          </p:cNvPr>
          <p:cNvSpPr/>
          <p:nvPr/>
        </p:nvSpPr>
        <p:spPr>
          <a:xfrm>
            <a:off x="4706250" y="3609755"/>
            <a:ext cx="3250126" cy="57606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D2iQ</a:t>
            </a:r>
          </a:p>
        </p:txBody>
      </p:sp>
    </p:spTree>
    <p:extLst>
      <p:ext uri="{BB962C8B-B14F-4D97-AF65-F5344CB8AC3E}">
        <p14:creationId xmlns:p14="http://schemas.microsoft.com/office/powerpoint/2010/main" val="3637415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Considerações avançadas: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Load Balancing 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e DNS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C0184A-B0C2-4082-97E3-3A098E481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46" y="1063229"/>
            <a:ext cx="6499708" cy="329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84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Tópicos abordados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39552" y="1203598"/>
            <a:ext cx="71287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Objetivos do </a:t>
            </a:r>
            <a:r>
              <a:rPr lang="pt-BR" i="1" dirty="0">
                <a:solidFill>
                  <a:srgbClr val="595959"/>
                </a:solidFill>
                <a:latin typeface="Lato" panose="020F0502020204030203" pitchFamily="34" charset="0"/>
              </a:rPr>
              <a:t>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595959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Ferramentas de </a:t>
            </a:r>
            <a:r>
              <a:rPr lang="pt-BR" i="1" dirty="0">
                <a:solidFill>
                  <a:srgbClr val="595959"/>
                </a:solidFill>
                <a:latin typeface="Lato" panose="020F0502020204030203" pitchFamily="34" charset="0"/>
              </a:rPr>
              <a:t>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595959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Considerações em armazenamento e </a:t>
            </a:r>
            <a:r>
              <a:rPr lang="pt-BR" i="1" dirty="0">
                <a:solidFill>
                  <a:srgbClr val="595959"/>
                </a:solidFill>
                <a:latin typeface="Lato" panose="020F0502020204030203" pitchFamily="34" charset="0"/>
              </a:rPr>
              <a:t>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595959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Soluções </a:t>
            </a:r>
            <a:r>
              <a:rPr lang="pt-BR" i="1" dirty="0">
                <a:solidFill>
                  <a:srgbClr val="595959"/>
                </a:solidFill>
                <a:latin typeface="Lato" panose="020F0502020204030203" pitchFamily="34" charset="0"/>
              </a:rPr>
              <a:t>turnkey</a:t>
            </a: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 e </a:t>
            </a:r>
            <a:r>
              <a:rPr lang="pt-BR" i="1" dirty="0">
                <a:solidFill>
                  <a:srgbClr val="595959"/>
                </a:solidFill>
                <a:latin typeface="Lato" panose="020F0502020204030203" pitchFamily="34" charset="0"/>
              </a:rPr>
              <a:t>cloud-based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595959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Aspectos avançados em </a:t>
            </a:r>
            <a:r>
              <a:rPr lang="pt-BR" i="1" dirty="0">
                <a:solidFill>
                  <a:srgbClr val="595959"/>
                </a:solidFill>
                <a:latin typeface="Lato" panose="020F0502020204030203" pitchFamily="34" charset="0"/>
              </a:rPr>
              <a:t>clusters </a:t>
            </a: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de produção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595959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Cases de instalação</a:t>
            </a:r>
          </a:p>
        </p:txBody>
      </p:sp>
    </p:spTree>
    <p:extLst>
      <p:ext uri="{BB962C8B-B14F-4D97-AF65-F5344CB8AC3E}">
        <p14:creationId xmlns:p14="http://schemas.microsoft.com/office/powerpoint/2010/main" val="711672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Considerações avançadas: gestão de acesso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5272C5-5B1A-42C6-808A-F00BCD22C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29817"/>
            <a:ext cx="6075341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1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Considerações avançadas: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registry 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privado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E8823E-14BA-412F-A5FF-818F5C9AF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596" y="1063229"/>
            <a:ext cx="5352203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07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Considerações avançadas: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cluster autoscaling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EB050-D4C8-4995-81BC-975F5DCE1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54" y="1078211"/>
            <a:ext cx="6049292" cy="315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12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Considerações avançadas: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serverless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7A1E89-5943-41FF-9304-3F1FF3ABC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00" y="1063229"/>
            <a:ext cx="7534195" cy="33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25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Considerações avançadas: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serverless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8BCFC-6167-4A52-8529-4E1869FFD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13" y="927610"/>
            <a:ext cx="5688632" cy="1650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7395EA-85EA-42E4-B0F1-0F34B14E5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787774"/>
            <a:ext cx="5688632" cy="165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63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Considerações avançadas: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serverless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1187624" y="1347614"/>
            <a:ext cx="3250126" cy="57606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AWS Lambda</a:t>
            </a:r>
            <a:endParaRPr lang="pt-BR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DF7D773-949A-4166-B2C1-39DDDE19EB2D}"/>
              </a:ext>
            </a:extLst>
          </p:cNvPr>
          <p:cNvSpPr/>
          <p:nvPr/>
        </p:nvSpPr>
        <p:spPr>
          <a:xfrm>
            <a:off x="1187624" y="2101661"/>
            <a:ext cx="3250126" cy="57606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Knative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D06D07-008B-4049-8025-548BEE1C6F28}"/>
              </a:ext>
            </a:extLst>
          </p:cNvPr>
          <p:cNvSpPr/>
          <p:nvPr/>
        </p:nvSpPr>
        <p:spPr>
          <a:xfrm>
            <a:off x="1187624" y="2855708"/>
            <a:ext cx="3250126" cy="57606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OpenFaas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9663439-B434-4BD9-89D5-8DA54D6CF1C1}"/>
              </a:ext>
            </a:extLst>
          </p:cNvPr>
          <p:cNvSpPr/>
          <p:nvPr/>
        </p:nvSpPr>
        <p:spPr>
          <a:xfrm>
            <a:off x="1187624" y="3609755"/>
            <a:ext cx="3250126" cy="57606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OpenWhisk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0E168D-2BBB-4416-9579-25675BBF2D3F}"/>
              </a:ext>
            </a:extLst>
          </p:cNvPr>
          <p:cNvSpPr/>
          <p:nvPr/>
        </p:nvSpPr>
        <p:spPr>
          <a:xfrm>
            <a:off x="4706250" y="1347614"/>
            <a:ext cx="3250126" cy="57606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Kubeless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9607DB-36DA-4818-B3AA-9929E74503A6}"/>
              </a:ext>
            </a:extLst>
          </p:cNvPr>
          <p:cNvSpPr/>
          <p:nvPr/>
        </p:nvSpPr>
        <p:spPr>
          <a:xfrm>
            <a:off x="4706250" y="2101661"/>
            <a:ext cx="3250126" cy="57606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Fisson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36345E-8EB6-495C-8A6F-C7B1222BA51F}"/>
              </a:ext>
            </a:extLst>
          </p:cNvPr>
          <p:cNvSpPr/>
          <p:nvPr/>
        </p:nvSpPr>
        <p:spPr>
          <a:xfrm>
            <a:off x="4706250" y="2855708"/>
            <a:ext cx="3250126" cy="57606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IronFunctions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AB44827-110A-4D2D-9C4A-D15559A25471}"/>
              </a:ext>
            </a:extLst>
          </p:cNvPr>
          <p:cNvSpPr/>
          <p:nvPr/>
        </p:nvSpPr>
        <p:spPr>
          <a:xfrm>
            <a:off x="4706250" y="3609755"/>
            <a:ext cx="3250126" cy="57606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Oracle Fn</a:t>
            </a:r>
          </a:p>
        </p:txBody>
      </p:sp>
    </p:spTree>
    <p:extLst>
      <p:ext uri="{BB962C8B-B14F-4D97-AF65-F5344CB8AC3E}">
        <p14:creationId xmlns:p14="http://schemas.microsoft.com/office/powerpoint/2010/main" val="3822444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Cases 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de instalação: engenharia reversa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8C7513-4561-474C-A085-ABE70476F8D4}"/>
              </a:ext>
            </a:extLst>
          </p:cNvPr>
          <p:cNvSpPr/>
          <p:nvPr/>
        </p:nvSpPr>
        <p:spPr>
          <a:xfrm>
            <a:off x="2113962" y="1635859"/>
            <a:ext cx="4906310" cy="1439948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Iremos agora fazer a “engenharia reversa” do processo de criação do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cluster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 utilizado no curso. Vamos lá?</a:t>
            </a:r>
          </a:p>
        </p:txBody>
      </p:sp>
    </p:spTree>
    <p:extLst>
      <p:ext uri="{BB962C8B-B14F-4D97-AF65-F5344CB8AC3E}">
        <p14:creationId xmlns:p14="http://schemas.microsoft.com/office/powerpoint/2010/main" val="3612978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Cases </a:t>
            </a:r>
            <a:r>
              <a:rPr lang="en-US" sz="3000" b="1" dirty="0">
                <a:solidFill>
                  <a:srgbClr val="1C4587"/>
                </a:solidFill>
                <a:latin typeface="Lato" panose="020F0502020204030203" pitchFamily="34" charset="0"/>
              </a:rPr>
              <a:t>de </a:t>
            </a:r>
            <a:r>
              <a:rPr lang="en-US" sz="3000" b="1" dirty="0" err="1">
                <a:solidFill>
                  <a:srgbClr val="1C4587"/>
                </a:solidFill>
                <a:latin typeface="Lato" panose="020F0502020204030203" pitchFamily="34" charset="0"/>
              </a:rPr>
              <a:t>instalação</a:t>
            </a:r>
            <a:r>
              <a:rPr lang="en-US" sz="3000" b="1" dirty="0">
                <a:solidFill>
                  <a:srgbClr val="1C4587"/>
                </a:solidFill>
                <a:latin typeface="Lato" panose="020F0502020204030203" pitchFamily="34" charset="0"/>
              </a:rPr>
              <a:t>: </a:t>
            </a:r>
            <a:r>
              <a:rPr lang="en-US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Kubernetes the Hard Way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8C7513-4561-474C-A085-ABE70476F8D4}"/>
              </a:ext>
            </a:extLst>
          </p:cNvPr>
          <p:cNvSpPr/>
          <p:nvPr/>
        </p:nvSpPr>
        <p:spPr>
          <a:xfrm>
            <a:off x="2113962" y="1635859"/>
            <a:ext cx="4906310" cy="1439948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Agora, para um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case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 mais </a:t>
            </a:r>
            <a:r>
              <a:rPr lang="pt-BR" b="1" u="sng" dirty="0">
                <a:solidFill>
                  <a:schemeClr val="bg1"/>
                </a:solidFill>
                <a:latin typeface="Lato" panose="020F0502020204030203" pitchFamily="34" charset="0"/>
              </a:rPr>
              <a:t>difícil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... Vamos lá?</a:t>
            </a:r>
          </a:p>
        </p:txBody>
      </p:sp>
    </p:spTree>
    <p:extLst>
      <p:ext uri="{BB962C8B-B14F-4D97-AF65-F5344CB8AC3E}">
        <p14:creationId xmlns:p14="http://schemas.microsoft.com/office/powerpoint/2010/main" val="2570632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20072" y="2139702"/>
            <a:ext cx="3384376" cy="1721346"/>
          </a:xfrm>
        </p:spPr>
        <p:txBody>
          <a:bodyPr>
            <a:noAutofit/>
          </a:bodyPr>
          <a:lstStyle/>
          <a:p>
            <a:r>
              <a:rPr lang="pt-BR" sz="3200" b="1">
                <a:solidFill>
                  <a:srgbClr val="1C4587"/>
                </a:solidFill>
                <a:latin typeface="Lato Black" panose="020F0A02020204030203" pitchFamily="34" charset="0"/>
              </a:rPr>
              <a:t>Tópicos avançados em segurança</a:t>
            </a:r>
            <a:endParaRPr lang="pt-BR" sz="3200" b="1" dirty="0">
              <a:solidFill>
                <a:srgbClr val="1C4587"/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782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Pergunta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4F6327-4595-4F57-A9CB-95D0ACA80136}"/>
              </a:ext>
            </a:extLst>
          </p:cNvPr>
          <p:cNvSpPr/>
          <p:nvPr/>
        </p:nvSpPr>
        <p:spPr>
          <a:xfrm>
            <a:off x="2133030" y="1635646"/>
            <a:ext cx="4877940" cy="1467718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Quem é o responsável pelas VMs em um ambiente de produção? E o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cluster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 k8s? E as apliçações?</a:t>
            </a:r>
          </a:p>
        </p:txBody>
      </p:sp>
    </p:spTree>
    <p:extLst>
      <p:ext uri="{BB962C8B-B14F-4D97-AF65-F5344CB8AC3E}">
        <p14:creationId xmlns:p14="http://schemas.microsoft.com/office/powerpoint/2010/main" val="236407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Tópicos abordados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39552" y="1203598"/>
            <a:ext cx="71287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Papéis em ambientes de produção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595959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Desafios com relação à segurança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595959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>
                <a:solidFill>
                  <a:srgbClr val="595959"/>
                </a:solidFill>
                <a:latin typeface="Lato" panose="020F0502020204030203" pitchFamily="34" charset="0"/>
              </a:rPr>
              <a:t>Securing Applications in Kubernetes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595959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Recursos oficiais e externos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595959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Ferramentas e projetos voltados à segurança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595959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Case: </a:t>
            </a:r>
            <a:r>
              <a:rPr lang="pt-BR" i="1" dirty="0">
                <a:solidFill>
                  <a:srgbClr val="595959"/>
                </a:solidFill>
                <a:latin typeface="Lato" panose="020F0502020204030203" pitchFamily="34" charset="0"/>
              </a:rPr>
              <a:t>pentest</a:t>
            </a: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 em aplicação </a:t>
            </a:r>
            <a:r>
              <a:rPr lang="pt-BR" i="1" dirty="0">
                <a:solidFill>
                  <a:srgbClr val="595959"/>
                </a:solidFill>
                <a:latin typeface="Lato" panose="020F0502020204030203" pitchFamily="34" charset="0"/>
              </a:rPr>
              <a:t>container-based</a:t>
            </a:r>
          </a:p>
        </p:txBody>
      </p:sp>
    </p:spTree>
    <p:extLst>
      <p:ext uri="{BB962C8B-B14F-4D97-AF65-F5344CB8AC3E}">
        <p14:creationId xmlns:p14="http://schemas.microsoft.com/office/powerpoint/2010/main" val="1938639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Segmentação de responsabilidades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2191048" y="1260037"/>
            <a:ext cx="2160240" cy="504056"/>
          </a:xfrm>
          <a:prstGeom prst="roundRect">
            <a:avLst>
              <a:gd name="adj" fmla="val 4501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Lato" panose="020F0502020204030203" pitchFamily="34" charset="0"/>
              </a:rPr>
              <a:t>Infraestrutura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B3F4A64-94B3-48B0-AF12-1EEF1D62771D}"/>
              </a:ext>
            </a:extLst>
          </p:cNvPr>
          <p:cNvSpPr/>
          <p:nvPr/>
        </p:nvSpPr>
        <p:spPr>
          <a:xfrm>
            <a:off x="4788024" y="1260037"/>
            <a:ext cx="2160240" cy="504056"/>
          </a:xfrm>
          <a:prstGeom prst="roundRect">
            <a:avLst>
              <a:gd name="adj" fmla="val 4501"/>
            </a:avLst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Lato" panose="020F0502020204030203" pitchFamily="34" charset="0"/>
              </a:rPr>
              <a:t>Middleware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46A308-40F8-4FA8-8049-C6FC245930EB}"/>
              </a:ext>
            </a:extLst>
          </p:cNvPr>
          <p:cNvSpPr/>
          <p:nvPr/>
        </p:nvSpPr>
        <p:spPr>
          <a:xfrm>
            <a:off x="2191048" y="1851670"/>
            <a:ext cx="2160240" cy="50405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Desenvolvimento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1D6B20C-1ED7-4293-9C9A-ECA5816AC8BB}"/>
              </a:ext>
            </a:extLst>
          </p:cNvPr>
          <p:cNvSpPr/>
          <p:nvPr/>
        </p:nvSpPr>
        <p:spPr>
          <a:xfrm>
            <a:off x="4788024" y="1851670"/>
            <a:ext cx="2160240" cy="504056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Segurança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F8AB538-2534-4BC3-AA02-F876AAC7FF33}"/>
              </a:ext>
            </a:extLst>
          </p:cNvPr>
          <p:cNvSpPr/>
          <p:nvPr/>
        </p:nvSpPr>
        <p:spPr>
          <a:xfrm>
            <a:off x="3784600" y="2474805"/>
            <a:ext cx="1574800" cy="504056"/>
          </a:xfrm>
          <a:prstGeom prst="roundRect">
            <a:avLst>
              <a:gd name="adj" fmla="val 4501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i="1" dirty="0">
                <a:solidFill>
                  <a:schemeClr val="tx1"/>
                </a:solidFill>
                <a:latin typeface="Lato" panose="020F0502020204030203" pitchFamily="34" charset="0"/>
              </a:rPr>
              <a:t>Storage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39265E2-93FB-41F9-AAE8-1FC0F529ED58}"/>
              </a:ext>
            </a:extLst>
          </p:cNvPr>
          <p:cNvSpPr/>
          <p:nvPr/>
        </p:nvSpPr>
        <p:spPr>
          <a:xfrm>
            <a:off x="457200" y="2474805"/>
            <a:ext cx="1574800" cy="504056"/>
          </a:xfrm>
          <a:prstGeom prst="roundRect">
            <a:avLst>
              <a:gd name="adj" fmla="val 4501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Lato" panose="020F0502020204030203" pitchFamily="34" charset="0"/>
              </a:rPr>
              <a:t>VMs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378D1F3-9406-47C8-B723-46AFED174DC7}"/>
              </a:ext>
            </a:extLst>
          </p:cNvPr>
          <p:cNvSpPr/>
          <p:nvPr/>
        </p:nvSpPr>
        <p:spPr>
          <a:xfrm>
            <a:off x="2120900" y="2474805"/>
            <a:ext cx="1574800" cy="504056"/>
          </a:xfrm>
          <a:prstGeom prst="roundRect">
            <a:avLst>
              <a:gd name="adj" fmla="val 4501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Lato" panose="020F0502020204030203" pitchFamily="34" charset="0"/>
              </a:rPr>
              <a:t>Rede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45D1628-8962-4511-A902-85DB9099D5B9}"/>
              </a:ext>
            </a:extLst>
          </p:cNvPr>
          <p:cNvSpPr/>
          <p:nvPr/>
        </p:nvSpPr>
        <p:spPr>
          <a:xfrm>
            <a:off x="5450210" y="2474805"/>
            <a:ext cx="1574800" cy="504056"/>
          </a:xfrm>
          <a:prstGeom prst="roundRect">
            <a:avLst>
              <a:gd name="adj" fmla="val 4501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i="1">
                <a:solidFill>
                  <a:schemeClr val="tx1"/>
                </a:solidFill>
                <a:latin typeface="Lato" panose="020F0502020204030203" pitchFamily="34" charset="0"/>
              </a:rPr>
              <a:t>Loadbalancer</a:t>
            </a:r>
            <a:endParaRPr lang="pt-BR" sz="1600" i="1" dirty="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94DF821-2B4B-4671-B141-304AF24559A7}"/>
              </a:ext>
            </a:extLst>
          </p:cNvPr>
          <p:cNvSpPr/>
          <p:nvPr/>
        </p:nvSpPr>
        <p:spPr>
          <a:xfrm>
            <a:off x="7115820" y="2474805"/>
            <a:ext cx="1574800" cy="504056"/>
          </a:xfrm>
          <a:prstGeom prst="roundRect">
            <a:avLst>
              <a:gd name="adj" fmla="val 4501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Lato" panose="020F0502020204030203" pitchFamily="34" charset="0"/>
              </a:rPr>
              <a:t>DNS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5B6F64E-9212-421B-8ED0-A27C93435330}"/>
              </a:ext>
            </a:extLst>
          </p:cNvPr>
          <p:cNvSpPr/>
          <p:nvPr/>
        </p:nvSpPr>
        <p:spPr>
          <a:xfrm>
            <a:off x="3784600" y="3066438"/>
            <a:ext cx="1574800" cy="504056"/>
          </a:xfrm>
          <a:prstGeom prst="roundRect">
            <a:avLst>
              <a:gd name="adj" fmla="val 4501"/>
            </a:avLst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Lato" panose="020F0502020204030203" pitchFamily="34" charset="0"/>
              </a:rPr>
              <a:t>Deployments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B27B3EB-0108-46FD-8822-92012810E3F5}"/>
              </a:ext>
            </a:extLst>
          </p:cNvPr>
          <p:cNvSpPr/>
          <p:nvPr/>
        </p:nvSpPr>
        <p:spPr>
          <a:xfrm>
            <a:off x="457200" y="3066438"/>
            <a:ext cx="1574800" cy="504056"/>
          </a:xfrm>
          <a:prstGeom prst="roundRect">
            <a:avLst>
              <a:gd name="adj" fmla="val 4501"/>
            </a:avLst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Lato" panose="020F0502020204030203" pitchFamily="34" charset="0"/>
              </a:rPr>
              <a:t>Kubernetes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C08BCB1-0C6A-4855-B7B9-AB97CA7429D4}"/>
              </a:ext>
            </a:extLst>
          </p:cNvPr>
          <p:cNvSpPr/>
          <p:nvPr/>
        </p:nvSpPr>
        <p:spPr>
          <a:xfrm>
            <a:off x="2120900" y="3066438"/>
            <a:ext cx="1574800" cy="504056"/>
          </a:xfrm>
          <a:prstGeom prst="roundRect">
            <a:avLst>
              <a:gd name="adj" fmla="val 4501"/>
            </a:avLst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1"/>
                </a:solidFill>
                <a:latin typeface="Lato" panose="020F0502020204030203" pitchFamily="34" charset="0"/>
              </a:rPr>
              <a:t>Configuração</a:t>
            </a:r>
            <a:endParaRPr lang="pt-BR" sz="1600" dirty="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03CC339-9BA1-40AB-9C06-5A32EE8D5901}"/>
              </a:ext>
            </a:extLst>
          </p:cNvPr>
          <p:cNvSpPr/>
          <p:nvPr/>
        </p:nvSpPr>
        <p:spPr>
          <a:xfrm>
            <a:off x="5450210" y="3066438"/>
            <a:ext cx="1574800" cy="50405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/>
                </a:solidFill>
                <a:latin typeface="Lato" panose="020F0502020204030203" pitchFamily="34" charset="0"/>
              </a:rPr>
              <a:t>Aplicações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35A1075-142C-452E-839C-DBAA431EAB19}"/>
              </a:ext>
            </a:extLst>
          </p:cNvPr>
          <p:cNvSpPr/>
          <p:nvPr/>
        </p:nvSpPr>
        <p:spPr>
          <a:xfrm>
            <a:off x="7115820" y="3066438"/>
            <a:ext cx="1574800" cy="50405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/>
                </a:solidFill>
                <a:latin typeface="Lato" panose="020F0502020204030203" pitchFamily="34" charset="0"/>
              </a:rPr>
              <a:t>Teste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7BFA5B2-0CDF-4C4F-B9B5-C500652D115A}"/>
              </a:ext>
            </a:extLst>
          </p:cNvPr>
          <p:cNvSpPr/>
          <p:nvPr/>
        </p:nvSpPr>
        <p:spPr>
          <a:xfrm>
            <a:off x="3784600" y="3658071"/>
            <a:ext cx="1574800" cy="504056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i="1">
                <a:solidFill>
                  <a:schemeClr val="bg1"/>
                </a:solidFill>
                <a:latin typeface="Lato" panose="020F0502020204030203" pitchFamily="34" charset="0"/>
              </a:rPr>
              <a:t>Pentesting</a:t>
            </a:r>
            <a:endParaRPr lang="pt-BR" sz="1600" i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5A5250-9A9C-4C99-9B6B-9A3D733E94D7}"/>
              </a:ext>
            </a:extLst>
          </p:cNvPr>
          <p:cNvSpPr/>
          <p:nvPr/>
        </p:nvSpPr>
        <p:spPr>
          <a:xfrm>
            <a:off x="457200" y="3658071"/>
            <a:ext cx="1574800" cy="50405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2"/>
                </a:solidFill>
                <a:latin typeface="Lato" panose="020F0502020204030203" pitchFamily="34" charset="0"/>
              </a:rPr>
              <a:t>Integração</a:t>
            </a:r>
            <a:endParaRPr lang="pt-BR" sz="1600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470594E-B6FD-4795-8D3C-8BE21CA0D3CB}"/>
              </a:ext>
            </a:extLst>
          </p:cNvPr>
          <p:cNvSpPr/>
          <p:nvPr/>
        </p:nvSpPr>
        <p:spPr>
          <a:xfrm>
            <a:off x="2120900" y="3658071"/>
            <a:ext cx="1574800" cy="504056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bg1"/>
                </a:solidFill>
                <a:latin typeface="Lato" panose="020F0502020204030203" pitchFamily="34" charset="0"/>
              </a:rPr>
              <a:t>Imagens</a:t>
            </a:r>
            <a:endParaRPr lang="pt-BR" sz="1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A85CCBA-CC17-40B3-AC7D-BDE0F5868593}"/>
              </a:ext>
            </a:extLst>
          </p:cNvPr>
          <p:cNvSpPr/>
          <p:nvPr/>
        </p:nvSpPr>
        <p:spPr>
          <a:xfrm>
            <a:off x="5450210" y="3658071"/>
            <a:ext cx="1574800" cy="504056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Lato" panose="020F0502020204030203" pitchFamily="34" charset="0"/>
              </a:rPr>
              <a:t>WAF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5B6EE6B-DCD0-4B31-92AB-949C4AA029C3}"/>
              </a:ext>
            </a:extLst>
          </p:cNvPr>
          <p:cNvSpPr/>
          <p:nvPr/>
        </p:nvSpPr>
        <p:spPr>
          <a:xfrm>
            <a:off x="7115820" y="3658071"/>
            <a:ext cx="1574800" cy="504056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bg1"/>
                </a:solidFill>
                <a:latin typeface="Lato" panose="020F0502020204030203" pitchFamily="34" charset="0"/>
              </a:rPr>
              <a:t>Políticas</a:t>
            </a:r>
            <a:endParaRPr lang="pt-BR" sz="1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17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Considerações adicionais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187624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Permissividade em ambientes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dev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x produção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560173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Compartilhamento de responsabilidade</a:t>
            </a:r>
            <a:endParaRPr lang="pt-BR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A297CE-B1E8-4276-A86E-49226D51AE48}"/>
              </a:ext>
            </a:extLst>
          </p:cNvPr>
          <p:cNvSpPr/>
          <p:nvPr/>
        </p:nvSpPr>
        <p:spPr>
          <a:xfrm>
            <a:off x="4560173" y="2712119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Abordagem cooperativa</a:t>
            </a:r>
            <a:endParaRPr lang="pt-BR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1187624" y="2712119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Realização de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 sprints 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com participação conjunta</a:t>
            </a:r>
          </a:p>
        </p:txBody>
      </p:sp>
    </p:spTree>
    <p:extLst>
      <p:ext uri="{BB962C8B-B14F-4D97-AF65-F5344CB8AC3E}">
        <p14:creationId xmlns:p14="http://schemas.microsoft.com/office/powerpoint/2010/main" val="3759972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Desafios com relação à segurança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187624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Orquestração de containers oferece tremenda conveniência</a:t>
            </a:r>
            <a:endParaRPr lang="pt-BR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560173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Maior agilidade, velocidade e portabilidade ao disponibilizar aplicações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A297CE-B1E8-4276-A86E-49226D51AE48}"/>
              </a:ext>
            </a:extLst>
          </p:cNvPr>
          <p:cNvSpPr/>
          <p:nvPr/>
        </p:nvSpPr>
        <p:spPr>
          <a:xfrm>
            <a:off x="4560173" y="2712119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Deve-se encarar o desafio de manter o ambiente seguro sob uma nova ótica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1187624" y="2712119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Contudo, há riscos: menor visibilidade e facilidade de auditoria</a:t>
            </a:r>
            <a:endParaRPr lang="pt-BR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323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Recurso externo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4F6327-4595-4F57-A9CB-95D0ACA80136}"/>
              </a:ext>
            </a:extLst>
          </p:cNvPr>
          <p:cNvSpPr/>
          <p:nvPr/>
        </p:nvSpPr>
        <p:spPr>
          <a:xfrm>
            <a:off x="2133030" y="1635646"/>
            <a:ext cx="4877940" cy="1467718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Apresentação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Securing Applications in Kubernetes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, da Aqua Security</a:t>
            </a:r>
          </a:p>
        </p:txBody>
      </p:sp>
    </p:spTree>
    <p:extLst>
      <p:ext uri="{BB962C8B-B14F-4D97-AF65-F5344CB8AC3E}">
        <p14:creationId xmlns:p14="http://schemas.microsoft.com/office/powerpoint/2010/main" val="29904434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Segurança: 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constante evolução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30835F-8C18-402E-A7DD-DC3554250841}"/>
              </a:ext>
            </a:extLst>
          </p:cNvPr>
          <p:cNvSpPr/>
          <p:nvPr/>
        </p:nvSpPr>
        <p:spPr>
          <a:xfrm>
            <a:off x="772894" y="1347614"/>
            <a:ext cx="7639246" cy="726478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Deve-se acompanhar proximamente a documentação oficial: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ED5CE7-86DF-4606-8D49-6EA2E63FA4A4}"/>
              </a:ext>
            </a:extLst>
          </p:cNvPr>
          <p:cNvSpPr/>
          <p:nvPr/>
        </p:nvSpPr>
        <p:spPr>
          <a:xfrm>
            <a:off x="772894" y="2283718"/>
            <a:ext cx="7639246" cy="726478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bg1"/>
                </a:solidFill>
                <a:latin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https://kubernetes.io/docs/concepts/security/overview/</a:t>
            </a:r>
            <a:r>
              <a:rPr lang="pt-BR" b="1" u="sng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D6F40F-7074-4111-BD45-2352C5916E75}"/>
              </a:ext>
            </a:extLst>
          </p:cNvPr>
          <p:cNvSpPr/>
          <p:nvPr/>
        </p:nvSpPr>
        <p:spPr>
          <a:xfrm>
            <a:off x="772894" y="3219822"/>
            <a:ext cx="7639246" cy="726478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>
                <a:solidFill>
                  <a:schemeClr val="bg1"/>
                </a:solidFill>
                <a:latin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https://kubernetes.io/docs/tasks/administer-cluster/securing-a-cluster/</a:t>
            </a:r>
            <a:r>
              <a:rPr lang="pt-BR" b="1" u="sng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endParaRPr lang="pt-BR" b="1" u="sng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8234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Excelente recursos externos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30835F-8C18-402E-A7DD-DC3554250841}"/>
              </a:ext>
            </a:extLst>
          </p:cNvPr>
          <p:cNvSpPr/>
          <p:nvPr/>
        </p:nvSpPr>
        <p:spPr>
          <a:xfrm>
            <a:off x="772894" y="1347614"/>
            <a:ext cx="7639246" cy="726478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>
                <a:solidFill>
                  <a:schemeClr val="bg1"/>
                </a:solidFill>
                <a:latin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https://www.stackrox.com/post/2020/05/kubernetes-security-101/ </a:t>
            </a:r>
            <a:endParaRPr lang="pt-BR" b="1" u="sng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ED5CE7-86DF-4606-8D49-6EA2E63FA4A4}"/>
              </a:ext>
            </a:extLst>
          </p:cNvPr>
          <p:cNvSpPr/>
          <p:nvPr/>
        </p:nvSpPr>
        <p:spPr>
          <a:xfrm>
            <a:off x="772894" y="2283718"/>
            <a:ext cx="7639246" cy="726478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u="sng" dirty="0">
                <a:solidFill>
                  <a:schemeClr val="bg1"/>
                </a:solidFill>
                <a:latin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https://www.aquasec.com/cloud-native-academy/kubernetes-in-production/kubernetes-security-best-practices-10-steps-to-securing-k8s/</a:t>
            </a:r>
            <a:r>
              <a:rPr lang="pt-BR" sz="1600" b="1" u="sng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D6F40F-7074-4111-BD45-2352C5916E75}"/>
              </a:ext>
            </a:extLst>
          </p:cNvPr>
          <p:cNvSpPr/>
          <p:nvPr/>
        </p:nvSpPr>
        <p:spPr>
          <a:xfrm>
            <a:off x="772894" y="3219822"/>
            <a:ext cx="7639246" cy="726478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>
                <a:solidFill>
                  <a:schemeClr val="bg1"/>
                </a:solidFill>
                <a:latin typeface="Lato" panose="020F050202020403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https://cheatsheetseries.owasp.org/cheatsheets/Kubernetes_Security_Cheat_Sheet.html </a:t>
            </a:r>
            <a:endParaRPr lang="pt-BR" b="1" u="sng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425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Guias de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hardening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30835F-8C18-402E-A7DD-DC3554250841}"/>
              </a:ext>
            </a:extLst>
          </p:cNvPr>
          <p:cNvSpPr/>
          <p:nvPr/>
        </p:nvSpPr>
        <p:spPr>
          <a:xfrm>
            <a:off x="772894" y="1347614"/>
            <a:ext cx="7639246" cy="726478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u="sng">
                <a:solidFill>
                  <a:schemeClr val="bg1"/>
                </a:solidFill>
                <a:latin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https://media.defense.gov/2021/Aug/03/2002820425/-1/-1/1/CTR_KUBERNETES%20HARDENING%20GUIDANCE.PDF</a:t>
            </a:r>
            <a:r>
              <a:rPr lang="pt-BR" sz="1600" b="1" u="sng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endParaRPr lang="pt-BR" sz="1600" b="1" u="sng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ED5CE7-86DF-4606-8D49-6EA2E63FA4A4}"/>
              </a:ext>
            </a:extLst>
          </p:cNvPr>
          <p:cNvSpPr/>
          <p:nvPr/>
        </p:nvSpPr>
        <p:spPr>
          <a:xfrm>
            <a:off x="772894" y="2283718"/>
            <a:ext cx="7639246" cy="726478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u="sng">
                <a:solidFill>
                  <a:schemeClr val="bg1"/>
                </a:solidFill>
                <a:latin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https://nvlpubs.nist.gov/nistpubs/SpecialPublications/NIST.SP.800-190.pdf</a:t>
            </a:r>
            <a:r>
              <a:rPr lang="pt-BR" sz="1600" b="1" u="sng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endParaRPr lang="pt-BR" sz="1600" b="1" u="sng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D6F40F-7074-4111-BD45-2352C5916E75}"/>
              </a:ext>
            </a:extLst>
          </p:cNvPr>
          <p:cNvSpPr/>
          <p:nvPr/>
        </p:nvSpPr>
        <p:spPr>
          <a:xfrm>
            <a:off x="772894" y="3219822"/>
            <a:ext cx="7639246" cy="726478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u="sng">
                <a:solidFill>
                  <a:schemeClr val="bg1"/>
                </a:solidFill>
                <a:latin typeface="Lato" panose="020F050202020403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https://github.com/cncf/tag-security/blob/main/security-whitepaper/CNCF_cloud-native-security-whitepaper-Nov2020.pdf</a:t>
            </a:r>
            <a:r>
              <a:rPr lang="pt-BR" sz="1600" b="1" u="sng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99119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Projetos em segurança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222B9-839D-40FF-A046-20E7DB441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043" y="1057499"/>
            <a:ext cx="5059913" cy="340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17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003" cy="5157564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680" y="1858516"/>
            <a:ext cx="5698976" cy="1721346"/>
          </a:xfrm>
        </p:spPr>
        <p:txBody>
          <a:bodyPr>
            <a:no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Arquitetura</a:t>
            </a:r>
            <a:r>
              <a:rPr lang="en-US" sz="3200" dirty="0">
                <a:solidFill>
                  <a:schemeClr val="bg1"/>
                </a:solidFill>
              </a:rPr>
              <a:t> do cluster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Kubernetes</a:t>
            </a:r>
            <a:endParaRPr lang="pt-BR" sz="3200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56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20072" y="2139702"/>
            <a:ext cx="3384376" cy="1721346"/>
          </a:xfrm>
        </p:spPr>
        <p:txBody>
          <a:bodyPr>
            <a:noAutofit/>
          </a:bodyPr>
          <a:lstStyle/>
          <a:p>
            <a:r>
              <a:rPr lang="pt-BR" sz="3200" b="1">
                <a:solidFill>
                  <a:srgbClr val="1C4587"/>
                </a:solidFill>
                <a:latin typeface="Lato Black" panose="020F0A02020204030203" pitchFamily="34" charset="0"/>
              </a:rPr>
              <a:t>Arquitetura do cluster Kubernetes</a:t>
            </a:r>
            <a:endParaRPr lang="pt-BR" sz="3200" b="1" dirty="0">
              <a:solidFill>
                <a:srgbClr val="1C4587"/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27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Arquitetura e instalação do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cluster 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Kubernetes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187624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Antes de planejar e instalar um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cluster Kubernetes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, é fundamental responder algumas perguntas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560173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Qual o objetivo</a:t>
            </a:r>
          </a:p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do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cluster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A297CE-B1E8-4276-A86E-49226D51AE48}"/>
              </a:ext>
            </a:extLst>
          </p:cNvPr>
          <p:cNvSpPr/>
          <p:nvPr/>
        </p:nvSpPr>
        <p:spPr>
          <a:xfrm>
            <a:off x="4560173" y="2712119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Qual a carga de trabalho esperada para as aplicações?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1187624" y="2712119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Ele será executado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on-premises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ou em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clouds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pública/híbrida?</a:t>
            </a:r>
          </a:p>
        </p:txBody>
      </p:sp>
    </p:spTree>
    <p:extLst>
      <p:ext uri="{BB962C8B-B14F-4D97-AF65-F5344CB8AC3E}">
        <p14:creationId xmlns:p14="http://schemas.microsoft.com/office/powerpoint/2010/main" val="131888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Objetivos do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cluster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2757615" y="1635646"/>
            <a:ext cx="3619004" cy="723940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Educativo</a:t>
            </a:r>
            <a:endParaRPr lang="pt-BR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617C2D-532C-4E76-8139-8D08CCCE2C03}"/>
              </a:ext>
            </a:extLst>
          </p:cNvPr>
          <p:cNvSpPr/>
          <p:nvPr/>
        </p:nvSpPr>
        <p:spPr>
          <a:xfrm>
            <a:off x="2757615" y="2499742"/>
            <a:ext cx="3619004" cy="723940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Teste e desenvolvimento</a:t>
            </a:r>
            <a:endParaRPr lang="pt-BR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609A1D-2709-4BFA-9789-5ACCA2A340BC}"/>
              </a:ext>
            </a:extLst>
          </p:cNvPr>
          <p:cNvSpPr/>
          <p:nvPr/>
        </p:nvSpPr>
        <p:spPr>
          <a:xfrm>
            <a:off x="2757615" y="3363838"/>
            <a:ext cx="3619004" cy="723940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Aplicações de produção</a:t>
            </a:r>
            <a:endParaRPr lang="pt-BR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53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Clusters 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educativos</a:t>
            </a:r>
          </a:p>
        </p:txBody>
      </p:sp>
      <p:pic>
        <p:nvPicPr>
          <p:cNvPr id="6" name="Picture 5" descr="Blog @ Codonomics: LoadBalancer support with Minikube for Kubernetes">
            <a:extLst>
              <a:ext uri="{FF2B5EF4-FFF2-40B4-BE49-F238E27FC236}">
                <a16:creationId xmlns:a16="http://schemas.microsoft.com/office/drawing/2014/main" id="{F251813A-A823-4362-AFC2-E15C97F64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24" y="2211710"/>
            <a:ext cx="3433337" cy="182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4 tools to help you drive Kubernetes | Opensource.com">
            <a:extLst>
              <a:ext uri="{FF2B5EF4-FFF2-40B4-BE49-F238E27FC236}">
                <a16:creationId xmlns:a16="http://schemas.microsoft.com/office/drawing/2014/main" id="{F8B50CE9-FE4A-45C1-B74B-75A5BA45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211710"/>
            <a:ext cx="348010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30835F-8C18-402E-A7DD-DC3554250841}"/>
              </a:ext>
            </a:extLst>
          </p:cNvPr>
          <p:cNvSpPr/>
          <p:nvPr/>
        </p:nvSpPr>
        <p:spPr>
          <a:xfrm>
            <a:off x="772894" y="1347614"/>
            <a:ext cx="7639246" cy="726478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Pode-se utilizar o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Minikube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,</a:t>
            </a:r>
          </a:p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Katacoda ou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single-node clusters 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locais ou em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cloud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402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Clusters 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de teste e desenvolvimento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187624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Pode-se utilizar um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multi-node cluster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com apenas um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master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e diversos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workers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560173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Ferramentas como 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kubeadm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são ideais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A297CE-B1E8-4276-A86E-49226D51AE48}"/>
              </a:ext>
            </a:extLst>
          </p:cNvPr>
          <p:cNvSpPr/>
          <p:nvPr/>
        </p:nvSpPr>
        <p:spPr>
          <a:xfrm>
            <a:off x="4560173" y="2712119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2"/>
                </a:solidFill>
                <a:latin typeface="Lato" panose="020F0502020204030203" pitchFamily="34" charset="0"/>
              </a:rPr>
              <a:t>Permissionamento flexibilizado para maior agilidade no trabalho</a:t>
            </a:r>
            <a:endParaRPr lang="pt-BR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1187624" y="2712119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Métodos de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quick provisioning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em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clouds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como GCP, EKS e AKS</a:t>
            </a:r>
          </a:p>
        </p:txBody>
      </p:sp>
    </p:spTree>
    <p:extLst>
      <p:ext uri="{BB962C8B-B14F-4D97-AF65-F5344CB8AC3E}">
        <p14:creationId xmlns:p14="http://schemas.microsoft.com/office/powerpoint/2010/main" val="3504053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Clusters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 de teste e desenvolvimento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187624" y="1275606"/>
            <a:ext cx="3163013" cy="1440160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Um exemplo simples</a:t>
            </a:r>
          </a:p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Usando 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eksctl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D5F031-98FA-40B6-9DB4-4DE49842C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365" y="1275607"/>
            <a:ext cx="3324370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379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E7E095C629324194D953859F4215BB" ma:contentTypeVersion="12" ma:contentTypeDescription="Create a new document." ma:contentTypeScope="" ma:versionID="00f35e169a488a5a752810dc4c2561a1">
  <xsd:schema xmlns:xsd="http://www.w3.org/2001/XMLSchema" xmlns:xs="http://www.w3.org/2001/XMLSchema" xmlns:p="http://schemas.microsoft.com/office/2006/metadata/properties" xmlns:ns2="410117fe-e06f-4b07-a982-17b163b02925" xmlns:ns3="ec28069c-8513-4908-8839-542478963306" targetNamespace="http://schemas.microsoft.com/office/2006/metadata/properties" ma:root="true" ma:fieldsID="8f2fc122d289c96cbeab6b4dd3e6c809" ns2:_="" ns3:_="">
    <xsd:import namespace="410117fe-e06f-4b07-a982-17b163b02925"/>
    <xsd:import namespace="ec28069c-8513-4908-8839-5424789633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0117fe-e06f-4b07-a982-17b163b029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28069c-8513-4908-8839-54247896330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7D72E0-1F56-4F82-B9EF-70DBDC83B35A}"/>
</file>

<file path=customXml/itemProps2.xml><?xml version="1.0" encoding="utf-8"?>
<ds:datastoreItem xmlns:ds="http://schemas.openxmlformats.org/officeDocument/2006/customXml" ds:itemID="{CDBE6D3E-EB0F-4576-98C8-32908EBCB6D0}"/>
</file>

<file path=customXml/itemProps3.xml><?xml version="1.0" encoding="utf-8"?>
<ds:datastoreItem xmlns:ds="http://schemas.openxmlformats.org/officeDocument/2006/customXml" ds:itemID="{A8F56080-CE89-49EB-A246-B534373D46ED}"/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835</Words>
  <Application>Microsoft Office PowerPoint</Application>
  <PresentationFormat>On-screen Show (16:9)</PresentationFormat>
  <Paragraphs>160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Lato</vt:lpstr>
      <vt:lpstr>Lato Black</vt:lpstr>
      <vt:lpstr>Tema do Office</vt:lpstr>
      <vt:lpstr>Orquestração de Containers  Arquitetura do cluster Kubernetes e tópicos avançados</vt:lpstr>
      <vt:lpstr>Tópicos abordados</vt:lpstr>
      <vt:lpstr>Tópicos abordados</vt:lpstr>
      <vt:lpstr>Arquitetura do cluster Kubernetes</vt:lpstr>
      <vt:lpstr>Arquitetura e instalação do cluster Kubernetes</vt:lpstr>
      <vt:lpstr>Objetivos do cluster</vt:lpstr>
      <vt:lpstr>Clusters educativos</vt:lpstr>
      <vt:lpstr>Clusters de teste e desenvolvimento</vt:lpstr>
      <vt:lpstr>Clusters de teste e desenvolvimento</vt:lpstr>
      <vt:lpstr>Clusters de produção</vt:lpstr>
      <vt:lpstr>Ferramentas de deployment</vt:lpstr>
      <vt:lpstr>On-premises ou cloud?</vt:lpstr>
      <vt:lpstr>Considerações no armazenamento</vt:lpstr>
      <vt:lpstr>Considerações para os nodes</vt:lpstr>
      <vt:lpstr>Considerações para os nodes</vt:lpstr>
      <vt:lpstr>Arquitetura-exemplo</vt:lpstr>
      <vt:lpstr>Soluções turnkey, on-premises</vt:lpstr>
      <vt:lpstr>Soluções cloud-based</vt:lpstr>
      <vt:lpstr>Considerações avançadas: Load Balancing e DNS</vt:lpstr>
      <vt:lpstr>Considerações avançadas: gestão de acesso</vt:lpstr>
      <vt:lpstr>Considerações avançadas: registry privado</vt:lpstr>
      <vt:lpstr>Considerações avançadas: cluster autoscaling</vt:lpstr>
      <vt:lpstr>Considerações avançadas: serverless</vt:lpstr>
      <vt:lpstr>Considerações avançadas: serverless</vt:lpstr>
      <vt:lpstr>Considerações avançadas: serverless</vt:lpstr>
      <vt:lpstr>Cases de instalação: engenharia reversa</vt:lpstr>
      <vt:lpstr>Cases de instalação: Kubernetes the Hard Way</vt:lpstr>
      <vt:lpstr>Tópicos avançados em segurança</vt:lpstr>
      <vt:lpstr>Pergunta</vt:lpstr>
      <vt:lpstr>Segmentação de responsabilidades</vt:lpstr>
      <vt:lpstr>Considerações adicionais</vt:lpstr>
      <vt:lpstr>Desafios com relação à segurança</vt:lpstr>
      <vt:lpstr>Recurso externo</vt:lpstr>
      <vt:lpstr>Segurança: constante evolução</vt:lpstr>
      <vt:lpstr>Excelente recursos externos</vt:lpstr>
      <vt:lpstr>Guias de hardening</vt:lpstr>
      <vt:lpstr>Projetos em segurança</vt:lpstr>
      <vt:lpstr>Arquitetura do cluster Kubernetes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Miranda</dc:creator>
  <cp:lastModifiedBy>Felipe Scarel</cp:lastModifiedBy>
  <cp:revision>280</cp:revision>
  <dcterms:created xsi:type="dcterms:W3CDTF">2021-07-22T13:05:52Z</dcterms:created>
  <dcterms:modified xsi:type="dcterms:W3CDTF">2022-04-07T13:49:59Z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0x01010057E7E095C629324194D953859F4215BB</vt:lpwstr>
  </property>
</Properties>
</file>